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34"/>
  </p:notesMasterIdLst>
  <p:handoutMasterIdLst>
    <p:handoutMasterId r:id="rId35"/>
  </p:handoutMasterIdLst>
  <p:sldIdLst>
    <p:sldId id="256" r:id="rId2"/>
    <p:sldId id="305" r:id="rId3"/>
    <p:sldId id="360" r:id="rId4"/>
    <p:sldId id="339" r:id="rId5"/>
    <p:sldId id="340" r:id="rId6"/>
    <p:sldId id="341" r:id="rId7"/>
    <p:sldId id="334" r:id="rId8"/>
    <p:sldId id="332" r:id="rId9"/>
    <p:sldId id="333" r:id="rId10"/>
    <p:sldId id="335" r:id="rId11"/>
    <p:sldId id="336" r:id="rId12"/>
    <p:sldId id="342" r:id="rId13"/>
    <p:sldId id="337" r:id="rId14"/>
    <p:sldId id="343" r:id="rId15"/>
    <p:sldId id="338" r:id="rId16"/>
    <p:sldId id="344" r:id="rId17"/>
    <p:sldId id="345" r:id="rId18"/>
    <p:sldId id="346" r:id="rId19"/>
    <p:sldId id="347" r:id="rId20"/>
    <p:sldId id="348" r:id="rId21"/>
    <p:sldId id="349" r:id="rId22"/>
    <p:sldId id="350" r:id="rId23"/>
    <p:sldId id="351" r:id="rId24"/>
    <p:sldId id="352" r:id="rId25"/>
    <p:sldId id="354" r:id="rId26"/>
    <p:sldId id="353" r:id="rId27"/>
    <p:sldId id="356" r:id="rId28"/>
    <p:sldId id="355" r:id="rId29"/>
    <p:sldId id="357" r:id="rId30"/>
    <p:sldId id="358" r:id="rId31"/>
    <p:sldId id="359" r:id="rId32"/>
    <p:sldId id="361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F5FF"/>
    <a:srgbClr val="C6DEFF"/>
    <a:srgbClr val="A12A03"/>
    <a:srgbClr val="B23C00"/>
    <a:srgbClr val="66CCFF"/>
    <a:srgbClr val="A40000"/>
    <a:srgbClr val="0033CC"/>
    <a:srgbClr val="CC99FF"/>
    <a:srgbClr val="99FF66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5827" autoAdjust="0"/>
    <p:restoredTop sz="98450" autoAdjust="0"/>
  </p:normalViewPr>
  <p:slideViewPr>
    <p:cSldViewPr>
      <p:cViewPr varScale="1">
        <p:scale>
          <a:sx n="122" d="100"/>
          <a:sy n="122" d="100"/>
        </p:scale>
        <p:origin x="-112" y="-344"/>
      </p:cViewPr>
      <p:guideLst>
        <p:guide orient="horz" pos="2160"/>
        <p:guide pos="282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Relationship Id="rId2" Type="http://schemas.openxmlformats.org/officeDocument/2006/relationships/image" Target="../media/image16.emf"/><Relationship Id="rId3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5" Type="http://schemas.openxmlformats.org/officeDocument/2006/relationships/image" Target="../media/image22.emf"/><Relationship Id="rId1" Type="http://schemas.openxmlformats.org/officeDocument/2006/relationships/image" Target="../media/image18.emf"/><Relationship Id="rId2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24.emf"/><Relationship Id="rId5" Type="http://schemas.openxmlformats.org/officeDocument/2006/relationships/image" Target="../media/image25.emf"/><Relationship Id="rId6" Type="http://schemas.openxmlformats.org/officeDocument/2006/relationships/image" Target="../media/image26.emf"/><Relationship Id="rId7" Type="http://schemas.openxmlformats.org/officeDocument/2006/relationships/image" Target="../media/image27.emf"/><Relationship Id="rId1" Type="http://schemas.openxmlformats.org/officeDocument/2006/relationships/image" Target="../media/image22.emf"/><Relationship Id="rId2" Type="http://schemas.openxmlformats.org/officeDocument/2006/relationships/image" Target="../media/image2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72681-C581-F644-AAF5-C092E01AA013}" type="datetimeFigureOut">
              <a:rPr lang="en-US" smtClean="0"/>
              <a:t>7/8/15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581D9-7090-374C-A542-C325CF1D3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006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164504C-A0F5-524D-82C6-1B8158989A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687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F0376-0E54-9843-B673-E00D6670E8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53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BDC82CD-30B2-1348-96D0-860A277DEA53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pic>
        <p:nvPicPr>
          <p:cNvPr id="29709" name="Picture 13" descr="SJSU-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1097318" y="6263609"/>
            <a:ext cx="1581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Computer</a:t>
            </a:r>
            <a:r>
              <a:rPr lang="en-US" sz="1000" baseline="0" dirty="0" smtClean="0"/>
              <a:t> Science Dept.</a:t>
            </a:r>
          </a:p>
          <a:p>
            <a:r>
              <a:rPr lang="en-US" sz="1000" baseline="0" dirty="0" smtClean="0"/>
              <a:t>Summer 2015: July 2</a:t>
            </a:r>
            <a:endParaRPr lang="en-US" sz="100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492427" y="6263609"/>
            <a:ext cx="24371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CS 46B: Introduction</a:t>
            </a:r>
            <a:r>
              <a:rPr lang="en-US" sz="1000" baseline="0" dirty="0" smtClean="0"/>
              <a:t> to Data Structures</a:t>
            </a:r>
            <a:br>
              <a:rPr lang="en-US" sz="1000" baseline="0" dirty="0" smtClean="0"/>
            </a:br>
            <a:r>
              <a:rPr lang="en-US" sz="1000" baseline="0" dirty="0" smtClean="0"/>
              <a:t>© R. Mak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1600">
          <a:solidFill>
            <a:schemeClr val="tx1"/>
          </a:solidFill>
          <a:latin typeface="+mn-lt"/>
          <a:ea typeface="+mn-ea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cs.sjsu.edu/~mak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5.e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16.e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1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9.bin"/><Relationship Id="rId12" Type="http://schemas.openxmlformats.org/officeDocument/2006/relationships/image" Target="../media/image22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.bin"/><Relationship Id="rId4" Type="http://schemas.openxmlformats.org/officeDocument/2006/relationships/image" Target="../media/image18.e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19.emf"/><Relationship Id="rId7" Type="http://schemas.openxmlformats.org/officeDocument/2006/relationships/oleObject" Target="../embeddings/oleObject7.bin"/><Relationship Id="rId8" Type="http://schemas.openxmlformats.org/officeDocument/2006/relationships/image" Target="../media/image20.emf"/><Relationship Id="rId9" Type="http://schemas.openxmlformats.org/officeDocument/2006/relationships/oleObject" Target="../embeddings/oleObject8.bin"/><Relationship Id="rId10" Type="http://schemas.openxmlformats.org/officeDocument/2006/relationships/image" Target="../media/image21.emf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4.bin"/><Relationship Id="rId12" Type="http://schemas.openxmlformats.org/officeDocument/2006/relationships/image" Target="../media/image25.emf"/><Relationship Id="rId13" Type="http://schemas.openxmlformats.org/officeDocument/2006/relationships/oleObject" Target="../embeddings/oleObject15.bin"/><Relationship Id="rId14" Type="http://schemas.openxmlformats.org/officeDocument/2006/relationships/image" Target="../media/image26.emf"/><Relationship Id="rId15" Type="http://schemas.openxmlformats.org/officeDocument/2006/relationships/oleObject" Target="../embeddings/oleObject16.bin"/><Relationship Id="rId16" Type="http://schemas.openxmlformats.org/officeDocument/2006/relationships/image" Target="../media/image27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0.bin"/><Relationship Id="rId4" Type="http://schemas.openxmlformats.org/officeDocument/2006/relationships/image" Target="../media/image22.emf"/><Relationship Id="rId5" Type="http://schemas.openxmlformats.org/officeDocument/2006/relationships/oleObject" Target="../embeddings/oleObject11.bin"/><Relationship Id="rId6" Type="http://schemas.openxmlformats.org/officeDocument/2006/relationships/image" Target="../media/image23.emf"/><Relationship Id="rId7" Type="http://schemas.openxmlformats.org/officeDocument/2006/relationships/oleObject" Target="../embeddings/oleObject12.bin"/><Relationship Id="rId8" Type="http://schemas.openxmlformats.org/officeDocument/2006/relationships/image" Target="../media/image15.emf"/><Relationship Id="rId9" Type="http://schemas.openxmlformats.org/officeDocument/2006/relationships/oleObject" Target="../embeddings/oleObject13.bin"/><Relationship Id="rId10" Type="http://schemas.openxmlformats.org/officeDocument/2006/relationships/image" Target="../media/image2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28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orting-algorithms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CS </a:t>
            </a:r>
            <a:r>
              <a:rPr lang="en-US" sz="3200" dirty="0" smtClean="0"/>
              <a:t>46B: Introduction to Data Structures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400" dirty="0" smtClean="0"/>
              <a:t>July 2 Class </a:t>
            </a:r>
            <a:r>
              <a:rPr lang="en-US" sz="2400" dirty="0"/>
              <a:t>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/>
              <a:t>Department of Computer Science</a:t>
            </a:r>
            <a:br>
              <a:rPr lang="en-US" dirty="0"/>
            </a:br>
            <a:r>
              <a:rPr lang="en-US" dirty="0"/>
              <a:t>San Jose State University</a:t>
            </a:r>
            <a:br>
              <a:rPr lang="en-US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dirty="0" smtClean="0"/>
              <a:t>Summer 2015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Instructor: Ron Mak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hlinkClick r:id="rId2"/>
              </a:rPr>
              <a:t>www.cs.sjsu.edu/~mak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27550"/>
            <a:ext cx="11541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53" name="Picture 5" descr="sjsu_log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4591050"/>
            <a:ext cx="1096962" cy="103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4367" y="1234464"/>
            <a:ext cx="8558753" cy="55092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/>
                <a:cs typeface="Courier New"/>
              </a:rPr>
              <a:t>private static void </a:t>
            </a:r>
            <a:r>
              <a:rPr lang="en-US" b="1" dirty="0">
                <a:solidFill>
                  <a:srgbClr val="B23C00"/>
                </a:solidFill>
                <a:latin typeface="Courier New"/>
                <a:cs typeface="Courier New"/>
              </a:rPr>
              <a:t>merge</a:t>
            </a:r>
            <a:r>
              <a:rPr lang="en-US" b="1" dirty="0">
                <a:latin typeface="Courier New"/>
                <a:cs typeface="Courier New"/>
              </a:rPr>
              <a:t>(</a:t>
            </a:r>
            <a:r>
              <a:rPr lang="en-US" b="1" dirty="0" err="1">
                <a:latin typeface="Courier New"/>
                <a:cs typeface="Courier New"/>
              </a:rPr>
              <a:t>int</a:t>
            </a:r>
            <a:r>
              <a:rPr lang="en-US" b="1" dirty="0">
                <a:latin typeface="Courier New"/>
                <a:cs typeface="Courier New"/>
              </a:rPr>
              <a:t>[] first, </a:t>
            </a:r>
            <a:r>
              <a:rPr lang="en-US" b="1" dirty="0" err="1">
                <a:latin typeface="Courier New"/>
                <a:cs typeface="Courier New"/>
              </a:rPr>
              <a:t>int</a:t>
            </a:r>
            <a:r>
              <a:rPr lang="en-US" b="1" dirty="0">
                <a:latin typeface="Courier New"/>
                <a:cs typeface="Courier New"/>
              </a:rPr>
              <a:t>[] second, </a:t>
            </a:r>
            <a:r>
              <a:rPr lang="en-US" b="1" dirty="0" err="1">
                <a:latin typeface="Courier New"/>
                <a:cs typeface="Courier New"/>
              </a:rPr>
              <a:t>int</a:t>
            </a:r>
            <a:r>
              <a:rPr lang="en-US" b="1" dirty="0">
                <a:latin typeface="Courier New"/>
                <a:cs typeface="Courier New"/>
              </a:rPr>
              <a:t>[] a)</a:t>
            </a:r>
          </a:p>
          <a:p>
            <a:r>
              <a:rPr lang="en-US" b="1" dirty="0">
                <a:latin typeface="Courier New"/>
                <a:cs typeface="Courier New"/>
              </a:rPr>
              <a:t>{</a:t>
            </a:r>
          </a:p>
          <a:p>
            <a:r>
              <a:rPr lang="en-US" b="1" dirty="0">
                <a:latin typeface="Courier New"/>
                <a:cs typeface="Courier New"/>
              </a:rPr>
              <a:t>    </a:t>
            </a:r>
            <a:r>
              <a:rPr lang="en-US" b="1" dirty="0" err="1">
                <a:latin typeface="Courier New"/>
                <a:cs typeface="Courier New"/>
              </a:rPr>
              <a:t>int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err="1">
                <a:latin typeface="Courier New"/>
                <a:cs typeface="Courier New"/>
              </a:rPr>
              <a:t>iFirst</a:t>
            </a:r>
            <a:r>
              <a:rPr lang="en-US" b="1" dirty="0">
                <a:latin typeface="Courier New"/>
                <a:cs typeface="Courier New"/>
              </a:rPr>
              <a:t>  = 0; // Next element to consider in the first array</a:t>
            </a:r>
          </a:p>
          <a:p>
            <a:r>
              <a:rPr lang="en-US" b="1" dirty="0">
                <a:latin typeface="Courier New"/>
                <a:cs typeface="Courier New"/>
              </a:rPr>
              <a:t>    </a:t>
            </a:r>
            <a:r>
              <a:rPr lang="en-US" b="1" dirty="0" err="1">
                <a:latin typeface="Courier New"/>
                <a:cs typeface="Courier New"/>
              </a:rPr>
              <a:t>int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err="1">
                <a:latin typeface="Courier New"/>
                <a:cs typeface="Courier New"/>
              </a:rPr>
              <a:t>iSecond</a:t>
            </a:r>
            <a:r>
              <a:rPr lang="en-US" b="1" dirty="0">
                <a:latin typeface="Courier New"/>
                <a:cs typeface="Courier New"/>
              </a:rPr>
              <a:t> = 0; // Next element to consider in the second array</a:t>
            </a:r>
          </a:p>
          <a:p>
            <a:r>
              <a:rPr lang="en-US" b="1" dirty="0">
                <a:latin typeface="Courier New"/>
                <a:cs typeface="Courier New"/>
              </a:rPr>
              <a:t>    </a:t>
            </a:r>
            <a:r>
              <a:rPr lang="en-US" b="1" dirty="0" err="1">
                <a:latin typeface="Courier New"/>
                <a:cs typeface="Courier New"/>
              </a:rPr>
              <a:t>int</a:t>
            </a:r>
            <a:r>
              <a:rPr lang="en-US" b="1" dirty="0">
                <a:latin typeface="Courier New"/>
                <a:cs typeface="Courier New"/>
              </a:rPr>
              <a:t> j = 0;       // Next open position in a</a:t>
            </a:r>
          </a:p>
          <a:p>
            <a:endParaRPr lang="en-US" b="1" dirty="0">
              <a:latin typeface="Courier New"/>
              <a:cs typeface="Courier New"/>
            </a:endParaRPr>
          </a:p>
          <a:p>
            <a:r>
              <a:rPr lang="en-US" b="1" dirty="0" smtClean="0">
                <a:latin typeface="Courier New"/>
                <a:cs typeface="Courier New"/>
              </a:rPr>
              <a:t>    while </a:t>
            </a:r>
            <a:r>
              <a:rPr lang="en-US" b="1" dirty="0">
                <a:latin typeface="Courier New"/>
                <a:cs typeface="Courier New"/>
              </a:rPr>
              <a:t>(</a:t>
            </a:r>
            <a:r>
              <a:rPr lang="en-US" b="1" dirty="0" err="1">
                <a:latin typeface="Courier New"/>
                <a:cs typeface="Courier New"/>
              </a:rPr>
              <a:t>iFirst</a:t>
            </a:r>
            <a:r>
              <a:rPr lang="en-US" b="1" dirty="0">
                <a:latin typeface="Courier New"/>
                <a:cs typeface="Courier New"/>
              </a:rPr>
              <a:t> &lt; </a:t>
            </a:r>
            <a:r>
              <a:rPr lang="en-US" b="1" dirty="0" err="1">
                <a:latin typeface="Courier New"/>
                <a:cs typeface="Courier New"/>
              </a:rPr>
              <a:t>first.length</a:t>
            </a:r>
            <a:r>
              <a:rPr lang="en-US" b="1" dirty="0">
                <a:latin typeface="Courier New"/>
                <a:cs typeface="Courier New"/>
              </a:rPr>
              <a:t> &amp;&amp; </a:t>
            </a:r>
            <a:r>
              <a:rPr lang="en-US" b="1" dirty="0" err="1">
                <a:latin typeface="Courier New"/>
                <a:cs typeface="Courier New"/>
              </a:rPr>
              <a:t>iSecond</a:t>
            </a:r>
            <a:r>
              <a:rPr lang="en-US" b="1" dirty="0">
                <a:latin typeface="Courier New"/>
                <a:cs typeface="Courier New"/>
              </a:rPr>
              <a:t> &lt; </a:t>
            </a:r>
            <a:r>
              <a:rPr lang="en-US" b="1" dirty="0" err="1">
                <a:latin typeface="Courier New"/>
                <a:cs typeface="Courier New"/>
              </a:rPr>
              <a:t>second.length</a:t>
            </a:r>
            <a:r>
              <a:rPr lang="en-US" b="1" dirty="0">
                <a:latin typeface="Courier New"/>
                <a:cs typeface="Courier New"/>
              </a:rPr>
              <a:t>) </a:t>
            </a:r>
            <a:r>
              <a:rPr lang="en-US" b="1" dirty="0" smtClean="0">
                <a:latin typeface="Courier New"/>
                <a:cs typeface="Courier New"/>
              </a:rPr>
              <a:t>{</a:t>
            </a:r>
          </a:p>
          <a:p>
            <a:endParaRPr lang="en-US" b="1" dirty="0">
              <a:latin typeface="Courier New"/>
              <a:cs typeface="Courier New"/>
            </a:endParaRPr>
          </a:p>
          <a:p>
            <a:r>
              <a:rPr lang="en-US" b="1" dirty="0">
                <a:latin typeface="Courier New"/>
                <a:cs typeface="Courier New"/>
              </a:rPr>
              <a:t>        if (</a:t>
            </a:r>
            <a:r>
              <a:rPr lang="en-US" b="1" dirty="0">
                <a:solidFill>
                  <a:srgbClr val="B23C00"/>
                </a:solidFill>
                <a:latin typeface="Courier New"/>
                <a:cs typeface="Courier New"/>
              </a:rPr>
              <a:t>first[</a:t>
            </a:r>
            <a:r>
              <a:rPr lang="en-US" b="1" dirty="0" err="1">
                <a:solidFill>
                  <a:srgbClr val="B23C00"/>
                </a:solidFill>
                <a:latin typeface="Courier New"/>
                <a:cs typeface="Courier New"/>
              </a:rPr>
              <a:t>iFirst</a:t>
            </a:r>
            <a:r>
              <a:rPr lang="en-US" b="1" dirty="0">
                <a:solidFill>
                  <a:srgbClr val="B23C00"/>
                </a:solidFill>
                <a:latin typeface="Courier New"/>
                <a:cs typeface="Courier New"/>
              </a:rPr>
              <a:t>] &lt; second[</a:t>
            </a:r>
            <a:r>
              <a:rPr lang="en-US" b="1" dirty="0" err="1">
                <a:solidFill>
                  <a:srgbClr val="B23C00"/>
                </a:solidFill>
                <a:latin typeface="Courier New"/>
                <a:cs typeface="Courier New"/>
              </a:rPr>
              <a:t>iSecond</a:t>
            </a:r>
            <a:r>
              <a:rPr lang="en-US" b="1" dirty="0">
                <a:solidFill>
                  <a:srgbClr val="B23C00"/>
                </a:solidFill>
                <a:latin typeface="Courier New"/>
                <a:cs typeface="Courier New"/>
              </a:rPr>
              <a:t>]</a:t>
            </a:r>
            <a:r>
              <a:rPr lang="en-US" b="1" dirty="0">
                <a:latin typeface="Courier New"/>
                <a:cs typeface="Courier New"/>
              </a:rPr>
              <a:t>) {</a:t>
            </a:r>
          </a:p>
          <a:p>
            <a:r>
              <a:rPr lang="en-US" b="1" dirty="0">
                <a:latin typeface="Courier New"/>
                <a:cs typeface="Courier New"/>
              </a:rPr>
              <a:t>            a[j] = first[</a:t>
            </a:r>
            <a:r>
              <a:rPr lang="en-US" b="1" dirty="0" err="1">
                <a:latin typeface="Courier New"/>
                <a:cs typeface="Courier New"/>
              </a:rPr>
              <a:t>iFirst</a:t>
            </a:r>
            <a:r>
              <a:rPr lang="en-US" b="1" dirty="0">
                <a:latin typeface="Courier New"/>
                <a:cs typeface="Courier New"/>
              </a:rPr>
              <a:t>];</a:t>
            </a:r>
          </a:p>
          <a:p>
            <a:r>
              <a:rPr lang="en-US" b="1" dirty="0">
                <a:latin typeface="Courier New"/>
                <a:cs typeface="Courier New"/>
              </a:rPr>
              <a:t>            </a:t>
            </a:r>
            <a:r>
              <a:rPr lang="en-US" b="1" dirty="0" err="1">
                <a:latin typeface="Courier New"/>
                <a:cs typeface="Courier New"/>
              </a:rPr>
              <a:t>iFirst</a:t>
            </a:r>
            <a:r>
              <a:rPr lang="en-US" b="1" dirty="0">
                <a:latin typeface="Courier New"/>
                <a:cs typeface="Courier New"/>
              </a:rPr>
              <a:t>++;</a:t>
            </a:r>
          </a:p>
          <a:p>
            <a:r>
              <a:rPr lang="en-US" b="1" dirty="0">
                <a:latin typeface="Courier New"/>
                <a:cs typeface="Courier New"/>
              </a:rPr>
              <a:t>        </a:t>
            </a:r>
            <a:r>
              <a:rPr lang="en-US" b="1" dirty="0" smtClean="0">
                <a:latin typeface="Courier New"/>
                <a:cs typeface="Courier New"/>
              </a:rPr>
              <a:t>}</a:t>
            </a:r>
          </a:p>
          <a:p>
            <a:endParaRPr lang="en-US" b="1" dirty="0">
              <a:latin typeface="Courier New"/>
              <a:cs typeface="Courier New"/>
            </a:endParaRPr>
          </a:p>
          <a:p>
            <a:r>
              <a:rPr lang="da-DK" b="1" dirty="0">
                <a:latin typeface="Courier New"/>
                <a:cs typeface="Courier New"/>
              </a:rPr>
              <a:t>        </a:t>
            </a:r>
            <a:r>
              <a:rPr lang="da-DK" b="1" dirty="0" err="1">
                <a:latin typeface="Courier New"/>
                <a:cs typeface="Courier New"/>
              </a:rPr>
              <a:t>else</a:t>
            </a:r>
            <a:r>
              <a:rPr lang="da-DK" b="1" dirty="0">
                <a:latin typeface="Courier New"/>
                <a:cs typeface="Courier New"/>
              </a:rPr>
              <a:t> {</a:t>
            </a:r>
          </a:p>
          <a:p>
            <a:r>
              <a:rPr lang="it-IT" b="1" dirty="0">
                <a:latin typeface="Courier New"/>
                <a:cs typeface="Courier New"/>
              </a:rPr>
              <a:t>            a[</a:t>
            </a:r>
            <a:r>
              <a:rPr lang="it-IT" b="1" dirty="0" err="1">
                <a:latin typeface="Courier New"/>
                <a:cs typeface="Courier New"/>
              </a:rPr>
              <a:t>j</a:t>
            </a:r>
            <a:r>
              <a:rPr lang="it-IT" b="1" dirty="0">
                <a:latin typeface="Courier New"/>
                <a:cs typeface="Courier New"/>
              </a:rPr>
              <a:t>] = </a:t>
            </a:r>
            <a:r>
              <a:rPr lang="it-IT" b="1" dirty="0" err="1">
                <a:latin typeface="Courier New"/>
                <a:cs typeface="Courier New"/>
              </a:rPr>
              <a:t>second</a:t>
            </a:r>
            <a:r>
              <a:rPr lang="it-IT" b="1" dirty="0">
                <a:latin typeface="Courier New"/>
                <a:cs typeface="Courier New"/>
              </a:rPr>
              <a:t>[</a:t>
            </a:r>
            <a:r>
              <a:rPr lang="it-IT" b="1" dirty="0" err="1">
                <a:latin typeface="Courier New"/>
                <a:cs typeface="Courier New"/>
              </a:rPr>
              <a:t>iSecond</a:t>
            </a:r>
            <a:r>
              <a:rPr lang="it-IT" b="1" dirty="0">
                <a:latin typeface="Courier New"/>
                <a:cs typeface="Courier New"/>
              </a:rPr>
              <a:t>];</a:t>
            </a:r>
          </a:p>
          <a:p>
            <a:r>
              <a:rPr lang="it-IT" b="1" dirty="0">
                <a:latin typeface="Courier New"/>
                <a:cs typeface="Courier New"/>
              </a:rPr>
              <a:t>            </a:t>
            </a:r>
            <a:r>
              <a:rPr lang="it-IT" b="1" dirty="0" err="1">
                <a:latin typeface="Courier New"/>
                <a:cs typeface="Courier New"/>
              </a:rPr>
              <a:t>iSecond</a:t>
            </a:r>
            <a:r>
              <a:rPr lang="it-IT" b="1" dirty="0">
                <a:latin typeface="Courier New"/>
                <a:cs typeface="Courier New"/>
              </a:rPr>
              <a:t>++;</a:t>
            </a:r>
          </a:p>
          <a:p>
            <a:r>
              <a:rPr lang="it-IT" b="1" dirty="0">
                <a:latin typeface="Courier New"/>
                <a:cs typeface="Courier New"/>
              </a:rPr>
              <a:t>        </a:t>
            </a:r>
            <a:r>
              <a:rPr lang="it-IT" b="1" dirty="0" smtClean="0">
                <a:latin typeface="Courier New"/>
                <a:cs typeface="Courier New"/>
              </a:rPr>
              <a:t>}</a:t>
            </a:r>
          </a:p>
          <a:p>
            <a:endParaRPr lang="it-IT" b="1" dirty="0">
              <a:latin typeface="Courier New"/>
              <a:cs typeface="Courier New"/>
            </a:endParaRPr>
          </a:p>
          <a:p>
            <a:r>
              <a:rPr lang="it-IT" b="1" dirty="0">
                <a:latin typeface="Courier New"/>
                <a:cs typeface="Courier New"/>
              </a:rPr>
              <a:t>        </a:t>
            </a:r>
            <a:r>
              <a:rPr lang="it-IT" b="1" dirty="0" err="1">
                <a:latin typeface="Courier New"/>
                <a:cs typeface="Courier New"/>
              </a:rPr>
              <a:t>j++</a:t>
            </a:r>
            <a:r>
              <a:rPr lang="it-IT" b="1" dirty="0">
                <a:latin typeface="Courier New"/>
                <a:cs typeface="Courier New"/>
              </a:rPr>
              <a:t>;</a:t>
            </a:r>
          </a:p>
          <a:p>
            <a:r>
              <a:rPr lang="it-IT" b="1" dirty="0">
                <a:latin typeface="Courier New"/>
                <a:cs typeface="Courier New"/>
              </a:rPr>
              <a:t>    }</a:t>
            </a:r>
          </a:p>
          <a:p>
            <a:endParaRPr lang="it-IT" b="1" dirty="0">
              <a:latin typeface="Courier New"/>
              <a:cs typeface="Courier New"/>
            </a:endParaRPr>
          </a:p>
          <a:p>
            <a:r>
              <a:rPr lang="it-IT" b="1" dirty="0">
                <a:latin typeface="Courier New"/>
                <a:cs typeface="Courier New"/>
              </a:rPr>
              <a:t>    </a:t>
            </a:r>
            <a:r>
              <a:rPr lang="it-IT" b="1" dirty="0" smtClean="0">
                <a:latin typeface="Courier New"/>
                <a:cs typeface="Courier New"/>
              </a:rPr>
              <a:t>...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63439" y="3520439"/>
            <a:ext cx="3601867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23C00"/>
                </a:solidFill>
              </a:rPr>
              <a:t>Merge an element from the first array.</a:t>
            </a:r>
            <a:endParaRPr lang="en-US" dirty="0">
              <a:solidFill>
                <a:srgbClr val="B23C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63439" y="4709146"/>
            <a:ext cx="3932988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23C00"/>
                </a:solidFill>
              </a:rPr>
              <a:t>Merge an element from the second array.</a:t>
            </a:r>
            <a:endParaRPr lang="en-US" dirty="0">
              <a:solidFill>
                <a:srgbClr val="B23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174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40123" y="1333861"/>
            <a:ext cx="5879459" cy="4401205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latin typeface="Courier New"/>
                <a:cs typeface="Courier New"/>
              </a:rPr>
              <a:t>    ...</a:t>
            </a:r>
          </a:p>
          <a:p>
            <a:endParaRPr lang="it-IT" sz="2000" b="1" dirty="0">
              <a:latin typeface="Courier New"/>
              <a:cs typeface="Courier New"/>
            </a:endParaRPr>
          </a:p>
          <a:p>
            <a:r>
              <a:rPr lang="it-IT" sz="2000" b="1" dirty="0" smtClean="0">
                <a:latin typeface="Courier New"/>
                <a:cs typeface="Courier New"/>
              </a:rPr>
              <a:t>    </a:t>
            </a:r>
            <a:r>
              <a:rPr lang="it-IT" sz="2000" b="1" dirty="0" err="1" smtClean="0">
                <a:latin typeface="Courier New"/>
                <a:cs typeface="Courier New"/>
              </a:rPr>
              <a:t>while</a:t>
            </a:r>
            <a:r>
              <a:rPr lang="it-IT" sz="2000" b="1" dirty="0" smtClean="0">
                <a:latin typeface="Courier New"/>
                <a:cs typeface="Courier New"/>
              </a:rPr>
              <a:t> </a:t>
            </a:r>
            <a:r>
              <a:rPr lang="it-IT" sz="2000" b="1" dirty="0">
                <a:latin typeface="Courier New"/>
                <a:cs typeface="Courier New"/>
              </a:rPr>
              <a:t>(</a:t>
            </a:r>
            <a:r>
              <a:rPr lang="it-IT" sz="2000" b="1" dirty="0" err="1">
                <a:solidFill>
                  <a:srgbClr val="B23C00"/>
                </a:solidFill>
                <a:latin typeface="Courier New"/>
                <a:cs typeface="Courier New"/>
              </a:rPr>
              <a:t>iFirst</a:t>
            </a:r>
            <a:r>
              <a:rPr lang="it-IT" sz="2000" b="1" dirty="0">
                <a:solidFill>
                  <a:srgbClr val="B23C00"/>
                </a:solidFill>
                <a:latin typeface="Courier New"/>
                <a:cs typeface="Courier New"/>
              </a:rPr>
              <a:t> &lt; </a:t>
            </a:r>
            <a:r>
              <a:rPr lang="it-IT" sz="2000" b="1" dirty="0" err="1">
                <a:solidFill>
                  <a:srgbClr val="B23C00"/>
                </a:solidFill>
                <a:latin typeface="Courier New"/>
                <a:cs typeface="Courier New"/>
              </a:rPr>
              <a:t>first.length</a:t>
            </a:r>
            <a:r>
              <a:rPr lang="it-IT" sz="2000" b="1" dirty="0">
                <a:latin typeface="Courier New"/>
                <a:cs typeface="Courier New"/>
              </a:rPr>
              <a:t>) {</a:t>
            </a:r>
          </a:p>
          <a:p>
            <a:r>
              <a:rPr lang="en-US" sz="2000" b="1" dirty="0">
                <a:latin typeface="Courier New"/>
                <a:cs typeface="Courier New"/>
              </a:rPr>
              <a:t>        a[j] = first[</a:t>
            </a:r>
            <a:r>
              <a:rPr lang="en-US" sz="2000" b="1" dirty="0" err="1">
                <a:latin typeface="Courier New"/>
                <a:cs typeface="Courier New"/>
              </a:rPr>
              <a:t>iFirst</a:t>
            </a:r>
            <a:r>
              <a:rPr lang="en-US" sz="2000" b="1" dirty="0">
                <a:latin typeface="Courier New"/>
                <a:cs typeface="Courier New"/>
              </a:rPr>
              <a:t>];</a:t>
            </a:r>
          </a:p>
          <a:p>
            <a:r>
              <a:rPr lang="en-US" sz="2000" b="1" dirty="0">
                <a:latin typeface="Courier New"/>
                <a:cs typeface="Courier New"/>
              </a:rPr>
              <a:t>        </a:t>
            </a:r>
            <a:r>
              <a:rPr lang="en-US" sz="2000" b="1" dirty="0" err="1">
                <a:latin typeface="Courier New"/>
                <a:cs typeface="Courier New"/>
              </a:rPr>
              <a:t>iFirst</a:t>
            </a:r>
            <a:r>
              <a:rPr lang="en-US" sz="2000" b="1" dirty="0">
                <a:latin typeface="Courier New"/>
                <a:cs typeface="Courier New"/>
              </a:rPr>
              <a:t>++;</a:t>
            </a:r>
          </a:p>
          <a:p>
            <a:r>
              <a:rPr lang="en-US" sz="2000" b="1" dirty="0">
                <a:latin typeface="Courier New"/>
                <a:cs typeface="Courier New"/>
              </a:rPr>
              <a:t>        j++;</a:t>
            </a:r>
          </a:p>
          <a:p>
            <a:r>
              <a:rPr lang="en-US" sz="2000" b="1" dirty="0">
                <a:latin typeface="Courier New"/>
                <a:cs typeface="Courier New"/>
              </a:rPr>
              <a:t>    }</a:t>
            </a:r>
          </a:p>
          <a:p>
            <a:endParaRPr lang="en-US" sz="2000" b="1" dirty="0">
              <a:latin typeface="Courier New"/>
              <a:cs typeface="Courier New"/>
            </a:endParaRPr>
          </a:p>
          <a:p>
            <a:r>
              <a:rPr lang="en-US" sz="2000" b="1" dirty="0">
                <a:latin typeface="Courier New"/>
                <a:cs typeface="Courier New"/>
              </a:rPr>
              <a:t>    while (</a:t>
            </a:r>
            <a:r>
              <a:rPr lang="en-US" sz="2000" b="1" dirty="0" err="1">
                <a:solidFill>
                  <a:srgbClr val="B23C00"/>
                </a:solidFill>
                <a:latin typeface="Courier New"/>
                <a:cs typeface="Courier New"/>
              </a:rPr>
              <a:t>iSecond</a:t>
            </a:r>
            <a:r>
              <a:rPr lang="en-US" sz="2000" b="1" dirty="0">
                <a:solidFill>
                  <a:srgbClr val="B23C00"/>
                </a:solidFill>
                <a:latin typeface="Courier New"/>
                <a:cs typeface="Courier New"/>
              </a:rPr>
              <a:t> &lt; </a:t>
            </a:r>
            <a:r>
              <a:rPr lang="en-US" sz="2000" b="1" dirty="0" err="1">
                <a:solidFill>
                  <a:srgbClr val="B23C00"/>
                </a:solidFill>
                <a:latin typeface="Courier New"/>
                <a:cs typeface="Courier New"/>
              </a:rPr>
              <a:t>second.length</a:t>
            </a:r>
            <a:r>
              <a:rPr lang="en-US" sz="2000" b="1" dirty="0">
                <a:latin typeface="Courier New"/>
                <a:cs typeface="Courier New"/>
              </a:rPr>
              <a:t>) {</a:t>
            </a:r>
          </a:p>
          <a:p>
            <a:r>
              <a:rPr lang="it-IT" sz="2000" b="1" dirty="0">
                <a:latin typeface="Courier New"/>
                <a:cs typeface="Courier New"/>
              </a:rPr>
              <a:t>        a[</a:t>
            </a:r>
            <a:r>
              <a:rPr lang="it-IT" sz="2000" b="1" dirty="0" err="1">
                <a:latin typeface="Courier New"/>
                <a:cs typeface="Courier New"/>
              </a:rPr>
              <a:t>j</a:t>
            </a:r>
            <a:r>
              <a:rPr lang="it-IT" sz="2000" b="1" dirty="0">
                <a:latin typeface="Courier New"/>
                <a:cs typeface="Courier New"/>
              </a:rPr>
              <a:t>] = </a:t>
            </a:r>
            <a:r>
              <a:rPr lang="it-IT" sz="2000" b="1" dirty="0" err="1">
                <a:latin typeface="Courier New"/>
                <a:cs typeface="Courier New"/>
              </a:rPr>
              <a:t>second</a:t>
            </a:r>
            <a:r>
              <a:rPr lang="it-IT" sz="2000" b="1" dirty="0">
                <a:latin typeface="Courier New"/>
                <a:cs typeface="Courier New"/>
              </a:rPr>
              <a:t>[</a:t>
            </a:r>
            <a:r>
              <a:rPr lang="it-IT" sz="2000" b="1" dirty="0" err="1">
                <a:latin typeface="Courier New"/>
                <a:cs typeface="Courier New"/>
              </a:rPr>
              <a:t>iSecond</a:t>
            </a:r>
            <a:r>
              <a:rPr lang="it-IT" sz="2000" b="1" dirty="0">
                <a:latin typeface="Courier New"/>
                <a:cs typeface="Courier New"/>
              </a:rPr>
              <a:t>];</a:t>
            </a:r>
          </a:p>
          <a:p>
            <a:r>
              <a:rPr lang="it-IT" sz="2000" b="1" dirty="0">
                <a:latin typeface="Courier New"/>
                <a:cs typeface="Courier New"/>
              </a:rPr>
              <a:t>        </a:t>
            </a:r>
            <a:r>
              <a:rPr lang="it-IT" sz="2000" b="1" dirty="0" err="1">
                <a:latin typeface="Courier New"/>
                <a:cs typeface="Courier New"/>
              </a:rPr>
              <a:t>iSecond</a:t>
            </a:r>
            <a:r>
              <a:rPr lang="it-IT" sz="2000" b="1" dirty="0">
                <a:latin typeface="Courier New"/>
                <a:cs typeface="Courier New"/>
              </a:rPr>
              <a:t>++;</a:t>
            </a:r>
          </a:p>
          <a:p>
            <a:r>
              <a:rPr lang="it-IT" sz="2000" b="1" dirty="0">
                <a:latin typeface="Courier New"/>
                <a:cs typeface="Courier New"/>
              </a:rPr>
              <a:t>        </a:t>
            </a:r>
            <a:r>
              <a:rPr lang="it-IT" sz="2000" b="1" dirty="0" err="1">
                <a:latin typeface="Courier New"/>
                <a:cs typeface="Courier New"/>
              </a:rPr>
              <a:t>j++</a:t>
            </a:r>
            <a:r>
              <a:rPr lang="it-IT" sz="2000" b="1" dirty="0">
                <a:latin typeface="Courier New"/>
                <a:cs typeface="Courier New"/>
              </a:rPr>
              <a:t>;</a:t>
            </a:r>
          </a:p>
          <a:p>
            <a:r>
              <a:rPr lang="it-IT" sz="2000" b="1" dirty="0">
                <a:latin typeface="Courier New"/>
                <a:cs typeface="Courier New"/>
              </a:rPr>
              <a:t>    }</a:t>
            </a:r>
          </a:p>
          <a:p>
            <a:r>
              <a:rPr lang="it-IT" sz="2000" b="1" dirty="0" smtClean="0">
                <a:latin typeface="Courier New"/>
                <a:cs typeface="Courier New"/>
              </a:rPr>
              <a:t>}</a:t>
            </a:r>
            <a:endParaRPr lang="it-IT" sz="2000" b="1" dirty="0">
              <a:latin typeface="Courier New"/>
              <a:cs typeface="Courier New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84185" y="2423171"/>
            <a:ext cx="2613816" cy="584776"/>
          </a:xfrm>
          <a:prstGeom prst="rect">
            <a:avLst/>
          </a:prstGeom>
          <a:solidFill>
            <a:srgbClr val="FFFFC2"/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23C00"/>
                </a:solidFill>
              </a:rPr>
              <a:t>Merge remaining elements</a:t>
            </a:r>
          </a:p>
          <a:p>
            <a:r>
              <a:rPr lang="en-US" dirty="0" smtClean="0">
                <a:solidFill>
                  <a:srgbClr val="B23C00"/>
                </a:solidFill>
              </a:rPr>
              <a:t>from the first array.</a:t>
            </a:r>
            <a:endParaRPr lang="en-US" dirty="0">
              <a:solidFill>
                <a:srgbClr val="B23C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4185" y="4251951"/>
            <a:ext cx="2613816" cy="584776"/>
          </a:xfrm>
          <a:prstGeom prst="rect">
            <a:avLst/>
          </a:prstGeom>
          <a:solidFill>
            <a:srgbClr val="FFFFC2"/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23C00"/>
                </a:solidFill>
              </a:rPr>
              <a:t>Merge remaining elements</a:t>
            </a:r>
          </a:p>
          <a:p>
            <a:r>
              <a:rPr lang="en-US" dirty="0" smtClean="0">
                <a:solidFill>
                  <a:srgbClr val="B23C00"/>
                </a:solidFill>
              </a:rPr>
              <a:t>from the second array.</a:t>
            </a:r>
            <a:endParaRPr lang="en-US" dirty="0">
              <a:solidFill>
                <a:srgbClr val="B23C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66536" y="3238076"/>
            <a:ext cx="1918013" cy="830997"/>
          </a:xfrm>
          <a:prstGeom prst="rect">
            <a:avLst/>
          </a:prstGeom>
          <a:solidFill>
            <a:srgbClr val="B23C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Only one of these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two while loops will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execute.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642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 Question July 2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Look at the first while loop of the 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merge()</a:t>
            </a:r>
            <a:r>
              <a:rPr lang="en-US" dirty="0" smtClean="0"/>
              <a:t> </a:t>
            </a:r>
            <a:r>
              <a:rPr lang="en-US" dirty="0"/>
              <a:t>method. Which of the following is true when the loop is complete</a:t>
            </a:r>
            <a:r>
              <a:rPr lang="en-US" dirty="0" smtClean="0"/>
              <a:t>?</a:t>
            </a:r>
          </a:p>
          <a:p>
            <a:pPr lvl="4"/>
            <a:endParaRPr lang="en-US" dirty="0"/>
          </a:p>
          <a:p>
            <a:pPr marL="928687" lvl="1" indent="-457200">
              <a:buFont typeface="+mj-lt"/>
              <a:buAutoNum type="alphaLcPeriod"/>
            </a:pPr>
            <a:r>
              <a:rPr lang="en-US" dirty="0"/>
              <a:t>All elements of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first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dirty="0"/>
              <a:t>have been added </a:t>
            </a:r>
            <a:r>
              <a:rPr lang="en-US" dirty="0" smtClean="0"/>
              <a:t>to array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a</a:t>
            </a:r>
          </a:p>
          <a:p>
            <a:pPr marL="928687" lvl="1" indent="-457200">
              <a:buFont typeface="+mj-lt"/>
              <a:buAutoNum type="alphaLcPeriod"/>
            </a:pPr>
            <a:r>
              <a:rPr lang="en-US" dirty="0"/>
              <a:t>All elements of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second</a:t>
            </a:r>
            <a:r>
              <a:rPr lang="en-US" dirty="0"/>
              <a:t> have been added </a:t>
            </a:r>
            <a:r>
              <a:rPr lang="en-US" dirty="0" smtClean="0"/>
              <a:t>to array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a</a:t>
            </a:r>
          </a:p>
          <a:p>
            <a:pPr marL="928687" lvl="1" indent="-457200">
              <a:buFont typeface="+mj-lt"/>
              <a:buAutoNum type="alphaLcPeriod"/>
            </a:pPr>
            <a:r>
              <a:rPr lang="en-US" dirty="0"/>
              <a:t>All elements of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first</a:t>
            </a:r>
            <a:r>
              <a:rPr lang="en-US" dirty="0"/>
              <a:t> or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second</a:t>
            </a:r>
            <a:r>
              <a:rPr lang="en-US" dirty="0"/>
              <a:t> have been added </a:t>
            </a:r>
            <a:r>
              <a:rPr lang="en-US" dirty="0" smtClean="0"/>
              <a:t>to array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a</a:t>
            </a:r>
          </a:p>
          <a:p>
            <a:pPr marL="928687" lvl="1" indent="-457200">
              <a:buFont typeface="+mj-lt"/>
              <a:buAutoNum type="alphaLcPeriod"/>
            </a:pPr>
            <a:r>
              <a:rPr lang="en-US" dirty="0"/>
              <a:t>Both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first</a:t>
            </a:r>
            <a:r>
              <a:rPr lang="en-US" dirty="0"/>
              <a:t> and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second</a:t>
            </a:r>
            <a:r>
              <a:rPr lang="en-US" dirty="0"/>
              <a:t> contain some elements that haven't been added </a:t>
            </a:r>
            <a:r>
              <a:rPr lang="en-US" dirty="0" smtClean="0"/>
              <a:t>to array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059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41750" y="1417342"/>
            <a:ext cx="7387810" cy="31393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/>
                <a:cs typeface="Courier New"/>
              </a:rPr>
              <a:t>public class </a:t>
            </a:r>
            <a:r>
              <a:rPr lang="en-US" sz="1800" b="1" dirty="0" err="1">
                <a:latin typeface="Courier New"/>
                <a:cs typeface="Courier New"/>
              </a:rPr>
              <a:t>MergeSortDemo</a:t>
            </a:r>
            <a:endParaRPr lang="en-US" sz="1800" b="1" dirty="0">
              <a:latin typeface="Courier New"/>
              <a:cs typeface="Courier New"/>
            </a:endParaRPr>
          </a:p>
          <a:p>
            <a:r>
              <a:rPr lang="en-US" sz="1800" b="1" dirty="0">
                <a:latin typeface="Courier New"/>
                <a:cs typeface="Courier New"/>
              </a:rPr>
              <a:t>{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public static void main(String[] </a:t>
            </a:r>
            <a:r>
              <a:rPr lang="en-US" sz="1800" b="1" dirty="0" err="1">
                <a:latin typeface="Courier New"/>
                <a:cs typeface="Courier New"/>
              </a:rPr>
              <a:t>args</a:t>
            </a:r>
            <a:r>
              <a:rPr lang="en-US" sz="1800" b="1" dirty="0">
                <a:latin typeface="Courier New"/>
                <a:cs typeface="Courier New"/>
              </a:rPr>
              <a:t>)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{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    </a:t>
            </a:r>
            <a:r>
              <a:rPr lang="en-US" sz="1800" b="1" dirty="0" err="1">
                <a:latin typeface="Courier New"/>
                <a:cs typeface="Courier New"/>
              </a:rPr>
              <a:t>int</a:t>
            </a:r>
            <a:r>
              <a:rPr lang="en-US" sz="1800" b="1" dirty="0">
                <a:latin typeface="Courier New"/>
                <a:cs typeface="Courier New"/>
              </a:rPr>
              <a:t>[] a = </a:t>
            </a:r>
            <a:r>
              <a:rPr lang="en-US" sz="1800" b="1" dirty="0" err="1">
                <a:latin typeface="Courier New"/>
                <a:cs typeface="Courier New"/>
              </a:rPr>
              <a:t>ArrayUtil.randomIntArray</a:t>
            </a:r>
            <a:r>
              <a:rPr lang="en-US" sz="1800" b="1" dirty="0">
                <a:latin typeface="Courier New"/>
                <a:cs typeface="Courier New"/>
              </a:rPr>
              <a:t>(20, 100);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    </a:t>
            </a:r>
            <a:r>
              <a:rPr lang="en-US" sz="1800" b="1" dirty="0" err="1">
                <a:latin typeface="Courier New"/>
                <a:cs typeface="Courier New"/>
              </a:rPr>
              <a:t>System.out.println</a:t>
            </a:r>
            <a:r>
              <a:rPr lang="en-US" sz="1800" b="1" dirty="0">
                <a:latin typeface="Courier New"/>
                <a:cs typeface="Courier New"/>
              </a:rPr>
              <a:t>(</a:t>
            </a:r>
            <a:r>
              <a:rPr lang="en-US" sz="1800" b="1" dirty="0" err="1">
                <a:latin typeface="Courier New"/>
                <a:cs typeface="Courier New"/>
              </a:rPr>
              <a:t>Arrays.toString</a:t>
            </a:r>
            <a:r>
              <a:rPr lang="en-US" sz="1800" b="1" dirty="0">
                <a:latin typeface="Courier New"/>
                <a:cs typeface="Courier New"/>
              </a:rPr>
              <a:t>(a));</a:t>
            </a:r>
          </a:p>
          <a:p>
            <a:endParaRPr lang="en-US" sz="1800" b="1" dirty="0">
              <a:latin typeface="Courier New"/>
              <a:cs typeface="Courier New"/>
            </a:endParaRPr>
          </a:p>
          <a:p>
            <a:r>
              <a:rPr lang="en-US" sz="1800" b="1" dirty="0">
                <a:latin typeface="Courier New"/>
                <a:cs typeface="Courier New"/>
              </a:rPr>
              <a:t>        </a:t>
            </a:r>
            <a:r>
              <a:rPr lang="en-US" sz="1800" b="1" dirty="0" err="1">
                <a:solidFill>
                  <a:srgbClr val="B23C00"/>
                </a:solidFill>
                <a:latin typeface="Courier New"/>
                <a:cs typeface="Courier New"/>
              </a:rPr>
              <a:t>MergeSorter.sort</a:t>
            </a:r>
            <a:r>
              <a:rPr lang="en-US" sz="1800" b="1" dirty="0">
                <a:solidFill>
                  <a:srgbClr val="B23C00"/>
                </a:solidFill>
                <a:latin typeface="Courier New"/>
                <a:cs typeface="Courier New"/>
              </a:rPr>
              <a:t>(a);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    </a:t>
            </a:r>
            <a:r>
              <a:rPr lang="en-US" sz="1800" b="1" dirty="0" err="1">
                <a:latin typeface="Courier New"/>
                <a:cs typeface="Courier New"/>
              </a:rPr>
              <a:t>System.out.println</a:t>
            </a:r>
            <a:r>
              <a:rPr lang="en-US" sz="1800" b="1" dirty="0">
                <a:latin typeface="Courier New"/>
                <a:cs typeface="Courier New"/>
              </a:rPr>
              <a:t>(</a:t>
            </a:r>
            <a:r>
              <a:rPr lang="en-US" sz="1800" b="1" dirty="0" err="1">
                <a:latin typeface="Courier New"/>
                <a:cs typeface="Courier New"/>
              </a:rPr>
              <a:t>Arrays.toString</a:t>
            </a:r>
            <a:r>
              <a:rPr lang="en-US" sz="1800" b="1" dirty="0">
                <a:latin typeface="Courier New"/>
                <a:cs typeface="Courier New"/>
              </a:rPr>
              <a:t>(a));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}</a:t>
            </a:r>
          </a:p>
          <a:p>
            <a:r>
              <a:rPr lang="en-US" sz="1800" b="1" dirty="0">
                <a:latin typeface="Courier New"/>
                <a:cs typeface="Courier New"/>
              </a:rPr>
              <a:t>}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26619" y="6168960"/>
            <a:ext cx="731991" cy="338554"/>
          </a:xfrm>
          <a:prstGeom prst="rect">
            <a:avLst/>
          </a:prstGeom>
          <a:noFill/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23C00"/>
                </a:solidFill>
              </a:rPr>
              <a:t>Demo</a:t>
            </a:r>
            <a:endParaRPr lang="en-US" dirty="0">
              <a:solidFill>
                <a:srgbClr val="B23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61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 vs. Selection </a:t>
            </a:r>
            <a:r>
              <a:rPr lang="en-US" dirty="0" smtClean="0"/>
              <a:t>Sort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Recall that the time it takes to sort </a:t>
            </a:r>
            <a:r>
              <a:rPr lang="en-US" i="1" dirty="0">
                <a:solidFill>
                  <a:srgbClr val="B23C00"/>
                </a:solidFill>
                <a:latin typeface="Times New Roman"/>
                <a:cs typeface="Times New Roman"/>
              </a:rPr>
              <a:t>n</a:t>
            </a:r>
            <a:r>
              <a:rPr lang="en-US" dirty="0" smtClean="0"/>
              <a:t> elements using </a:t>
            </a:r>
            <a:r>
              <a:rPr lang="en-US" dirty="0" smtClean="0">
                <a:solidFill>
                  <a:srgbClr val="B23C00"/>
                </a:solidFill>
              </a:rPr>
              <a:t>selection sort </a:t>
            </a:r>
            <a:r>
              <a:rPr lang="en-US" dirty="0" smtClean="0"/>
              <a:t>is </a:t>
            </a:r>
            <a:r>
              <a:rPr lang="en-US" i="1" dirty="0" smtClean="0">
                <a:solidFill>
                  <a:srgbClr val="B23C00"/>
                </a:solidFill>
                <a:latin typeface="Times New Roman"/>
                <a:cs typeface="Times New Roman"/>
              </a:rPr>
              <a:t>O</a:t>
            </a:r>
            <a:r>
              <a:rPr lang="en-US" dirty="0" smtClean="0">
                <a:solidFill>
                  <a:srgbClr val="B23C00"/>
                </a:solidFill>
                <a:latin typeface="Times New Roman"/>
                <a:cs typeface="Times New Roman"/>
              </a:rPr>
              <a:t>(</a:t>
            </a:r>
            <a:r>
              <a:rPr lang="en-US" i="1" dirty="0" smtClean="0">
                <a:solidFill>
                  <a:srgbClr val="B23C00"/>
                </a:solidFill>
                <a:latin typeface="Times New Roman"/>
                <a:cs typeface="Times New Roman"/>
              </a:rPr>
              <a:t>n</a:t>
            </a:r>
            <a:r>
              <a:rPr lang="en-US" baseline="30000" dirty="0" smtClean="0">
                <a:solidFill>
                  <a:srgbClr val="B23C00"/>
                </a:solidFill>
                <a:latin typeface="Times New Roman"/>
                <a:cs typeface="Times New Roman"/>
              </a:rPr>
              <a:t>2</a:t>
            </a:r>
            <a:r>
              <a:rPr lang="en-US" dirty="0" smtClean="0">
                <a:solidFill>
                  <a:srgbClr val="B23C00"/>
                </a:solidFill>
                <a:latin typeface="Times New Roman"/>
                <a:cs typeface="Times New Roman"/>
              </a:rPr>
              <a:t>)</a:t>
            </a:r>
            <a:r>
              <a:rPr lang="en-US" dirty="0" smtClean="0"/>
              <a:t>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We can prove that the time it takes to </a:t>
            </a:r>
            <a:br>
              <a:rPr lang="en-US" dirty="0" smtClean="0"/>
            </a:br>
            <a:r>
              <a:rPr lang="en-US" dirty="0" smtClean="0"/>
              <a:t>sort </a:t>
            </a:r>
            <a:r>
              <a:rPr lang="en-US" i="1" dirty="0">
                <a:solidFill>
                  <a:srgbClr val="B23C00"/>
                </a:solidFill>
                <a:latin typeface="Times New Roman"/>
                <a:cs typeface="Times New Roman"/>
              </a:rPr>
              <a:t>n</a:t>
            </a:r>
            <a:r>
              <a:rPr lang="en-US" dirty="0" smtClean="0"/>
              <a:t> elements using </a:t>
            </a:r>
            <a:r>
              <a:rPr lang="en-US" dirty="0" smtClean="0">
                <a:solidFill>
                  <a:srgbClr val="B23C00"/>
                </a:solidFill>
              </a:rPr>
              <a:t>merge sort </a:t>
            </a:r>
            <a:r>
              <a:rPr lang="en-US" dirty="0" smtClean="0"/>
              <a:t>is </a:t>
            </a:r>
            <a:r>
              <a:rPr lang="en-US" i="1" dirty="0" smtClean="0">
                <a:solidFill>
                  <a:srgbClr val="B23C00"/>
                </a:solidFill>
                <a:latin typeface="Times New Roman"/>
                <a:cs typeface="Times New Roman"/>
              </a:rPr>
              <a:t>O</a:t>
            </a:r>
            <a:r>
              <a:rPr lang="en-US" dirty="0" smtClean="0">
                <a:solidFill>
                  <a:srgbClr val="B23C00"/>
                </a:solidFill>
                <a:latin typeface="Times New Roman"/>
                <a:cs typeface="Times New Roman"/>
              </a:rPr>
              <a:t>(</a:t>
            </a:r>
            <a:r>
              <a:rPr lang="en-US" i="1" dirty="0" smtClean="0">
                <a:solidFill>
                  <a:srgbClr val="B23C00"/>
                </a:solidFill>
                <a:latin typeface="Times New Roman"/>
                <a:cs typeface="Times New Roman"/>
              </a:rPr>
              <a:t>n</a:t>
            </a:r>
            <a:r>
              <a:rPr lang="en-US" dirty="0" smtClean="0">
                <a:solidFill>
                  <a:srgbClr val="B23C00"/>
                </a:solidFill>
                <a:latin typeface="Times New Roman"/>
                <a:cs typeface="Times New Roman"/>
              </a:rPr>
              <a:t> log</a:t>
            </a:r>
            <a:r>
              <a:rPr lang="en-US" baseline="-25000" dirty="0" smtClean="0">
                <a:solidFill>
                  <a:srgbClr val="B23C00"/>
                </a:solidFill>
                <a:latin typeface="Times New Roman"/>
                <a:cs typeface="Times New Roman"/>
              </a:rPr>
              <a:t>2</a:t>
            </a:r>
            <a:r>
              <a:rPr lang="en-US" dirty="0" smtClean="0">
                <a:solidFill>
                  <a:srgbClr val="B23C00"/>
                </a:solidFill>
                <a:latin typeface="Times New Roman"/>
                <a:cs typeface="Times New Roman"/>
              </a:rPr>
              <a:t> </a:t>
            </a:r>
            <a:r>
              <a:rPr lang="en-US" i="1" dirty="0" smtClean="0">
                <a:solidFill>
                  <a:srgbClr val="B23C00"/>
                </a:solidFill>
                <a:latin typeface="Times New Roman"/>
                <a:cs typeface="Times New Roman"/>
              </a:rPr>
              <a:t>n</a:t>
            </a:r>
            <a:r>
              <a:rPr lang="en-US" dirty="0" smtClean="0">
                <a:solidFill>
                  <a:srgbClr val="B23C00"/>
                </a:solidFill>
                <a:latin typeface="Times New Roman"/>
                <a:cs typeface="Times New Roman"/>
              </a:rPr>
              <a:t>)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</a:p>
          <a:p>
            <a:pPr lvl="4"/>
            <a:endParaRPr lang="en-US" dirty="0">
              <a:latin typeface="Times New Roman"/>
              <a:cs typeface="Times New Roman"/>
            </a:endParaRPr>
          </a:p>
          <a:p>
            <a:r>
              <a:rPr lang="en-US" i="1" dirty="0">
                <a:solidFill>
                  <a:srgbClr val="B23C00"/>
                </a:solidFill>
                <a:latin typeface="Times New Roman"/>
                <a:cs typeface="Times New Roman"/>
              </a:rPr>
              <a:t>n</a:t>
            </a:r>
            <a:r>
              <a:rPr lang="en-US" dirty="0">
                <a:solidFill>
                  <a:srgbClr val="B23C00"/>
                </a:solidFill>
                <a:latin typeface="Times New Roman"/>
                <a:cs typeface="Times New Roman"/>
              </a:rPr>
              <a:t> log</a:t>
            </a:r>
            <a:r>
              <a:rPr lang="en-US" baseline="-25000" dirty="0">
                <a:solidFill>
                  <a:srgbClr val="B23C00"/>
                </a:solidFill>
                <a:latin typeface="Times New Roman"/>
                <a:cs typeface="Times New Roman"/>
              </a:rPr>
              <a:t>2</a:t>
            </a:r>
            <a:r>
              <a:rPr lang="en-US" dirty="0">
                <a:solidFill>
                  <a:srgbClr val="B23C00"/>
                </a:solidFill>
                <a:latin typeface="Times New Roman"/>
                <a:cs typeface="Times New Roman"/>
              </a:rPr>
              <a:t> </a:t>
            </a:r>
            <a:r>
              <a:rPr lang="en-US" i="1" dirty="0" smtClean="0">
                <a:solidFill>
                  <a:srgbClr val="B23C00"/>
                </a:solidFill>
                <a:latin typeface="Times New Roman"/>
                <a:cs typeface="Times New Roman"/>
              </a:rPr>
              <a:t>n </a:t>
            </a:r>
            <a:r>
              <a:rPr lang="en-US" dirty="0" smtClean="0"/>
              <a:t>grows much more slowly than </a:t>
            </a:r>
            <a:r>
              <a:rPr lang="en-US" i="1" dirty="0">
                <a:solidFill>
                  <a:srgbClr val="B23C00"/>
                </a:solidFill>
                <a:latin typeface="Times New Roman"/>
                <a:cs typeface="Times New Roman"/>
              </a:rPr>
              <a:t>n</a:t>
            </a:r>
            <a:r>
              <a:rPr lang="en-US" baseline="30000" dirty="0">
                <a:solidFill>
                  <a:srgbClr val="B23C00"/>
                </a:solidFill>
                <a:latin typeface="Times New Roman"/>
                <a:cs typeface="Times New Roman"/>
              </a:rPr>
              <a:t>2</a:t>
            </a:r>
            <a:r>
              <a:rPr lang="en-US" dirty="0" smtClean="0"/>
              <a:t>.</a:t>
            </a:r>
          </a:p>
          <a:p>
            <a:pPr lvl="4"/>
            <a:endParaRPr lang="en-US" dirty="0" smtClean="0"/>
          </a:p>
          <a:p>
            <a:r>
              <a:rPr lang="en-US" dirty="0"/>
              <a:t>For large </a:t>
            </a:r>
            <a:r>
              <a:rPr lang="en-US" dirty="0" smtClean="0"/>
              <a:t>arrays, you want to do merge sort</a:t>
            </a:r>
            <a:br>
              <a:rPr lang="en-US" dirty="0" smtClean="0"/>
            </a:br>
            <a:r>
              <a:rPr lang="en-US" dirty="0" smtClean="0"/>
              <a:t>rather than selection sort.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422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 vs. Selection Sort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 descr="Fig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78280"/>
            <a:ext cx="8686800" cy="390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355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that Merge Sort is </a:t>
            </a:r>
            <a:r>
              <a:rPr lang="en-US" i="1" dirty="0" smtClean="0">
                <a:latin typeface="Times New Roman"/>
                <a:cs typeface="Times New Roman"/>
              </a:rPr>
              <a:t>O</a:t>
            </a:r>
            <a:r>
              <a:rPr lang="en-US" dirty="0" smtClean="0"/>
              <a:t>(</a:t>
            </a:r>
            <a:r>
              <a:rPr lang="en-US" i="1" dirty="0">
                <a:latin typeface="Times New Roman"/>
                <a:cs typeface="Times New Roman"/>
              </a:rPr>
              <a:t>n</a:t>
            </a:r>
            <a:r>
              <a:rPr lang="en-US" dirty="0" smtClean="0"/>
              <a:t> </a:t>
            </a:r>
            <a:r>
              <a:rPr lang="en-US" dirty="0" smtClean="0">
                <a:latin typeface="Times New Roman"/>
                <a:cs typeface="Times New Roman"/>
              </a:rPr>
              <a:t>log</a:t>
            </a:r>
            <a:r>
              <a:rPr lang="en-US" baseline="-25000" dirty="0" smtClean="0">
                <a:latin typeface="Times New Roman"/>
                <a:cs typeface="Times New Roman"/>
              </a:rPr>
              <a:t>2</a:t>
            </a:r>
            <a:r>
              <a:rPr lang="en-US" dirty="0" smtClean="0"/>
              <a:t> </a:t>
            </a:r>
            <a:r>
              <a:rPr lang="en-US" i="1" dirty="0">
                <a:latin typeface="Times New Roman"/>
                <a:cs typeface="Times New Roman"/>
              </a:rPr>
              <a:t>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053819"/>
          </a:xfrm>
        </p:spPr>
        <p:txBody>
          <a:bodyPr/>
          <a:lstStyle/>
          <a:p>
            <a:r>
              <a:rPr lang="en-US" dirty="0" smtClean="0"/>
              <a:t>Assume that the array size </a:t>
            </a:r>
            <a:r>
              <a:rPr lang="en-US" i="1" dirty="0" smtClean="0">
                <a:latin typeface="Times New Roman"/>
                <a:cs typeface="Times New Roman"/>
              </a:rPr>
              <a:t>n</a:t>
            </a:r>
            <a:r>
              <a:rPr lang="en-US" dirty="0" smtClean="0"/>
              <a:t> is a power of 2:</a:t>
            </a:r>
          </a:p>
          <a:p>
            <a:endParaRPr lang="en-US" dirty="0"/>
          </a:p>
          <a:p>
            <a:pPr lvl="4"/>
            <a:endParaRPr lang="en-US" dirty="0" smtClean="0"/>
          </a:p>
          <a:p>
            <a:r>
              <a:rPr lang="en-US" dirty="0" smtClean="0"/>
              <a:t>How many visits?</a:t>
            </a:r>
          </a:p>
          <a:p>
            <a:pPr lvl="1"/>
            <a:r>
              <a:rPr lang="en-US" dirty="0"/>
              <a:t>2</a:t>
            </a:r>
            <a:r>
              <a:rPr lang="en-US" i="1" dirty="0">
                <a:latin typeface="Times New Roman"/>
                <a:cs typeface="Times New Roman"/>
              </a:rPr>
              <a:t>n</a:t>
            </a:r>
            <a:r>
              <a:rPr lang="en-US" dirty="0"/>
              <a:t>: to create the two </a:t>
            </a:r>
            <a:r>
              <a:rPr lang="en-US" dirty="0" err="1"/>
              <a:t>subarrays</a:t>
            </a:r>
            <a:endParaRPr lang="en-US" dirty="0"/>
          </a:p>
          <a:p>
            <a:pPr lvl="1"/>
            <a:r>
              <a:rPr lang="en-US" dirty="0" smtClean="0"/>
              <a:t>3</a:t>
            </a:r>
            <a:r>
              <a:rPr lang="en-US" i="1" dirty="0" smtClean="0">
                <a:latin typeface="Times New Roman"/>
                <a:cs typeface="Times New Roman"/>
              </a:rPr>
              <a:t>n</a:t>
            </a:r>
            <a:r>
              <a:rPr lang="en-US" dirty="0" smtClean="0"/>
              <a:t>: 3 to merge each element</a:t>
            </a:r>
          </a:p>
          <a:p>
            <a:pPr lvl="1"/>
            <a:r>
              <a:rPr lang="en-US" dirty="0" smtClean="0"/>
              <a:t>5</a:t>
            </a:r>
            <a:r>
              <a:rPr lang="en-US" i="1" dirty="0" smtClean="0">
                <a:latin typeface="Times New Roman"/>
                <a:cs typeface="Times New Roman"/>
              </a:rPr>
              <a:t>n</a:t>
            </a:r>
            <a:r>
              <a:rPr lang="en-US" dirty="0" smtClean="0"/>
              <a:t> total</a:t>
            </a:r>
          </a:p>
          <a:p>
            <a:pPr lvl="5"/>
            <a:endParaRPr lang="en-US" dirty="0"/>
          </a:p>
          <a:p>
            <a:r>
              <a:rPr lang="en-US" dirty="0" smtClean="0"/>
              <a:t>Therefore: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1935070"/>
              </p:ext>
            </p:extLst>
          </p:nvPr>
        </p:nvGraphicFramePr>
        <p:xfrm>
          <a:off x="3623319" y="1783097"/>
          <a:ext cx="1320151" cy="6400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1" name="Equation" r:id="rId3" imgW="419100" imgH="203200" progId="Equation.3">
                  <p:embed/>
                </p:oleObj>
              </mc:Choice>
              <mc:Fallback>
                <p:oleObj name="Equation" r:id="rId3" imgW="419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23319" y="1783097"/>
                        <a:ext cx="1320151" cy="6400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8928691"/>
              </p:ext>
            </p:extLst>
          </p:nvPr>
        </p:nvGraphicFramePr>
        <p:xfrm>
          <a:off x="2834659" y="4343390"/>
          <a:ext cx="3451084" cy="914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2" name="Equation" r:id="rId5" imgW="1485900" imgH="393700" progId="Equation.3">
                  <p:embed/>
                </p:oleObj>
              </mc:Choice>
              <mc:Fallback>
                <p:oleObj name="Equation" r:id="rId5" imgW="14859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34659" y="4343390"/>
                        <a:ext cx="3451084" cy="914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3348093"/>
              </p:ext>
            </p:extLst>
          </p:nvPr>
        </p:nvGraphicFramePr>
        <p:xfrm>
          <a:off x="3602038" y="5257800"/>
          <a:ext cx="19177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3" name="Equation" r:id="rId7" imgW="825500" imgH="393700" progId="Equation.3">
                  <p:embed/>
                </p:oleObj>
              </mc:Choice>
              <mc:Fallback>
                <p:oleObj name="Equation" r:id="rId7" imgW="8255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602038" y="5257800"/>
                        <a:ext cx="19177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3787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that Merge Sort is </a:t>
            </a:r>
            <a:r>
              <a:rPr lang="en-US" i="1" dirty="0">
                <a:latin typeface="Times New Roman"/>
                <a:cs typeface="Times New Roman"/>
              </a:rPr>
              <a:t>O</a:t>
            </a:r>
            <a:r>
              <a:rPr lang="en-US" dirty="0">
                <a:latin typeface="Times New Roman"/>
                <a:cs typeface="Times New Roman"/>
              </a:rPr>
              <a:t>(</a:t>
            </a:r>
            <a:r>
              <a:rPr lang="en-US" i="1" dirty="0">
                <a:latin typeface="Times New Roman"/>
                <a:cs typeface="Times New Roman"/>
              </a:rPr>
              <a:t>n</a:t>
            </a:r>
            <a:r>
              <a:rPr lang="en-US" dirty="0"/>
              <a:t> </a:t>
            </a:r>
            <a:r>
              <a:rPr lang="en-US" dirty="0">
                <a:latin typeface="Times New Roman"/>
                <a:cs typeface="Times New Roman"/>
              </a:rPr>
              <a:t>log</a:t>
            </a:r>
            <a:r>
              <a:rPr lang="en-US" baseline="-25000" dirty="0">
                <a:latin typeface="Times New Roman"/>
                <a:cs typeface="Times New Roman"/>
              </a:rPr>
              <a:t>2</a:t>
            </a:r>
            <a:r>
              <a:rPr lang="en-US" dirty="0"/>
              <a:t> </a:t>
            </a:r>
            <a:r>
              <a:rPr lang="en-US" i="1" dirty="0">
                <a:latin typeface="Times New Roman"/>
                <a:cs typeface="Times New Roman"/>
              </a:rPr>
              <a:t>n</a:t>
            </a:r>
            <a:r>
              <a:rPr lang="en-US" dirty="0" smtClean="0">
                <a:latin typeface="Times New Roman"/>
                <a:cs typeface="Times New Roman"/>
              </a:rPr>
              <a:t>)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1732"/>
            <a:ext cx="8229600" cy="3799193"/>
          </a:xfrm>
        </p:spPr>
        <p:txBody>
          <a:bodyPr/>
          <a:lstStyle/>
          <a:p>
            <a:r>
              <a:rPr lang="en-US" dirty="0" smtClean="0"/>
              <a:t>Evaluate </a:t>
            </a:r>
            <a:r>
              <a:rPr lang="en-US" i="1" dirty="0" smtClean="0">
                <a:latin typeface="Times New Roman"/>
                <a:cs typeface="Times New Roman"/>
              </a:rPr>
              <a:t>T</a:t>
            </a:r>
            <a:r>
              <a:rPr lang="en-US" dirty="0" smtClean="0">
                <a:latin typeface="Times New Roman"/>
                <a:cs typeface="Times New Roman"/>
              </a:rPr>
              <a:t>(</a:t>
            </a:r>
            <a:r>
              <a:rPr lang="en-US" i="1" dirty="0" smtClean="0">
                <a:latin typeface="Times New Roman"/>
                <a:cs typeface="Times New Roman"/>
              </a:rPr>
              <a:t>n</a:t>
            </a:r>
            <a:r>
              <a:rPr lang="en-US" dirty="0" smtClean="0">
                <a:latin typeface="Times New Roman"/>
                <a:cs typeface="Times New Roman"/>
              </a:rPr>
              <a:t>/2)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r>
              <a:rPr lang="en-US" dirty="0" smtClean="0"/>
              <a:t>Substitute into </a:t>
            </a:r>
            <a:r>
              <a:rPr lang="en-US" dirty="0" smtClean="0">
                <a:solidFill>
                  <a:srgbClr val="0033CC"/>
                </a:solidFill>
              </a:rPr>
              <a:t>(a)</a:t>
            </a:r>
            <a:r>
              <a:rPr lang="en-US" dirty="0" smtClean="0"/>
              <a:t>: </a:t>
            </a:r>
          </a:p>
          <a:p>
            <a:endParaRPr lang="en-US" dirty="0"/>
          </a:p>
          <a:p>
            <a:r>
              <a:rPr lang="en-US" dirty="0" smtClean="0"/>
              <a:t>Evaluate </a:t>
            </a:r>
            <a:r>
              <a:rPr lang="en-US" i="1" dirty="0">
                <a:latin typeface="Times New Roman"/>
                <a:cs typeface="Times New Roman"/>
              </a:rPr>
              <a:t>T</a:t>
            </a:r>
            <a:r>
              <a:rPr lang="en-US" dirty="0">
                <a:latin typeface="Times New Roman"/>
                <a:cs typeface="Times New Roman"/>
              </a:rPr>
              <a:t>(</a:t>
            </a:r>
            <a:r>
              <a:rPr lang="en-US" i="1" dirty="0">
                <a:latin typeface="Times New Roman"/>
                <a:cs typeface="Times New Roman"/>
              </a:rPr>
              <a:t>n</a:t>
            </a:r>
            <a:r>
              <a:rPr lang="en-US" dirty="0" smtClean="0">
                <a:latin typeface="Times New Roman"/>
                <a:cs typeface="Times New Roman"/>
              </a:rPr>
              <a:t>/4)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r>
              <a:rPr lang="en-US" dirty="0"/>
              <a:t>Substitute into </a:t>
            </a:r>
            <a:r>
              <a:rPr lang="en-US" dirty="0" smtClean="0">
                <a:solidFill>
                  <a:srgbClr val="0033CC"/>
                </a:solidFill>
              </a:rPr>
              <a:t>(b)</a:t>
            </a:r>
            <a:r>
              <a:rPr lang="en-US" dirty="0"/>
              <a:t>: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1084689"/>
              </p:ext>
            </p:extLst>
          </p:nvPr>
        </p:nvGraphicFramePr>
        <p:xfrm>
          <a:off x="3957933" y="1235075"/>
          <a:ext cx="26257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0" name="Equation" r:id="rId3" imgW="1130300" imgH="393700" progId="Equation.3">
                  <p:embed/>
                </p:oleObj>
              </mc:Choice>
              <mc:Fallback>
                <p:oleObj name="Equation" r:id="rId3" imgW="11303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7933" y="1235075"/>
                        <a:ext cx="2625725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1120896"/>
              </p:ext>
            </p:extLst>
          </p:nvPr>
        </p:nvGraphicFramePr>
        <p:xfrm>
          <a:off x="3931927" y="2148844"/>
          <a:ext cx="277336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1" name="Equation" r:id="rId5" imgW="1193800" imgH="393700" progId="Equation.3">
                  <p:embed/>
                </p:oleObj>
              </mc:Choice>
              <mc:Fallback>
                <p:oleObj name="Equation" r:id="rId5" imgW="11938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31927" y="2148844"/>
                        <a:ext cx="2773362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40388"/>
              </p:ext>
            </p:extLst>
          </p:nvPr>
        </p:nvGraphicFramePr>
        <p:xfrm>
          <a:off x="4023366" y="4160502"/>
          <a:ext cx="277336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2" name="Equation" r:id="rId7" imgW="1193800" imgH="393700" progId="Equation.3">
                  <p:embed/>
                </p:oleObj>
              </mc:Choice>
              <mc:Fallback>
                <p:oleObj name="Equation" r:id="rId7" imgW="11938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023366" y="4160502"/>
                        <a:ext cx="2773362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1996785"/>
              </p:ext>
            </p:extLst>
          </p:nvPr>
        </p:nvGraphicFramePr>
        <p:xfrm>
          <a:off x="3995703" y="3154363"/>
          <a:ext cx="377666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3" name="Equation" r:id="rId9" imgW="1625600" imgH="393700" progId="Equation.3">
                  <p:embed/>
                </p:oleObj>
              </mc:Choice>
              <mc:Fallback>
                <p:oleObj name="Equation" r:id="rId9" imgW="16256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995703" y="3154363"/>
                        <a:ext cx="3776662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062612" y="1508781"/>
            <a:ext cx="435436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(a)</a:t>
            </a:r>
            <a:endParaRPr lang="en-US" dirty="0">
              <a:solidFill>
                <a:srgbClr val="0033CC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5591616"/>
              </p:ext>
            </p:extLst>
          </p:nvPr>
        </p:nvGraphicFramePr>
        <p:xfrm>
          <a:off x="4114805" y="5349219"/>
          <a:ext cx="48958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4" name="Equation" r:id="rId11" imgW="2108200" imgH="393700" progId="Equation.3">
                  <p:embed/>
                </p:oleObj>
              </mc:Choice>
              <mc:Fallback>
                <p:oleObj name="Equation" r:id="rId11" imgW="21082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114805" y="5349219"/>
                        <a:ext cx="489585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068441" y="3429000"/>
            <a:ext cx="435436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(b)</a:t>
            </a:r>
            <a:endParaRPr lang="en-US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392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that Merge Sort is </a:t>
            </a:r>
            <a:r>
              <a:rPr lang="en-US" i="1" dirty="0">
                <a:latin typeface="Times New Roman"/>
                <a:cs typeface="Times New Roman"/>
              </a:rPr>
              <a:t>O</a:t>
            </a:r>
            <a:r>
              <a:rPr lang="en-US" dirty="0">
                <a:latin typeface="Times New Roman"/>
                <a:cs typeface="Times New Roman"/>
              </a:rPr>
              <a:t>(</a:t>
            </a:r>
            <a:r>
              <a:rPr lang="en-US" i="1" dirty="0">
                <a:latin typeface="Times New Roman"/>
                <a:cs typeface="Times New Roman"/>
              </a:rPr>
              <a:t>n</a:t>
            </a:r>
            <a:r>
              <a:rPr lang="en-US" dirty="0"/>
              <a:t> </a:t>
            </a:r>
            <a:r>
              <a:rPr lang="en-US" dirty="0">
                <a:latin typeface="Times New Roman"/>
                <a:cs typeface="Times New Roman"/>
              </a:rPr>
              <a:t>log</a:t>
            </a:r>
            <a:r>
              <a:rPr lang="en-US" baseline="-25000" dirty="0">
                <a:latin typeface="Times New Roman"/>
                <a:cs typeface="Times New Roman"/>
              </a:rPr>
              <a:t>2</a:t>
            </a:r>
            <a:r>
              <a:rPr lang="en-US" dirty="0"/>
              <a:t> </a:t>
            </a:r>
            <a:r>
              <a:rPr lang="en-US" i="1" dirty="0">
                <a:latin typeface="Times New Roman"/>
                <a:cs typeface="Times New Roman"/>
              </a:rPr>
              <a:t>n</a:t>
            </a:r>
            <a:r>
              <a:rPr lang="en-US" dirty="0">
                <a:latin typeface="Times New Roman"/>
                <a:cs typeface="Times New Roman"/>
              </a:rPr>
              <a:t>)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15"/>
            <a:ext cx="8229600" cy="4073510"/>
          </a:xfrm>
        </p:spPr>
        <p:txBody>
          <a:bodyPr/>
          <a:lstStyle/>
          <a:p>
            <a:r>
              <a:rPr lang="en-US" dirty="0" smtClean="0"/>
              <a:t>In general for arbitrary powers of 2:</a:t>
            </a:r>
          </a:p>
          <a:p>
            <a:endParaRPr lang="en-US" dirty="0"/>
          </a:p>
          <a:p>
            <a:pPr lvl="2"/>
            <a:endParaRPr lang="en-US" dirty="0" smtClean="0"/>
          </a:p>
          <a:p>
            <a:r>
              <a:rPr lang="en-US" dirty="0" smtClean="0"/>
              <a:t>We assumed that              so for </a:t>
            </a:r>
            <a:r>
              <a:rPr lang="en-US" i="1" dirty="0" smtClean="0">
                <a:latin typeface="Times New Roman"/>
                <a:cs typeface="Times New Roman"/>
              </a:rPr>
              <a:t>k </a:t>
            </a:r>
            <a:r>
              <a:rPr lang="en-US" dirty="0" smtClean="0"/>
              <a:t>= </a:t>
            </a:r>
            <a:r>
              <a:rPr lang="en-US" i="1" dirty="0" smtClean="0">
                <a:latin typeface="Times New Roman"/>
                <a:cs typeface="Times New Roman"/>
              </a:rPr>
              <a:t>m</a:t>
            </a:r>
            <a:r>
              <a:rPr lang="en-US" dirty="0" smtClean="0"/>
              <a:t>,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5"/>
            <a:endParaRPr lang="en-US" dirty="0"/>
          </a:p>
          <a:p>
            <a:pPr lvl="1"/>
            <a:r>
              <a:rPr lang="en-US" dirty="0" smtClean="0"/>
              <a:t>Because           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2400460"/>
              </p:ext>
            </p:extLst>
          </p:nvPr>
        </p:nvGraphicFramePr>
        <p:xfrm>
          <a:off x="2560342" y="1234464"/>
          <a:ext cx="48958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3" name="Equation" r:id="rId3" imgW="2108200" imgH="393700" progId="Equation.3">
                  <p:embed/>
                </p:oleObj>
              </mc:Choice>
              <mc:Fallback>
                <p:oleObj name="Equation" r:id="rId3" imgW="21082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60342" y="1234464"/>
                        <a:ext cx="489585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7085923"/>
              </p:ext>
            </p:extLst>
          </p:nvPr>
        </p:nvGraphicFramePr>
        <p:xfrm>
          <a:off x="2560342" y="2514600"/>
          <a:ext cx="309721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4" name="Equation" r:id="rId5" imgW="1333500" imgH="393700" progId="Equation.3">
                  <p:embed/>
                </p:oleObj>
              </mc:Choice>
              <mc:Fallback>
                <p:oleObj name="Equation" r:id="rId5" imgW="13335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60342" y="2514600"/>
                        <a:ext cx="3097213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7487997"/>
              </p:ext>
            </p:extLst>
          </p:nvPr>
        </p:nvGraphicFramePr>
        <p:xfrm>
          <a:off x="3931928" y="3393785"/>
          <a:ext cx="1097268" cy="532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5" name="Equation" r:id="rId7" imgW="419100" imgH="203200" progId="Equation.3">
                  <p:embed/>
                </p:oleObj>
              </mc:Choice>
              <mc:Fallback>
                <p:oleObj name="Equation" r:id="rId7" imgW="419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931928" y="3393785"/>
                        <a:ext cx="1097268" cy="5320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828403"/>
              </p:ext>
            </p:extLst>
          </p:nvPr>
        </p:nvGraphicFramePr>
        <p:xfrm>
          <a:off x="2743220" y="3794756"/>
          <a:ext cx="2651731" cy="88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6" name="Equation" r:id="rId9" imgW="1409700" imgH="393700" progId="Equation.3">
                  <p:embed/>
                </p:oleObj>
              </mc:Choice>
              <mc:Fallback>
                <p:oleObj name="Equation" r:id="rId9" imgW="14097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743220" y="3794756"/>
                        <a:ext cx="2651731" cy="888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6617485"/>
              </p:ext>
            </p:extLst>
          </p:nvPr>
        </p:nvGraphicFramePr>
        <p:xfrm>
          <a:off x="3291854" y="4617707"/>
          <a:ext cx="2011658" cy="977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7" name="Equation" r:id="rId11" imgW="889000" imgH="431800" progId="Equation.3">
                  <p:embed/>
                </p:oleObj>
              </mc:Choice>
              <mc:Fallback>
                <p:oleObj name="Equation" r:id="rId11" imgW="8890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291854" y="4617707"/>
                        <a:ext cx="2011658" cy="9770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636490"/>
              </p:ext>
            </p:extLst>
          </p:nvPr>
        </p:nvGraphicFramePr>
        <p:xfrm>
          <a:off x="2697886" y="5682544"/>
          <a:ext cx="879850" cy="426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8" name="Equation" r:id="rId13" imgW="419100" imgH="203200" progId="Equation.3">
                  <p:embed/>
                </p:oleObj>
              </mc:Choice>
              <mc:Fallback>
                <p:oleObj name="Equation" r:id="rId13" imgW="419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697886" y="5682544"/>
                        <a:ext cx="879850" cy="4265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5702142"/>
              </p:ext>
            </p:extLst>
          </p:nvPr>
        </p:nvGraphicFramePr>
        <p:xfrm>
          <a:off x="3749049" y="5714975"/>
          <a:ext cx="1280146" cy="39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9" name="Equation" r:id="rId15" imgW="660400" imgH="203200" progId="Equation.3">
                  <p:embed/>
                </p:oleObj>
              </mc:Choice>
              <mc:Fallback>
                <p:oleObj name="Equation" r:id="rId15" imgW="660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749049" y="5714975"/>
                        <a:ext cx="1280146" cy="394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0351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that Merge Sort is </a:t>
            </a:r>
            <a:r>
              <a:rPr lang="en-US" i="1" dirty="0">
                <a:latin typeface="Times New Roman"/>
                <a:cs typeface="Times New Roman"/>
              </a:rPr>
              <a:t>O</a:t>
            </a:r>
            <a:r>
              <a:rPr lang="en-US" dirty="0">
                <a:latin typeface="Times New Roman"/>
                <a:cs typeface="Times New Roman"/>
              </a:rPr>
              <a:t>(</a:t>
            </a:r>
            <a:r>
              <a:rPr lang="en-US" i="1" dirty="0">
                <a:latin typeface="Times New Roman"/>
                <a:cs typeface="Times New Roman"/>
              </a:rPr>
              <a:t>n</a:t>
            </a:r>
            <a:r>
              <a:rPr lang="en-US" dirty="0"/>
              <a:t> </a:t>
            </a:r>
            <a:r>
              <a:rPr lang="en-US" dirty="0">
                <a:latin typeface="Times New Roman"/>
                <a:cs typeface="Times New Roman"/>
              </a:rPr>
              <a:t>log</a:t>
            </a:r>
            <a:r>
              <a:rPr lang="en-US" baseline="-25000" dirty="0">
                <a:latin typeface="Times New Roman"/>
                <a:cs typeface="Times New Roman"/>
              </a:rPr>
              <a:t>2</a:t>
            </a:r>
            <a:r>
              <a:rPr lang="en-US" dirty="0"/>
              <a:t> </a:t>
            </a:r>
            <a:r>
              <a:rPr lang="en-US" i="1" dirty="0">
                <a:latin typeface="Times New Roman"/>
                <a:cs typeface="Times New Roman"/>
              </a:rPr>
              <a:t>n</a:t>
            </a:r>
            <a:r>
              <a:rPr lang="en-US" dirty="0">
                <a:latin typeface="Times New Roman"/>
                <a:cs typeface="Times New Roman"/>
              </a:rPr>
              <a:t>)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4615561"/>
              </p:ext>
            </p:extLst>
          </p:nvPr>
        </p:nvGraphicFramePr>
        <p:xfrm>
          <a:off x="731562" y="2057415"/>
          <a:ext cx="3143726" cy="822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Equation" r:id="rId3" imgW="774700" imgH="203200" progId="Equation.3">
                  <p:embed/>
                </p:oleObj>
              </mc:Choice>
              <mc:Fallback>
                <p:oleObj name="Equation" r:id="rId3" imgW="7747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1562" y="2057415"/>
                        <a:ext cx="3143726" cy="8229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020754" y="2057415"/>
            <a:ext cx="34354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ym typeface="Wingdings"/>
              </a:rPr>
              <a:t> </a:t>
            </a:r>
            <a:r>
              <a:rPr lang="en-US" sz="4400" i="1" dirty="0" smtClean="0">
                <a:latin typeface="Times New Roman"/>
                <a:cs typeface="Times New Roman"/>
                <a:sym typeface="Wingdings"/>
              </a:rPr>
              <a:t>O</a:t>
            </a:r>
            <a:r>
              <a:rPr lang="en-US" sz="4400" dirty="0" smtClean="0">
                <a:latin typeface="Times New Roman"/>
                <a:cs typeface="Times New Roman"/>
                <a:sym typeface="Wingdings"/>
              </a:rPr>
              <a:t>(</a:t>
            </a:r>
            <a:r>
              <a:rPr lang="en-US" sz="4400" i="1" dirty="0" smtClean="0">
                <a:latin typeface="Times New Roman"/>
                <a:cs typeface="Times New Roman"/>
                <a:sym typeface="Wingdings"/>
              </a:rPr>
              <a:t>n </a:t>
            </a:r>
            <a:r>
              <a:rPr lang="en-US" sz="4400" dirty="0" smtClean="0">
                <a:latin typeface="Times New Roman"/>
                <a:cs typeface="Times New Roman"/>
                <a:sym typeface="Wingdings"/>
              </a:rPr>
              <a:t>log</a:t>
            </a:r>
            <a:r>
              <a:rPr lang="en-US" sz="4400" baseline="-25000" dirty="0" smtClean="0">
                <a:latin typeface="Times New Roman"/>
                <a:cs typeface="Times New Roman"/>
                <a:sym typeface="Wingdings"/>
              </a:rPr>
              <a:t>2 </a:t>
            </a:r>
            <a:r>
              <a:rPr lang="en-US" sz="4400" i="1" dirty="0" smtClean="0">
                <a:latin typeface="Times New Roman"/>
                <a:cs typeface="Times New Roman"/>
                <a:sym typeface="Wingdings"/>
              </a:rPr>
              <a:t>n</a:t>
            </a:r>
            <a:r>
              <a:rPr lang="en-US" sz="4400" dirty="0" smtClean="0">
                <a:latin typeface="Times New Roman"/>
                <a:cs typeface="Times New Roman"/>
                <a:sym typeface="Wingdings"/>
              </a:rPr>
              <a:t>)</a:t>
            </a:r>
            <a:endParaRPr lang="en-US" sz="4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20010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Quizzes for July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Quiz 12 July 7 14.6-14.8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848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371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23C00"/>
                </a:solidFill>
              </a:rPr>
              <a:t>Divide and conquer</a:t>
            </a:r>
            <a:r>
              <a:rPr lang="en-US" dirty="0" smtClean="0"/>
              <a:t>, like merge sort.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Better than merge sort, because there is </a:t>
            </a:r>
            <a:br>
              <a:rPr lang="en-US" dirty="0" smtClean="0"/>
            </a:br>
            <a:r>
              <a:rPr lang="en-US" dirty="0" smtClean="0"/>
              <a:t>no copying into temporary arrays to sort </a:t>
            </a:r>
            <a:br>
              <a:rPr lang="en-US" dirty="0" smtClean="0"/>
            </a:br>
            <a:r>
              <a:rPr lang="en-US" dirty="0" smtClean="0"/>
              <a:t>and then merge.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067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Quicksort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5976"/>
            <a:ext cx="8229600" cy="4164949"/>
          </a:xfrm>
        </p:spPr>
        <p:txBody>
          <a:bodyPr/>
          <a:lstStyle/>
          <a:p>
            <a:r>
              <a:rPr lang="en-US" dirty="0" smtClean="0"/>
              <a:t>First partition the range:</a:t>
            </a:r>
          </a:p>
          <a:p>
            <a:endParaRPr lang="en-US" dirty="0"/>
          </a:p>
          <a:p>
            <a:pPr lvl="3"/>
            <a:endParaRPr lang="en-US" dirty="0" smtClean="0"/>
          </a:p>
          <a:p>
            <a:r>
              <a:rPr lang="en-US" dirty="0" smtClean="0"/>
              <a:t>Then recursively sort each partition.</a:t>
            </a:r>
          </a:p>
          <a:p>
            <a:pPr lvl="1"/>
            <a:r>
              <a:rPr lang="en-US" dirty="0" smtClean="0"/>
              <a:t>Sort in place – no temporary arrays needed.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4" descr="Screen Shot 2015-07-02 at 12.47.0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76" y="1325903"/>
            <a:ext cx="2968952" cy="479700"/>
          </a:xfrm>
          <a:prstGeom prst="rect">
            <a:avLst/>
          </a:prstGeom>
        </p:spPr>
      </p:pic>
      <p:pic>
        <p:nvPicPr>
          <p:cNvPr id="6" name="Picture 5" descr="Screen Shot 2015-07-02 at 12.47.5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59" y="2606049"/>
            <a:ext cx="3448354" cy="480680"/>
          </a:xfrm>
          <a:prstGeom prst="rect">
            <a:avLst/>
          </a:prstGeom>
        </p:spPr>
      </p:pic>
      <p:pic>
        <p:nvPicPr>
          <p:cNvPr id="7" name="Picture 6" descr="Screen Shot 2015-07-02 at 12.49.31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782" y="4251951"/>
            <a:ext cx="3840437" cy="54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416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Quicksort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8684" y="1417342"/>
            <a:ext cx="7880332" cy="28623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/>
                <a:cs typeface="Courier New"/>
              </a:rPr>
              <a:t>public static void </a:t>
            </a:r>
            <a:r>
              <a:rPr lang="en-US" sz="2000" b="1" dirty="0">
                <a:solidFill>
                  <a:srgbClr val="B23C00"/>
                </a:solidFill>
                <a:latin typeface="Courier New"/>
                <a:cs typeface="Courier New"/>
              </a:rPr>
              <a:t>sort</a:t>
            </a:r>
            <a:r>
              <a:rPr lang="en-US" sz="2000" b="1" dirty="0">
                <a:latin typeface="Courier New"/>
                <a:cs typeface="Courier New"/>
              </a:rPr>
              <a:t>(</a:t>
            </a:r>
            <a:r>
              <a:rPr lang="en-US" sz="2000" b="1" dirty="0" err="1">
                <a:latin typeface="Courier New"/>
                <a:cs typeface="Courier New"/>
              </a:rPr>
              <a:t>int</a:t>
            </a:r>
            <a:r>
              <a:rPr lang="en-US" sz="2000" b="1" dirty="0">
                <a:latin typeface="Courier New"/>
                <a:cs typeface="Courier New"/>
              </a:rPr>
              <a:t>[] a, </a:t>
            </a:r>
            <a:r>
              <a:rPr lang="en-US" sz="2000" b="1" dirty="0" err="1">
                <a:latin typeface="Courier New"/>
                <a:cs typeface="Courier New"/>
              </a:rPr>
              <a:t>int</a:t>
            </a:r>
            <a:r>
              <a:rPr lang="en-US" sz="2000" b="1" dirty="0">
                <a:latin typeface="Courier New"/>
                <a:cs typeface="Courier New"/>
              </a:rPr>
              <a:t> from, </a:t>
            </a:r>
            <a:r>
              <a:rPr lang="en-US" sz="2000" b="1" dirty="0" err="1">
                <a:latin typeface="Courier New"/>
                <a:cs typeface="Courier New"/>
              </a:rPr>
              <a:t>int</a:t>
            </a:r>
            <a:r>
              <a:rPr lang="en-US" sz="2000" b="1" dirty="0">
                <a:latin typeface="Courier New"/>
                <a:cs typeface="Courier New"/>
              </a:rPr>
              <a:t> to)</a:t>
            </a:r>
          </a:p>
          <a:p>
            <a:r>
              <a:rPr lang="en-US" sz="2000" b="1" dirty="0">
                <a:latin typeface="Courier New"/>
                <a:cs typeface="Courier New"/>
              </a:rPr>
              <a:t>{</a:t>
            </a:r>
          </a:p>
          <a:p>
            <a:r>
              <a:rPr lang="en-US" sz="2000" b="1" dirty="0">
                <a:latin typeface="Courier New"/>
                <a:cs typeface="Courier New"/>
              </a:rPr>
              <a:t>    if (from &gt;= to</a:t>
            </a:r>
            <a:r>
              <a:rPr lang="en-US" sz="2000" b="1" dirty="0" smtClean="0">
                <a:latin typeface="Courier New"/>
                <a:cs typeface="Courier New"/>
              </a:rPr>
              <a:t>) </a:t>
            </a:r>
            <a:r>
              <a:rPr lang="en-US" sz="2000" b="1" dirty="0">
                <a:latin typeface="Courier New"/>
                <a:cs typeface="Courier New"/>
              </a:rPr>
              <a:t>return;  // base case</a:t>
            </a:r>
          </a:p>
          <a:p>
            <a:endParaRPr lang="en-US" sz="2000" b="1" dirty="0">
              <a:latin typeface="Courier New"/>
              <a:cs typeface="Courier New"/>
            </a:endParaRPr>
          </a:p>
          <a:p>
            <a:r>
              <a:rPr lang="en-US" sz="2000" b="1" dirty="0">
                <a:latin typeface="Courier New"/>
                <a:cs typeface="Courier New"/>
              </a:rPr>
              <a:t>    </a:t>
            </a:r>
            <a:r>
              <a:rPr lang="en-US" sz="2000" b="1" dirty="0" err="1">
                <a:latin typeface="Courier New"/>
                <a:cs typeface="Courier New"/>
              </a:rPr>
              <a:t>int</a:t>
            </a:r>
            <a:r>
              <a:rPr lang="en-US" sz="2000" b="1" dirty="0">
                <a:latin typeface="Courier New"/>
                <a:cs typeface="Courier New"/>
              </a:rPr>
              <a:t> p = </a:t>
            </a:r>
            <a:r>
              <a:rPr lang="en-US" sz="2000" b="1" dirty="0">
                <a:solidFill>
                  <a:srgbClr val="B23C00"/>
                </a:solidFill>
                <a:latin typeface="Courier New"/>
                <a:cs typeface="Courier New"/>
              </a:rPr>
              <a:t>partition</a:t>
            </a:r>
            <a:r>
              <a:rPr lang="en-US" sz="2000" b="1" dirty="0">
                <a:latin typeface="Courier New"/>
                <a:cs typeface="Courier New"/>
              </a:rPr>
              <a:t>(a, from, to);</a:t>
            </a:r>
          </a:p>
          <a:p>
            <a:r>
              <a:rPr lang="en-US" sz="2000" b="1" dirty="0">
                <a:latin typeface="Courier New"/>
                <a:cs typeface="Courier New"/>
              </a:rPr>
              <a:t>    </a:t>
            </a:r>
          </a:p>
          <a:p>
            <a:r>
              <a:rPr lang="en-US" sz="2000" b="1" dirty="0">
                <a:latin typeface="Courier New"/>
                <a:cs typeface="Courier New"/>
              </a:rPr>
              <a:t>    </a:t>
            </a:r>
            <a:r>
              <a:rPr lang="en-US" sz="2000" b="1" dirty="0">
                <a:solidFill>
                  <a:srgbClr val="B23C00"/>
                </a:solidFill>
                <a:latin typeface="Courier New"/>
                <a:cs typeface="Courier New"/>
              </a:rPr>
              <a:t>sort</a:t>
            </a:r>
            <a:r>
              <a:rPr lang="en-US" sz="2000" b="1" dirty="0">
                <a:latin typeface="Courier New"/>
                <a:cs typeface="Courier New"/>
              </a:rPr>
              <a:t>(a, from, p);</a:t>
            </a:r>
          </a:p>
          <a:p>
            <a:r>
              <a:rPr lang="en-US" sz="2000" b="1" dirty="0">
                <a:latin typeface="Courier New"/>
                <a:cs typeface="Courier New"/>
              </a:rPr>
              <a:t>    </a:t>
            </a:r>
            <a:r>
              <a:rPr lang="en-US" sz="2000" b="1" dirty="0">
                <a:solidFill>
                  <a:srgbClr val="B23C00"/>
                </a:solidFill>
                <a:latin typeface="Courier New"/>
                <a:cs typeface="Courier New"/>
              </a:rPr>
              <a:t>sort</a:t>
            </a:r>
            <a:r>
              <a:rPr lang="en-US" sz="2000" b="1" dirty="0">
                <a:latin typeface="Courier New"/>
                <a:cs typeface="Courier New"/>
              </a:rPr>
              <a:t>(a, p+1, to);</a:t>
            </a:r>
          </a:p>
          <a:p>
            <a:r>
              <a:rPr lang="en-US" sz="2000" b="1" dirty="0" smtClean="0">
                <a:latin typeface="Courier New"/>
                <a:cs typeface="Courier New"/>
              </a:rPr>
              <a:t>}</a:t>
            </a:r>
            <a:endParaRPr lang="en-US" sz="20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880406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Quicksort Partitioning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basic idea of partitioning a range: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Pick a pivot in the range.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Partition the range into groups:</a:t>
            </a:r>
          </a:p>
          <a:p>
            <a:pPr lvl="1"/>
            <a:r>
              <a:rPr lang="en-US" dirty="0" smtClean="0"/>
              <a:t>numbers less than the pivot value</a:t>
            </a:r>
          </a:p>
          <a:p>
            <a:pPr lvl="1"/>
            <a:r>
              <a:rPr lang="en-US" dirty="0" smtClean="0"/>
              <a:t>numbers greater than the pivot value</a:t>
            </a:r>
          </a:p>
          <a:p>
            <a:pPr lvl="6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059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Quicksort Partitioning </a:t>
            </a:r>
            <a:r>
              <a:rPr lang="en-US" dirty="0" smtClean="0"/>
              <a:t>Strategy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we’ve picked a pivot within a range:</a:t>
            </a:r>
          </a:p>
          <a:p>
            <a:pPr lvl="1"/>
            <a:r>
              <a:rPr lang="en-US" dirty="0" smtClean="0"/>
              <a:t>We must push values in the range that are </a:t>
            </a:r>
            <a:br>
              <a:rPr lang="en-US" dirty="0" smtClean="0"/>
            </a:br>
            <a:r>
              <a:rPr lang="en-US" dirty="0" smtClean="0"/>
              <a:t>less than the pivot to the left.</a:t>
            </a:r>
          </a:p>
          <a:p>
            <a:pPr lvl="1"/>
            <a:r>
              <a:rPr lang="en-US" dirty="0" smtClean="0"/>
              <a:t>We must push values in the range that are </a:t>
            </a:r>
            <a:br>
              <a:rPr lang="en-US" dirty="0" smtClean="0"/>
            </a:br>
            <a:r>
              <a:rPr lang="en-US" dirty="0" smtClean="0"/>
              <a:t>greater than the pivot to the right.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The pivot value then will have (unsorted) lesser values before it, and (unsorted) greater values after it.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Insight: </a:t>
            </a:r>
            <a:r>
              <a:rPr lang="en-US" dirty="0" smtClean="0">
                <a:solidFill>
                  <a:srgbClr val="B23C00"/>
                </a:solidFill>
              </a:rPr>
              <a:t>The pivot will already be in its proper position, so sorting operations will not move it.</a:t>
            </a:r>
            <a:endParaRPr lang="en-US" dirty="0">
              <a:solidFill>
                <a:srgbClr val="B23C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555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494" y="320075"/>
            <a:ext cx="4875993" cy="6283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74367" y="5623536"/>
            <a:ext cx="2461297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Data Structures and Algorithms in 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Java, 3</a:t>
            </a:r>
            <a:r>
              <a:rPr lang="en-US" sz="800" b="1" baseline="30000" dirty="0" smtClean="0">
                <a:solidFill>
                  <a:schemeClr val="bg1">
                    <a:lumMod val="65000"/>
                  </a:schemeClr>
                </a:solidFill>
              </a:rPr>
              <a:t>rd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 ed. </a:t>
            </a:r>
            <a:endParaRPr lang="en-US" sz="800" b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800" b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by Mark </a:t>
            </a:r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Allen Weiss </a:t>
            </a:r>
          </a:p>
          <a:p>
            <a:r>
              <a:rPr lang="en-US" sz="800" b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Pearson Education, Inc., 2012</a:t>
            </a:r>
            <a:endParaRPr lang="en-US" sz="800" b="0" dirty="0">
              <a:solidFill>
                <a:schemeClr val="bg1">
                  <a:lumMod val="65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814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Partition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a range, pick an element to be the pivot.</a:t>
            </a:r>
          </a:p>
          <a:p>
            <a:pPr lvl="1"/>
            <a:r>
              <a:rPr lang="en-US" dirty="0" smtClean="0"/>
              <a:t>Various strategies: The simplest is to pick the first element of the range to be the pivot.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Create two index variables, </a:t>
            </a:r>
            <a:r>
              <a:rPr lang="en-US" b="1" dirty="0" err="1" smtClean="0">
                <a:solidFill>
                  <a:srgbClr val="0033CC"/>
                </a:solidFill>
                <a:latin typeface="Courier New"/>
                <a:cs typeface="Courier New"/>
              </a:rPr>
              <a:t>i</a:t>
            </a:r>
            <a:r>
              <a:rPr lang="en-US" dirty="0" smtClean="0"/>
              <a:t> and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j</a:t>
            </a:r>
            <a:r>
              <a:rPr lang="en-US" dirty="0" smtClean="0"/>
              <a:t>.</a:t>
            </a:r>
          </a:p>
          <a:p>
            <a:pPr lvl="1"/>
            <a:r>
              <a:rPr lang="en-US" sz="2800" b="1" dirty="0" err="1">
                <a:solidFill>
                  <a:srgbClr val="0033CC"/>
                </a:solidFill>
                <a:latin typeface="Courier New"/>
                <a:cs typeface="Courier New"/>
              </a:rPr>
              <a:t>i</a:t>
            </a:r>
            <a:r>
              <a:rPr lang="en-US" dirty="0" smtClean="0"/>
              <a:t> starts at the left end of the range.</a:t>
            </a:r>
          </a:p>
          <a:p>
            <a:pPr lvl="1"/>
            <a:r>
              <a:rPr lang="en-US" sz="2800" b="1" dirty="0">
                <a:solidFill>
                  <a:srgbClr val="0033CC"/>
                </a:solidFill>
                <a:latin typeface="Courier New"/>
                <a:cs typeface="Courier New"/>
              </a:rPr>
              <a:t>j</a:t>
            </a:r>
            <a:r>
              <a:rPr lang="en-US" dirty="0" smtClean="0"/>
              <a:t> starts at the right end of the range.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62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Partition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Keep incrementing </a:t>
            </a:r>
            <a:r>
              <a:rPr lang="en-US" b="1" dirty="0" err="1">
                <a:solidFill>
                  <a:srgbClr val="0033CC"/>
                </a:solidFill>
                <a:latin typeface="Courier New"/>
                <a:cs typeface="Courier New"/>
              </a:rPr>
              <a:t>i</a:t>
            </a:r>
            <a:r>
              <a:rPr lang="en-US" dirty="0" smtClean="0"/>
              <a:t> while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a[</a:t>
            </a:r>
            <a:r>
              <a:rPr lang="en-US" b="1" dirty="0" err="1">
                <a:solidFill>
                  <a:srgbClr val="0033CC"/>
                </a:solidFill>
                <a:latin typeface="Courier New"/>
                <a:cs typeface="Courier New"/>
              </a:rPr>
              <a:t>i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] &lt; pivot</a:t>
            </a:r>
          </a:p>
          <a:p>
            <a:r>
              <a:rPr lang="en-US" dirty="0" smtClean="0"/>
              <a:t>Keep decrementing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j</a:t>
            </a:r>
            <a:r>
              <a:rPr lang="en-US" dirty="0" smtClean="0"/>
              <a:t> while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a[j] &gt; pivot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4" descr="Screen Shot 2015-07-02 at 1.21.5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513" y="2578766"/>
            <a:ext cx="5303462" cy="176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06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5-07-02 at 1.25.3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826" y="2788927"/>
            <a:ext cx="5262905" cy="23774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</a:t>
            </a:r>
            <a:r>
              <a:rPr lang="en-US" dirty="0" smtClean="0"/>
              <a:t>Partition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903"/>
            <a:ext cx="8229600" cy="4846267"/>
          </a:xfrm>
        </p:spPr>
        <p:txBody>
          <a:bodyPr/>
          <a:lstStyle/>
          <a:p>
            <a:r>
              <a:rPr lang="en-US" dirty="0" smtClean="0"/>
              <a:t>When both </a:t>
            </a:r>
            <a:r>
              <a:rPr lang="en-US" b="1" dirty="0" err="1">
                <a:solidFill>
                  <a:srgbClr val="0033CC"/>
                </a:solidFill>
                <a:latin typeface="Courier New"/>
                <a:cs typeface="Courier New"/>
              </a:rPr>
              <a:t>i</a:t>
            </a:r>
            <a:r>
              <a:rPr lang="en-US" dirty="0" smtClean="0"/>
              <a:t> and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j</a:t>
            </a:r>
            <a:r>
              <a:rPr lang="en-US" dirty="0" smtClean="0"/>
              <a:t> can’t go any further:</a:t>
            </a:r>
          </a:p>
          <a:p>
            <a:pPr lvl="1"/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a[</a:t>
            </a:r>
            <a:r>
              <a:rPr lang="en-US" b="1" dirty="0" err="1">
                <a:solidFill>
                  <a:srgbClr val="0033CC"/>
                </a:solidFill>
                <a:latin typeface="Courier New"/>
                <a:cs typeface="Courier New"/>
              </a:rPr>
              <a:t>i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] &gt; pivot</a:t>
            </a:r>
          </a:p>
          <a:p>
            <a:pPr lvl="1"/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a[j] &lt; pivot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471487" lvl="1" indent="0"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Swap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a[</a:t>
            </a:r>
            <a:r>
              <a:rPr lang="en-US" b="1" dirty="0" err="1">
                <a:solidFill>
                  <a:srgbClr val="0033CC"/>
                </a:solidFill>
                <a:latin typeface="Courier New"/>
                <a:cs typeface="Courier New"/>
              </a:rPr>
              <a:t>i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]</a:t>
            </a:r>
            <a:r>
              <a:rPr lang="en-US" dirty="0" smtClean="0"/>
              <a:t> and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a[j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]</a:t>
            </a:r>
            <a:endParaRPr lang="en-US" b="1" dirty="0">
              <a:solidFill>
                <a:srgbClr val="0033CC"/>
              </a:solidFill>
              <a:latin typeface="Courier New"/>
              <a:cs typeface="Courier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450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Friday’s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School is closed on Friday, July 3 for holiday.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Therefore, do the following labs on your own:</a:t>
            </a:r>
          </a:p>
          <a:p>
            <a:pPr lvl="1"/>
            <a:r>
              <a:rPr lang="en-US" dirty="0" smtClean="0"/>
              <a:t>Lab 2</a:t>
            </a:r>
          </a:p>
          <a:p>
            <a:pPr lvl="1"/>
            <a:r>
              <a:rPr lang="en-US" dirty="0" smtClean="0"/>
              <a:t>Lab 10</a:t>
            </a:r>
          </a:p>
          <a:p>
            <a:pPr lvl="5"/>
            <a:endParaRPr lang="en-US" dirty="0"/>
          </a:p>
          <a:p>
            <a:r>
              <a:rPr lang="en-US" dirty="0" smtClean="0"/>
              <a:t>See the lab instructor Thong Nguyen’s message in Canvas.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579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Partition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Resume moving </a:t>
            </a:r>
            <a:r>
              <a:rPr lang="en-US" b="1" dirty="0" err="1">
                <a:solidFill>
                  <a:srgbClr val="0033CC"/>
                </a:solidFill>
                <a:latin typeface="Courier New"/>
                <a:cs typeface="Courier New"/>
              </a:rPr>
              <a:t>i</a:t>
            </a:r>
            <a:r>
              <a:rPr lang="en-US" dirty="0"/>
              <a:t> and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j</a:t>
            </a:r>
            <a:r>
              <a:rPr lang="en-US" dirty="0"/>
              <a:t> towards each other</a:t>
            </a:r>
            <a:br>
              <a:rPr lang="en-US" dirty="0"/>
            </a:br>
            <a:r>
              <a:rPr lang="en-US" dirty="0"/>
              <a:t>as long as </a:t>
            </a:r>
            <a:r>
              <a:rPr lang="en-US" b="1" dirty="0" err="1">
                <a:solidFill>
                  <a:srgbClr val="0033CC"/>
                </a:solidFill>
                <a:latin typeface="Courier New"/>
                <a:cs typeface="Courier New"/>
              </a:rPr>
              <a:t>i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 &lt; 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j</a:t>
            </a:r>
          </a:p>
          <a:p>
            <a:pPr lvl="4"/>
            <a:endParaRPr lang="en-US" b="1" dirty="0" smtClean="0">
              <a:solidFill>
                <a:srgbClr val="0033CC"/>
              </a:solidFill>
              <a:latin typeface="Courier New"/>
              <a:cs typeface="Courier New"/>
            </a:endParaRPr>
          </a:p>
          <a:p>
            <a:r>
              <a:rPr lang="en-US" dirty="0" smtClean="0"/>
              <a:t>When you’re done moving </a:t>
            </a:r>
            <a:r>
              <a:rPr lang="en-US" b="1" dirty="0" err="1">
                <a:solidFill>
                  <a:srgbClr val="0033CC"/>
                </a:solidFill>
                <a:latin typeface="Courier New"/>
                <a:cs typeface="Courier New"/>
              </a:rPr>
              <a:t>i</a:t>
            </a:r>
            <a:r>
              <a:rPr lang="en-US" dirty="0" smtClean="0"/>
              <a:t> </a:t>
            </a:r>
            <a:r>
              <a:rPr lang="en-US" smtClean="0"/>
              <a:t>and </a:t>
            </a:r>
            <a:r>
              <a:rPr lang="en-US" b="1" smtClean="0">
                <a:solidFill>
                  <a:srgbClr val="0033CC"/>
                </a:solidFill>
                <a:latin typeface="Courier New"/>
                <a:cs typeface="Courier New"/>
              </a:rPr>
              <a:t>j</a:t>
            </a:r>
            <a:r>
              <a:rPr lang="en-US" smtClean="0"/>
              <a:t>, </a:t>
            </a:r>
            <a:br>
              <a:rPr lang="en-US" smtClean="0"/>
            </a:br>
            <a:r>
              <a:rPr lang="en-US" smtClean="0"/>
              <a:t>t</a:t>
            </a:r>
            <a:r>
              <a:rPr lang="en-US" smtClean="0"/>
              <a:t>he </a:t>
            </a:r>
            <a:r>
              <a:rPr lang="en-US" dirty="0" smtClean="0"/>
              <a:t>range will be partitioned.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863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Partition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31983" y="1304640"/>
            <a:ext cx="6110329" cy="5478422"/>
          </a:xfrm>
          <a:prstGeom prst="rect">
            <a:avLst/>
          </a:prstGeom>
          <a:solidFill>
            <a:srgbClr val="F2F2F2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/>
                <a:cs typeface="Courier New"/>
              </a:rPr>
              <a:t>private static </a:t>
            </a:r>
            <a:r>
              <a:rPr lang="en-US" sz="1400" b="1" dirty="0" err="1">
                <a:latin typeface="Courier New"/>
                <a:cs typeface="Courier New"/>
              </a:rPr>
              <a:t>int</a:t>
            </a:r>
            <a:r>
              <a:rPr lang="en-US" sz="1400" b="1" dirty="0">
                <a:latin typeface="Courier New"/>
                <a:cs typeface="Courier New"/>
              </a:rPr>
              <a:t> partition(</a:t>
            </a:r>
            <a:r>
              <a:rPr lang="en-US" sz="1400" b="1" dirty="0" err="1">
                <a:latin typeface="Courier New"/>
                <a:cs typeface="Courier New"/>
              </a:rPr>
              <a:t>int</a:t>
            </a:r>
            <a:r>
              <a:rPr lang="en-US" sz="1400" b="1" dirty="0">
                <a:latin typeface="Courier New"/>
                <a:cs typeface="Courier New"/>
              </a:rPr>
              <a:t>[] a, </a:t>
            </a:r>
            <a:r>
              <a:rPr lang="en-US" sz="1400" b="1" dirty="0" err="1">
                <a:latin typeface="Courier New"/>
                <a:cs typeface="Courier New"/>
              </a:rPr>
              <a:t>int</a:t>
            </a:r>
            <a:r>
              <a:rPr lang="en-US" sz="1400" b="1" dirty="0">
                <a:latin typeface="Courier New"/>
                <a:cs typeface="Courier New"/>
              </a:rPr>
              <a:t> from, </a:t>
            </a:r>
            <a:r>
              <a:rPr lang="en-US" sz="1400" b="1" dirty="0" err="1">
                <a:latin typeface="Courier New"/>
                <a:cs typeface="Courier New"/>
              </a:rPr>
              <a:t>int</a:t>
            </a:r>
            <a:r>
              <a:rPr lang="en-US" sz="1400" b="1" dirty="0">
                <a:latin typeface="Courier New"/>
                <a:cs typeface="Courier New"/>
              </a:rPr>
              <a:t> to)</a:t>
            </a:r>
          </a:p>
          <a:p>
            <a:r>
              <a:rPr lang="en-US" sz="1400" b="1" dirty="0">
                <a:latin typeface="Courier New"/>
                <a:cs typeface="Courier New"/>
              </a:rPr>
              <a:t>{</a:t>
            </a:r>
          </a:p>
          <a:p>
            <a:r>
              <a:rPr lang="en-US" sz="1400" b="1" dirty="0">
                <a:latin typeface="Courier New"/>
                <a:cs typeface="Courier New"/>
              </a:rPr>
              <a:t>    </a:t>
            </a:r>
            <a:r>
              <a:rPr lang="en-US" sz="1400" b="1" dirty="0" err="1">
                <a:latin typeface="Courier New"/>
                <a:cs typeface="Courier New"/>
              </a:rPr>
              <a:t>int</a:t>
            </a:r>
            <a:r>
              <a:rPr lang="en-US" sz="1400" b="1" dirty="0">
                <a:latin typeface="Courier New"/>
                <a:cs typeface="Courier New"/>
              </a:rPr>
              <a:t> pivot = a[from];</a:t>
            </a:r>
          </a:p>
          <a:p>
            <a:r>
              <a:rPr lang="en-US" sz="1400" b="1" dirty="0">
                <a:latin typeface="Courier New"/>
                <a:cs typeface="Courier New"/>
              </a:rPr>
              <a:t>    </a:t>
            </a:r>
            <a:r>
              <a:rPr lang="en-US" sz="1400" b="1" dirty="0" err="1">
                <a:latin typeface="Courier New"/>
                <a:cs typeface="Courier New"/>
              </a:rPr>
              <a:t>int</a:t>
            </a:r>
            <a:r>
              <a:rPr lang="en-US" sz="1400" b="1" dirty="0">
                <a:latin typeface="Courier New"/>
                <a:cs typeface="Courier New"/>
              </a:rPr>
              <a:t> </a:t>
            </a:r>
            <a:r>
              <a:rPr lang="en-US" sz="1400" b="1" dirty="0" err="1">
                <a:latin typeface="Courier New"/>
                <a:cs typeface="Courier New"/>
              </a:rPr>
              <a:t>i</a:t>
            </a:r>
            <a:r>
              <a:rPr lang="en-US" sz="1400" b="1" dirty="0">
                <a:latin typeface="Courier New"/>
                <a:cs typeface="Courier New"/>
              </a:rPr>
              <a:t> = from - 1;</a:t>
            </a:r>
          </a:p>
          <a:p>
            <a:r>
              <a:rPr lang="en-US" sz="1400" b="1" dirty="0">
                <a:latin typeface="Courier New"/>
                <a:cs typeface="Courier New"/>
              </a:rPr>
              <a:t>    </a:t>
            </a:r>
            <a:r>
              <a:rPr lang="en-US" sz="1400" b="1" dirty="0" err="1">
                <a:latin typeface="Courier New"/>
                <a:cs typeface="Courier New"/>
              </a:rPr>
              <a:t>int</a:t>
            </a:r>
            <a:r>
              <a:rPr lang="en-US" sz="1400" b="1" dirty="0">
                <a:latin typeface="Courier New"/>
                <a:cs typeface="Courier New"/>
              </a:rPr>
              <a:t> j = to + 1;</a:t>
            </a:r>
          </a:p>
          <a:p>
            <a:r>
              <a:rPr lang="en-US" sz="1400" b="1" dirty="0">
                <a:latin typeface="Courier New"/>
                <a:cs typeface="Courier New"/>
              </a:rPr>
              <a:t>    </a:t>
            </a:r>
          </a:p>
          <a:p>
            <a:r>
              <a:rPr lang="en-US" sz="1400" b="1" dirty="0">
                <a:latin typeface="Courier New"/>
                <a:cs typeface="Courier New"/>
              </a:rPr>
              <a:t>    while (</a:t>
            </a:r>
            <a:r>
              <a:rPr lang="en-US" sz="1400" b="1" dirty="0" err="1">
                <a:latin typeface="Courier New"/>
                <a:cs typeface="Courier New"/>
              </a:rPr>
              <a:t>i</a:t>
            </a:r>
            <a:r>
              <a:rPr lang="en-US" sz="1400" b="1" dirty="0">
                <a:latin typeface="Courier New"/>
                <a:cs typeface="Courier New"/>
              </a:rPr>
              <a:t> &lt; j) {</a:t>
            </a:r>
          </a:p>
          <a:p>
            <a:r>
              <a:rPr lang="en-US" sz="1400" b="1" dirty="0">
                <a:latin typeface="Courier New"/>
                <a:cs typeface="Courier New"/>
              </a:rPr>
              <a:t>        </a:t>
            </a:r>
          </a:p>
          <a:p>
            <a:r>
              <a:rPr lang="en-US" sz="1400" b="1" dirty="0">
                <a:latin typeface="Courier New"/>
                <a:cs typeface="Courier New"/>
              </a:rPr>
              <a:t>        </a:t>
            </a:r>
            <a:r>
              <a:rPr lang="en-US" sz="1400" b="1" dirty="0" err="1">
                <a:latin typeface="Courier New"/>
                <a:cs typeface="Courier New"/>
              </a:rPr>
              <a:t>i</a:t>
            </a:r>
            <a:r>
              <a:rPr lang="en-US" sz="1400" b="1" dirty="0">
                <a:latin typeface="Courier New"/>
                <a:cs typeface="Courier New"/>
              </a:rPr>
              <a:t>++;</a:t>
            </a:r>
          </a:p>
          <a:p>
            <a:r>
              <a:rPr lang="en-US" sz="1400" b="1" dirty="0">
                <a:latin typeface="Courier New"/>
                <a:cs typeface="Courier New"/>
              </a:rPr>
              <a:t>        while (a[</a:t>
            </a:r>
            <a:r>
              <a:rPr lang="en-US" sz="1400" b="1" dirty="0" err="1">
                <a:latin typeface="Courier New"/>
                <a:cs typeface="Courier New"/>
              </a:rPr>
              <a:t>i</a:t>
            </a:r>
            <a:r>
              <a:rPr lang="en-US" sz="1400" b="1" dirty="0">
                <a:latin typeface="Courier New"/>
                <a:cs typeface="Courier New"/>
              </a:rPr>
              <a:t>] &lt; pivot) {</a:t>
            </a:r>
          </a:p>
          <a:p>
            <a:r>
              <a:rPr lang="en-US" sz="1400" b="1" dirty="0">
                <a:latin typeface="Courier New"/>
                <a:cs typeface="Courier New"/>
              </a:rPr>
              <a:t>            </a:t>
            </a:r>
            <a:r>
              <a:rPr lang="en-US" sz="1400" b="1" dirty="0" err="1">
                <a:latin typeface="Courier New"/>
                <a:cs typeface="Courier New"/>
              </a:rPr>
              <a:t>i</a:t>
            </a:r>
            <a:r>
              <a:rPr lang="en-US" sz="1400" b="1" dirty="0">
                <a:latin typeface="Courier New"/>
                <a:cs typeface="Courier New"/>
              </a:rPr>
              <a:t>++;</a:t>
            </a:r>
          </a:p>
          <a:p>
            <a:r>
              <a:rPr lang="en-US" sz="1400" b="1" dirty="0">
                <a:latin typeface="Courier New"/>
                <a:cs typeface="Courier New"/>
              </a:rPr>
              <a:t>        }</a:t>
            </a:r>
          </a:p>
          <a:p>
            <a:r>
              <a:rPr lang="en-US" sz="1400" b="1" dirty="0">
                <a:latin typeface="Courier New"/>
                <a:cs typeface="Courier New"/>
              </a:rPr>
              <a:t>        </a:t>
            </a:r>
          </a:p>
          <a:p>
            <a:r>
              <a:rPr lang="en-US" sz="1400" b="1" dirty="0">
                <a:latin typeface="Courier New"/>
                <a:cs typeface="Courier New"/>
              </a:rPr>
              <a:t>        j--;</a:t>
            </a:r>
          </a:p>
          <a:p>
            <a:r>
              <a:rPr lang="en-US" sz="1400" b="1" dirty="0">
                <a:latin typeface="Courier New"/>
                <a:cs typeface="Courier New"/>
              </a:rPr>
              <a:t>        while (a[j] &gt; pivot) {</a:t>
            </a:r>
          </a:p>
          <a:p>
            <a:r>
              <a:rPr lang="en-US" sz="1400" b="1" dirty="0">
                <a:latin typeface="Courier New"/>
                <a:cs typeface="Courier New"/>
              </a:rPr>
              <a:t>            j--;</a:t>
            </a:r>
          </a:p>
          <a:p>
            <a:r>
              <a:rPr lang="en-US" sz="1400" b="1" dirty="0">
                <a:latin typeface="Courier New"/>
                <a:cs typeface="Courier New"/>
              </a:rPr>
              <a:t>        }</a:t>
            </a:r>
          </a:p>
          <a:p>
            <a:r>
              <a:rPr lang="en-US" sz="1400" b="1" dirty="0">
                <a:latin typeface="Courier New"/>
                <a:cs typeface="Courier New"/>
              </a:rPr>
              <a:t>        </a:t>
            </a:r>
          </a:p>
          <a:p>
            <a:r>
              <a:rPr lang="en-US" sz="1400" b="1" dirty="0">
                <a:latin typeface="Courier New"/>
                <a:cs typeface="Courier New"/>
              </a:rPr>
              <a:t>        if (</a:t>
            </a:r>
            <a:r>
              <a:rPr lang="en-US" sz="1400" b="1" dirty="0" err="1">
                <a:latin typeface="Courier New"/>
                <a:cs typeface="Courier New"/>
              </a:rPr>
              <a:t>i</a:t>
            </a:r>
            <a:r>
              <a:rPr lang="en-US" sz="1400" b="1" dirty="0">
                <a:latin typeface="Courier New"/>
                <a:cs typeface="Courier New"/>
              </a:rPr>
              <a:t> &lt; j) {</a:t>
            </a:r>
          </a:p>
          <a:p>
            <a:r>
              <a:rPr lang="en-US" sz="1400" b="1" dirty="0">
                <a:latin typeface="Courier New"/>
                <a:cs typeface="Courier New"/>
              </a:rPr>
              <a:t>            </a:t>
            </a:r>
            <a:r>
              <a:rPr lang="en-US" sz="1400" b="1" dirty="0" err="1">
                <a:latin typeface="Courier New"/>
                <a:cs typeface="Courier New"/>
              </a:rPr>
              <a:t>ArrayUtil.swap</a:t>
            </a:r>
            <a:r>
              <a:rPr lang="en-US" sz="1400" b="1" dirty="0">
                <a:latin typeface="Courier New"/>
                <a:cs typeface="Courier New"/>
              </a:rPr>
              <a:t>(a, </a:t>
            </a:r>
            <a:r>
              <a:rPr lang="en-US" sz="1400" b="1" dirty="0" err="1">
                <a:latin typeface="Courier New"/>
                <a:cs typeface="Courier New"/>
              </a:rPr>
              <a:t>i</a:t>
            </a:r>
            <a:r>
              <a:rPr lang="en-US" sz="1400" b="1" dirty="0">
                <a:latin typeface="Courier New"/>
                <a:cs typeface="Courier New"/>
              </a:rPr>
              <a:t>, j);</a:t>
            </a:r>
          </a:p>
          <a:p>
            <a:r>
              <a:rPr lang="en-US" sz="1400" b="1" dirty="0">
                <a:latin typeface="Courier New"/>
                <a:cs typeface="Courier New"/>
              </a:rPr>
              <a:t>        }</a:t>
            </a:r>
          </a:p>
          <a:p>
            <a:r>
              <a:rPr lang="en-US" sz="1400" b="1" dirty="0">
                <a:latin typeface="Courier New"/>
                <a:cs typeface="Courier New"/>
              </a:rPr>
              <a:t>    }</a:t>
            </a:r>
          </a:p>
          <a:p>
            <a:r>
              <a:rPr lang="en-US" sz="1400" b="1" dirty="0">
                <a:latin typeface="Courier New"/>
                <a:cs typeface="Courier New"/>
              </a:rPr>
              <a:t>    </a:t>
            </a:r>
          </a:p>
          <a:p>
            <a:r>
              <a:rPr lang="en-US" sz="1400" b="1" dirty="0">
                <a:latin typeface="Courier New"/>
                <a:cs typeface="Courier New"/>
              </a:rPr>
              <a:t>    return j</a:t>
            </a:r>
            <a:r>
              <a:rPr lang="en-US" sz="1400" b="1" dirty="0" smtClean="0">
                <a:latin typeface="Courier New"/>
                <a:cs typeface="Courier New"/>
              </a:rPr>
              <a:t>;</a:t>
            </a:r>
          </a:p>
          <a:p>
            <a:r>
              <a:rPr lang="en-US" sz="1400" b="1" dirty="0" smtClean="0">
                <a:latin typeface="Courier New"/>
                <a:cs typeface="Courier New"/>
              </a:rPr>
              <a:t>}</a:t>
            </a:r>
            <a:endParaRPr lang="en-US" sz="1400" b="1" dirty="0">
              <a:latin typeface="Courier New"/>
              <a:cs typeface="Courier New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31927" y="3242546"/>
            <a:ext cx="217074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B23C00"/>
                </a:solidFill>
              </a:rPr>
              <a:t>Move </a:t>
            </a:r>
            <a:r>
              <a:rPr lang="en-US" sz="1800" b="1" dirty="0" err="1" smtClean="0">
                <a:solidFill>
                  <a:srgbClr val="0033CC"/>
                </a:solidFill>
                <a:latin typeface="Courier New"/>
                <a:cs typeface="Courier New"/>
              </a:rPr>
              <a:t>i</a:t>
            </a:r>
            <a:r>
              <a:rPr lang="en-US" sz="1800" dirty="0" smtClean="0">
                <a:solidFill>
                  <a:srgbClr val="B23C00"/>
                </a:solidFill>
              </a:rPr>
              <a:t> to the right.</a:t>
            </a:r>
            <a:endParaRPr lang="en-US" sz="1800" dirty="0">
              <a:solidFill>
                <a:srgbClr val="B23C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31927" y="4343390"/>
            <a:ext cx="202963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B23C00"/>
                </a:solidFill>
              </a:rPr>
              <a:t>Move </a:t>
            </a:r>
            <a:r>
              <a:rPr lang="en-US" sz="1800" b="1" dirty="0" smtClean="0">
                <a:solidFill>
                  <a:srgbClr val="0033CC"/>
                </a:solidFill>
                <a:latin typeface="Courier New"/>
                <a:cs typeface="Courier New"/>
              </a:rPr>
              <a:t>j</a:t>
            </a:r>
            <a:r>
              <a:rPr lang="en-US" sz="1800" dirty="0" smtClean="0">
                <a:solidFill>
                  <a:srgbClr val="B23C00"/>
                </a:solidFill>
              </a:rPr>
              <a:t> to the left.</a:t>
            </a:r>
            <a:endParaRPr lang="en-US" sz="1800" dirty="0">
              <a:solidFill>
                <a:srgbClr val="B23C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80561" y="5349219"/>
            <a:ext cx="82621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B23C00"/>
                </a:solidFill>
              </a:rPr>
              <a:t>Swap.</a:t>
            </a:r>
            <a:endParaRPr lang="en-US" sz="1800" dirty="0">
              <a:solidFill>
                <a:srgbClr val="B23C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11708" y="6172170"/>
            <a:ext cx="200686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B23C00"/>
                </a:solidFill>
              </a:rPr>
              <a:t>Index of the pivot.</a:t>
            </a:r>
            <a:endParaRPr lang="en-US" sz="1800" dirty="0">
              <a:solidFill>
                <a:srgbClr val="B23C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26619" y="6168960"/>
            <a:ext cx="731991" cy="338554"/>
          </a:xfrm>
          <a:prstGeom prst="rect">
            <a:avLst/>
          </a:prstGeom>
          <a:noFill/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23C00"/>
                </a:solidFill>
              </a:rPr>
              <a:t>Demo</a:t>
            </a:r>
            <a:endParaRPr lang="en-US" dirty="0">
              <a:solidFill>
                <a:srgbClr val="B23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783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Sorting Animations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https://www.cs.usfca.edu/~galles/visualization/</a:t>
            </a:r>
            <a:r>
              <a:rPr lang="en-US" dirty="0" smtClean="0">
                <a:hlinkClick r:id="rId2"/>
              </a:rPr>
              <a:t>ComparisonSort.html </a:t>
            </a:r>
            <a:endParaRPr lang="en-US" dirty="0">
              <a:hlinkClick r:id="rId2"/>
            </a:endParaRP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://www.sorting-</a:t>
            </a:r>
            <a:r>
              <a:rPr lang="en-US" dirty="0" smtClean="0">
                <a:hlinkClick r:id="rId2"/>
              </a:rPr>
              <a:t>algorithms.com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16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 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Find the smallest and swap it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with </a:t>
            </a:r>
            <a:r>
              <a:rPr lang="en-US" sz="2400" dirty="0"/>
              <a:t>the first </a:t>
            </a:r>
            <a:r>
              <a:rPr lang="en-US" sz="2400" dirty="0" smtClean="0"/>
              <a:t>element.</a:t>
            </a:r>
          </a:p>
          <a:p>
            <a:pPr lvl="4"/>
            <a:endParaRPr lang="en-US" sz="800" dirty="0"/>
          </a:p>
          <a:p>
            <a:r>
              <a:rPr lang="en-US" sz="2400" dirty="0"/>
              <a:t>Find the next smallest. It is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already </a:t>
            </a:r>
            <a:r>
              <a:rPr lang="en-US" sz="2400" dirty="0"/>
              <a:t>in the correct </a:t>
            </a:r>
            <a:r>
              <a:rPr lang="en-US" sz="2400" dirty="0" smtClean="0"/>
              <a:t>place.</a:t>
            </a:r>
          </a:p>
          <a:p>
            <a:pPr lvl="4"/>
            <a:endParaRPr lang="en-US" sz="800" dirty="0" smtClean="0"/>
          </a:p>
          <a:p>
            <a:r>
              <a:rPr lang="en-US" sz="2400" dirty="0" smtClean="0"/>
              <a:t>Find </a:t>
            </a:r>
            <a:r>
              <a:rPr lang="en-US" sz="2400" dirty="0"/>
              <a:t>the next smallest and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swap </a:t>
            </a:r>
            <a:r>
              <a:rPr lang="en-US" sz="2400" dirty="0"/>
              <a:t>it with first element of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unsorted portion.</a:t>
            </a:r>
          </a:p>
          <a:p>
            <a:pPr lvl="4"/>
            <a:endParaRPr lang="en-US" sz="800" dirty="0"/>
          </a:p>
          <a:p>
            <a:r>
              <a:rPr lang="en-US" sz="2400" dirty="0" smtClean="0"/>
              <a:t>Repeat.</a:t>
            </a:r>
          </a:p>
          <a:p>
            <a:pPr lvl="4"/>
            <a:endParaRPr lang="en-US" sz="800" dirty="0"/>
          </a:p>
          <a:p>
            <a:r>
              <a:rPr lang="en-US" sz="2400" dirty="0"/>
              <a:t>When the unsorted portion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is of </a:t>
            </a:r>
            <a:r>
              <a:rPr lang="en-US" sz="2400" dirty="0"/>
              <a:t>length 1, we are </a:t>
            </a:r>
            <a:r>
              <a:rPr lang="en-US" sz="2400" dirty="0" smtClean="0"/>
              <a:t>done.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 descr="Screen Shot 2015-06-29 at 10.04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634" y="1325903"/>
            <a:ext cx="3683000" cy="825500"/>
          </a:xfrm>
          <a:prstGeom prst="rect">
            <a:avLst/>
          </a:prstGeom>
        </p:spPr>
      </p:pic>
      <p:pic>
        <p:nvPicPr>
          <p:cNvPr id="6" name="Picture 5" descr="Screen Shot 2015-06-29 at 10.04.4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634" y="2250444"/>
            <a:ext cx="3708400" cy="812800"/>
          </a:xfrm>
          <a:prstGeom prst="rect">
            <a:avLst/>
          </a:prstGeom>
        </p:spPr>
      </p:pic>
      <p:pic>
        <p:nvPicPr>
          <p:cNvPr id="7" name="Picture 6" descr="Screen Shot 2015-06-29 at 10.04.5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634" y="3230873"/>
            <a:ext cx="3708400" cy="838200"/>
          </a:xfrm>
          <a:prstGeom prst="rect">
            <a:avLst/>
          </a:prstGeom>
        </p:spPr>
      </p:pic>
      <p:pic>
        <p:nvPicPr>
          <p:cNvPr id="8" name="Picture 7" descr="Screen Shot 2015-06-29 at 10.04.56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233" y="4198602"/>
            <a:ext cx="3708400" cy="876300"/>
          </a:xfrm>
          <a:prstGeom prst="rect">
            <a:avLst/>
          </a:prstGeom>
        </p:spPr>
      </p:pic>
      <p:pic>
        <p:nvPicPr>
          <p:cNvPr id="9" name="Picture 8" descr="Screen Shot 2015-06-29 at 10.05.04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533" y="5163792"/>
            <a:ext cx="37211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897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</a:t>
            </a:r>
            <a:r>
              <a:rPr lang="en-US" dirty="0" smtClean="0"/>
              <a:t>Sort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036332"/>
          </a:xfrm>
        </p:spPr>
        <p:txBody>
          <a:bodyPr/>
          <a:lstStyle/>
          <a:p>
            <a:r>
              <a:rPr lang="en-US" dirty="0" smtClean="0"/>
              <a:t>How long does it take the selection sort algorithm to sort an array of </a:t>
            </a:r>
            <a:r>
              <a:rPr lang="en-US" i="1" dirty="0" smtClean="0">
                <a:latin typeface="Times New Roman"/>
                <a:cs typeface="Times New Roman"/>
              </a:rPr>
              <a:t>n</a:t>
            </a:r>
            <a:r>
              <a:rPr lang="en-US" dirty="0" smtClean="0"/>
              <a:t> elements?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 descr="Screen Shot 2015-06-29 at 10.10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62" y="2423171"/>
            <a:ext cx="2483913" cy="3198979"/>
          </a:xfrm>
          <a:prstGeom prst="rect">
            <a:avLst/>
          </a:prstGeom>
        </p:spPr>
      </p:pic>
      <p:pic>
        <p:nvPicPr>
          <p:cNvPr id="6" name="Picture 5" descr="Screen Shot 2015-06-29 at 10.11.2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171" y="2331733"/>
            <a:ext cx="4114756" cy="44439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66536" y="4160512"/>
            <a:ext cx="1903962" cy="12926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B23C00"/>
                </a:solidFill>
              </a:rPr>
              <a:t>Doubling </a:t>
            </a:r>
            <a:r>
              <a:rPr lang="en-US" sz="2400" i="1" dirty="0" smtClean="0">
                <a:solidFill>
                  <a:srgbClr val="B23C00"/>
                </a:solidFill>
                <a:latin typeface="Times New Roman"/>
                <a:cs typeface="Times New Roman"/>
              </a:rPr>
              <a:t>n</a:t>
            </a:r>
            <a:r>
              <a:rPr lang="en-US" sz="1800" dirty="0" smtClean="0">
                <a:solidFill>
                  <a:srgbClr val="B23C00"/>
                </a:solidFill>
              </a:rPr>
              <a:t> </a:t>
            </a:r>
          </a:p>
          <a:p>
            <a:r>
              <a:rPr lang="en-US" sz="1800" dirty="0" smtClean="0">
                <a:solidFill>
                  <a:srgbClr val="B23C00"/>
                </a:solidFill>
              </a:rPr>
              <a:t>increases the </a:t>
            </a:r>
          </a:p>
          <a:p>
            <a:r>
              <a:rPr lang="en-US" sz="1800" dirty="0" smtClean="0">
                <a:solidFill>
                  <a:srgbClr val="B23C00"/>
                </a:solidFill>
              </a:rPr>
              <a:t>sorting time</a:t>
            </a:r>
          </a:p>
          <a:p>
            <a:r>
              <a:rPr lang="en-US" sz="1800" dirty="0" smtClean="0">
                <a:solidFill>
                  <a:srgbClr val="B23C00"/>
                </a:solidFill>
              </a:rPr>
              <a:t>about </a:t>
            </a:r>
            <a:r>
              <a:rPr lang="en-US" sz="1800" dirty="0">
                <a:solidFill>
                  <a:srgbClr val="B23C00"/>
                </a:solidFill>
              </a:rPr>
              <a:t>four </a:t>
            </a:r>
            <a:r>
              <a:rPr lang="en-US" sz="1800" dirty="0" smtClean="0">
                <a:solidFill>
                  <a:srgbClr val="B23C00"/>
                </a:solidFill>
              </a:rPr>
              <a:t>times.</a:t>
            </a:r>
            <a:endParaRPr lang="en-US" sz="1800" dirty="0">
              <a:solidFill>
                <a:srgbClr val="B23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342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806" y="411163"/>
            <a:ext cx="8412433" cy="655637"/>
          </a:xfrm>
        </p:spPr>
        <p:txBody>
          <a:bodyPr/>
          <a:lstStyle/>
          <a:p>
            <a:r>
              <a:rPr lang="en-US" dirty="0" smtClean="0"/>
              <a:t>Selection </a:t>
            </a:r>
            <a:r>
              <a:rPr lang="en-US" dirty="0"/>
              <a:t>Sort </a:t>
            </a:r>
            <a:r>
              <a:rPr lang="en-US" dirty="0" smtClean="0"/>
              <a:t>Performance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464"/>
            <a:ext cx="8229600" cy="4206194"/>
          </a:xfrm>
        </p:spPr>
        <p:txBody>
          <a:bodyPr/>
          <a:lstStyle/>
          <a:p>
            <a:r>
              <a:rPr lang="en-US" dirty="0"/>
              <a:t>The number of visits is of the order </a:t>
            </a:r>
            <a:r>
              <a:rPr lang="en-US" i="1" dirty="0">
                <a:latin typeface="Times New Roman"/>
                <a:cs typeface="Times New Roman"/>
              </a:rPr>
              <a:t>n</a:t>
            </a:r>
            <a:r>
              <a:rPr lang="en-US" baseline="30000" dirty="0"/>
              <a:t>2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number of visits </a:t>
            </a:r>
            <a:r>
              <a:rPr lang="en-US" dirty="0" smtClean="0"/>
              <a:t>is “order </a:t>
            </a:r>
            <a:r>
              <a:rPr lang="en-US" i="1" dirty="0" smtClean="0">
                <a:latin typeface="Times New Roman"/>
                <a:cs typeface="Times New Roman"/>
              </a:rPr>
              <a:t>n</a:t>
            </a:r>
            <a:r>
              <a:rPr lang="en-US" baseline="30000" dirty="0" smtClean="0"/>
              <a:t>2</a:t>
            </a:r>
            <a:r>
              <a:rPr lang="en-US" dirty="0" smtClean="0"/>
              <a:t>”: </a:t>
            </a:r>
            <a:r>
              <a:rPr lang="en-US" i="1" dirty="0">
                <a:solidFill>
                  <a:srgbClr val="B23C00"/>
                </a:solidFill>
                <a:latin typeface="Times New Roman"/>
                <a:cs typeface="Times New Roman"/>
              </a:rPr>
              <a:t>O</a:t>
            </a:r>
            <a:r>
              <a:rPr lang="en-US" dirty="0">
                <a:solidFill>
                  <a:srgbClr val="B23C00"/>
                </a:solidFill>
              </a:rPr>
              <a:t>(</a:t>
            </a:r>
            <a:r>
              <a:rPr lang="en-US" i="1" dirty="0">
                <a:solidFill>
                  <a:srgbClr val="B23C00"/>
                </a:solidFill>
                <a:latin typeface="Times New Roman"/>
                <a:cs typeface="Times New Roman"/>
              </a:rPr>
              <a:t>n</a:t>
            </a:r>
            <a:r>
              <a:rPr lang="en-US" baseline="30000" dirty="0">
                <a:solidFill>
                  <a:srgbClr val="B23C00"/>
                </a:solidFill>
              </a:rPr>
              <a:t>2</a:t>
            </a:r>
            <a:r>
              <a:rPr lang="en-US" dirty="0" smtClean="0">
                <a:solidFill>
                  <a:srgbClr val="B23C00"/>
                </a:solidFill>
              </a:rPr>
              <a:t>)</a:t>
            </a:r>
          </a:p>
          <a:p>
            <a:pPr lvl="4"/>
            <a:endParaRPr lang="en-US" dirty="0"/>
          </a:p>
          <a:p>
            <a:r>
              <a:rPr lang="en-US" dirty="0" smtClean="0"/>
              <a:t>Multiplying </a:t>
            </a:r>
            <a:r>
              <a:rPr lang="en-US" dirty="0"/>
              <a:t>the number of elements in an array by 2 multiplies the processing time by </a:t>
            </a:r>
            <a:r>
              <a:rPr lang="en-US" dirty="0" smtClean="0"/>
              <a:t>4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669461"/>
              </p:ext>
            </p:extLst>
          </p:nvPr>
        </p:nvGraphicFramePr>
        <p:xfrm>
          <a:off x="3017537" y="3703317"/>
          <a:ext cx="2928737" cy="822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Equation" r:id="rId3" imgW="1536700" imgH="431800" progId="Equation.3">
                  <p:embed/>
                </p:oleObj>
              </mc:Choice>
              <mc:Fallback>
                <p:oleObj name="Equation" r:id="rId3" imgW="15367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17537" y="3703317"/>
                        <a:ext cx="2928737" cy="8229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1291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Merge Sort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sort an array </a:t>
            </a:r>
            <a:r>
              <a:rPr lang="en-US" dirty="0" smtClean="0">
                <a:solidFill>
                  <a:srgbClr val="B23C00"/>
                </a:solidFill>
              </a:rPr>
              <a:t>recursively</a:t>
            </a:r>
            <a:r>
              <a:rPr lang="en-US" dirty="0" smtClean="0"/>
              <a:t>: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Base case</a:t>
            </a:r>
          </a:p>
          <a:p>
            <a:pPr lvl="1"/>
            <a:r>
              <a:rPr lang="en-US" dirty="0" smtClean="0"/>
              <a:t>An array with only one element: Do nothing.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A simpler but similar case:</a:t>
            </a:r>
          </a:p>
          <a:p>
            <a:pPr lvl="1"/>
            <a:r>
              <a:rPr lang="en-US" dirty="0" smtClean="0"/>
              <a:t>A smaller array, such as one that is half the size.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After sorting both halves, merge them back together as the whole sorted array.</a:t>
            </a:r>
          </a:p>
          <a:p>
            <a:r>
              <a:rPr lang="en-US" dirty="0"/>
              <a:t>Dramatically faster than selection sort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561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</a:t>
            </a:r>
            <a:r>
              <a:rPr lang="en-US" dirty="0" smtClean="0"/>
              <a:t>Sort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Divide the array into two halves </a:t>
            </a:r>
            <a:br>
              <a:rPr lang="en-US" dirty="0" smtClean="0"/>
            </a:br>
            <a:r>
              <a:rPr lang="en-US" dirty="0" smtClean="0"/>
              <a:t>and sort each half.</a:t>
            </a:r>
          </a:p>
          <a:p>
            <a:endParaRPr lang="en-US" dirty="0"/>
          </a:p>
          <a:p>
            <a:r>
              <a:rPr lang="en-US" dirty="0" smtClean="0"/>
              <a:t>Merge the two sorted halves </a:t>
            </a:r>
            <a:br>
              <a:rPr lang="en-US" dirty="0" smtClean="0"/>
            </a:br>
            <a:r>
              <a:rPr lang="en-US" dirty="0" smtClean="0"/>
              <a:t>into a single sorted array.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 descr="Screen Shot 2015-06-29 at 11.29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620" y="2345893"/>
            <a:ext cx="3552966" cy="443034"/>
          </a:xfrm>
          <a:prstGeom prst="rect">
            <a:avLst/>
          </a:prstGeom>
        </p:spPr>
      </p:pic>
      <p:pic>
        <p:nvPicPr>
          <p:cNvPr id="6" name="Picture 5" descr="Screen Shot 2015-06-29 at 11.29.5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57" y="3794755"/>
            <a:ext cx="5943535" cy="288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769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24628" y="1179931"/>
            <a:ext cx="7387810" cy="56323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/>
                <a:cs typeface="Courier New"/>
              </a:rPr>
              <a:t>public static void </a:t>
            </a:r>
            <a:r>
              <a:rPr lang="en-US" sz="1800" b="1" dirty="0">
                <a:solidFill>
                  <a:srgbClr val="B23C00"/>
                </a:solidFill>
                <a:latin typeface="Courier New"/>
                <a:cs typeface="Courier New"/>
              </a:rPr>
              <a:t>sort</a:t>
            </a:r>
            <a:r>
              <a:rPr lang="en-US" sz="1800" b="1" dirty="0">
                <a:latin typeface="Courier New"/>
                <a:cs typeface="Courier New"/>
              </a:rPr>
              <a:t>(</a:t>
            </a:r>
            <a:r>
              <a:rPr lang="en-US" sz="1800" b="1" dirty="0" err="1">
                <a:latin typeface="Courier New"/>
                <a:cs typeface="Courier New"/>
              </a:rPr>
              <a:t>int</a:t>
            </a:r>
            <a:r>
              <a:rPr lang="en-US" sz="1800" b="1" dirty="0">
                <a:latin typeface="Courier New"/>
                <a:cs typeface="Courier New"/>
              </a:rPr>
              <a:t>[] a)</a:t>
            </a:r>
          </a:p>
          <a:p>
            <a:r>
              <a:rPr lang="en-US" sz="1800" b="1" dirty="0">
                <a:latin typeface="Courier New"/>
                <a:cs typeface="Courier New"/>
              </a:rPr>
              <a:t>{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if (</a:t>
            </a:r>
            <a:r>
              <a:rPr lang="en-US" sz="1800" b="1" dirty="0" err="1">
                <a:latin typeface="Courier New"/>
                <a:cs typeface="Courier New"/>
              </a:rPr>
              <a:t>a.length</a:t>
            </a:r>
            <a:r>
              <a:rPr lang="en-US" sz="1800" b="1" dirty="0">
                <a:latin typeface="Courier New"/>
                <a:cs typeface="Courier New"/>
              </a:rPr>
              <a:t> &lt;= 1) return;</a:t>
            </a:r>
          </a:p>
          <a:p>
            <a:endParaRPr lang="en-US" sz="1800" b="1" dirty="0">
              <a:latin typeface="Courier New"/>
              <a:cs typeface="Courier New"/>
            </a:endParaRPr>
          </a:p>
          <a:p>
            <a:r>
              <a:rPr lang="en-US" sz="1800" b="1" dirty="0">
                <a:latin typeface="Courier New"/>
                <a:cs typeface="Courier New"/>
              </a:rPr>
              <a:t>    </a:t>
            </a:r>
            <a:r>
              <a:rPr lang="en-US" sz="1800" b="1" dirty="0" err="1">
                <a:latin typeface="Courier New"/>
                <a:cs typeface="Courier New"/>
              </a:rPr>
              <a:t>int</a:t>
            </a:r>
            <a:r>
              <a:rPr lang="en-US" sz="1800" b="1" dirty="0">
                <a:latin typeface="Courier New"/>
                <a:cs typeface="Courier New"/>
              </a:rPr>
              <a:t>[] first  = new </a:t>
            </a:r>
            <a:r>
              <a:rPr lang="en-US" sz="1800" b="1" dirty="0" err="1">
                <a:latin typeface="Courier New"/>
                <a:cs typeface="Courier New"/>
              </a:rPr>
              <a:t>int</a:t>
            </a:r>
            <a:r>
              <a:rPr lang="en-US" sz="1800" b="1" dirty="0">
                <a:latin typeface="Courier New"/>
                <a:cs typeface="Courier New"/>
              </a:rPr>
              <a:t>[</a:t>
            </a:r>
            <a:r>
              <a:rPr lang="en-US" sz="1800" b="1" dirty="0" err="1">
                <a:latin typeface="Courier New"/>
                <a:cs typeface="Courier New"/>
              </a:rPr>
              <a:t>a.length</a:t>
            </a:r>
            <a:r>
              <a:rPr lang="en-US" sz="1800" b="1" dirty="0">
                <a:latin typeface="Courier New"/>
                <a:cs typeface="Courier New"/>
              </a:rPr>
              <a:t>/2];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</a:t>
            </a:r>
            <a:r>
              <a:rPr lang="en-US" sz="1800" b="1" dirty="0" err="1">
                <a:latin typeface="Courier New"/>
                <a:cs typeface="Courier New"/>
              </a:rPr>
              <a:t>int</a:t>
            </a:r>
            <a:r>
              <a:rPr lang="en-US" sz="1800" b="1" dirty="0">
                <a:latin typeface="Courier New"/>
                <a:cs typeface="Courier New"/>
              </a:rPr>
              <a:t>[] second = new </a:t>
            </a:r>
            <a:r>
              <a:rPr lang="en-US" sz="1800" b="1" dirty="0" err="1">
                <a:latin typeface="Courier New"/>
                <a:cs typeface="Courier New"/>
              </a:rPr>
              <a:t>int</a:t>
            </a:r>
            <a:r>
              <a:rPr lang="en-US" sz="1800" b="1" dirty="0">
                <a:latin typeface="Courier New"/>
                <a:cs typeface="Courier New"/>
              </a:rPr>
              <a:t>[</a:t>
            </a:r>
            <a:r>
              <a:rPr lang="en-US" sz="1800" b="1" dirty="0" err="1">
                <a:latin typeface="Courier New"/>
                <a:cs typeface="Courier New"/>
              </a:rPr>
              <a:t>a.length</a:t>
            </a:r>
            <a:r>
              <a:rPr lang="en-US" sz="1800" b="1" dirty="0">
                <a:latin typeface="Courier New"/>
                <a:cs typeface="Courier New"/>
              </a:rPr>
              <a:t> - </a:t>
            </a:r>
            <a:r>
              <a:rPr lang="en-US" sz="1800" b="1" dirty="0" err="1">
                <a:latin typeface="Courier New"/>
                <a:cs typeface="Courier New"/>
              </a:rPr>
              <a:t>first.length</a:t>
            </a:r>
            <a:r>
              <a:rPr lang="en-US" sz="1800" b="1" dirty="0">
                <a:latin typeface="Courier New"/>
                <a:cs typeface="Courier New"/>
              </a:rPr>
              <a:t>];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</a:t>
            </a:r>
          </a:p>
          <a:p>
            <a:r>
              <a:rPr lang="en-US" sz="1800" b="1" dirty="0" smtClean="0">
                <a:latin typeface="Courier New"/>
                <a:cs typeface="Courier New"/>
              </a:rPr>
              <a:t>    for </a:t>
            </a:r>
            <a:r>
              <a:rPr lang="en-US" sz="1800" b="1" dirty="0">
                <a:latin typeface="Courier New"/>
                <a:cs typeface="Courier New"/>
              </a:rPr>
              <a:t>(</a:t>
            </a:r>
            <a:r>
              <a:rPr lang="en-US" sz="1800" b="1" dirty="0" err="1">
                <a:latin typeface="Courier New"/>
                <a:cs typeface="Courier New"/>
              </a:rPr>
              <a:t>int</a:t>
            </a:r>
            <a:r>
              <a:rPr lang="en-US" sz="1800" b="1" dirty="0">
                <a:latin typeface="Courier New"/>
                <a:cs typeface="Courier New"/>
              </a:rPr>
              <a:t> </a:t>
            </a:r>
            <a:r>
              <a:rPr lang="en-US" sz="1800" b="1" dirty="0" err="1">
                <a:latin typeface="Courier New"/>
                <a:cs typeface="Courier New"/>
              </a:rPr>
              <a:t>i</a:t>
            </a:r>
            <a:r>
              <a:rPr lang="en-US" sz="1800" b="1" dirty="0">
                <a:latin typeface="Courier New"/>
                <a:cs typeface="Courier New"/>
              </a:rPr>
              <a:t> = 0; </a:t>
            </a:r>
            <a:r>
              <a:rPr lang="en-US" sz="1800" b="1" dirty="0" err="1">
                <a:latin typeface="Courier New"/>
                <a:cs typeface="Courier New"/>
              </a:rPr>
              <a:t>i</a:t>
            </a:r>
            <a:r>
              <a:rPr lang="en-US" sz="1800" b="1" dirty="0">
                <a:latin typeface="Courier New"/>
                <a:cs typeface="Courier New"/>
              </a:rPr>
              <a:t> &lt; </a:t>
            </a:r>
            <a:r>
              <a:rPr lang="en-US" sz="1800" b="1" dirty="0" err="1">
                <a:latin typeface="Courier New"/>
                <a:cs typeface="Courier New"/>
              </a:rPr>
              <a:t>first.length</a:t>
            </a:r>
            <a:r>
              <a:rPr lang="en-US" sz="1800" b="1" dirty="0">
                <a:latin typeface="Courier New"/>
                <a:cs typeface="Courier New"/>
              </a:rPr>
              <a:t>; </a:t>
            </a:r>
            <a:r>
              <a:rPr lang="en-US" sz="1800" b="1" dirty="0" err="1">
                <a:latin typeface="Courier New"/>
                <a:cs typeface="Courier New"/>
              </a:rPr>
              <a:t>i</a:t>
            </a:r>
            <a:r>
              <a:rPr lang="en-US" sz="1800" b="1" dirty="0">
                <a:latin typeface="Courier New"/>
                <a:cs typeface="Courier New"/>
              </a:rPr>
              <a:t>++) {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    first[</a:t>
            </a:r>
            <a:r>
              <a:rPr lang="en-US" sz="1800" b="1" dirty="0" err="1">
                <a:latin typeface="Courier New"/>
                <a:cs typeface="Courier New"/>
              </a:rPr>
              <a:t>i</a:t>
            </a:r>
            <a:r>
              <a:rPr lang="en-US" sz="1800" b="1" dirty="0">
                <a:latin typeface="Courier New"/>
                <a:cs typeface="Courier New"/>
              </a:rPr>
              <a:t>] = a[</a:t>
            </a:r>
            <a:r>
              <a:rPr lang="en-US" sz="1800" b="1" dirty="0" err="1">
                <a:latin typeface="Courier New"/>
                <a:cs typeface="Courier New"/>
              </a:rPr>
              <a:t>i</a:t>
            </a:r>
            <a:r>
              <a:rPr lang="en-US" sz="1800" b="1" dirty="0">
                <a:latin typeface="Courier New"/>
                <a:cs typeface="Courier New"/>
              </a:rPr>
              <a:t>];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</a:t>
            </a:r>
            <a:r>
              <a:rPr lang="en-US" sz="1800" b="1" dirty="0" smtClean="0">
                <a:latin typeface="Courier New"/>
                <a:cs typeface="Courier New"/>
              </a:rPr>
              <a:t>}</a:t>
            </a:r>
          </a:p>
          <a:p>
            <a:endParaRPr lang="en-US" sz="1800" b="1" dirty="0">
              <a:latin typeface="Courier New"/>
              <a:cs typeface="Courier New"/>
            </a:endParaRPr>
          </a:p>
          <a:p>
            <a:r>
              <a:rPr lang="en-US" sz="1800" b="1" dirty="0">
                <a:latin typeface="Courier New"/>
                <a:cs typeface="Courier New"/>
              </a:rPr>
              <a:t>    for (</a:t>
            </a:r>
            <a:r>
              <a:rPr lang="en-US" sz="1800" b="1" dirty="0" err="1">
                <a:latin typeface="Courier New"/>
                <a:cs typeface="Courier New"/>
              </a:rPr>
              <a:t>int</a:t>
            </a:r>
            <a:r>
              <a:rPr lang="en-US" sz="1800" b="1" dirty="0">
                <a:latin typeface="Courier New"/>
                <a:cs typeface="Courier New"/>
              </a:rPr>
              <a:t> </a:t>
            </a:r>
            <a:r>
              <a:rPr lang="en-US" sz="1800" b="1" dirty="0" err="1">
                <a:latin typeface="Courier New"/>
                <a:cs typeface="Courier New"/>
              </a:rPr>
              <a:t>i</a:t>
            </a:r>
            <a:r>
              <a:rPr lang="en-US" sz="1800" b="1" dirty="0">
                <a:latin typeface="Courier New"/>
                <a:cs typeface="Courier New"/>
              </a:rPr>
              <a:t> = 0; </a:t>
            </a:r>
            <a:r>
              <a:rPr lang="en-US" sz="1800" b="1" dirty="0" err="1">
                <a:latin typeface="Courier New"/>
                <a:cs typeface="Courier New"/>
              </a:rPr>
              <a:t>i</a:t>
            </a:r>
            <a:r>
              <a:rPr lang="en-US" sz="1800" b="1" dirty="0">
                <a:latin typeface="Courier New"/>
                <a:cs typeface="Courier New"/>
              </a:rPr>
              <a:t> &lt; </a:t>
            </a:r>
            <a:r>
              <a:rPr lang="en-US" sz="1800" b="1" dirty="0" err="1">
                <a:latin typeface="Courier New"/>
                <a:cs typeface="Courier New"/>
              </a:rPr>
              <a:t>second.length</a:t>
            </a:r>
            <a:r>
              <a:rPr lang="en-US" sz="1800" b="1" dirty="0">
                <a:latin typeface="Courier New"/>
                <a:cs typeface="Courier New"/>
              </a:rPr>
              <a:t>; </a:t>
            </a:r>
            <a:r>
              <a:rPr lang="en-US" sz="1800" b="1" dirty="0" err="1">
                <a:latin typeface="Courier New"/>
                <a:cs typeface="Courier New"/>
              </a:rPr>
              <a:t>i</a:t>
            </a:r>
            <a:r>
              <a:rPr lang="en-US" sz="1800" b="1" dirty="0">
                <a:latin typeface="Courier New"/>
                <a:cs typeface="Courier New"/>
              </a:rPr>
              <a:t>++) {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    second[</a:t>
            </a:r>
            <a:r>
              <a:rPr lang="en-US" sz="1800" b="1" dirty="0" err="1">
                <a:latin typeface="Courier New"/>
                <a:cs typeface="Courier New"/>
              </a:rPr>
              <a:t>i</a:t>
            </a:r>
            <a:r>
              <a:rPr lang="en-US" sz="1800" b="1" dirty="0">
                <a:latin typeface="Courier New"/>
                <a:cs typeface="Courier New"/>
              </a:rPr>
              <a:t>] = a[</a:t>
            </a:r>
            <a:r>
              <a:rPr lang="en-US" sz="1800" b="1" dirty="0" err="1">
                <a:latin typeface="Courier New"/>
                <a:cs typeface="Courier New"/>
              </a:rPr>
              <a:t>first.length</a:t>
            </a:r>
            <a:r>
              <a:rPr lang="en-US" sz="1800" b="1" dirty="0">
                <a:latin typeface="Courier New"/>
                <a:cs typeface="Courier New"/>
              </a:rPr>
              <a:t> + </a:t>
            </a:r>
            <a:r>
              <a:rPr lang="en-US" sz="1800" b="1" dirty="0" err="1">
                <a:latin typeface="Courier New"/>
                <a:cs typeface="Courier New"/>
              </a:rPr>
              <a:t>i</a:t>
            </a:r>
            <a:r>
              <a:rPr lang="en-US" sz="1800" b="1" dirty="0">
                <a:latin typeface="Courier New"/>
                <a:cs typeface="Courier New"/>
              </a:rPr>
              <a:t>];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}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</a:t>
            </a:r>
          </a:p>
          <a:p>
            <a:r>
              <a:rPr lang="en-US" sz="1800" b="1" dirty="0" smtClean="0">
                <a:latin typeface="Courier New"/>
                <a:cs typeface="Courier New"/>
              </a:rPr>
              <a:t>    </a:t>
            </a:r>
            <a:r>
              <a:rPr lang="en-US" sz="1800" b="1" dirty="0" smtClean="0">
                <a:solidFill>
                  <a:srgbClr val="B23C00"/>
                </a:solidFill>
                <a:latin typeface="Courier New"/>
                <a:cs typeface="Courier New"/>
              </a:rPr>
              <a:t>sort</a:t>
            </a:r>
            <a:r>
              <a:rPr lang="en-US" sz="1800" b="1" dirty="0">
                <a:latin typeface="Courier New"/>
                <a:cs typeface="Courier New"/>
              </a:rPr>
              <a:t>(first);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</a:t>
            </a:r>
            <a:r>
              <a:rPr lang="en-US" sz="1800" b="1" dirty="0">
                <a:solidFill>
                  <a:srgbClr val="B23C00"/>
                </a:solidFill>
                <a:latin typeface="Courier New"/>
                <a:cs typeface="Courier New"/>
              </a:rPr>
              <a:t>sort</a:t>
            </a:r>
            <a:r>
              <a:rPr lang="en-US" sz="1800" b="1" dirty="0">
                <a:latin typeface="Courier New"/>
                <a:cs typeface="Courier New"/>
              </a:rPr>
              <a:t>(second);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</a:t>
            </a:r>
          </a:p>
          <a:p>
            <a:r>
              <a:rPr lang="en-US" sz="1800" b="1" dirty="0" smtClean="0">
                <a:latin typeface="Courier New"/>
                <a:cs typeface="Courier New"/>
              </a:rPr>
              <a:t>    </a:t>
            </a:r>
            <a:r>
              <a:rPr lang="en-US" sz="1800" b="1" dirty="0" smtClean="0">
                <a:solidFill>
                  <a:srgbClr val="B23C00"/>
                </a:solidFill>
                <a:latin typeface="Courier New"/>
                <a:cs typeface="Courier New"/>
              </a:rPr>
              <a:t>merge</a:t>
            </a:r>
            <a:r>
              <a:rPr lang="en-US" sz="1800" b="1" dirty="0">
                <a:latin typeface="Courier New"/>
                <a:cs typeface="Courier New"/>
              </a:rPr>
              <a:t>(first, second, a);</a:t>
            </a:r>
          </a:p>
          <a:p>
            <a:r>
              <a:rPr lang="en-US" sz="1800" b="1" dirty="0">
                <a:latin typeface="Courier New"/>
                <a:cs typeface="Courier New"/>
              </a:rPr>
              <a:t>}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03512" y="1783098"/>
            <a:ext cx="1142761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23C00"/>
                </a:solidFill>
              </a:rPr>
              <a:t>Base case</a:t>
            </a:r>
            <a:endParaRPr lang="en-US" dirty="0">
              <a:solidFill>
                <a:srgbClr val="B23C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80561" y="3456202"/>
            <a:ext cx="2107969" cy="338554"/>
          </a:xfrm>
          <a:prstGeom prst="rect">
            <a:avLst/>
          </a:prstGeom>
          <a:solidFill>
            <a:srgbClr val="FFFFC2"/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23C00"/>
                </a:solidFill>
              </a:rPr>
              <a:t>First half of the array.</a:t>
            </a:r>
            <a:endParaRPr lang="en-US" dirty="0">
              <a:solidFill>
                <a:srgbClr val="B23C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75097" y="4526268"/>
            <a:ext cx="1325403" cy="338554"/>
          </a:xfrm>
          <a:prstGeom prst="rect">
            <a:avLst/>
          </a:prstGeom>
          <a:solidFill>
            <a:srgbClr val="FFFFC2"/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23C00"/>
                </a:solidFill>
              </a:rPr>
              <a:t>Second half.</a:t>
            </a:r>
            <a:endParaRPr lang="en-US" dirty="0">
              <a:solidFill>
                <a:srgbClr val="B23C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6171" y="5349219"/>
            <a:ext cx="1644100" cy="584776"/>
          </a:xfrm>
          <a:prstGeom prst="rect">
            <a:avLst/>
          </a:prstGeom>
          <a:solidFill>
            <a:srgbClr val="FFFFC2"/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23C00"/>
                </a:solidFill>
              </a:rPr>
              <a:t>Recursively sort</a:t>
            </a:r>
          </a:p>
          <a:p>
            <a:r>
              <a:rPr lang="en-US" dirty="0" smtClean="0">
                <a:solidFill>
                  <a:srgbClr val="B23C00"/>
                </a:solidFill>
              </a:rPr>
              <a:t>each half.</a:t>
            </a:r>
            <a:endParaRPr lang="en-US" dirty="0">
              <a:solidFill>
                <a:srgbClr val="B23C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195" y="6080731"/>
            <a:ext cx="2963672" cy="584776"/>
          </a:xfrm>
          <a:prstGeom prst="rect">
            <a:avLst/>
          </a:prstGeom>
          <a:solidFill>
            <a:srgbClr val="FFFFC2"/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23C00"/>
                </a:solidFill>
              </a:rPr>
              <a:t>Merge the sorted halves</a:t>
            </a:r>
          </a:p>
          <a:p>
            <a:r>
              <a:rPr lang="en-US" dirty="0" smtClean="0">
                <a:solidFill>
                  <a:srgbClr val="B23C00"/>
                </a:solidFill>
              </a:rPr>
              <a:t>back into a single sorted array.</a:t>
            </a:r>
            <a:endParaRPr lang="en-US" dirty="0">
              <a:solidFill>
                <a:srgbClr val="B23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620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33900</TotalTime>
  <Words>1498</Words>
  <Application>Microsoft Macintosh PowerPoint</Application>
  <PresentationFormat>On-screen Show (4:3)</PresentationFormat>
  <Paragraphs>315</Paragraphs>
  <Slides>32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Quadrant</vt:lpstr>
      <vt:lpstr>Equation</vt:lpstr>
      <vt:lpstr>CS 46B: Introduction to Data Structures July 2 Class Meeting</vt:lpstr>
      <vt:lpstr>Quizzes for July 7</vt:lpstr>
      <vt:lpstr>This Friday’s Lab</vt:lpstr>
      <vt:lpstr>Selection Sort</vt:lpstr>
      <vt:lpstr>Selection Sort Performance</vt:lpstr>
      <vt:lpstr>Selection Sort Performance, cont’d</vt:lpstr>
      <vt:lpstr>Merge Sort</vt:lpstr>
      <vt:lpstr>Merge Sort, cont’d</vt:lpstr>
      <vt:lpstr>Merge Sort, cont’d</vt:lpstr>
      <vt:lpstr>Merge Sort, cont’d</vt:lpstr>
      <vt:lpstr>Merge Sort, cont’d</vt:lpstr>
      <vt:lpstr>Clicker Question July 2 #1</vt:lpstr>
      <vt:lpstr>Merge Sort, cont’d</vt:lpstr>
      <vt:lpstr>Merge Sort vs. Selection Sort</vt:lpstr>
      <vt:lpstr>Merge Sort vs. Selection Sort, cont’d</vt:lpstr>
      <vt:lpstr>Proof that Merge Sort is O(n log2 n)</vt:lpstr>
      <vt:lpstr>Proof that Merge Sort is O(n log2 n), cont’d</vt:lpstr>
      <vt:lpstr>Proof that Merge Sort is O(n log2 n), cont’d</vt:lpstr>
      <vt:lpstr>Proof that Merge Sort is O(n log2 n), cont’d</vt:lpstr>
      <vt:lpstr>Break</vt:lpstr>
      <vt:lpstr>Quicksort</vt:lpstr>
      <vt:lpstr>Quicksort, cont’d</vt:lpstr>
      <vt:lpstr>Quicksort, cont’d</vt:lpstr>
      <vt:lpstr>Quicksort Partitioning Strategy</vt:lpstr>
      <vt:lpstr>Quicksort Partitioning Strategy, cont’d</vt:lpstr>
      <vt:lpstr>PowerPoint Presentation</vt:lpstr>
      <vt:lpstr>How to Partition</vt:lpstr>
      <vt:lpstr>How to Partition</vt:lpstr>
      <vt:lpstr>How to Partition, cont’d</vt:lpstr>
      <vt:lpstr>How to Partition, cont’d</vt:lpstr>
      <vt:lpstr>How to Partition, cont’d</vt:lpstr>
      <vt:lpstr>Sorting Animations</vt:lpstr>
    </vt:vector>
  </TitlesOfParts>
  <Manager/>
  <Company>San Jose State University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46B: Introduction to Data Structures</dc:title>
  <dc:subject/>
  <dc:creator>Ronald Mak</dc:creator>
  <cp:keywords/>
  <dc:description/>
  <cp:lastModifiedBy>Ronald Mak</cp:lastModifiedBy>
  <cp:revision>552</cp:revision>
  <dcterms:created xsi:type="dcterms:W3CDTF">2008-01-12T03:52:55Z</dcterms:created>
  <dcterms:modified xsi:type="dcterms:W3CDTF">2015-07-08T18:35:44Z</dcterms:modified>
  <cp:category/>
</cp:coreProperties>
</file>