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5" r:id="rId3"/>
    <p:sldId id="303" r:id="rId4"/>
    <p:sldId id="338" r:id="rId5"/>
    <p:sldId id="304" r:id="rId6"/>
    <p:sldId id="334" r:id="rId7"/>
    <p:sldId id="335" r:id="rId8"/>
    <p:sldId id="336" r:id="rId9"/>
    <p:sldId id="337" r:id="rId10"/>
    <p:sldId id="306" r:id="rId11"/>
    <p:sldId id="307" r:id="rId12"/>
    <p:sldId id="310" r:id="rId13"/>
    <p:sldId id="308" r:id="rId14"/>
    <p:sldId id="311" r:id="rId15"/>
    <p:sldId id="309" r:id="rId16"/>
    <p:sldId id="312" r:id="rId17"/>
    <p:sldId id="313" r:id="rId18"/>
    <p:sldId id="314" r:id="rId19"/>
    <p:sldId id="315" r:id="rId20"/>
    <p:sldId id="317" r:id="rId21"/>
    <p:sldId id="316" r:id="rId22"/>
    <p:sldId id="318" r:id="rId23"/>
    <p:sldId id="321" r:id="rId24"/>
    <p:sldId id="319" r:id="rId25"/>
    <p:sldId id="320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34" autoAdjust="0"/>
    <p:restoredTop sz="98450" autoAdjust="0"/>
  </p:normalViewPr>
  <p:slideViewPr>
    <p:cSldViewPr>
      <p:cViewPr varScale="1">
        <p:scale>
          <a:sx n="134" d="100"/>
          <a:sy n="134" d="100"/>
        </p:scale>
        <p:origin x="-120" y="-168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June 30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check.it/codecheck/files/15063004458msne7gm8q5xfc266nmdvknb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June 30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</a:t>
            </a:r>
            <a:r>
              <a:rPr lang="en-US" dirty="0" smtClean="0">
                <a:solidFill>
                  <a:srgbClr val="B23C00"/>
                </a:solidFill>
              </a:rPr>
              <a:t>cooperating methods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call each other recursively.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calculator </a:t>
            </a:r>
            <a:r>
              <a:rPr lang="en-US" dirty="0" smtClean="0"/>
              <a:t>for arithmetic expressions.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Precedence rules: operators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dirty="0" smtClean="0"/>
              <a:t> bind more tightly than operators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</a:p>
          <a:p>
            <a:pPr lvl="2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dirty="0" smtClean="0"/>
              <a:t> have higher precedence than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Parentheses can group </a:t>
            </a:r>
            <a:r>
              <a:rPr lang="en-US" dirty="0" err="1" smtClean="0"/>
              <a:t>subexpressions</a:t>
            </a:r>
            <a:endParaRPr lang="en-US" dirty="0" smtClean="0"/>
          </a:p>
          <a:p>
            <a:pPr lvl="2"/>
            <a:r>
              <a:rPr lang="en-US" dirty="0" smtClean="0"/>
              <a:t>The most deeply nested </a:t>
            </a:r>
            <a:r>
              <a:rPr lang="en-US" dirty="0" err="1" smtClean="0"/>
              <a:t>subexpressions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are evaluated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Fig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81" y="1234464"/>
            <a:ext cx="5002157" cy="5577779"/>
          </a:xfrm>
          <a:prstGeom prst="rect">
            <a:avLst/>
          </a:prstGeom>
          <a:solidFill>
            <a:srgbClr val="FFFFC2"/>
          </a:solidFill>
        </p:spPr>
      </p:pic>
    </p:spTree>
    <p:extLst>
      <p:ext uri="{BB962C8B-B14F-4D97-AF65-F5344CB8AC3E}">
        <p14:creationId xmlns:p14="http://schemas.microsoft.com/office/powerpoint/2010/main" val="140354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72"/>
            <a:ext cx="8229600" cy="3707754"/>
          </a:xfrm>
        </p:spPr>
        <p:txBody>
          <a:bodyPr/>
          <a:lstStyle/>
          <a:p>
            <a:r>
              <a:rPr lang="en-US" dirty="0"/>
              <a:t>An expression </a:t>
            </a:r>
            <a:r>
              <a:rPr lang="en-US" dirty="0" smtClean="0"/>
              <a:t>is broken </a:t>
            </a:r>
            <a:r>
              <a:rPr lang="en-US" dirty="0"/>
              <a:t>down into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sequence </a:t>
            </a:r>
            <a:r>
              <a:rPr lang="en-US" dirty="0"/>
              <a:t>of terms, separated by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</a:p>
          <a:p>
            <a:r>
              <a:rPr lang="en-US" dirty="0"/>
              <a:t>Each term is broken down into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sequence </a:t>
            </a:r>
            <a:r>
              <a:rPr lang="en-US" dirty="0"/>
              <a:t>of factors, separated by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</a:p>
          <a:p>
            <a:r>
              <a:rPr lang="en-US" dirty="0"/>
              <a:t>Each factor is either a parenthesized expression or a </a:t>
            </a:r>
            <a:r>
              <a:rPr lang="en-US" dirty="0" smtClean="0"/>
              <a:t>number.</a:t>
            </a:r>
            <a:endParaRPr lang="en-US" dirty="0"/>
          </a:p>
          <a:p>
            <a:r>
              <a:rPr lang="en-US" dirty="0"/>
              <a:t>The syntax trees represent which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operations </a:t>
            </a:r>
            <a:r>
              <a:rPr lang="en-US" dirty="0"/>
              <a:t>should be carried out </a:t>
            </a:r>
            <a:r>
              <a:rPr lang="en-US" dirty="0" smtClean="0"/>
              <a:t>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1927" y="1234464"/>
            <a:ext cx="12620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3+4*5</a:t>
            </a: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049" y="1899951"/>
            <a:ext cx="1693017" cy="5232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(3+4)*5</a:t>
            </a:r>
            <a:endParaRPr lang="en-US" sz="2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8790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Fig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4464"/>
            <a:ext cx="8686800" cy="54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June 29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both terms and factors in the syntax diagram</a:t>
            </a:r>
            <a:r>
              <a:rPr lang="en-US" dirty="0" smtClean="0"/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Factors are combined by multiplicative operators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dirty="0"/>
              <a:t>), terms are combined by additive operators (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dirty="0"/>
              <a:t>).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Terms are combined by multiplicative operators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dirty="0"/>
              <a:t>), factors are combined by additive operators (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dirty="0"/>
              <a:t>).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We need both so that multiplication can bind more strongly than addition.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We need both so that we can have mutual </a:t>
            </a:r>
            <a:r>
              <a:rPr lang="en-US" dirty="0" smtClean="0"/>
              <a:t>recursion.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Recursive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Fig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6" y="1234464"/>
            <a:ext cx="5002157" cy="5577779"/>
          </a:xfrm>
          <a:prstGeom prst="rect">
            <a:avLst/>
          </a:prstGeom>
          <a:solidFill>
            <a:srgbClr val="FFFFC2"/>
          </a:solid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9" y="1295400"/>
            <a:ext cx="4389073" cy="4835525"/>
          </a:xfrm>
        </p:spPr>
        <p:txBody>
          <a:bodyPr/>
          <a:lstStyle/>
          <a:p>
            <a:r>
              <a:rPr lang="en-US" sz="2400" dirty="0" smtClean="0"/>
              <a:t>Consider methods</a:t>
            </a:r>
          </a:p>
          <a:p>
            <a:pPr lvl="1"/>
            <a:r>
              <a:rPr lang="en-US" sz="20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sz="20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getTermValue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sz="20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marL="2316163" lvl="5" indent="-469900">
              <a:buSzPct val="70000"/>
            </a:pPr>
            <a:endParaRPr lang="en-US" dirty="0" smtClean="0">
              <a:latin typeface="+mj-lt"/>
              <a:cs typeface="Courier New"/>
            </a:endParaRPr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dirty="0" smtClean="0">
                <a:latin typeface="+mj-lt"/>
                <a:cs typeface="Courier New"/>
              </a:rPr>
              <a:t>Method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solidFill>
                  <a:srgbClr val="B23C00"/>
                </a:solidFill>
                <a:latin typeface="+mj-lt"/>
                <a:cs typeface="Courier New"/>
              </a:rPr>
              <a:t>recursively calls </a:t>
            </a:r>
            <a:r>
              <a:rPr lang="en-US" dirty="0" smtClean="0">
                <a:latin typeface="+mj-lt"/>
                <a:cs typeface="Courier New"/>
              </a:rPr>
              <a:t>method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37756" y="6263609"/>
            <a:ext cx="914390" cy="2743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4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7641767" cy="558614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public </a:t>
            </a:r>
            <a:r>
              <a:rPr lang="en-US" sz="1700" b="1" dirty="0" err="1"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getExpressionValue</a:t>
            </a:r>
            <a:r>
              <a:rPr lang="en-US" sz="1700" b="1" dirty="0">
                <a:latin typeface="Courier New"/>
                <a:cs typeface="Courier New"/>
              </a:rPr>
              <a:t>()</a:t>
            </a:r>
          </a:p>
          <a:p>
            <a:r>
              <a:rPr lang="en-US" sz="1700" b="1" dirty="0" smtClean="0">
                <a:latin typeface="Courier New"/>
                <a:cs typeface="Courier New"/>
              </a:rPr>
              <a:t>{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    </a:t>
            </a:r>
            <a:r>
              <a:rPr lang="en-US" sz="1700" b="1" dirty="0" err="1" smtClean="0">
                <a:latin typeface="Courier New"/>
                <a:cs typeface="Courier New"/>
              </a:rPr>
              <a:t>int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value =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getTermValue</a:t>
            </a:r>
            <a:r>
              <a:rPr lang="en-US" sz="1700" b="1" dirty="0">
                <a:latin typeface="Courier New"/>
                <a:cs typeface="Courier New"/>
              </a:rPr>
              <a:t>()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boolean </a:t>
            </a:r>
            <a:r>
              <a:rPr lang="en-US" sz="1700" b="1" dirty="0">
                <a:latin typeface="Courier New"/>
                <a:cs typeface="Courier New"/>
              </a:rPr>
              <a:t>done = false;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while </a:t>
            </a:r>
            <a:r>
              <a:rPr lang="en-US" sz="1700" b="1" dirty="0">
                <a:latin typeface="Courier New"/>
                <a:cs typeface="Courier New"/>
              </a:rPr>
              <a:t>(!done) {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    String </a:t>
            </a:r>
            <a:r>
              <a:rPr lang="en-US" sz="1700" b="1" dirty="0">
                <a:latin typeface="Courier New"/>
                <a:cs typeface="Courier New"/>
              </a:rPr>
              <a:t>next = </a:t>
            </a:r>
            <a:r>
              <a:rPr lang="en-US" sz="1700" b="1" dirty="0" err="1">
                <a:latin typeface="Courier New"/>
                <a:cs typeface="Courier New"/>
              </a:rPr>
              <a:t>tokenizer.peekToken</a:t>
            </a:r>
            <a:r>
              <a:rPr lang="en-US" sz="1700" b="1" dirty="0">
                <a:latin typeface="Courier New"/>
                <a:cs typeface="Courier New"/>
              </a:rPr>
              <a:t>()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 smtClean="0">
                <a:latin typeface="Courier New"/>
                <a:cs typeface="Courier New"/>
              </a:rPr>
              <a:t>if </a:t>
            </a:r>
            <a:r>
              <a:rPr lang="en-US" sz="1700" b="1" dirty="0">
                <a:latin typeface="Courier New"/>
                <a:cs typeface="Courier New"/>
              </a:rPr>
              <a:t>("+".equals(next) || "-".equals(next)) {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        </a:t>
            </a:r>
            <a:r>
              <a:rPr lang="en-US" sz="1700" b="1" dirty="0" err="1" smtClean="0">
                <a:latin typeface="Courier New"/>
                <a:cs typeface="Courier New"/>
              </a:rPr>
              <a:t>tokenizer.nextToken</a:t>
            </a:r>
            <a:r>
              <a:rPr lang="en-US" sz="1700" b="1" dirty="0">
                <a:latin typeface="Courier New"/>
                <a:cs typeface="Courier New"/>
              </a:rPr>
              <a:t>(); // Discard </a:t>
            </a:r>
            <a:r>
              <a:rPr lang="en-US" sz="1700" b="1" dirty="0" smtClean="0">
                <a:latin typeface="Courier New"/>
                <a:cs typeface="Courier New"/>
              </a:rPr>
              <a:t>"+" </a:t>
            </a:r>
            <a:r>
              <a:rPr lang="en-US" sz="1700" b="1" dirty="0">
                <a:latin typeface="Courier New"/>
                <a:cs typeface="Courier New"/>
              </a:rPr>
              <a:t>or </a:t>
            </a:r>
            <a:r>
              <a:rPr lang="en-US" sz="1700" b="1" dirty="0" smtClean="0">
                <a:latin typeface="Courier New"/>
                <a:cs typeface="Courier New"/>
              </a:rPr>
              <a:t>"-"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        </a:t>
            </a:r>
            <a:r>
              <a:rPr lang="en-US" sz="1700" b="1" dirty="0" err="1" smtClean="0">
                <a:latin typeface="Courier New"/>
                <a:cs typeface="Courier New"/>
              </a:rPr>
              <a:t>int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value2 =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getTermValue</a:t>
            </a:r>
            <a:r>
              <a:rPr lang="en-US" sz="1700" b="1" dirty="0">
                <a:latin typeface="Courier New"/>
                <a:cs typeface="Courier New"/>
              </a:rPr>
              <a:t>()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        if </a:t>
            </a:r>
            <a:r>
              <a:rPr lang="en-US" sz="1700" b="1" dirty="0">
                <a:latin typeface="Courier New"/>
                <a:cs typeface="Courier New"/>
              </a:rPr>
              <a:t>("+".equals(next)) </a:t>
            </a:r>
            <a:r>
              <a:rPr lang="en-US" sz="1700" b="1" dirty="0" smtClean="0">
                <a:latin typeface="Courier New"/>
                <a:cs typeface="Courier New"/>
              </a:rPr>
              <a:t>value </a:t>
            </a:r>
            <a:r>
              <a:rPr lang="en-US" sz="1700" b="1" dirty="0">
                <a:latin typeface="Courier New"/>
                <a:cs typeface="Courier New"/>
              </a:rPr>
              <a:t>= value + value2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else </a:t>
            </a:r>
            <a:r>
              <a:rPr lang="en-US" sz="1700" b="1" dirty="0" smtClean="0">
                <a:latin typeface="Courier New"/>
                <a:cs typeface="Courier New"/>
              </a:rPr>
              <a:t>                 value </a:t>
            </a:r>
            <a:r>
              <a:rPr lang="en-US" sz="1700" b="1" dirty="0">
                <a:latin typeface="Courier New"/>
                <a:cs typeface="Courier New"/>
              </a:rPr>
              <a:t>= value - value2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 smtClean="0">
                <a:latin typeface="Courier New"/>
                <a:cs typeface="Courier New"/>
              </a:rPr>
              <a:t>}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da-DK" sz="1700" b="1" dirty="0">
                <a:latin typeface="Courier New"/>
                <a:cs typeface="Courier New"/>
              </a:rPr>
              <a:t>        </a:t>
            </a:r>
            <a:r>
              <a:rPr lang="da-DK" sz="1700" b="1" dirty="0" err="1" smtClean="0">
                <a:latin typeface="Courier New"/>
                <a:cs typeface="Courier New"/>
              </a:rPr>
              <a:t>else</a:t>
            </a:r>
            <a:r>
              <a:rPr lang="da-DK" sz="1700" b="1" dirty="0" smtClean="0">
                <a:latin typeface="Courier New"/>
                <a:cs typeface="Courier New"/>
              </a:rPr>
              <a:t> </a:t>
            </a:r>
            <a:r>
              <a:rPr lang="da-DK" sz="1700" b="1" dirty="0">
                <a:latin typeface="Courier New"/>
                <a:cs typeface="Courier New"/>
              </a:rPr>
              <a:t>{</a:t>
            </a:r>
          </a:p>
          <a:p>
            <a:r>
              <a:rPr lang="it-IT" sz="1700" b="1" dirty="0">
                <a:latin typeface="Courier New"/>
                <a:cs typeface="Courier New"/>
              </a:rPr>
              <a:t>            </a:t>
            </a:r>
            <a:r>
              <a:rPr lang="it-IT" sz="1700" b="1" dirty="0" err="1">
                <a:latin typeface="Courier New"/>
                <a:cs typeface="Courier New"/>
              </a:rPr>
              <a:t>done</a:t>
            </a:r>
            <a:r>
              <a:rPr lang="it-IT" sz="1700" b="1" dirty="0">
                <a:latin typeface="Courier New"/>
                <a:cs typeface="Courier New"/>
              </a:rPr>
              <a:t> = </a:t>
            </a:r>
            <a:r>
              <a:rPr lang="it-IT" sz="1700" b="1" dirty="0" err="1">
                <a:latin typeface="Courier New"/>
                <a:cs typeface="Courier New"/>
              </a:rPr>
              <a:t>true</a:t>
            </a:r>
            <a:r>
              <a:rPr lang="it-IT" sz="1700" b="1" dirty="0">
                <a:latin typeface="Courier New"/>
                <a:cs typeface="Courier New"/>
              </a:rPr>
              <a:t>;</a:t>
            </a:r>
          </a:p>
          <a:p>
            <a:r>
              <a:rPr lang="it-IT" sz="1700" b="1" dirty="0">
                <a:latin typeface="Courier New"/>
                <a:cs typeface="Courier New"/>
              </a:rPr>
              <a:t>        </a:t>
            </a:r>
            <a:r>
              <a:rPr lang="it-IT" sz="1700" b="1" dirty="0" smtClean="0">
                <a:latin typeface="Courier New"/>
                <a:cs typeface="Courier New"/>
              </a:rPr>
              <a:t>}</a:t>
            </a:r>
            <a:endParaRPr lang="it-IT" sz="1700" b="1" dirty="0">
              <a:latin typeface="Courier New"/>
              <a:cs typeface="Courier New"/>
            </a:endParaRPr>
          </a:p>
          <a:p>
            <a:r>
              <a:rPr lang="it-IT" sz="1700" b="1" dirty="0">
                <a:latin typeface="Courier New"/>
                <a:cs typeface="Courier New"/>
              </a:rPr>
              <a:t> </a:t>
            </a:r>
            <a:r>
              <a:rPr lang="it-IT" sz="1700" b="1" dirty="0" smtClean="0">
                <a:latin typeface="Courier New"/>
                <a:cs typeface="Courier New"/>
              </a:rPr>
              <a:t>   }</a:t>
            </a:r>
            <a:endParaRPr lang="it-IT" sz="1700" b="1" dirty="0">
              <a:latin typeface="Courier New"/>
              <a:cs typeface="Courier New"/>
            </a:endParaRPr>
          </a:p>
          <a:p>
            <a:r>
              <a:rPr lang="it-IT" sz="1700" b="1" dirty="0">
                <a:latin typeface="Courier New"/>
                <a:cs typeface="Courier New"/>
              </a:rPr>
              <a:t>    </a:t>
            </a:r>
            <a:r>
              <a:rPr lang="it-IT" sz="1700" b="1" dirty="0" err="1" smtClean="0">
                <a:latin typeface="Courier New"/>
                <a:cs typeface="Courier New"/>
              </a:rPr>
              <a:t>return</a:t>
            </a:r>
            <a:r>
              <a:rPr lang="it-IT" sz="1700" b="1" dirty="0" smtClean="0">
                <a:latin typeface="Courier New"/>
                <a:cs typeface="Courier New"/>
              </a:rPr>
              <a:t> </a:t>
            </a:r>
            <a:r>
              <a:rPr lang="it-IT" sz="1700" b="1" dirty="0" err="1">
                <a:latin typeface="Courier New"/>
                <a:cs typeface="Courier New"/>
              </a:rPr>
              <a:t>value</a:t>
            </a:r>
            <a:r>
              <a:rPr lang="it-IT" sz="1700" b="1" dirty="0" smtClean="0">
                <a:latin typeface="Courier New"/>
                <a:cs typeface="Courier New"/>
              </a:rPr>
              <a:t>;</a:t>
            </a:r>
          </a:p>
          <a:p>
            <a:r>
              <a:rPr lang="it-IT" sz="1700" b="1" dirty="0" smtClean="0">
                <a:latin typeface="Courier New"/>
                <a:cs typeface="Courier New"/>
              </a:rPr>
              <a:t>}</a:t>
            </a:r>
            <a:endParaRPr lang="en-US" sz="17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2355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26099"/>
            <a:ext cx="7641767" cy="558614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latin typeface="Courier New"/>
                <a:cs typeface="Courier New"/>
              </a:rPr>
              <a:t>public </a:t>
            </a:r>
            <a:r>
              <a:rPr lang="en-US" sz="1700" b="1" dirty="0" err="1"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getTermValue</a:t>
            </a:r>
            <a:r>
              <a:rPr lang="en-US" sz="1700" b="1" dirty="0">
                <a:latin typeface="Courier New"/>
                <a:cs typeface="Courier New"/>
              </a:rPr>
              <a:t>()</a:t>
            </a:r>
          </a:p>
          <a:p>
            <a:r>
              <a:rPr lang="en-US" sz="1700" b="1" dirty="0" smtClean="0">
                <a:latin typeface="Courier New"/>
                <a:cs typeface="Courier New"/>
              </a:rPr>
              <a:t>{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    </a:t>
            </a:r>
            <a:r>
              <a:rPr lang="en-US" sz="1700" b="1" dirty="0" err="1" smtClean="0">
                <a:latin typeface="Courier New"/>
                <a:cs typeface="Courier New"/>
              </a:rPr>
              <a:t>int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value = </a:t>
            </a:r>
            <a:r>
              <a:rPr lang="en-US" sz="17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getFactorValue</a:t>
            </a:r>
            <a:r>
              <a:rPr lang="en-US" sz="1700" b="1" dirty="0">
                <a:latin typeface="Courier New"/>
                <a:cs typeface="Courier New"/>
              </a:rPr>
              <a:t>()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boolean </a:t>
            </a:r>
            <a:r>
              <a:rPr lang="en-US" sz="1700" b="1" dirty="0">
                <a:latin typeface="Courier New"/>
                <a:cs typeface="Courier New"/>
              </a:rPr>
              <a:t>done = false;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smtClean="0">
                <a:latin typeface="Courier New"/>
                <a:cs typeface="Courier New"/>
              </a:rPr>
              <a:t>while </a:t>
            </a:r>
            <a:r>
              <a:rPr lang="en-US" sz="1700" b="1" dirty="0">
                <a:latin typeface="Courier New"/>
                <a:cs typeface="Courier New"/>
              </a:rPr>
              <a:t>(!done</a:t>
            </a:r>
            <a:r>
              <a:rPr lang="en-US" sz="1700" b="1" dirty="0" smtClean="0">
                <a:latin typeface="Courier New"/>
                <a:cs typeface="Courier New"/>
              </a:rPr>
              <a:t>) {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 smtClean="0">
                <a:latin typeface="Courier New"/>
                <a:cs typeface="Courier New"/>
              </a:rPr>
              <a:t>String </a:t>
            </a:r>
            <a:r>
              <a:rPr lang="en-US" sz="1700" b="1" dirty="0">
                <a:latin typeface="Courier New"/>
                <a:cs typeface="Courier New"/>
              </a:rPr>
              <a:t>next = </a:t>
            </a:r>
            <a:r>
              <a:rPr lang="en-US" sz="1700" b="1" dirty="0" err="1">
                <a:latin typeface="Courier New"/>
                <a:cs typeface="Courier New"/>
              </a:rPr>
              <a:t>tokenizer.peekToken</a:t>
            </a:r>
            <a:r>
              <a:rPr lang="en-US" sz="1700" b="1" dirty="0">
                <a:latin typeface="Courier New"/>
                <a:cs typeface="Courier New"/>
              </a:rPr>
              <a:t>();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 smtClean="0">
                <a:latin typeface="Courier New"/>
                <a:cs typeface="Courier New"/>
              </a:rPr>
              <a:t>if </a:t>
            </a:r>
            <a:r>
              <a:rPr lang="en-US" sz="1700" b="1" dirty="0">
                <a:latin typeface="Courier New"/>
                <a:cs typeface="Courier New"/>
              </a:rPr>
              <a:t>("*".equals(next) || "/".equals(next</a:t>
            </a:r>
            <a:r>
              <a:rPr lang="en-US" sz="1700" b="1" dirty="0" smtClean="0">
                <a:latin typeface="Courier New"/>
                <a:cs typeface="Courier New"/>
              </a:rPr>
              <a:t>)) {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  <a:r>
              <a:rPr lang="en-US" sz="1700" b="1" dirty="0" err="1">
                <a:latin typeface="Courier New"/>
                <a:cs typeface="Courier New"/>
              </a:rPr>
              <a:t>tokenizer.nextToken</a:t>
            </a:r>
            <a:r>
              <a:rPr lang="en-US" sz="1700" b="1" dirty="0">
                <a:latin typeface="Courier New"/>
                <a:cs typeface="Courier New"/>
              </a:rPr>
              <a:t>(</a:t>
            </a:r>
            <a:r>
              <a:rPr lang="en-US" sz="1700" b="1" dirty="0" smtClean="0">
                <a:latin typeface="Courier New"/>
                <a:cs typeface="Courier New"/>
              </a:rPr>
              <a:t>)</a:t>
            </a:r>
            <a:r>
              <a:rPr lang="en-US" sz="1700" b="1" dirty="0">
                <a:latin typeface="Courier New"/>
                <a:cs typeface="Courier New"/>
              </a:rPr>
              <a:t> ; // Discard </a:t>
            </a:r>
            <a:r>
              <a:rPr lang="en-US" sz="1700" b="1" dirty="0" smtClean="0">
                <a:latin typeface="Courier New"/>
                <a:cs typeface="Courier New"/>
              </a:rPr>
              <a:t>"*" </a:t>
            </a:r>
            <a:r>
              <a:rPr lang="en-US" sz="1700" b="1" dirty="0">
                <a:latin typeface="Courier New"/>
                <a:cs typeface="Courier New"/>
              </a:rPr>
              <a:t>or </a:t>
            </a:r>
            <a:r>
              <a:rPr lang="en-US" sz="1700" b="1" dirty="0" smtClean="0">
                <a:latin typeface="Courier New"/>
                <a:cs typeface="Courier New"/>
              </a:rPr>
              <a:t>"/"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  <a:r>
              <a:rPr lang="en-US" sz="1700" b="1" dirty="0" err="1"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 value2 = </a:t>
            </a:r>
            <a:r>
              <a:rPr lang="en-US" sz="17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getFactorValue</a:t>
            </a:r>
            <a:r>
              <a:rPr lang="en-US" sz="1700" b="1" dirty="0">
                <a:latin typeface="Courier New"/>
                <a:cs typeface="Courier New"/>
              </a:rPr>
              <a:t>();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if ("*".equals(next)) </a:t>
            </a:r>
            <a:r>
              <a:rPr lang="en-US" sz="1700" b="1" dirty="0" smtClean="0">
                <a:latin typeface="Courier New"/>
                <a:cs typeface="Courier New"/>
              </a:rPr>
              <a:t>value </a:t>
            </a:r>
            <a:r>
              <a:rPr lang="en-US" sz="1700" b="1" dirty="0">
                <a:latin typeface="Courier New"/>
                <a:cs typeface="Courier New"/>
              </a:rPr>
              <a:t>= </a:t>
            </a:r>
            <a:r>
              <a:rPr lang="en-US" sz="1700" b="1" dirty="0" smtClean="0">
                <a:latin typeface="Courier New"/>
                <a:cs typeface="Courier New"/>
              </a:rPr>
              <a:t>value*value2;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else </a:t>
            </a:r>
            <a:r>
              <a:rPr lang="en-US" sz="1700" b="1" dirty="0" smtClean="0">
                <a:latin typeface="Courier New"/>
                <a:cs typeface="Courier New"/>
              </a:rPr>
              <a:t>                 value </a:t>
            </a:r>
            <a:r>
              <a:rPr lang="en-US" sz="1700" b="1" dirty="0">
                <a:latin typeface="Courier New"/>
                <a:cs typeface="Courier New"/>
              </a:rPr>
              <a:t>= </a:t>
            </a:r>
            <a:r>
              <a:rPr lang="en-US" sz="1700" b="1" dirty="0" smtClean="0">
                <a:latin typeface="Courier New"/>
                <a:cs typeface="Courier New"/>
              </a:rPr>
              <a:t>value/value2;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        }</a:t>
            </a:r>
          </a:p>
          <a:p>
            <a:r>
              <a:rPr lang="da-DK" sz="1700" b="1" dirty="0" smtClean="0">
                <a:latin typeface="Courier New"/>
                <a:cs typeface="Courier New"/>
              </a:rPr>
              <a:t>        </a:t>
            </a:r>
            <a:r>
              <a:rPr lang="da-DK" sz="1700" b="1" dirty="0" err="1" smtClean="0">
                <a:latin typeface="Courier New"/>
                <a:cs typeface="Courier New"/>
              </a:rPr>
              <a:t>else</a:t>
            </a:r>
            <a:r>
              <a:rPr lang="da-DK" sz="1700" b="1" dirty="0" smtClean="0">
                <a:latin typeface="Courier New"/>
                <a:cs typeface="Courier New"/>
              </a:rPr>
              <a:t> {</a:t>
            </a:r>
            <a:endParaRPr lang="da-DK" sz="1700" b="1" dirty="0">
              <a:latin typeface="Courier New"/>
              <a:cs typeface="Courier New"/>
            </a:endParaRPr>
          </a:p>
          <a:p>
            <a:r>
              <a:rPr lang="it-IT" sz="1700" b="1" dirty="0">
                <a:latin typeface="Courier New"/>
                <a:cs typeface="Courier New"/>
              </a:rPr>
              <a:t>        </a:t>
            </a:r>
            <a:r>
              <a:rPr lang="it-IT" sz="1700" b="1" dirty="0" smtClean="0">
                <a:latin typeface="Courier New"/>
                <a:cs typeface="Courier New"/>
              </a:rPr>
              <a:t>    </a:t>
            </a:r>
            <a:r>
              <a:rPr lang="it-IT" sz="1700" b="1" dirty="0" err="1">
                <a:latin typeface="Courier New"/>
                <a:cs typeface="Courier New"/>
              </a:rPr>
              <a:t>done</a:t>
            </a:r>
            <a:r>
              <a:rPr lang="it-IT" sz="1700" b="1" dirty="0">
                <a:latin typeface="Courier New"/>
                <a:cs typeface="Courier New"/>
              </a:rPr>
              <a:t> = </a:t>
            </a:r>
            <a:r>
              <a:rPr lang="it-IT" sz="1700" b="1" dirty="0" err="1">
                <a:latin typeface="Courier New"/>
                <a:cs typeface="Courier New"/>
              </a:rPr>
              <a:t>true</a:t>
            </a:r>
            <a:r>
              <a:rPr lang="it-IT" sz="1700" b="1" dirty="0">
                <a:latin typeface="Courier New"/>
                <a:cs typeface="Courier New"/>
              </a:rPr>
              <a:t>;</a:t>
            </a:r>
          </a:p>
          <a:p>
            <a:r>
              <a:rPr lang="it-IT" sz="1700" b="1" dirty="0">
                <a:latin typeface="Courier New"/>
                <a:cs typeface="Courier New"/>
              </a:rPr>
              <a:t>        </a:t>
            </a:r>
            <a:r>
              <a:rPr lang="it-IT" sz="1700" b="1" dirty="0" smtClean="0">
                <a:latin typeface="Courier New"/>
                <a:cs typeface="Courier New"/>
              </a:rPr>
              <a:t>}</a:t>
            </a:r>
            <a:endParaRPr lang="it-IT" sz="1700" b="1" dirty="0">
              <a:latin typeface="Courier New"/>
              <a:cs typeface="Courier New"/>
            </a:endParaRPr>
          </a:p>
          <a:p>
            <a:r>
              <a:rPr lang="it-IT" sz="1700" b="1" dirty="0">
                <a:latin typeface="Courier New"/>
                <a:cs typeface="Courier New"/>
              </a:rPr>
              <a:t>    </a:t>
            </a:r>
            <a:r>
              <a:rPr lang="it-IT" sz="1700" b="1" dirty="0" smtClean="0">
                <a:latin typeface="Courier New"/>
                <a:cs typeface="Courier New"/>
              </a:rPr>
              <a:t>}</a:t>
            </a:r>
            <a:endParaRPr lang="it-IT" sz="1700" b="1" dirty="0">
              <a:latin typeface="Courier New"/>
              <a:cs typeface="Courier New"/>
            </a:endParaRPr>
          </a:p>
          <a:p>
            <a:r>
              <a:rPr lang="it-IT" sz="1700" b="1" dirty="0" smtClean="0">
                <a:latin typeface="Courier New"/>
                <a:cs typeface="Courier New"/>
              </a:rPr>
              <a:t>    </a:t>
            </a:r>
            <a:r>
              <a:rPr lang="it-IT" sz="1700" b="1" dirty="0" err="1" smtClean="0">
                <a:latin typeface="Courier New"/>
                <a:cs typeface="Courier New"/>
              </a:rPr>
              <a:t>return</a:t>
            </a:r>
            <a:r>
              <a:rPr lang="it-IT" sz="1700" b="1" dirty="0" smtClean="0">
                <a:latin typeface="Courier New"/>
                <a:cs typeface="Courier New"/>
              </a:rPr>
              <a:t> </a:t>
            </a:r>
            <a:r>
              <a:rPr lang="it-IT" sz="1700" b="1" dirty="0" err="1">
                <a:latin typeface="Courier New"/>
                <a:cs typeface="Courier New"/>
              </a:rPr>
              <a:t>value</a:t>
            </a:r>
            <a:r>
              <a:rPr lang="it-IT" sz="1700" b="1" dirty="0">
                <a:latin typeface="Courier New"/>
                <a:cs typeface="Courier New"/>
              </a:rPr>
              <a:t>;</a:t>
            </a:r>
          </a:p>
          <a:p>
            <a:r>
              <a:rPr lang="it-IT" sz="1700" b="1" dirty="0" smtClean="0">
                <a:latin typeface="Courier New"/>
                <a:cs typeface="Courier New"/>
              </a:rPr>
              <a:t>}</a:t>
            </a:r>
            <a:endParaRPr lang="en-US" sz="17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0518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84" y="1289953"/>
            <a:ext cx="7955193" cy="480131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public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getFactorValue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{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fi-FI" sz="1800" b="1" dirty="0" smtClean="0">
                <a:latin typeface="Courier New"/>
                <a:cs typeface="Courier New"/>
              </a:rPr>
              <a:t>    </a:t>
            </a:r>
            <a:r>
              <a:rPr lang="fi-FI" sz="1800" b="1" dirty="0" err="1">
                <a:latin typeface="Courier New"/>
                <a:cs typeface="Courier New"/>
              </a:rPr>
              <a:t>int</a:t>
            </a:r>
            <a:r>
              <a:rPr lang="fi-FI" sz="1800" b="1" dirty="0">
                <a:latin typeface="Courier New"/>
                <a:cs typeface="Courier New"/>
              </a:rPr>
              <a:t> </a:t>
            </a:r>
            <a:r>
              <a:rPr lang="fi-FI" sz="1800" b="1" dirty="0" err="1">
                <a:latin typeface="Courier New"/>
                <a:cs typeface="Courier New"/>
              </a:rPr>
              <a:t>value</a:t>
            </a:r>
            <a:r>
              <a:rPr lang="fi-FI" sz="1800" b="1" dirty="0">
                <a:latin typeface="Courier New"/>
                <a:cs typeface="Courier New"/>
              </a:rPr>
              <a:t>;</a:t>
            </a:r>
          </a:p>
          <a:p>
            <a:r>
              <a:rPr lang="fi-FI" sz="1800" b="1" dirty="0" smtClean="0">
                <a:latin typeface="Courier New"/>
                <a:cs typeface="Courier New"/>
              </a:rPr>
              <a:t>    </a:t>
            </a:r>
            <a:r>
              <a:rPr lang="fi-FI" sz="1800" b="1" dirty="0" err="1">
                <a:latin typeface="Courier New"/>
                <a:cs typeface="Courier New"/>
              </a:rPr>
              <a:t>String</a:t>
            </a:r>
            <a:r>
              <a:rPr lang="fi-FI" sz="1800" b="1" dirty="0">
                <a:latin typeface="Courier New"/>
                <a:cs typeface="Courier New"/>
              </a:rPr>
              <a:t> </a:t>
            </a:r>
            <a:r>
              <a:rPr lang="fi-FI" sz="1800" b="1" dirty="0" err="1">
                <a:latin typeface="Courier New"/>
                <a:cs typeface="Courier New"/>
              </a:rPr>
              <a:t>next</a:t>
            </a:r>
            <a:r>
              <a:rPr lang="fi-FI" sz="1800" b="1" dirty="0">
                <a:latin typeface="Courier New"/>
                <a:cs typeface="Courier New"/>
              </a:rPr>
              <a:t> = </a:t>
            </a:r>
            <a:r>
              <a:rPr lang="fi-FI" sz="1800" b="1" dirty="0" err="1">
                <a:latin typeface="Courier New"/>
                <a:cs typeface="Courier New"/>
              </a:rPr>
              <a:t>tokenizer.peekToken</a:t>
            </a:r>
            <a:r>
              <a:rPr lang="fi-FI" sz="1800" b="1" dirty="0">
                <a:latin typeface="Courier New"/>
                <a:cs typeface="Courier New"/>
              </a:rPr>
              <a:t>()</a:t>
            </a:r>
            <a:r>
              <a:rPr lang="fi-FI" sz="1800" b="1" dirty="0" smtClean="0">
                <a:latin typeface="Courier New"/>
                <a:cs typeface="Courier New"/>
              </a:rPr>
              <a:t>;</a:t>
            </a:r>
          </a:p>
          <a:p>
            <a:endParaRPr lang="fi-FI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>
                <a:latin typeface="Courier New"/>
                <a:cs typeface="Courier New"/>
              </a:rPr>
              <a:t>if ("(".equals(next)</a:t>
            </a:r>
            <a:r>
              <a:rPr lang="en-US" sz="1800" b="1" dirty="0" smtClean="0">
                <a:latin typeface="Courier New"/>
                <a:cs typeface="Courier New"/>
              </a:rPr>
              <a:t>) {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</a:t>
            </a:r>
            <a:r>
              <a:rPr lang="en-US" sz="1800" b="1" dirty="0" smtClean="0">
                <a:latin typeface="Courier New"/>
                <a:cs typeface="Courier New"/>
              </a:rPr>
              <a:t>   </a:t>
            </a:r>
            <a:r>
              <a:rPr lang="en-US" sz="1800" b="1" dirty="0" err="1" smtClean="0">
                <a:latin typeface="Courier New"/>
                <a:cs typeface="Courier New"/>
              </a:rPr>
              <a:t>tokenizer.nextToken</a:t>
            </a:r>
            <a:r>
              <a:rPr lang="en-US" sz="1800" b="1" dirty="0">
                <a:latin typeface="Courier New"/>
                <a:cs typeface="Courier New"/>
              </a:rPr>
              <a:t>(); // Discard "</a:t>
            </a:r>
            <a:r>
              <a:rPr lang="en-US" sz="1800" b="1" dirty="0" smtClean="0">
                <a:latin typeface="Courier New"/>
                <a:cs typeface="Courier New"/>
              </a:rPr>
              <a:t>(”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smtClean="0">
                <a:latin typeface="Courier New"/>
                <a:cs typeface="Courier New"/>
              </a:rPr>
              <a:t>value </a:t>
            </a:r>
            <a:r>
              <a:rPr lang="en-US" sz="1800" b="1" dirty="0">
                <a:latin typeface="Courier New"/>
                <a:cs typeface="Courier New"/>
              </a:rPr>
              <a:t>=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getExpressionValue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 smtClean="0">
                <a:latin typeface="Courier New"/>
                <a:cs typeface="Courier New"/>
              </a:rPr>
              <a:t>tokenizer.nextToken</a:t>
            </a:r>
            <a:r>
              <a:rPr lang="en-US" sz="1800" b="1" dirty="0">
                <a:latin typeface="Courier New"/>
                <a:cs typeface="Courier New"/>
              </a:rPr>
              <a:t>(); // Discard "</a:t>
            </a:r>
            <a:r>
              <a:rPr lang="en-US" sz="1800" b="1" dirty="0" smtClean="0">
                <a:latin typeface="Courier New"/>
                <a:cs typeface="Courier New"/>
              </a:rPr>
              <a:t>)”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}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hu-HU" sz="1800" b="1" dirty="0">
                <a:latin typeface="Courier New"/>
                <a:cs typeface="Courier New"/>
              </a:rPr>
              <a:t>    </a:t>
            </a:r>
            <a:r>
              <a:rPr lang="hu-HU" sz="1800" b="1" dirty="0" smtClean="0">
                <a:latin typeface="Courier New"/>
                <a:cs typeface="Courier New"/>
              </a:rPr>
              <a:t>else {</a:t>
            </a:r>
            <a:endParaRPr lang="hu-HU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smtClean="0">
                <a:latin typeface="Courier New"/>
                <a:cs typeface="Courier New"/>
              </a:rPr>
              <a:t>value </a:t>
            </a:r>
            <a:r>
              <a:rPr lang="en-US" sz="1800" b="1" dirty="0">
                <a:latin typeface="Courier New"/>
                <a:cs typeface="Courier New"/>
              </a:rPr>
              <a:t>=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Integer.parseInt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tokenizer.nextToken</a:t>
            </a:r>
            <a:r>
              <a:rPr lang="en-US" sz="1800" b="1" dirty="0">
                <a:latin typeface="Courier New"/>
                <a:cs typeface="Courier New"/>
              </a:rPr>
              <a:t>());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return </a:t>
            </a:r>
            <a:r>
              <a:rPr lang="en-US" sz="1800" b="1" dirty="0">
                <a:latin typeface="Courier New"/>
                <a:cs typeface="Courier New"/>
              </a:rPr>
              <a:t>value;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7361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June 29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What happens if you try to parse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illegal expression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3+4*)5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Specifically</a:t>
            </a:r>
            <a:r>
              <a:rPr lang="en-US" dirty="0"/>
              <a:t>, which method throws an exception</a:t>
            </a:r>
            <a:r>
              <a:rPr lang="en-US" dirty="0" smtClean="0"/>
              <a:t>?</a:t>
            </a:r>
          </a:p>
          <a:p>
            <a:pPr lvl="5"/>
            <a:endParaRPr lang="en-US" dirty="0" smtClean="0"/>
          </a:p>
          <a:p>
            <a:pPr marL="928687" lvl="1" indent="-457200">
              <a:buFont typeface="+mj-lt"/>
              <a:buAutoNum type="alphaLcPeriod"/>
            </a:pP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marL="928687" lvl="1" indent="-457200">
              <a:buFont typeface="+mj-lt"/>
              <a:buAutoNum type="alphaLcPeriod"/>
            </a:pP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getTermValue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marL="928687" lvl="1" indent="-457200">
              <a:buFont typeface="+mj-lt"/>
              <a:buAutoNum type="alphaLcPeriod"/>
            </a:pP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marL="928687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main()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July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10 July 2 14.1-14.3</a:t>
            </a:r>
          </a:p>
          <a:p>
            <a:r>
              <a:rPr lang="en-US" dirty="0" smtClean="0"/>
              <a:t>Quiz 11 July 2 14.4-14.5 + Special Topic 14.3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Tree of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(3 + 4)*5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5-06-29 at 7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1417342"/>
            <a:ext cx="4480511" cy="52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3 + 4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)*5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calls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getTermValue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getTermValue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calls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consumes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</a:t>
            </a:r>
            <a:r>
              <a:rPr lang="en-US" dirty="0"/>
              <a:t> input</a:t>
            </a:r>
          </a:p>
          <a:p>
            <a:pPr lvl="2"/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calls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3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returns eventually with the value of 7,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having </a:t>
            </a:r>
            <a:r>
              <a:rPr lang="en-US" dirty="0"/>
              <a:t>consumed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3 + 4</a:t>
            </a:r>
            <a:r>
              <a:rPr lang="en-US" dirty="0"/>
              <a:t>. </a:t>
            </a:r>
            <a:r>
              <a:rPr lang="en-US" dirty="0">
                <a:solidFill>
                  <a:srgbClr val="B23C00"/>
                </a:solidFill>
              </a:rPr>
              <a:t>This is the recursive call.</a:t>
            </a:r>
          </a:p>
          <a:p>
            <a:pPr lvl="2"/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consumes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  <a:r>
              <a:rPr lang="en-US" dirty="0"/>
              <a:t> input</a:t>
            </a:r>
          </a:p>
          <a:p>
            <a:pPr lvl="2"/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getFactorValue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returns 7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getTermValue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consumes the inputs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5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returns 35</a:t>
            </a:r>
          </a:p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getExpressionValue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returns </a:t>
            </a:r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 June 29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the expression parser use </a:t>
            </a:r>
            <a:br>
              <a:rPr lang="en-US" dirty="0"/>
            </a:br>
            <a:r>
              <a:rPr lang="en-US" dirty="0" smtClean="0"/>
              <a:t>mutual </a:t>
            </a:r>
            <a:r>
              <a:rPr lang="en-US" dirty="0"/>
              <a:t>recursion</a:t>
            </a:r>
            <a:r>
              <a:rPr lang="en-US" dirty="0" smtClean="0"/>
              <a:t>?</a:t>
            </a:r>
          </a:p>
          <a:p>
            <a:pPr lvl="4"/>
            <a:endParaRPr lang="en-US" dirty="0" smtClean="0"/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To compute the value of an arithmetic expression more efficiently than with a </a:t>
            </a:r>
            <a:r>
              <a:rPr lang="en-US" dirty="0" smtClean="0"/>
              <a:t>loop.</a:t>
            </a:r>
            <a:endParaRPr lang="en-US" dirty="0"/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To make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dirty="0"/>
              <a:t> bind stronger than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To handle both operators such as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dirty="0"/>
              <a:t> and numbers such as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2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3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To handle parenthesized expressions,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</a:t>
            </a:r>
            <a:r>
              <a:rPr lang="en-US" dirty="0"/>
              <a:t>as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2+3*(4+5)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#6 Final (No Draft)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>
                <a:solidFill>
                  <a:srgbClr val="0033CC"/>
                </a:solidFill>
              </a:rPr>
              <a:t>Evaluator.java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/>
              <a:t>to handle: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%</a:t>
            </a:r>
            <a:r>
              <a:rPr lang="en-US" dirty="0" smtClean="0"/>
              <a:t> modulo operator, which should bind as tightly (have the same precedence level) as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19%4 = 3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^</a:t>
            </a:r>
            <a:r>
              <a:rPr lang="en-US" dirty="0" smtClean="0"/>
              <a:t> power operator, which should bind the most tightly of all the operators (have the highest precedence level).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2^5 = 32</a:t>
            </a:r>
          </a:p>
          <a:p>
            <a:pPr lvl="2"/>
            <a:r>
              <a:rPr lang="en-US" dirty="0" smtClean="0"/>
              <a:t>Tip: Look up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Math.pow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#6 </a:t>
            </a:r>
            <a:r>
              <a:rPr lang="en-US" dirty="0" smtClean="0"/>
              <a:t>Final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Codecheck</a:t>
            </a:r>
            <a:r>
              <a:rPr lang="en-US" dirty="0" smtClean="0"/>
              <a:t> URL: </a:t>
            </a:r>
            <a:r>
              <a:rPr lang="en-US" dirty="0">
                <a:hlinkClick r:id="rId2"/>
              </a:rPr>
              <a:t>http://codecheck.it/codecheck/files/</a:t>
            </a:r>
            <a:r>
              <a:rPr lang="en-US" dirty="0" smtClean="0">
                <a:hlinkClick r:id="rId2"/>
              </a:rPr>
              <a:t>15063004458msne7gm8q5xfc266nmdvknb5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Ignore the system error message about the unknown pseudo-comment ARGS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Canvas: Homework 6 Final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Due Monday, July 6 at 11:59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Find the smallest and swap it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the first </a:t>
            </a:r>
            <a:r>
              <a:rPr lang="en-US" sz="2400" dirty="0" smtClean="0"/>
              <a:t>element.</a:t>
            </a:r>
          </a:p>
          <a:p>
            <a:pPr lvl="4"/>
            <a:endParaRPr lang="en-US" sz="800" dirty="0"/>
          </a:p>
          <a:p>
            <a:r>
              <a:rPr lang="en-US" sz="2400" dirty="0"/>
              <a:t>Find the next smallest. It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already </a:t>
            </a:r>
            <a:r>
              <a:rPr lang="en-US" sz="2400" dirty="0"/>
              <a:t>in the correct </a:t>
            </a:r>
            <a:r>
              <a:rPr lang="en-US" sz="2400" dirty="0" smtClean="0"/>
              <a:t>place.</a:t>
            </a:r>
          </a:p>
          <a:p>
            <a:pPr lvl="4"/>
            <a:endParaRPr lang="en-US" sz="800" dirty="0" smtClean="0"/>
          </a:p>
          <a:p>
            <a:r>
              <a:rPr lang="en-US" sz="2400" dirty="0" smtClean="0"/>
              <a:t>Find </a:t>
            </a:r>
            <a:r>
              <a:rPr lang="en-US" sz="2400" dirty="0"/>
              <a:t>the next smallest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swap </a:t>
            </a:r>
            <a:r>
              <a:rPr lang="en-US" sz="2400" dirty="0"/>
              <a:t>it with first element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unsorted portion.</a:t>
            </a:r>
          </a:p>
          <a:p>
            <a:pPr lvl="4"/>
            <a:endParaRPr lang="en-US" sz="800" dirty="0"/>
          </a:p>
          <a:p>
            <a:r>
              <a:rPr lang="en-US" sz="2400" dirty="0" smtClean="0"/>
              <a:t>Repeat.</a:t>
            </a:r>
          </a:p>
          <a:p>
            <a:pPr lvl="4"/>
            <a:endParaRPr lang="en-US" sz="800" dirty="0"/>
          </a:p>
          <a:p>
            <a:r>
              <a:rPr lang="en-US" sz="2400" dirty="0"/>
              <a:t>When the unsorted portion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of </a:t>
            </a:r>
            <a:r>
              <a:rPr lang="en-US" sz="2400" dirty="0"/>
              <a:t>length 1, we are </a:t>
            </a:r>
            <a:r>
              <a:rPr lang="en-US" sz="2400" dirty="0" smtClean="0"/>
              <a:t>done.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5-06-29 at 10.0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1325903"/>
            <a:ext cx="3683000" cy="825500"/>
          </a:xfrm>
          <a:prstGeom prst="rect">
            <a:avLst/>
          </a:prstGeom>
        </p:spPr>
      </p:pic>
      <p:pic>
        <p:nvPicPr>
          <p:cNvPr id="6" name="Picture 5" descr="Screen Shot 2015-06-29 at 10.0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2250444"/>
            <a:ext cx="3708400" cy="812800"/>
          </a:xfrm>
          <a:prstGeom prst="rect">
            <a:avLst/>
          </a:prstGeom>
        </p:spPr>
      </p:pic>
      <p:pic>
        <p:nvPicPr>
          <p:cNvPr id="7" name="Picture 6" descr="Screen Shot 2015-06-29 at 10.04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3230873"/>
            <a:ext cx="3708400" cy="838200"/>
          </a:xfrm>
          <a:prstGeom prst="rect">
            <a:avLst/>
          </a:prstGeom>
        </p:spPr>
      </p:pic>
      <p:pic>
        <p:nvPicPr>
          <p:cNvPr id="8" name="Picture 7" descr="Screen Shot 2015-06-29 at 10.04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33" y="4198602"/>
            <a:ext cx="3708400" cy="876300"/>
          </a:xfrm>
          <a:prstGeom prst="rect">
            <a:avLst/>
          </a:prstGeom>
        </p:spPr>
      </p:pic>
      <p:pic>
        <p:nvPicPr>
          <p:cNvPr id="9" name="Picture 8" descr="Screen Shot 2015-06-29 at 10.05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33" y="5163792"/>
            <a:ext cx="3721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How long does it take the selection sort algorithm to sort an array of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elements?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5-06-29 at 10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2423171"/>
            <a:ext cx="2483913" cy="3198979"/>
          </a:xfrm>
          <a:prstGeom prst="rect">
            <a:avLst/>
          </a:prstGeom>
        </p:spPr>
      </p:pic>
      <p:pic>
        <p:nvPicPr>
          <p:cNvPr id="6" name="Picture 5" descr="Screen Shot 2015-06-29 at 10.1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71" y="2331733"/>
            <a:ext cx="4114756" cy="4443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6536" y="4160512"/>
            <a:ext cx="1903962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Doubling </a:t>
            </a:r>
            <a:r>
              <a:rPr lang="en-US" sz="24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sz="1800" dirty="0" smtClean="0">
                <a:solidFill>
                  <a:srgbClr val="B23C00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increases the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sorting time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about </a:t>
            </a:r>
            <a:r>
              <a:rPr lang="en-US" sz="1800" dirty="0">
                <a:solidFill>
                  <a:srgbClr val="B23C00"/>
                </a:solidFill>
              </a:rPr>
              <a:t>four </a:t>
            </a:r>
            <a:r>
              <a:rPr lang="en-US" sz="1800" dirty="0" smtClean="0">
                <a:solidFill>
                  <a:srgbClr val="B23C00"/>
                </a:solidFill>
              </a:rPr>
              <a:t>times.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Selection </a:t>
            </a:r>
            <a:r>
              <a:rPr lang="en-US" dirty="0"/>
              <a:t>Sort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know how the </a:t>
            </a:r>
            <a:r>
              <a:rPr lang="en-US" dirty="0">
                <a:solidFill>
                  <a:srgbClr val="B23C00"/>
                </a:solidFill>
              </a:rPr>
              <a:t>sorting </a:t>
            </a:r>
            <a:r>
              <a:rPr lang="en-US" dirty="0" smtClean="0">
                <a:solidFill>
                  <a:srgbClr val="B23C00"/>
                </a:solidFill>
              </a:rPr>
              <a:t>times increase </a:t>
            </a:r>
            <a:r>
              <a:rPr lang="en-US" dirty="0"/>
              <a:t>as the array </a:t>
            </a:r>
            <a:r>
              <a:rPr lang="en-US" dirty="0">
                <a:solidFill>
                  <a:srgbClr val="B23C00"/>
                </a:solidFill>
              </a:rPr>
              <a:t>size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B23C00"/>
                </a:solidFill>
              </a:rPr>
              <a:t> increases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Actual times, of course, depend on CPU speed.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CPU-neutral way to measure selection sort performance is not to count milliseconds but to </a:t>
            </a:r>
            <a:r>
              <a:rPr lang="en-US" dirty="0" smtClean="0">
                <a:solidFill>
                  <a:srgbClr val="B23C00"/>
                </a:solidFill>
              </a:rPr>
              <a:t>count how many times the array elements are visited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Element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</a:t>
            </a:r>
            <a:r>
              <a:rPr lang="en-US" dirty="0" smtClean="0"/>
              <a:t>smallest value:</a:t>
            </a:r>
          </a:p>
          <a:p>
            <a:pPr lvl="1"/>
            <a:r>
              <a:rPr lang="en-US" dirty="0" smtClean="0"/>
              <a:t>visit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elements </a:t>
            </a:r>
            <a:endParaRPr lang="en-US" dirty="0" smtClean="0"/>
          </a:p>
          <a:p>
            <a:pPr lvl="1"/>
            <a:r>
              <a:rPr lang="en-US" dirty="0" smtClean="0"/>
              <a:t>+ </a:t>
            </a:r>
            <a:r>
              <a:rPr lang="en-US" dirty="0"/>
              <a:t>2 visits for the </a:t>
            </a:r>
            <a:r>
              <a:rPr lang="en-US" dirty="0" smtClean="0"/>
              <a:t>swap</a:t>
            </a:r>
          </a:p>
          <a:p>
            <a:pPr lvl="5"/>
            <a:endParaRPr lang="en-US" dirty="0"/>
          </a:p>
          <a:p>
            <a:r>
              <a:rPr lang="en-US" dirty="0"/>
              <a:t>To find the next </a:t>
            </a:r>
            <a:r>
              <a:rPr lang="en-US" dirty="0" smtClean="0"/>
              <a:t>smallest value: </a:t>
            </a:r>
          </a:p>
          <a:p>
            <a:pPr lvl="1"/>
            <a:r>
              <a:rPr lang="en-US" dirty="0" smtClean="0"/>
              <a:t>visit </a:t>
            </a:r>
            <a:r>
              <a:rPr lang="en-US" i="1" dirty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- 1) elements </a:t>
            </a:r>
            <a:endParaRPr lang="en-US" dirty="0" smtClean="0"/>
          </a:p>
          <a:p>
            <a:pPr lvl="1"/>
            <a:r>
              <a:rPr lang="en-US" dirty="0" smtClean="0"/>
              <a:t>+ </a:t>
            </a:r>
            <a:r>
              <a:rPr lang="en-US" dirty="0"/>
              <a:t>2 visits for the </a:t>
            </a:r>
            <a:r>
              <a:rPr lang="en-US" dirty="0" smtClean="0"/>
              <a:t>swap</a:t>
            </a:r>
          </a:p>
          <a:p>
            <a:pPr lvl="5"/>
            <a:endParaRPr lang="en-US" dirty="0"/>
          </a:p>
          <a:p>
            <a:r>
              <a:rPr lang="en-US" dirty="0"/>
              <a:t>The last </a:t>
            </a:r>
            <a:r>
              <a:rPr lang="en-US" dirty="0" smtClean="0"/>
              <a:t>term:</a:t>
            </a:r>
          </a:p>
          <a:p>
            <a:pPr lvl="1"/>
            <a:r>
              <a:rPr lang="en-US" dirty="0" smtClean="0"/>
              <a:t>visit </a:t>
            </a:r>
            <a:r>
              <a:rPr lang="en-US" dirty="0"/>
              <a:t>2 elements </a:t>
            </a:r>
            <a:endParaRPr lang="en-US" dirty="0" smtClean="0"/>
          </a:p>
          <a:p>
            <a:pPr lvl="1"/>
            <a:r>
              <a:rPr lang="en-US" dirty="0"/>
              <a:t>+ 2 visits for the </a:t>
            </a:r>
            <a:r>
              <a:rPr lang="en-US" dirty="0" smtClean="0"/>
              <a:t>swap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4-Final: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Aggregations: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Company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object aggregates </a:t>
            </a:r>
            <a:br>
              <a:rPr lang="en-US" dirty="0" smtClean="0"/>
            </a:br>
            <a:r>
              <a:rPr lang="en-US" dirty="0" smtClean="0"/>
              <a:t>multiple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Department</a:t>
            </a:r>
            <a:r>
              <a:rPr lang="en-US" dirty="0" smtClean="0"/>
              <a:t> objects.</a:t>
            </a:r>
          </a:p>
          <a:p>
            <a:pPr lvl="2"/>
            <a:endParaRPr lang="en-US" dirty="0" smtClean="0"/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Department</a:t>
            </a:r>
            <a:r>
              <a:rPr lang="en-US" dirty="0" smtClean="0"/>
              <a:t> object aggregates </a:t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Manager</a:t>
            </a:r>
            <a:r>
              <a:rPr lang="en-US" dirty="0" smtClean="0"/>
              <a:t> object.</a:t>
            </a:r>
          </a:p>
          <a:p>
            <a:pPr lvl="2"/>
            <a:endParaRPr lang="en-US" dirty="0" smtClean="0"/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Employee</a:t>
            </a:r>
            <a:r>
              <a:rPr lang="en-US" b="1" dirty="0" smtClean="0">
                <a:solidFill>
                  <a:srgbClr val="0033CC"/>
                </a:solidFill>
                <a:latin typeface="+mj-lt"/>
                <a:cs typeface="Courier New"/>
              </a:rPr>
              <a:t> </a:t>
            </a:r>
            <a:r>
              <a:rPr lang="en-US" dirty="0" smtClean="0"/>
              <a:t>object </a:t>
            </a:r>
            <a:r>
              <a:rPr lang="en-US" dirty="0" smtClean="0"/>
              <a:t>aggregates </a:t>
            </a:r>
            <a:r>
              <a:rPr lang="en-US" dirty="0" smtClean="0"/>
              <a:t>an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Address </a:t>
            </a:r>
            <a:r>
              <a:rPr lang="en-US" dirty="0" smtClean="0"/>
              <a:t>object which is inherited by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Manager</a:t>
            </a:r>
            <a:r>
              <a:rPr lang="en-US" dirty="0" smtClean="0"/>
              <a:t>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Worker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876" y="2880366"/>
            <a:ext cx="895863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</a:t>
            </a:r>
            <a:r>
              <a:rPr lang="en-US" b="1" dirty="0" err="1">
                <a:latin typeface="Courier New"/>
                <a:cs typeface="Courier New"/>
              </a:rPr>
              <a:t>ArrayList</a:t>
            </a:r>
            <a:r>
              <a:rPr lang="en-US" b="1" dirty="0">
                <a:latin typeface="Courier New"/>
                <a:cs typeface="Courier New"/>
              </a:rPr>
              <a:t>&lt;Department&gt; departments = new </a:t>
            </a:r>
            <a:r>
              <a:rPr lang="en-US" b="1" dirty="0" err="1">
                <a:latin typeface="Courier New"/>
                <a:cs typeface="Courier New"/>
              </a:rPr>
              <a:t>ArrayList</a:t>
            </a:r>
            <a:r>
              <a:rPr lang="en-US" b="1" dirty="0">
                <a:latin typeface="Courier New"/>
                <a:cs typeface="Courier New"/>
              </a:rPr>
              <a:t>&lt;Department&gt;();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6098" y="4316188"/>
            <a:ext cx="3188766" cy="33855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Manager manager;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531" y="5650738"/>
            <a:ext cx="3262932" cy="33855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</a:t>
            </a:r>
            <a:r>
              <a:rPr lang="en-US" b="1" dirty="0" smtClean="0">
                <a:latin typeface="Courier New"/>
                <a:cs typeface="Courier New"/>
              </a:rPr>
              <a:t>Address address;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1081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Selection Sort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The number of visits:</a:t>
            </a:r>
          </a:p>
          <a:p>
            <a:pPr lvl="1"/>
            <a:r>
              <a:rPr lang="fi-FI" sz="2000" i="1" dirty="0" err="1">
                <a:latin typeface="Times New Roman"/>
                <a:cs typeface="Times New Roman"/>
              </a:rPr>
              <a:t>T</a:t>
            </a:r>
            <a:r>
              <a:rPr lang="fi-FI" sz="2000" dirty="0" err="1">
                <a:latin typeface="Times New Roman"/>
                <a:cs typeface="Times New Roman"/>
              </a:rPr>
              <a:t>(</a:t>
            </a:r>
            <a:r>
              <a:rPr lang="fi-FI" sz="2000" i="1" dirty="0" err="1">
                <a:latin typeface="Times New Roman"/>
                <a:cs typeface="Times New Roman"/>
              </a:rPr>
              <a:t>n</a:t>
            </a:r>
            <a:r>
              <a:rPr lang="fi-FI" sz="2000" dirty="0">
                <a:latin typeface="Times New Roman"/>
                <a:cs typeface="Times New Roman"/>
              </a:rPr>
              <a:t>) = </a:t>
            </a:r>
            <a:r>
              <a:rPr lang="fi-FI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fi-FI" sz="2000" dirty="0">
                <a:latin typeface="Times New Roman"/>
                <a:cs typeface="Times New Roman"/>
              </a:rPr>
              <a:t> + </a:t>
            </a:r>
            <a:r>
              <a:rPr lang="fi-FI" sz="2000" dirty="0">
                <a:solidFill>
                  <a:srgbClr val="0033CC"/>
                </a:solidFill>
                <a:latin typeface="Times New Roman"/>
                <a:cs typeface="Times New Roman"/>
              </a:rPr>
              <a:t>2</a:t>
            </a:r>
            <a:r>
              <a:rPr lang="fi-FI" sz="2000" dirty="0">
                <a:latin typeface="Times New Roman"/>
                <a:cs typeface="Times New Roman"/>
              </a:rPr>
              <a:t> + </a:t>
            </a:r>
            <a:r>
              <a:rPr lang="fi-FI" sz="2000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fi-FI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fi-FI" sz="2000" dirty="0">
                <a:solidFill>
                  <a:srgbClr val="B23C00"/>
                </a:solidFill>
                <a:latin typeface="Times New Roman"/>
                <a:cs typeface="Times New Roman"/>
              </a:rPr>
              <a:t> - 1) </a:t>
            </a:r>
            <a:r>
              <a:rPr lang="fi-FI" sz="2000" dirty="0">
                <a:latin typeface="Times New Roman"/>
                <a:cs typeface="Times New Roman"/>
              </a:rPr>
              <a:t>+ </a:t>
            </a:r>
            <a:r>
              <a:rPr lang="fi-FI" sz="2000" dirty="0">
                <a:solidFill>
                  <a:srgbClr val="0033CC"/>
                </a:solidFill>
                <a:latin typeface="Times New Roman"/>
                <a:cs typeface="Times New Roman"/>
              </a:rPr>
              <a:t>2</a:t>
            </a:r>
            <a:r>
              <a:rPr lang="fi-FI" sz="2000" dirty="0">
                <a:latin typeface="Times New Roman"/>
                <a:cs typeface="Times New Roman"/>
              </a:rPr>
              <a:t> + </a:t>
            </a:r>
            <a:r>
              <a:rPr lang="fi-FI" sz="2000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fi-FI" sz="2000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fi-FI" sz="2000" dirty="0">
                <a:solidFill>
                  <a:srgbClr val="B23C00"/>
                </a:solidFill>
                <a:latin typeface="Times New Roman"/>
                <a:cs typeface="Times New Roman"/>
              </a:rPr>
              <a:t> - 2) </a:t>
            </a:r>
            <a:r>
              <a:rPr lang="fi-FI" sz="2000" dirty="0">
                <a:latin typeface="Times New Roman"/>
                <a:cs typeface="Times New Roman"/>
              </a:rPr>
              <a:t>+ </a:t>
            </a:r>
            <a:r>
              <a:rPr lang="fi-FI" sz="2000" dirty="0">
                <a:solidFill>
                  <a:srgbClr val="0033CC"/>
                </a:solidFill>
                <a:latin typeface="Times New Roman"/>
                <a:cs typeface="Times New Roman"/>
              </a:rPr>
              <a:t>2</a:t>
            </a:r>
            <a:r>
              <a:rPr lang="fi-FI" sz="2000" dirty="0">
                <a:latin typeface="Times New Roman"/>
                <a:cs typeface="Times New Roman"/>
              </a:rPr>
              <a:t> + . . .+ </a:t>
            </a:r>
            <a:r>
              <a:rPr lang="fi-FI" sz="20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(1)</a:t>
            </a:r>
            <a:r>
              <a:rPr lang="fi-FI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2</a:t>
            </a:r>
            <a:r>
              <a:rPr lang="fi-FI" sz="2000" dirty="0" smtClean="0">
                <a:latin typeface="Times New Roman"/>
                <a:cs typeface="Times New Roman"/>
              </a:rPr>
              <a:t> </a:t>
            </a:r>
            <a:r>
              <a:rPr lang="fi-FI" sz="2000" dirty="0">
                <a:latin typeface="Times New Roman"/>
                <a:cs typeface="Times New Roman"/>
              </a:rPr>
              <a:t>+ </a:t>
            </a:r>
            <a:r>
              <a:rPr lang="fi-FI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2</a:t>
            </a:r>
            <a:r>
              <a:rPr lang="fi-FI" sz="2000" dirty="0" smtClean="0">
                <a:latin typeface="Times New Roman"/>
                <a:cs typeface="Times New Roman"/>
              </a:rPr>
              <a:t>       </a:t>
            </a:r>
          </a:p>
          <a:p>
            <a:pPr marL="471487" lvl="1" indent="0">
              <a:buNone/>
            </a:pPr>
            <a:r>
              <a:rPr lang="fi-FI" sz="2000" dirty="0" smtClean="0">
                <a:latin typeface="Times New Roman"/>
                <a:cs typeface="Times New Roman"/>
              </a:rPr>
              <a:t>               =  2 + … + (</a:t>
            </a:r>
            <a:r>
              <a:rPr lang="fi-FI" sz="2000" i="1" dirty="0" smtClean="0">
                <a:latin typeface="Times New Roman"/>
                <a:cs typeface="Times New Roman"/>
              </a:rPr>
              <a:t>n</a:t>
            </a:r>
            <a:r>
              <a:rPr lang="fi-FI" sz="2000" dirty="0" smtClean="0">
                <a:latin typeface="Times New Roman"/>
                <a:cs typeface="Times New Roman"/>
              </a:rPr>
              <a:t>-1) + </a:t>
            </a:r>
            <a:r>
              <a:rPr lang="fi-FI" sz="2000" i="1" dirty="0">
                <a:latin typeface="Times New Roman"/>
                <a:cs typeface="Times New Roman"/>
              </a:rPr>
              <a:t>n </a:t>
            </a:r>
            <a:r>
              <a:rPr lang="fi-FI" sz="2000" dirty="0" smtClean="0">
                <a:latin typeface="Times New Roman"/>
                <a:cs typeface="Times New Roman"/>
              </a:rPr>
              <a:t>+ 2(</a:t>
            </a:r>
            <a:r>
              <a:rPr lang="fi-FI" sz="2000" i="1" dirty="0">
                <a:latin typeface="Times New Roman"/>
                <a:cs typeface="Times New Roman"/>
              </a:rPr>
              <a:t>n</a:t>
            </a:r>
            <a:r>
              <a:rPr lang="fi-FI" sz="2000" dirty="0" smtClean="0">
                <a:latin typeface="Times New Roman"/>
                <a:cs typeface="Times New Roman"/>
              </a:rPr>
              <a:t>-1)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         </a:t>
            </a:r>
          </a:p>
          <a:p>
            <a:pPr marL="471487" lvl="1" indent="0">
              <a:buNone/>
            </a:pPr>
            <a:r>
              <a:rPr lang="fi-FI" sz="2000" dirty="0" smtClean="0">
                <a:latin typeface="Times New Roman"/>
                <a:cs typeface="Times New Roman"/>
              </a:rPr>
              <a:t>               =                                  </a:t>
            </a:r>
            <a:r>
              <a:rPr lang="fi-FI" sz="2000" dirty="0" err="1" smtClean="0">
                <a:latin typeface="+mj-lt"/>
                <a:cs typeface="Times New Roman"/>
              </a:rPr>
              <a:t>because</a:t>
            </a:r>
            <a:r>
              <a:rPr lang="fi-FI" sz="2000" dirty="0" smtClean="0">
                <a:latin typeface="Times New Roman"/>
                <a:cs typeface="Times New Roman"/>
              </a:rPr>
              <a:t/>
            </a:r>
            <a:br>
              <a:rPr lang="fi-FI" sz="2000" dirty="0" smtClean="0">
                <a:latin typeface="Times New Roman"/>
                <a:cs typeface="Times New Roman"/>
              </a:rPr>
            </a:br>
            <a:r>
              <a:rPr lang="fi-FI" sz="2000" dirty="0" smtClean="0">
                <a:latin typeface="Times New Roman"/>
                <a:cs typeface="Times New Roman"/>
              </a:rPr>
              <a:t>        </a:t>
            </a:r>
          </a:p>
          <a:p>
            <a:pPr marL="471487" lvl="1" indent="0">
              <a:buNone/>
            </a:pPr>
            <a:r>
              <a:rPr lang="fi-FI" sz="2000" dirty="0" smtClean="0">
                <a:latin typeface="Times New Roman"/>
                <a:cs typeface="Times New Roman"/>
              </a:rPr>
              <a:t>               =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Ignore           which is small compared to  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ignore the </a:t>
            </a:r>
            <a:r>
              <a:rPr lang="en-US" dirty="0" smtClean="0"/>
              <a:t>    which will cancel </a:t>
            </a:r>
            <a:r>
              <a:rPr lang="en-US" dirty="0"/>
              <a:t>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comparing </a:t>
            </a:r>
            <a:r>
              <a:rPr lang="en-US" dirty="0" smtClean="0"/>
              <a:t>ratios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321390"/>
              </p:ext>
            </p:extLst>
          </p:nvPr>
        </p:nvGraphicFramePr>
        <p:xfrm>
          <a:off x="2194587" y="2788927"/>
          <a:ext cx="2011657" cy="62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3" imgW="1257300" imgH="393700" progId="Equation.3">
                  <p:embed/>
                </p:oleObj>
              </mc:Choice>
              <mc:Fallback>
                <p:oleObj name="Equation" r:id="rId3" imgW="1257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4587" y="2788927"/>
                        <a:ext cx="2011657" cy="62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82555"/>
              </p:ext>
            </p:extLst>
          </p:nvPr>
        </p:nvGraphicFramePr>
        <p:xfrm>
          <a:off x="2194586" y="3501834"/>
          <a:ext cx="1188707" cy="56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5" imgW="825500" imgH="393700" progId="Equation.3">
                  <p:embed/>
                </p:oleObj>
              </mc:Choice>
              <mc:Fallback>
                <p:oleObj name="Equation" r:id="rId5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4586" y="3501834"/>
                        <a:ext cx="1188707" cy="56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04958"/>
              </p:ext>
            </p:extLst>
          </p:nvPr>
        </p:nvGraphicFramePr>
        <p:xfrm>
          <a:off x="2194586" y="4152143"/>
          <a:ext cx="731512" cy="64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7" imgW="444500" imgH="393700" progId="Equation.3">
                  <p:embed/>
                </p:oleObj>
              </mc:Choice>
              <mc:Fallback>
                <p:oleObj name="Equation" r:id="rId7" imgW="444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4586" y="4152143"/>
                        <a:ext cx="731512" cy="648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01259"/>
              </p:ext>
            </p:extLst>
          </p:nvPr>
        </p:nvGraphicFramePr>
        <p:xfrm>
          <a:off x="7498049" y="4069073"/>
          <a:ext cx="473630" cy="64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98049" y="4069073"/>
                        <a:ext cx="473630" cy="64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73134"/>
              </p:ext>
            </p:extLst>
          </p:nvPr>
        </p:nvGraphicFramePr>
        <p:xfrm>
          <a:off x="3499008" y="4892024"/>
          <a:ext cx="250041" cy="64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11" imgW="152400" imgH="393700" progId="Equation.3">
                  <p:embed/>
                </p:oleObj>
              </mc:Choice>
              <mc:Fallback>
                <p:oleObj name="Equation" r:id="rId11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9008" y="4892024"/>
                        <a:ext cx="250041" cy="64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12432"/>
              </p:ext>
            </p:extLst>
          </p:nvPr>
        </p:nvGraphicFramePr>
        <p:xfrm>
          <a:off x="5406750" y="2788927"/>
          <a:ext cx="3097126" cy="64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3" imgW="1905000" imgH="393700" progId="Equation.3">
                  <p:embed/>
                </p:oleObj>
              </mc:Choice>
              <mc:Fallback>
                <p:oleObj name="Equation" r:id="rId13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06750" y="2788927"/>
                        <a:ext cx="3097126" cy="64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25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Analyze Selection Sort </a:t>
            </a:r>
            <a:r>
              <a:rPr lang="en-US" dirty="0" smtClean="0"/>
              <a:t>Performance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206194"/>
          </a:xfrm>
        </p:spPr>
        <p:txBody>
          <a:bodyPr/>
          <a:lstStyle/>
          <a:p>
            <a:r>
              <a:rPr lang="en-US" dirty="0"/>
              <a:t>The number of visits is of the order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number of visits </a:t>
            </a:r>
            <a:r>
              <a:rPr lang="en-US" dirty="0" smtClean="0"/>
              <a:t>is “order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”: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To convert to big-</a:t>
            </a:r>
            <a:r>
              <a:rPr lang="en-US" dirty="0" smtClean="0"/>
              <a:t>Oh notation:</a:t>
            </a:r>
          </a:p>
          <a:p>
            <a:pPr lvl="1"/>
            <a:r>
              <a:rPr lang="en-US" dirty="0" smtClean="0"/>
              <a:t>Locate the </a:t>
            </a:r>
            <a:r>
              <a:rPr lang="en-US" dirty="0"/>
              <a:t>fastest-growing </a:t>
            </a:r>
            <a:r>
              <a:rPr lang="en-US" dirty="0" smtClean="0"/>
              <a:t>term</a:t>
            </a:r>
            <a:endParaRPr lang="en-US" dirty="0"/>
          </a:p>
          <a:p>
            <a:pPr lvl="1"/>
            <a:r>
              <a:rPr lang="en-US" dirty="0" smtClean="0"/>
              <a:t>Ignore any constant </a:t>
            </a:r>
            <a:r>
              <a:rPr lang="en-US" dirty="0"/>
              <a:t>coefficient</a:t>
            </a:r>
          </a:p>
          <a:p>
            <a:pPr lvl="1"/>
            <a:endParaRPr lang="en-US" i="1" dirty="0" smtClean="0"/>
          </a:p>
          <a:p>
            <a:pPr lvl="2"/>
            <a:endParaRPr lang="en-US" i="1" dirty="0"/>
          </a:p>
          <a:p>
            <a:r>
              <a:rPr lang="en-US" dirty="0" smtClean="0"/>
              <a:t>Multiplying </a:t>
            </a:r>
            <a:r>
              <a:rPr lang="en-US" dirty="0"/>
              <a:t>the number of elements in an array by 2 multiplies the processing time by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48298"/>
              </p:ext>
            </p:extLst>
          </p:nvPr>
        </p:nvGraphicFramePr>
        <p:xfrm>
          <a:off x="2926098" y="3611878"/>
          <a:ext cx="17399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6098" y="3611878"/>
                        <a:ext cx="17399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4878" y="3794756"/>
            <a:ext cx="147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/>
              </a:rPr>
              <a:t> </a:t>
            </a:r>
            <a:r>
              <a:rPr lang="en-US" sz="2800" i="1" dirty="0">
                <a:latin typeface="Times New Roman"/>
                <a:cs typeface="Times New Roman"/>
              </a:rPr>
              <a:t>O</a:t>
            </a:r>
            <a:r>
              <a:rPr lang="en-US" sz="2800" dirty="0"/>
              <a:t>(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80618"/>
              </p:ext>
            </p:extLst>
          </p:nvPr>
        </p:nvGraphicFramePr>
        <p:xfrm>
          <a:off x="3017537" y="5440658"/>
          <a:ext cx="2928737" cy="82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5" imgW="1536700" imgH="431800" progId="Equation.3">
                  <p:embed/>
                </p:oleObj>
              </mc:Choice>
              <mc:Fallback>
                <p:oleObj name="Equation" r:id="rId5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7537" y="5440658"/>
                        <a:ext cx="2928737" cy="82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93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</a:t>
            </a:r>
            <a:r>
              <a:rPr lang="en-US" dirty="0" smtClean="0"/>
              <a:t>Isn’t </a:t>
            </a:r>
            <a:r>
              <a:rPr lang="en-US" dirty="0"/>
              <a:t>Just for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largest </a:t>
            </a:r>
            <a:r>
              <a:rPr lang="en-US" dirty="0"/>
              <a:t>number in an </a:t>
            </a:r>
            <a:r>
              <a:rPr lang="en-US" dirty="0" smtClean="0"/>
              <a:t>array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Set variable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largestSoFar</a:t>
            </a:r>
            <a:r>
              <a:rPr lang="en-US" dirty="0"/>
              <a:t> to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a[0]</a:t>
            </a:r>
            <a:r>
              <a:rPr lang="en-US" dirty="0"/>
              <a:t>: 1 visit</a:t>
            </a:r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largestSoFar</a:t>
            </a:r>
            <a:r>
              <a:rPr lang="en-US" dirty="0"/>
              <a:t>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a[1]</a:t>
            </a:r>
            <a:r>
              <a:rPr lang="en-US" dirty="0"/>
              <a:t>: 1 visit</a:t>
            </a:r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largestSoFar</a:t>
            </a:r>
            <a:r>
              <a:rPr lang="en-US" dirty="0"/>
              <a:t>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a[2]</a:t>
            </a:r>
            <a:r>
              <a:rPr lang="en-US" dirty="0"/>
              <a:t>: 1 visit</a:t>
            </a:r>
          </a:p>
          <a:p>
            <a:pPr lvl="1"/>
            <a:r>
              <a:rPr lang="en-US" dirty="0"/>
              <a:t>...</a:t>
            </a:r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largestSoFar</a:t>
            </a:r>
            <a:r>
              <a:rPr lang="en-US" dirty="0"/>
              <a:t>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n-1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]</a:t>
            </a:r>
            <a:r>
              <a:rPr lang="en-US" dirty="0"/>
              <a:t>: 1 </a:t>
            </a:r>
            <a:r>
              <a:rPr lang="en-US" dirty="0" smtClean="0"/>
              <a:t>visit</a:t>
            </a:r>
          </a:p>
          <a:p>
            <a:pPr lvl="6"/>
            <a:endParaRPr lang="en-US" dirty="0"/>
          </a:p>
          <a:p>
            <a:r>
              <a:rPr lang="en-US" dirty="0"/>
              <a:t>Total: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visits</a:t>
            </a:r>
          </a:p>
          <a:p>
            <a:r>
              <a:rPr lang="en-US" dirty="0"/>
              <a:t>Finding largest number is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Most Frequent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45"/>
            <a:ext cx="8229600" cy="4835525"/>
          </a:xfrm>
        </p:spPr>
        <p:txBody>
          <a:bodyPr/>
          <a:lstStyle/>
          <a:p>
            <a:r>
              <a:rPr lang="en-US" dirty="0" smtClean="0"/>
              <a:t>Find the most frequent element.</a:t>
            </a:r>
          </a:p>
          <a:p>
            <a:pPr lvl="1"/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An algorithm:</a:t>
            </a:r>
          </a:p>
          <a:p>
            <a:pPr lvl="1"/>
            <a:r>
              <a:rPr lang="en-US" dirty="0" smtClean="0"/>
              <a:t>Count how many times 8 occurs: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 visits</a:t>
            </a:r>
          </a:p>
          <a:p>
            <a:pPr lvl="1"/>
            <a:r>
              <a:rPr lang="en-US" dirty="0" smtClean="0"/>
              <a:t>Count how many times 7 occurs: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 visits</a:t>
            </a:r>
          </a:p>
          <a:p>
            <a:pPr lvl="1"/>
            <a:r>
              <a:rPr lang="en-US" dirty="0" smtClean="0"/>
              <a:t>Repeat for each element.</a:t>
            </a:r>
          </a:p>
          <a:p>
            <a:pPr lvl="1"/>
            <a:r>
              <a:rPr lang="en-US" dirty="0" smtClean="0"/>
              <a:t>Each count is </a:t>
            </a:r>
            <a:r>
              <a:rPr lang="en-US" i="1" dirty="0" smtClean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There are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 elements, so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for all.</a:t>
            </a:r>
          </a:p>
          <a:p>
            <a:pPr lvl="1"/>
            <a:r>
              <a:rPr lang="en-US" dirty="0" smtClean="0"/>
              <a:t>Find the largest count: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together: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baseline="30000" dirty="0"/>
              <a:t>2</a:t>
            </a:r>
            <a:r>
              <a:rPr lang="en-US" dirty="0" smtClean="0"/>
              <a:t>) +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) =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5-06-29 at 10.5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1874537"/>
            <a:ext cx="3276620" cy="6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Most Frequent </a:t>
            </a:r>
            <a:r>
              <a:rPr lang="en-US" dirty="0" smtClean="0"/>
              <a:t>Element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algorithm?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What if we sorted the array first?</a:t>
            </a:r>
          </a:p>
          <a:p>
            <a:pPr lvl="1"/>
            <a:r>
              <a:rPr lang="en-US" dirty="0" smtClean="0"/>
              <a:t>Then identical values are next to each other.</a:t>
            </a:r>
          </a:p>
          <a:p>
            <a:pPr lvl="1"/>
            <a:r>
              <a:rPr lang="en-US" dirty="0" smtClean="0"/>
              <a:t>Only one pass to find the most frequent element.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if we used </a:t>
            </a:r>
            <a:r>
              <a:rPr lang="en-US" dirty="0" smtClean="0">
                <a:solidFill>
                  <a:srgbClr val="B23C00"/>
                </a:solidFill>
              </a:rPr>
              <a:t>selection sort </a:t>
            </a:r>
            <a:r>
              <a:rPr lang="en-US" dirty="0" smtClean="0"/>
              <a:t>to do the sorting?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recursion to sort.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Divide an array in half.</a:t>
            </a:r>
          </a:p>
          <a:p>
            <a:r>
              <a:rPr lang="en-US" dirty="0" smtClean="0"/>
              <a:t>Recursively sort each half.</a:t>
            </a:r>
          </a:p>
          <a:p>
            <a:pPr lvl="1"/>
            <a:r>
              <a:rPr lang="en-US" dirty="0" smtClean="0"/>
              <a:t>Sort each half the same way, by dividing it in half.</a:t>
            </a:r>
          </a:p>
          <a:p>
            <a:pPr lvl="1"/>
            <a:r>
              <a:rPr lang="en-US" dirty="0" smtClean="0"/>
              <a:t>Eventually, a half will contain only one element.</a:t>
            </a:r>
          </a:p>
          <a:p>
            <a:r>
              <a:rPr lang="en-US" dirty="0" smtClean="0"/>
              <a:t>Merge the two sorted halves.</a:t>
            </a:r>
          </a:p>
          <a:p>
            <a:pPr lvl="4"/>
            <a:endParaRPr lang="en-US" dirty="0"/>
          </a:p>
          <a:p>
            <a:r>
              <a:rPr lang="en-US" dirty="0" smtClean="0"/>
              <a:t>Dramatically faster than selection sort!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 smtClean="0"/>
              <a:t>Sort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the array into two halves </a:t>
            </a:r>
            <a:br>
              <a:rPr lang="en-US" dirty="0" smtClean="0"/>
            </a:br>
            <a:r>
              <a:rPr lang="en-US" dirty="0" smtClean="0"/>
              <a:t>and sort each half.</a:t>
            </a:r>
          </a:p>
          <a:p>
            <a:endParaRPr lang="en-US" dirty="0"/>
          </a:p>
          <a:p>
            <a:r>
              <a:rPr lang="en-US" dirty="0" smtClean="0"/>
              <a:t>Merge the two sorted halves </a:t>
            </a:r>
            <a:br>
              <a:rPr lang="en-US" dirty="0" smtClean="0"/>
            </a:br>
            <a:r>
              <a:rPr lang="en-US" dirty="0" smtClean="0"/>
              <a:t>into a single sorted array.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Screen Shot 2015-06-29 at 11.2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0" y="2345893"/>
            <a:ext cx="3552966" cy="443034"/>
          </a:xfrm>
          <a:prstGeom prst="rect">
            <a:avLst/>
          </a:prstGeom>
        </p:spPr>
      </p:pic>
      <p:pic>
        <p:nvPicPr>
          <p:cNvPr id="6" name="Picture 5" descr="Screen Shot 2015-06-29 at 11.2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3794755"/>
            <a:ext cx="5943535" cy="28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3379" y="1234464"/>
            <a:ext cx="7387810" cy="4524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err="1" smtClean="0">
                <a:latin typeface="Courier New"/>
                <a:cs typeface="Courier New"/>
              </a:rPr>
              <a:t>int</a:t>
            </a:r>
            <a:r>
              <a:rPr lang="en-US" sz="1800" b="1" dirty="0" smtClean="0">
                <a:latin typeface="Courier New"/>
                <a:cs typeface="Courier New"/>
              </a:rPr>
              <a:t> a[])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if 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a.length</a:t>
            </a:r>
            <a:r>
              <a:rPr lang="en-US" sz="1800" b="1" dirty="0">
                <a:latin typeface="Courier New"/>
                <a:cs typeface="Courier New"/>
              </a:rPr>
              <a:t> &lt;= 1) return</a:t>
            </a:r>
            <a:r>
              <a:rPr lang="en-US" sz="1800" b="1" dirty="0" smtClean="0">
                <a:latin typeface="Courier New"/>
                <a:cs typeface="Courier New"/>
              </a:rPr>
              <a:t>;  // base case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int</a:t>
            </a:r>
            <a:r>
              <a:rPr lang="en-US" sz="1800" b="1" dirty="0" smtClean="0">
                <a:latin typeface="Courier New"/>
                <a:cs typeface="Courier New"/>
              </a:rPr>
              <a:t> first[]  = </a:t>
            </a:r>
            <a:r>
              <a:rPr lang="en-US" sz="1800" b="1" dirty="0">
                <a:latin typeface="Courier New"/>
                <a:cs typeface="Courier New"/>
              </a:rPr>
              <a:t>new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</a:t>
            </a:r>
            <a:r>
              <a:rPr lang="en-US" sz="1800" b="1" dirty="0" err="1" smtClean="0">
                <a:latin typeface="Courier New"/>
                <a:cs typeface="Courier New"/>
              </a:rPr>
              <a:t>a.length</a:t>
            </a:r>
            <a:r>
              <a:rPr lang="en-US" sz="1800" b="1" dirty="0">
                <a:latin typeface="Courier New"/>
                <a:cs typeface="Courier New"/>
              </a:rPr>
              <a:t>/</a:t>
            </a:r>
            <a:r>
              <a:rPr lang="en-US" sz="1800" b="1" dirty="0" smtClean="0">
                <a:latin typeface="Courier New"/>
                <a:cs typeface="Courier New"/>
              </a:rPr>
              <a:t>2</a:t>
            </a:r>
            <a:r>
              <a:rPr lang="en-US" sz="1800" b="1" dirty="0">
                <a:latin typeface="Courier New"/>
                <a:cs typeface="Courier New"/>
              </a:rPr>
              <a:t>];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int</a:t>
            </a:r>
            <a:r>
              <a:rPr lang="en-US" sz="1800" b="1" dirty="0" smtClean="0">
                <a:latin typeface="Courier New"/>
                <a:cs typeface="Courier New"/>
              </a:rPr>
              <a:t> second[] </a:t>
            </a:r>
            <a:r>
              <a:rPr lang="en-US" sz="1800" b="1" dirty="0">
                <a:latin typeface="Courier New"/>
                <a:cs typeface="Courier New"/>
              </a:rPr>
              <a:t>= new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</a:t>
            </a:r>
            <a:r>
              <a:rPr lang="en-US" sz="1800" b="1" dirty="0" err="1">
                <a:latin typeface="Courier New"/>
                <a:cs typeface="Courier New"/>
              </a:rPr>
              <a:t>a.length</a:t>
            </a:r>
            <a:r>
              <a:rPr lang="en-US" sz="1800" b="1" dirty="0">
                <a:latin typeface="Courier New"/>
                <a:cs typeface="Courier New"/>
              </a:rPr>
              <a:t> - </a:t>
            </a:r>
            <a:r>
              <a:rPr lang="en-US" sz="1800" b="1" dirty="0" err="1">
                <a:latin typeface="Courier New"/>
                <a:cs typeface="Courier New"/>
              </a:rPr>
              <a:t>first.length</a:t>
            </a:r>
            <a:r>
              <a:rPr lang="en-US" sz="1800" b="1" dirty="0">
                <a:latin typeface="Courier New"/>
                <a:cs typeface="Courier New"/>
              </a:rPr>
              <a:t>]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/</a:t>
            </a:r>
            <a:r>
              <a:rPr lang="en-US" sz="1800" b="1" dirty="0">
                <a:latin typeface="Courier New"/>
                <a:cs typeface="Courier New"/>
              </a:rPr>
              <a:t>/ Copy the first half of a </a:t>
            </a:r>
            <a:r>
              <a:rPr lang="en-US" sz="1800" b="1" dirty="0" smtClean="0">
                <a:latin typeface="Courier New"/>
                <a:cs typeface="Courier New"/>
              </a:rPr>
              <a:t>into array </a:t>
            </a:r>
            <a:r>
              <a:rPr lang="en-US" sz="1800" b="1" dirty="0">
                <a:latin typeface="Courier New"/>
                <a:cs typeface="Courier New"/>
              </a:rPr>
              <a:t>first, 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// the </a:t>
            </a:r>
            <a:r>
              <a:rPr lang="en-US" sz="1800" b="1" dirty="0">
                <a:latin typeface="Courier New"/>
                <a:cs typeface="Courier New"/>
              </a:rPr>
              <a:t>second </a:t>
            </a:r>
            <a:r>
              <a:rPr lang="en-US" sz="1800" b="1" dirty="0" smtClean="0">
                <a:latin typeface="Courier New"/>
                <a:cs typeface="Courier New"/>
              </a:rPr>
              <a:t>half of a into array </a:t>
            </a:r>
            <a:r>
              <a:rPr lang="en-US" sz="1800" b="1" dirty="0">
                <a:latin typeface="Courier New"/>
                <a:cs typeface="Courier New"/>
              </a:rPr>
              <a:t>second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...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1800" b="1" dirty="0" smtClean="0">
                <a:latin typeface="Courier New"/>
                <a:cs typeface="Courier New"/>
              </a:rPr>
              <a:t>(first)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1800" b="1" dirty="0" smtClean="0">
                <a:latin typeface="Courier New"/>
                <a:cs typeface="Courier New"/>
              </a:rPr>
              <a:t>(second);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merge</a:t>
            </a:r>
            <a:r>
              <a:rPr lang="en-US" sz="1800" b="1" dirty="0">
                <a:latin typeface="Courier New"/>
                <a:cs typeface="Courier New"/>
              </a:rPr>
              <a:t>(first, second);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6762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4-Final: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dirty="0"/>
              <a:t>Each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Manager</a:t>
            </a:r>
            <a:r>
              <a:rPr lang="en-US" dirty="0"/>
              <a:t> object aggregates </a:t>
            </a:r>
            <a:br>
              <a:rPr lang="en-US" dirty="0"/>
            </a:br>
            <a:r>
              <a:rPr lang="en-US" dirty="0"/>
              <a:t>multiple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Worker</a:t>
            </a:r>
            <a:r>
              <a:rPr lang="en-US" dirty="0"/>
              <a:t> objects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62" y="2148854"/>
            <a:ext cx="7572506" cy="33855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</a:t>
            </a:r>
            <a:r>
              <a:rPr lang="en-US" b="1" dirty="0" err="1">
                <a:latin typeface="Courier New"/>
                <a:cs typeface="Courier New"/>
              </a:rPr>
              <a:t>ArrayList</a:t>
            </a:r>
            <a:r>
              <a:rPr lang="en-US" b="1" dirty="0">
                <a:latin typeface="Courier New"/>
                <a:cs typeface="Courier New"/>
              </a:rPr>
              <a:t>&lt;Worker&gt; workers = new </a:t>
            </a:r>
            <a:r>
              <a:rPr lang="en-US" b="1" dirty="0" err="1">
                <a:latin typeface="Courier New"/>
                <a:cs typeface="Courier New"/>
              </a:rPr>
              <a:t>ArrayList</a:t>
            </a:r>
            <a:r>
              <a:rPr lang="en-US" b="1" dirty="0">
                <a:latin typeface="Courier New"/>
                <a:cs typeface="Courier New"/>
              </a:rPr>
              <a:t>&lt;Worker&gt;();</a:t>
            </a:r>
          </a:p>
        </p:txBody>
      </p:sp>
    </p:spTree>
    <p:extLst>
      <p:ext uri="{BB962C8B-B14F-4D97-AF65-F5344CB8AC3E}">
        <p14:creationId xmlns:p14="http://schemas.microsoft.com/office/powerpoint/2010/main" val="41196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4-Final: A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9952" y="6165518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84" y="2331732"/>
            <a:ext cx="6833722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void </a:t>
            </a:r>
            <a:r>
              <a:rPr lang="en-US" b="1" dirty="0" err="1">
                <a:latin typeface="Courier New"/>
                <a:cs typeface="Courier New"/>
              </a:rPr>
              <a:t>printReport</a:t>
            </a:r>
            <a:r>
              <a:rPr lang="en-US" b="1" dirty="0">
                <a:latin typeface="Courier New"/>
                <a:cs typeface="Courier New"/>
              </a:rPr>
              <a:t>(Company company)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for </a:t>
            </a:r>
            <a:r>
              <a:rPr lang="en-US" b="1" dirty="0">
                <a:latin typeface="Courier New"/>
                <a:cs typeface="Courier New"/>
              </a:rPr>
              <a:t>(Department </a:t>
            </a:r>
            <a:r>
              <a:rPr lang="en-US" b="1" dirty="0" err="1">
                <a:latin typeface="Courier New"/>
                <a:cs typeface="Courier New"/>
              </a:rPr>
              <a:t>dept</a:t>
            </a:r>
            <a:r>
              <a:rPr lang="en-US" b="1" dirty="0">
                <a:latin typeface="Courier New"/>
                <a:cs typeface="Courier New"/>
              </a:rPr>
              <a:t> : </a:t>
            </a:r>
            <a:r>
              <a:rPr lang="en-US" b="1" dirty="0" err="1">
                <a:latin typeface="Courier New"/>
                <a:cs typeface="Courier New"/>
              </a:rPr>
              <a:t>company.getDepartments</a:t>
            </a:r>
            <a:r>
              <a:rPr lang="en-US" b="1" dirty="0">
                <a:latin typeface="Courier New"/>
                <a:cs typeface="Courier New"/>
              </a:rPr>
              <a:t>()) {</a:t>
            </a:r>
          </a:p>
          <a:p>
            <a:r>
              <a:rPr lang="en-US" b="1" dirty="0">
                <a:latin typeface="Courier New"/>
                <a:cs typeface="Courier New"/>
              </a:rPr>
              <a:t>        Manager </a:t>
            </a:r>
            <a:r>
              <a:rPr lang="en-US" b="1" dirty="0" err="1">
                <a:latin typeface="Courier New"/>
                <a:cs typeface="Courier New"/>
              </a:rPr>
              <a:t>mgr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dept.getManager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for </a:t>
            </a:r>
            <a:r>
              <a:rPr lang="en-US" b="1" dirty="0">
                <a:latin typeface="Courier New"/>
                <a:cs typeface="Courier New"/>
              </a:rPr>
              <a:t>(Worker </a:t>
            </a:r>
            <a:r>
              <a:rPr lang="en-US" b="1" dirty="0" err="1">
                <a:latin typeface="Courier New"/>
                <a:cs typeface="Courier New"/>
              </a:rPr>
              <a:t>wrkr</a:t>
            </a:r>
            <a:r>
              <a:rPr lang="en-US" b="1" dirty="0">
                <a:latin typeface="Courier New"/>
                <a:cs typeface="Courier New"/>
              </a:rPr>
              <a:t> : </a:t>
            </a:r>
            <a:r>
              <a:rPr lang="en-US" b="1" dirty="0" err="1">
                <a:latin typeface="Courier New"/>
                <a:cs typeface="Courier New"/>
              </a:rPr>
              <a:t>mgr.getWorkers</a:t>
            </a:r>
            <a:r>
              <a:rPr lang="en-US" b="1" dirty="0">
                <a:latin typeface="Courier New"/>
                <a:cs typeface="Courier New"/>
              </a:rPr>
              <a:t>()) {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}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5709"/>
            <a:ext cx="8229600" cy="964584"/>
          </a:xfrm>
        </p:spPr>
        <p:txBody>
          <a:bodyPr/>
          <a:lstStyle/>
          <a:p>
            <a:r>
              <a:rPr lang="en-US" dirty="0" smtClean="0"/>
              <a:t>Starting with the company’s department,</a:t>
            </a:r>
            <a:br>
              <a:rPr lang="en-US" dirty="0" smtClean="0"/>
            </a:br>
            <a:r>
              <a:rPr lang="en-US" dirty="0" smtClean="0"/>
              <a:t>loop over the aggregated objects.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9787" y="2840541"/>
            <a:ext cx="146205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Print headers.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228" y="3492854"/>
            <a:ext cx="1439517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Loop over the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departments.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8421" y="4169069"/>
            <a:ext cx="305895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Print the manager and address.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4615" y="4653466"/>
            <a:ext cx="1864914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Loop over each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manager’s worker.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153" y="5110661"/>
            <a:ext cx="302448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Print each worker and address.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5: Recursive Read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case:</a:t>
            </a:r>
          </a:p>
          <a:p>
            <a:pPr lvl="1"/>
            <a:r>
              <a:rPr lang="en-US" dirty="0" smtClean="0"/>
              <a:t>An empty file, or at end of file: Stop.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Simpler but similar case:</a:t>
            </a:r>
          </a:p>
          <a:p>
            <a:pPr lvl="1"/>
            <a:r>
              <a:rPr lang="en-US" dirty="0" smtClean="0"/>
              <a:t>A file that’s one line shorter.</a:t>
            </a:r>
          </a:p>
          <a:p>
            <a:pPr lvl="1"/>
            <a:r>
              <a:rPr lang="en-US" dirty="0" smtClean="0"/>
              <a:t>Therefore, read a line and make a recursive call to read the rest of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5: Recursive </a:t>
            </a:r>
            <a:r>
              <a:rPr lang="en-US" dirty="0" smtClean="0"/>
              <a:t>All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case:</a:t>
            </a:r>
          </a:p>
          <a:p>
            <a:pPr lvl="1"/>
            <a:r>
              <a:rPr lang="en-US" dirty="0" smtClean="0"/>
              <a:t>A string of length 0 or 1: Return true.</a:t>
            </a:r>
          </a:p>
          <a:p>
            <a:pPr lvl="5"/>
            <a:endParaRPr lang="en-US" dirty="0" smtClean="0"/>
          </a:p>
          <a:p>
            <a:r>
              <a:rPr lang="en-US" dirty="0"/>
              <a:t>Simpler but similar case:</a:t>
            </a:r>
          </a:p>
          <a:p>
            <a:pPr lvl="1"/>
            <a:r>
              <a:rPr lang="en-US" dirty="0" smtClean="0"/>
              <a:t>A string that’s shorter.</a:t>
            </a:r>
          </a:p>
          <a:p>
            <a:pPr lvl="1"/>
            <a:r>
              <a:rPr lang="en-US" dirty="0" smtClean="0"/>
              <a:t>Compare the first two characters of the string and make a recursive call on the rest of the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5: Recursive </a:t>
            </a: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case:</a:t>
            </a:r>
          </a:p>
          <a:p>
            <a:pPr lvl="1"/>
            <a:r>
              <a:rPr lang="en-US" dirty="0" smtClean="0"/>
              <a:t>An empty string: Return 0.</a:t>
            </a:r>
          </a:p>
          <a:p>
            <a:pPr lvl="5"/>
            <a:endParaRPr lang="en-US" dirty="0" smtClean="0"/>
          </a:p>
          <a:p>
            <a:r>
              <a:rPr lang="en-US" dirty="0"/>
              <a:t>Simpler but similar case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shorter string.</a:t>
            </a:r>
          </a:p>
          <a:p>
            <a:pPr lvl="1"/>
            <a:r>
              <a:rPr lang="en-US" dirty="0" smtClean="0"/>
              <a:t>Check and count the first character, and add to a recursive call on the rest of the string.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5: Recursive </a:t>
            </a:r>
            <a:r>
              <a:rPr lang="en-US" dirty="0" smtClean="0"/>
              <a:t>Append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case:</a:t>
            </a:r>
          </a:p>
          <a:p>
            <a:pPr lvl="1"/>
            <a:r>
              <a:rPr lang="en-US" dirty="0" smtClean="0"/>
              <a:t>The second list is empty: Return the first list.</a:t>
            </a:r>
          </a:p>
          <a:p>
            <a:pPr lvl="5"/>
            <a:endParaRPr lang="en-US" dirty="0" smtClean="0"/>
          </a:p>
          <a:p>
            <a:r>
              <a:rPr lang="en-US" dirty="0"/>
              <a:t>Simpler but similar case:</a:t>
            </a:r>
          </a:p>
          <a:p>
            <a:pPr lvl="1"/>
            <a:r>
              <a:rPr lang="en-US" dirty="0" smtClean="0"/>
              <a:t>The second list is shorter.</a:t>
            </a:r>
          </a:p>
          <a:p>
            <a:pPr lvl="1"/>
            <a:r>
              <a:rPr lang="en-US" dirty="0" smtClean="0"/>
              <a:t>Remove the first element of the second list.</a:t>
            </a:r>
          </a:p>
          <a:p>
            <a:pPr lvl="2"/>
            <a:r>
              <a:rPr lang="en-US" dirty="0" smtClean="0"/>
              <a:t>OR: Remove the last element of the second list.</a:t>
            </a:r>
          </a:p>
          <a:p>
            <a:pPr lvl="1"/>
            <a:r>
              <a:rPr lang="en-US" dirty="0" smtClean="0"/>
              <a:t>Append the removed element to the end of the result of a recursive call to append the (shorter) second list to the first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33070</TotalTime>
  <Words>1721</Words>
  <Application>Microsoft Macintosh PowerPoint</Application>
  <PresentationFormat>On-screen Show (4:3)</PresentationFormat>
  <Paragraphs>364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Quadrant</vt:lpstr>
      <vt:lpstr>Equation</vt:lpstr>
      <vt:lpstr>CS 46B: Introduction to Data Structures June 30 Class Meeting</vt:lpstr>
      <vt:lpstr>Quizzes for July 2</vt:lpstr>
      <vt:lpstr>Homework 4-Final: A Solution</vt:lpstr>
      <vt:lpstr>Homework 4-Final: A Solution</vt:lpstr>
      <vt:lpstr>Homework 4-Final: A Solution</vt:lpstr>
      <vt:lpstr>Homework 5: Recursive Read File</vt:lpstr>
      <vt:lpstr>Homework 5: Recursive All Same</vt:lpstr>
      <vt:lpstr>Homework 5: Recursive Count</vt:lpstr>
      <vt:lpstr>Homework 5: Recursive Append</vt:lpstr>
      <vt:lpstr>Mutual Recursion</vt:lpstr>
      <vt:lpstr>Syntax Diagrams</vt:lpstr>
      <vt:lpstr>Arithmetic Expressions</vt:lpstr>
      <vt:lpstr>Syntax Trees</vt:lpstr>
      <vt:lpstr>Clicker Question June 29 #1</vt:lpstr>
      <vt:lpstr>Mutually Recursive Methods</vt:lpstr>
      <vt:lpstr>Expression</vt:lpstr>
      <vt:lpstr>Term</vt:lpstr>
      <vt:lpstr>Factor</vt:lpstr>
      <vt:lpstr>Clicker Question June 29 #2</vt:lpstr>
      <vt:lpstr>Syntax Tree of (3 + 4)*5</vt:lpstr>
      <vt:lpstr>Trace of (3 + 4)*5</vt:lpstr>
      <vt:lpstr>Clicker Question June 29 #3</vt:lpstr>
      <vt:lpstr>Break</vt:lpstr>
      <vt:lpstr>Homework #6 Final (No Draft)</vt:lpstr>
      <vt:lpstr>Homework #6 Final, cont’d</vt:lpstr>
      <vt:lpstr>Selection Sort</vt:lpstr>
      <vt:lpstr>Selection Sort Performance</vt:lpstr>
      <vt:lpstr>Measure Selection Sort Performance</vt:lpstr>
      <vt:lpstr>Count Element Visits</vt:lpstr>
      <vt:lpstr>Analyze Selection Sort Performance</vt:lpstr>
      <vt:lpstr>Analyze Selection Sort Performance, cont’d</vt:lpstr>
      <vt:lpstr>Big-Oh Isn’t Just for Sorting</vt:lpstr>
      <vt:lpstr>Find the Most Frequent Element</vt:lpstr>
      <vt:lpstr>Find the Most Frequent Element, cont’d</vt:lpstr>
      <vt:lpstr>Merge Sort</vt:lpstr>
      <vt:lpstr>Merge Sort, cont’d</vt:lpstr>
      <vt:lpstr>Merge Sort,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511</cp:revision>
  <dcterms:created xsi:type="dcterms:W3CDTF">2008-01-12T03:52:55Z</dcterms:created>
  <dcterms:modified xsi:type="dcterms:W3CDTF">2015-06-30T22:38:01Z</dcterms:modified>
  <cp:category/>
</cp:coreProperties>
</file>