
<file path=[Content_Types].xml><?xml version="1.0" encoding="utf-8"?>
<Types xmlns="http://schemas.openxmlformats.org/package/2006/content-types">
  <Default Extension="xml" ContentType="application/xml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9" r:id="rId1"/>
  </p:sldMasterIdLst>
  <p:notesMasterIdLst>
    <p:notesMasterId r:id="rId26"/>
  </p:notesMasterIdLst>
  <p:handoutMasterIdLst>
    <p:handoutMasterId r:id="rId27"/>
  </p:handoutMasterIdLst>
  <p:sldIdLst>
    <p:sldId id="256" r:id="rId2"/>
    <p:sldId id="261" r:id="rId3"/>
    <p:sldId id="262" r:id="rId4"/>
    <p:sldId id="263" r:id="rId5"/>
    <p:sldId id="278" r:id="rId6"/>
    <p:sldId id="279" r:id="rId7"/>
    <p:sldId id="281" r:id="rId8"/>
    <p:sldId id="282" r:id="rId9"/>
    <p:sldId id="324" r:id="rId10"/>
    <p:sldId id="283" r:id="rId11"/>
    <p:sldId id="284" r:id="rId12"/>
    <p:sldId id="285" r:id="rId13"/>
    <p:sldId id="325" r:id="rId14"/>
    <p:sldId id="297" r:id="rId15"/>
    <p:sldId id="298" r:id="rId16"/>
    <p:sldId id="314" r:id="rId17"/>
    <p:sldId id="316" r:id="rId18"/>
    <p:sldId id="317" r:id="rId19"/>
    <p:sldId id="318" r:id="rId20"/>
    <p:sldId id="319" r:id="rId21"/>
    <p:sldId id="320" r:id="rId22"/>
    <p:sldId id="321" r:id="rId23"/>
    <p:sldId id="322" r:id="rId24"/>
    <p:sldId id="323" r:id="rId25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6pPr>
    <a:lvl7pPr marL="27432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7pPr>
    <a:lvl8pPr marL="32004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8pPr>
    <a:lvl9pPr marL="36576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1F5FF"/>
    <a:srgbClr val="C6DEFF"/>
    <a:srgbClr val="A12A03"/>
    <a:srgbClr val="B23C00"/>
    <a:srgbClr val="66CCFF"/>
    <a:srgbClr val="A40000"/>
    <a:srgbClr val="0033CC"/>
    <a:srgbClr val="CC99FF"/>
    <a:srgbClr val="99FF66"/>
    <a:srgbClr val="66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ED083AE6-46FA-4A59-8FB0-9F97EB10719F}" styleName="Light Style 3 - Accent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7534" autoAdjust="0"/>
    <p:restoredTop sz="98450" autoAdjust="0"/>
  </p:normalViewPr>
  <p:slideViewPr>
    <p:cSldViewPr>
      <p:cViewPr varScale="1">
        <p:scale>
          <a:sx n="116" d="100"/>
          <a:sy n="116" d="100"/>
        </p:scale>
        <p:origin x="-176" y="-104"/>
      </p:cViewPr>
      <p:guideLst>
        <p:guide orient="horz" pos="2160"/>
        <p:guide pos="2822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0" d="100"/>
        <a:sy n="150" d="100"/>
      </p:scale>
      <p:origin x="0" y="0"/>
    </p:cViewPr>
  </p:sorterViewPr>
  <p:gridSpacing cx="91439" cy="91439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notesMaster" Target="notesMasters/notesMaster1.xml"/><Relationship Id="rId27" Type="http://schemas.openxmlformats.org/officeDocument/2006/relationships/handoutMaster" Target="handoutMasters/handoutMaster1.xml"/><Relationship Id="rId28" Type="http://schemas.openxmlformats.org/officeDocument/2006/relationships/printerSettings" Target="printerSettings/printerSettings1.bin"/><Relationship Id="rId29" Type="http://schemas.openxmlformats.org/officeDocument/2006/relationships/presProps" Target="presProps.xml"/><Relationship Id="rId30" Type="http://schemas.openxmlformats.org/officeDocument/2006/relationships/viewProps" Target="viewProps.xml"/><Relationship Id="rId31" Type="http://schemas.openxmlformats.org/officeDocument/2006/relationships/theme" Target="theme/theme1.xml"/><Relationship Id="rId32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4172681-C581-F644-AAF5-C092E01AA013}" type="datetimeFigureOut">
              <a:rPr lang="en-US" smtClean="0"/>
              <a:t>6/17/15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2A581D9-7090-374C-A542-C325CF1D3F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720066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27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27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5164504C-A0F5-524D-82C6-1B8158989AE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176872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ChangeArrowheads="1"/>
          </p:cNvSpPr>
          <p:nvPr/>
        </p:nvSpPr>
        <p:spPr bwMode="auto">
          <a:xfrm>
            <a:off x="381000" y="990600"/>
            <a:ext cx="76200" cy="5105400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endParaRPr lang="en-US" sz="2400">
              <a:latin typeface="Times New Roman" charset="0"/>
            </a:endParaRP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762000" y="1371600"/>
            <a:ext cx="7696200" cy="2057400"/>
          </a:xfrm>
        </p:spPr>
        <p:txBody>
          <a:bodyPr/>
          <a:lstStyle>
            <a:lvl1pPr>
              <a:defRPr sz="4000"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3072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762000" y="3765550"/>
            <a:ext cx="7696200" cy="2057400"/>
          </a:xfrm>
        </p:spPr>
        <p:txBody>
          <a:bodyPr/>
          <a:lstStyle>
            <a:lvl1pPr marL="0" indent="0">
              <a:buFont typeface="Wingdings" charset="0"/>
              <a:buNone/>
              <a:defRPr sz="2400"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grpSp>
        <p:nvGrpSpPr>
          <p:cNvPr id="30728" name="Group 8"/>
          <p:cNvGrpSpPr>
            <a:grpSpLocks/>
          </p:cNvGrpSpPr>
          <p:nvPr/>
        </p:nvGrpSpPr>
        <p:grpSpPr bwMode="auto">
          <a:xfrm>
            <a:off x="381000" y="304800"/>
            <a:ext cx="8391525" cy="5791200"/>
            <a:chOff x="240" y="192"/>
            <a:chExt cx="5286" cy="3648"/>
          </a:xfrm>
        </p:grpSpPr>
        <p:sp>
          <p:nvSpPr>
            <p:cNvPr id="30729" name="Rectangle 9"/>
            <p:cNvSpPr>
              <a:spLocks noChangeArrowheads="1"/>
            </p:cNvSpPr>
            <p:nvPr/>
          </p:nvSpPr>
          <p:spPr bwMode="auto">
            <a:xfrm flipV="1">
              <a:off x="5236" y="192"/>
              <a:ext cx="288" cy="288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rot="10800000"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0" name="Rectangle 10"/>
            <p:cNvSpPr>
              <a:spLocks noChangeArrowheads="1"/>
            </p:cNvSpPr>
            <p:nvPr/>
          </p:nvSpPr>
          <p:spPr bwMode="auto">
            <a:xfrm flipV="1">
              <a:off x="240" y="192"/>
              <a:ext cx="5004" cy="288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1" name="Rectangle 11"/>
            <p:cNvSpPr>
              <a:spLocks noChangeArrowheads="1"/>
            </p:cNvSpPr>
            <p:nvPr/>
          </p:nvSpPr>
          <p:spPr bwMode="auto">
            <a:xfrm flipV="1">
              <a:off x="240" y="480"/>
              <a:ext cx="5004" cy="144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rot="10800000"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2" name="Rectangle 12"/>
            <p:cNvSpPr>
              <a:spLocks noChangeArrowheads="1"/>
            </p:cNvSpPr>
            <p:nvPr/>
          </p:nvSpPr>
          <p:spPr bwMode="auto">
            <a:xfrm flipV="1">
              <a:off x="5242" y="480"/>
              <a:ext cx="282" cy="144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3" name="Line 13"/>
            <p:cNvSpPr>
              <a:spLocks noChangeShapeType="1"/>
            </p:cNvSpPr>
            <p:nvPr/>
          </p:nvSpPr>
          <p:spPr bwMode="auto">
            <a:xfrm flipH="1">
              <a:off x="480" y="2256"/>
              <a:ext cx="484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734" name="Rectangle 14"/>
            <p:cNvSpPr>
              <a:spLocks noChangeArrowheads="1"/>
            </p:cNvSpPr>
            <p:nvPr/>
          </p:nvSpPr>
          <p:spPr bwMode="auto">
            <a:xfrm>
              <a:off x="240" y="192"/>
              <a:ext cx="5286" cy="364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</p:grp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E4F0376-0E54-9843-B673-E00D6670E83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775342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1004888" y="6248400"/>
            <a:ext cx="2103437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SJSU Dept. of Computer Science Fall 2013: October 10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382963" y="6248400"/>
            <a:ext cx="2636837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CS 151: Object-Oriented Design</a:t>
            </a:r>
            <a:br>
              <a:rPr lang="en-US"/>
            </a:br>
            <a:r>
              <a:rPr lang="en-US">
                <a:cs typeface="Arial" charset="0"/>
              </a:rPr>
              <a:t>© </a:t>
            </a:r>
            <a:r>
              <a:rPr lang="en-US"/>
              <a:t>R. Mak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E97C27F-53F9-9946-9ABB-F75DFBF95D1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56217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theme" Target="../theme/theme1.xml"/><Relationship Id="rId5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411163"/>
            <a:ext cx="8229600" cy="655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295400"/>
            <a:ext cx="8229600" cy="4835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97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81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2BDC82CD-30B2-1348-96D0-860A277DEA53}" type="slidenum">
              <a:rPr lang="en-US"/>
              <a:pPr/>
              <a:t>‹#›</a:t>
            </a:fld>
            <a:endParaRPr lang="en-US"/>
          </a:p>
        </p:txBody>
      </p:sp>
      <p:grpSp>
        <p:nvGrpSpPr>
          <p:cNvPr id="29703" name="Group 7"/>
          <p:cNvGrpSpPr>
            <a:grpSpLocks/>
          </p:cNvGrpSpPr>
          <p:nvPr/>
        </p:nvGrpSpPr>
        <p:grpSpPr bwMode="auto">
          <a:xfrm>
            <a:off x="228600" y="0"/>
            <a:ext cx="8686800" cy="1143000"/>
            <a:chOff x="176" y="96"/>
            <a:chExt cx="5472" cy="1008"/>
          </a:xfrm>
        </p:grpSpPr>
        <p:sp>
          <p:nvSpPr>
            <p:cNvPr id="29704" name="Line 8"/>
            <p:cNvSpPr>
              <a:spLocks noChangeShapeType="1"/>
            </p:cNvSpPr>
            <p:nvPr/>
          </p:nvSpPr>
          <p:spPr bwMode="auto">
            <a:xfrm flipH="1">
              <a:off x="288" y="1104"/>
              <a:ext cx="523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05" name="Rectangle 9"/>
            <p:cNvSpPr>
              <a:spLocks noChangeArrowheads="1"/>
            </p:cNvSpPr>
            <p:nvPr/>
          </p:nvSpPr>
          <p:spPr bwMode="auto">
            <a:xfrm>
              <a:off x="5504" y="96"/>
              <a:ext cx="144" cy="144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6" name="Rectangle 10"/>
            <p:cNvSpPr>
              <a:spLocks noChangeArrowheads="1"/>
            </p:cNvSpPr>
            <p:nvPr/>
          </p:nvSpPr>
          <p:spPr bwMode="auto">
            <a:xfrm>
              <a:off x="176" y="96"/>
              <a:ext cx="5326" cy="144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7" name="Rectangle 11"/>
            <p:cNvSpPr>
              <a:spLocks noChangeArrowheads="1"/>
            </p:cNvSpPr>
            <p:nvPr/>
          </p:nvSpPr>
          <p:spPr bwMode="auto">
            <a:xfrm>
              <a:off x="176" y="240"/>
              <a:ext cx="5326" cy="88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8" name="Rectangle 12"/>
            <p:cNvSpPr>
              <a:spLocks noChangeArrowheads="1"/>
            </p:cNvSpPr>
            <p:nvPr/>
          </p:nvSpPr>
          <p:spPr bwMode="auto">
            <a:xfrm>
              <a:off x="5504" y="241"/>
              <a:ext cx="144" cy="86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</p:grpSp>
      <p:pic>
        <p:nvPicPr>
          <p:cNvPr id="29709" name="Picture 13" descr="SJSU-logo"/>
          <p:cNvPicPr>
            <a:picLocks noChangeAspect="1" noChangeArrowheads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6713" y="6172200"/>
            <a:ext cx="639762" cy="606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 userDrawn="1"/>
        </p:nvSpPr>
        <p:spPr>
          <a:xfrm>
            <a:off x="1097318" y="6263609"/>
            <a:ext cx="158172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smtClean="0"/>
              <a:t>Computer</a:t>
            </a:r>
            <a:r>
              <a:rPr lang="en-US" sz="1000" baseline="0" dirty="0" smtClean="0"/>
              <a:t> Science Dept.</a:t>
            </a:r>
          </a:p>
          <a:p>
            <a:r>
              <a:rPr lang="en-US" sz="1000" baseline="0" dirty="0" smtClean="0"/>
              <a:t>Summer 2015: June </a:t>
            </a:r>
            <a:r>
              <a:rPr lang="en-US" sz="1000" baseline="0" dirty="0" smtClean="0"/>
              <a:t>18</a:t>
            </a:r>
            <a:endParaRPr lang="en-US" sz="1000" dirty="0"/>
          </a:p>
        </p:txBody>
      </p:sp>
      <p:sp>
        <p:nvSpPr>
          <p:cNvPr id="15" name="TextBox 14"/>
          <p:cNvSpPr txBox="1"/>
          <p:nvPr userDrawn="1"/>
        </p:nvSpPr>
        <p:spPr>
          <a:xfrm>
            <a:off x="3492427" y="6263609"/>
            <a:ext cx="243713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 smtClean="0"/>
              <a:t>CS 46B: Introduction</a:t>
            </a:r>
            <a:r>
              <a:rPr lang="en-US" sz="1000" baseline="0" dirty="0" smtClean="0"/>
              <a:t> to Data Structures</a:t>
            </a:r>
            <a:br>
              <a:rPr lang="en-US" sz="1000" baseline="0" dirty="0" smtClean="0"/>
            </a:br>
            <a:r>
              <a:rPr lang="en-US" sz="1000" baseline="0" dirty="0" smtClean="0"/>
              <a:t>© R. Mak</a:t>
            </a:r>
            <a:endParaRPr lang="en-US" sz="100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</p:sldLayoutIdLst>
  <p:timing>
    <p:tnLst>
      <p:par>
        <p:cTn xmlns:p14="http://schemas.microsoft.com/office/powerpoint/2010/main" id="1" dur="indefinite" restart="never" nodeType="tmRoot"/>
      </p:par>
    </p:tnLst>
  </p:timing>
  <p:hf hdr="0" ftr="0" dt="0"/>
  <p:txStyles>
    <p:titleStyle>
      <a:lvl1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2pPr>
      <a:lvl3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3pPr>
      <a:lvl4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4pPr>
      <a:lvl5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9pPr>
    </p:titleStyle>
    <p:bodyStyle>
      <a:lvl1pPr marL="469900" indent="-469900" algn="l" rtl="0" fontAlgn="base">
        <a:spcBef>
          <a:spcPct val="20000"/>
        </a:spcBef>
        <a:spcAft>
          <a:spcPct val="0"/>
        </a:spcAft>
        <a:buClr>
          <a:schemeClr val="bg2"/>
        </a:buClr>
        <a:buSzPct val="70000"/>
        <a:buFont typeface="Wingdings" charset="0"/>
        <a:buChar char="o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fontAlgn="base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charset="0"/>
        <a:buChar char="n"/>
        <a:defRPr sz="2400">
          <a:solidFill>
            <a:schemeClr val="tx1"/>
          </a:solidFill>
          <a:latin typeface="+mn-lt"/>
          <a:ea typeface="+mn-ea"/>
        </a:defRPr>
      </a:lvl2pPr>
      <a:lvl3pPr marL="1377950" indent="-468313" algn="l" rtl="0" fontAlgn="base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charset="0"/>
        <a:buChar char="o"/>
        <a:defRPr sz="2000">
          <a:solidFill>
            <a:schemeClr val="tx1"/>
          </a:solidFill>
          <a:latin typeface="+mn-lt"/>
          <a:ea typeface="+mn-ea"/>
        </a:defRPr>
      </a:lvl3pPr>
      <a:lvl4pPr marL="1827213" indent="-4381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charset="0"/>
        <a:buChar char="n"/>
        <a:defRPr sz="1600">
          <a:solidFill>
            <a:schemeClr val="tx1"/>
          </a:solidFill>
          <a:latin typeface="+mn-lt"/>
          <a:ea typeface="+mn-ea"/>
        </a:defRPr>
      </a:lvl4pPr>
      <a:lvl5pPr marL="22971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5pPr>
      <a:lvl6pPr marL="27543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6pPr>
      <a:lvl7pPr marL="32115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7pPr>
      <a:lvl8pPr marL="36687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8pPr>
      <a:lvl9pPr marL="41259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2" Type="http://schemas.openxmlformats.org/officeDocument/2006/relationships/hyperlink" Target="http://www.cs.sjsu.edu/~mak" TargetMode="Externa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png"/><Relationship Id="rId3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3200" dirty="0"/>
              <a:t>CS </a:t>
            </a:r>
            <a:r>
              <a:rPr lang="en-US" sz="3200" dirty="0" smtClean="0"/>
              <a:t>46B: Introduction to Data Structures</a:t>
            </a:r>
            <a:r>
              <a:rPr lang="en-US" sz="3600" dirty="0"/>
              <a:t/>
            </a:r>
            <a:br>
              <a:rPr lang="en-US" sz="3600" dirty="0"/>
            </a:br>
            <a:r>
              <a:rPr lang="en-US" sz="2400" dirty="0" smtClean="0"/>
              <a:t>June 16 Class </a:t>
            </a:r>
            <a:r>
              <a:rPr lang="en-US" sz="2400" dirty="0"/>
              <a:t>Meeting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algn="ctr">
              <a:lnSpc>
                <a:spcPct val="90000"/>
              </a:lnSpc>
            </a:pPr>
            <a:r>
              <a:rPr lang="en-US" dirty="0"/>
              <a:t>Department of Computer Science</a:t>
            </a:r>
            <a:br>
              <a:rPr lang="en-US" dirty="0"/>
            </a:br>
            <a:r>
              <a:rPr lang="en-US" dirty="0"/>
              <a:t>San Jose State University</a:t>
            </a:r>
            <a:br>
              <a:rPr lang="en-US" dirty="0"/>
            </a:br>
            <a:r>
              <a:rPr lang="en-US" sz="1200" dirty="0"/>
              <a:t/>
            </a:r>
            <a:br>
              <a:rPr lang="en-US" sz="1200" dirty="0"/>
            </a:br>
            <a:r>
              <a:rPr lang="en-US" dirty="0" smtClean="0"/>
              <a:t>Summer 2015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Instructor: Ron Mak</a:t>
            </a:r>
          </a:p>
          <a:p>
            <a:pPr algn="ctr">
              <a:lnSpc>
                <a:spcPct val="90000"/>
              </a:lnSpc>
            </a:pPr>
            <a:r>
              <a:rPr lang="en-US" dirty="0">
                <a:hlinkClick r:id="rId2"/>
              </a:rPr>
              <a:t>www.cs.sjsu.edu/~mak</a:t>
            </a:r>
            <a:endParaRPr lang="en-US" dirty="0"/>
          </a:p>
        </p:txBody>
      </p:sp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4527550"/>
            <a:ext cx="1154113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pic>
        <p:nvPicPr>
          <p:cNvPr id="2053" name="Picture 5" descr="sjsu_logo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32638" y="4591050"/>
            <a:ext cx="1096962" cy="1031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AEA77-A6A6-0847-895B-07E58B668FEB}" type="slidenum">
              <a:rPr lang="en-US"/>
              <a:pPr/>
              <a:t>10</a:t>
            </a:fld>
            <a:endParaRPr lang="en-US"/>
          </a:p>
        </p:txBody>
      </p:sp>
      <p:sp>
        <p:nvSpPr>
          <p:cNvPr id="11" name="Content Placeholder 2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pPr marL="457200" indent="-457200"/>
            <a:r>
              <a:rPr lang="en-US" dirty="0">
                <a:effectLst>
                  <a:outerShdw blurRad="38100" dist="38100" dir="2700000" algn="tl">
                    <a:srgbClr val="DDDDDD"/>
                  </a:outerShdw>
                </a:effectLst>
              </a:rPr>
              <a:t>Multiplicity in a </a:t>
            </a:r>
            <a:r>
              <a:rPr lang="ja-JP" altLang="en-US" dirty="0">
                <a:effectLst>
                  <a:outerShdw blurRad="38100" dist="38100" dir="2700000" algn="tl">
                    <a:srgbClr val="DDDDDD"/>
                  </a:outerShdw>
                </a:effectLst>
                <a:latin typeface="Arial"/>
              </a:rPr>
              <a:t>“</a:t>
            </a:r>
            <a:r>
              <a:rPr lang="en-US" dirty="0" smtClean="0">
                <a:effectLst>
                  <a:outerShdw blurRad="38100" dist="38100" dir="2700000" algn="tl">
                    <a:srgbClr val="DDDDDD"/>
                  </a:outerShdw>
                </a:effectLst>
              </a:rPr>
              <a:t>has a</a:t>
            </a:r>
            <a:r>
              <a:rPr lang="ja-JP" altLang="en-US" dirty="0" smtClean="0">
                <a:effectLst>
                  <a:outerShdw blurRad="38100" dist="38100" dir="2700000" algn="tl">
                    <a:srgbClr val="DDDDDD"/>
                  </a:outerShdw>
                </a:effectLst>
                <a:latin typeface="Arial"/>
              </a:rPr>
              <a:t>”</a:t>
            </a:r>
            <a:r>
              <a:rPr lang="en-US" dirty="0" smtClean="0">
                <a:effectLst>
                  <a:outerShdw blurRad="38100" dist="38100" dir="2700000" algn="tl">
                    <a:srgbClr val="DDDDDD"/>
                  </a:outerShdw>
                </a:effectLst>
              </a:rPr>
              <a:t> </a:t>
            </a:r>
            <a:r>
              <a:rPr lang="en-US" dirty="0">
                <a:effectLst>
                  <a:outerShdw blurRad="38100" dist="38100" dir="2700000" algn="tl">
                    <a:srgbClr val="DDDDDD"/>
                  </a:outerShdw>
                </a:effectLst>
              </a:rPr>
              <a:t>relationship. 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/>
              <a:t>UML Class Diagram: Multiplicities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51504155"/>
              </p:ext>
            </p:extLst>
          </p:nvPr>
        </p:nvGraphicFramePr>
        <p:xfrm>
          <a:off x="3108976" y="2148854"/>
          <a:ext cx="3018169" cy="2032000"/>
        </p:xfrm>
        <a:graphic>
          <a:graphicData uri="http://schemas.openxmlformats.org/drawingml/2006/table">
            <a:tbl>
              <a:tblPr firstRow="1" bandRow="1">
                <a:tableStyleId>{ED083AE6-46FA-4A59-8FB0-9F97EB10719F}</a:tableStyleId>
              </a:tblPr>
              <a:tblGrid>
                <a:gridCol w="1280828"/>
                <a:gridCol w="1737341"/>
              </a:tblGrid>
              <a:tr h="366255">
                <a:tc>
                  <a:txBody>
                    <a:bodyPr/>
                    <a:lstStyle/>
                    <a:p>
                      <a:pPr marL="0" marR="0"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u="none" kern="1200" dirty="0" smtClean="0">
                          <a:solidFill>
                            <a:srgbClr val="FFFF00"/>
                          </a:solidFill>
                          <a:effectLst/>
                        </a:rPr>
                        <a:t>Sign</a:t>
                      </a:r>
                      <a:endParaRPr lang="en-US" sz="2000" b="0" u="none" kern="1200" dirty="0">
                        <a:solidFill>
                          <a:srgbClr val="FFFF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0800" marR="50800" marT="50800" marB="50800">
                    <a:solidFill>
                      <a:srgbClr val="0033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u="none" dirty="0" smtClean="0">
                          <a:solidFill>
                            <a:srgbClr val="FFFF00"/>
                          </a:solidFill>
                          <a:effectLst/>
                        </a:rPr>
                        <a:t>Meaning</a:t>
                      </a:r>
                      <a:endParaRPr lang="en-US" sz="2000" b="0" u="none" dirty="0">
                        <a:solidFill>
                          <a:srgbClr val="FFFF00"/>
                        </a:solidFill>
                        <a:effectLst/>
                        <a:latin typeface="Verdana"/>
                      </a:endParaRPr>
                    </a:p>
                  </a:txBody>
                  <a:tcPr marL="50800" marR="50800" marT="50800" marB="50800">
                    <a:solidFill>
                      <a:srgbClr val="0033CC"/>
                    </a:solidFill>
                  </a:tcPr>
                </a:tc>
              </a:tr>
              <a:tr h="325611">
                <a:tc>
                  <a:txBody>
                    <a:bodyPr/>
                    <a:lstStyle/>
                    <a:p>
                      <a:pPr marL="0" marR="0"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effectLst/>
                        </a:rPr>
                        <a:t>*</a:t>
                      </a:r>
                      <a:endParaRPr lang="en-US" sz="2000" dirty="0">
                        <a:solidFill>
                          <a:srgbClr val="0070C0"/>
                        </a:solidFill>
                        <a:effectLst/>
                        <a:latin typeface="Verdana"/>
                      </a:endParaRPr>
                    </a:p>
                  </a:txBody>
                  <a:tcPr marL="50800" marR="50800" marT="50800" marB="50800"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l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effectLst/>
                        </a:rPr>
                        <a:t>Zero or more</a:t>
                      </a:r>
                      <a:endParaRPr lang="en-US" sz="2000" dirty="0">
                        <a:solidFill>
                          <a:srgbClr val="0070C0"/>
                        </a:solidFill>
                        <a:effectLst/>
                        <a:latin typeface="Verdana"/>
                      </a:endParaRPr>
                    </a:p>
                  </a:txBody>
                  <a:tcPr marL="50800" marR="50800" marT="50800" marB="50800">
                    <a:noFill/>
                  </a:tcPr>
                </a:tc>
              </a:tr>
              <a:tr h="284967">
                <a:tc>
                  <a:txBody>
                    <a:bodyPr/>
                    <a:lstStyle/>
                    <a:p>
                      <a:pPr marL="0" marR="0"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effectLst/>
                        </a:rPr>
                        <a:t>1..*</a:t>
                      </a:r>
                      <a:endParaRPr lang="en-US" sz="2000" dirty="0">
                        <a:solidFill>
                          <a:srgbClr val="0070C0"/>
                        </a:solidFill>
                        <a:effectLst/>
                        <a:latin typeface="Verdana"/>
                      </a:endParaRPr>
                    </a:p>
                  </a:txBody>
                  <a:tcPr marL="50800" marR="50800" marT="50800" marB="50800"/>
                </a:tc>
                <a:tc>
                  <a:txBody>
                    <a:bodyPr/>
                    <a:lstStyle/>
                    <a:p>
                      <a:pPr marL="0" marR="0" algn="l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effectLst/>
                        </a:rPr>
                        <a:t>One</a:t>
                      </a:r>
                      <a:r>
                        <a:rPr lang="en-US" sz="2000" baseline="0" dirty="0" smtClean="0">
                          <a:effectLst/>
                        </a:rPr>
                        <a:t> or more</a:t>
                      </a:r>
                      <a:endParaRPr lang="en-US" sz="2000" dirty="0">
                        <a:solidFill>
                          <a:srgbClr val="0070C0"/>
                        </a:solidFill>
                        <a:effectLst/>
                        <a:latin typeface="Verdana"/>
                      </a:endParaRPr>
                    </a:p>
                  </a:txBody>
                  <a:tcPr marL="50800" marR="50800" marT="50800" marB="50800"/>
                </a:tc>
              </a:tr>
              <a:tr h="335762">
                <a:tc>
                  <a:txBody>
                    <a:bodyPr/>
                    <a:lstStyle/>
                    <a:p>
                      <a:pPr marL="0" marR="0"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effectLst/>
                        </a:rPr>
                        <a:t>0..1</a:t>
                      </a:r>
                      <a:endParaRPr lang="en-US" sz="2000" dirty="0">
                        <a:solidFill>
                          <a:srgbClr val="0070C0"/>
                        </a:solidFill>
                        <a:effectLst/>
                        <a:latin typeface="Verdana"/>
                      </a:endParaRPr>
                    </a:p>
                  </a:txBody>
                  <a:tcPr marL="50800" marR="50800" marT="50800" marB="50800"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l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effectLst/>
                        </a:rPr>
                        <a:t>Zero</a:t>
                      </a:r>
                      <a:r>
                        <a:rPr lang="en-US" sz="2000" baseline="0" dirty="0" smtClean="0">
                          <a:effectLst/>
                        </a:rPr>
                        <a:t> or one</a:t>
                      </a:r>
                      <a:endParaRPr lang="en-US" sz="2000" dirty="0">
                        <a:solidFill>
                          <a:srgbClr val="0070C0"/>
                        </a:solidFill>
                        <a:effectLst/>
                        <a:latin typeface="Verdana"/>
                      </a:endParaRPr>
                    </a:p>
                  </a:txBody>
                  <a:tcPr marL="50800" marR="50800" marT="50800" marB="50800">
                    <a:noFill/>
                  </a:tcPr>
                </a:tc>
              </a:tr>
              <a:tr h="295118">
                <a:tc>
                  <a:txBody>
                    <a:bodyPr/>
                    <a:lstStyle/>
                    <a:p>
                      <a:pPr marL="0" marR="0"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effectLst/>
                        </a:rPr>
                        <a:t>1</a:t>
                      </a:r>
                      <a:endParaRPr lang="en-US" sz="2000" dirty="0">
                        <a:solidFill>
                          <a:srgbClr val="0070C0"/>
                        </a:solidFill>
                        <a:effectLst/>
                        <a:latin typeface="Verdana"/>
                      </a:endParaRPr>
                    </a:p>
                  </a:txBody>
                  <a:tcPr marL="50800" marR="50800" marT="50800" marB="50800"/>
                </a:tc>
                <a:tc>
                  <a:txBody>
                    <a:bodyPr/>
                    <a:lstStyle/>
                    <a:p>
                      <a:pPr marL="0" marR="0" algn="l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effectLst/>
                        </a:rPr>
                        <a:t>Exactly</a:t>
                      </a:r>
                      <a:r>
                        <a:rPr lang="en-US" sz="2000" baseline="0" dirty="0" smtClean="0">
                          <a:effectLst/>
                        </a:rPr>
                        <a:t> one</a:t>
                      </a:r>
                      <a:endParaRPr lang="en-US" sz="2000" dirty="0">
                        <a:solidFill>
                          <a:srgbClr val="0070C0"/>
                        </a:solidFill>
                        <a:effectLst/>
                        <a:latin typeface="Verdana"/>
                      </a:endParaRPr>
                    </a:p>
                  </a:txBody>
                  <a:tcPr marL="50800" marR="50800" marT="50800" marB="5080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51350966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06E4A-E6CE-EC4F-858E-4244FD9A305E}" type="slidenum">
              <a:rPr lang="en-US"/>
              <a:pPr/>
              <a:t>11</a:t>
            </a:fld>
            <a:endParaRPr lang="en-US"/>
          </a:p>
        </p:txBody>
      </p:sp>
      <p:sp>
        <p:nvSpPr>
          <p:cNvPr id="265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UML Class Diagram: Aggregation</a:t>
            </a:r>
          </a:p>
        </p:txBody>
      </p:sp>
      <p:sp>
        <p:nvSpPr>
          <p:cNvPr id="265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229600" cy="3870941"/>
          </a:xfrm>
        </p:spPr>
        <p:txBody>
          <a:bodyPr/>
          <a:lstStyle/>
          <a:p>
            <a:r>
              <a:rPr lang="en-US" dirty="0" smtClean="0">
                <a:effectLst>
                  <a:outerShdw blurRad="38100" dist="38100" dir="2700000" algn="tl">
                    <a:srgbClr val="DDDDDD"/>
                  </a:outerShdw>
                </a:effectLst>
              </a:rPr>
              <a:t>A </a:t>
            </a:r>
            <a:r>
              <a:rPr lang="ja-JP" altLang="en-US" dirty="0">
                <a:effectLst>
                  <a:outerShdw blurRad="38100" dist="38100" dir="2700000" algn="tl">
                    <a:srgbClr val="DDDDDD"/>
                  </a:outerShdw>
                </a:effectLst>
                <a:latin typeface="Arial"/>
              </a:rPr>
              <a:t>“</a:t>
            </a:r>
            <a:r>
              <a:rPr lang="en-US" dirty="0">
                <a:effectLst>
                  <a:outerShdw blurRad="38100" dist="38100" dir="2700000" algn="tl">
                    <a:srgbClr val="DDDDDD"/>
                  </a:outerShdw>
                </a:effectLst>
              </a:rPr>
              <a:t>has a</a:t>
            </a:r>
            <a:r>
              <a:rPr lang="ja-JP" altLang="en-US" dirty="0">
                <a:effectLst>
                  <a:outerShdw blurRad="38100" dist="38100" dir="2700000" algn="tl">
                    <a:srgbClr val="DDDDDD"/>
                  </a:outerShdw>
                </a:effectLst>
                <a:latin typeface="Arial"/>
              </a:rPr>
              <a:t>”</a:t>
            </a:r>
            <a:r>
              <a:rPr lang="en-US" dirty="0">
                <a:effectLst>
                  <a:outerShdw blurRad="38100" dist="38100" dir="2700000" algn="tl">
                    <a:srgbClr val="DDDDDD"/>
                  </a:outerShdw>
                </a:effectLst>
              </a:rPr>
              <a:t> relationship</a:t>
            </a:r>
            <a:r>
              <a:rPr lang="en-US" dirty="0" smtClean="0">
                <a:effectLst>
                  <a:outerShdw blurRad="38100" dist="38100" dir="2700000" algn="tl">
                    <a:srgbClr val="DDDDDD"/>
                  </a:outerShdw>
                </a:effectLst>
              </a:rPr>
              <a:t>.</a:t>
            </a:r>
          </a:p>
          <a:p>
            <a:pPr lvl="4"/>
            <a:endParaRPr lang="en-US" dirty="0">
              <a:effectLst>
                <a:outerShdw blurRad="38100" dist="38100" dir="2700000" algn="tl">
                  <a:srgbClr val="DDDDDD"/>
                </a:outerShdw>
              </a:effectLst>
            </a:endParaRPr>
          </a:p>
          <a:p>
            <a:r>
              <a:rPr lang="en-US" dirty="0">
                <a:effectLst>
                  <a:outerShdw blurRad="38100" dist="38100" dir="2700000" algn="tl">
                    <a:srgbClr val="DDDDDD"/>
                  </a:outerShdw>
                </a:effectLst>
              </a:rPr>
              <a:t>The contained object </a:t>
            </a:r>
            <a:r>
              <a:rPr lang="en-US" u="sng" dirty="0">
                <a:effectLst>
                  <a:outerShdw blurRad="38100" dist="38100" dir="2700000" algn="tl">
                    <a:srgbClr val="DDDDDD"/>
                  </a:outerShdw>
                </a:effectLst>
              </a:rPr>
              <a:t>can</a:t>
            </a:r>
            <a:r>
              <a:rPr lang="en-US" dirty="0">
                <a:effectLst>
                  <a:outerShdw blurRad="38100" dist="38100" dir="2700000" algn="tl">
                    <a:srgbClr val="DDDDDD"/>
                  </a:outerShdw>
                </a:effectLst>
              </a:rPr>
              <a:t> have an existence </a:t>
            </a:r>
            <a:br>
              <a:rPr lang="en-US" dirty="0">
                <a:effectLst>
                  <a:outerShdw blurRad="38100" dist="38100" dir="2700000" algn="tl">
                    <a:srgbClr val="DDDDDD"/>
                  </a:outerShdw>
                </a:effectLst>
              </a:rPr>
            </a:br>
            <a:r>
              <a:rPr lang="en-US" dirty="0">
                <a:effectLst>
                  <a:outerShdw blurRad="38100" dist="38100" dir="2700000" algn="tl">
                    <a:srgbClr val="DDDDDD"/>
                  </a:outerShdw>
                </a:effectLst>
              </a:rPr>
              <a:t>independent of its container.</a:t>
            </a:r>
          </a:p>
          <a:p>
            <a:pPr lvl="3"/>
            <a:endParaRPr lang="en-US" dirty="0">
              <a:effectLst>
                <a:outerShdw blurRad="38100" dist="38100" dir="2700000" algn="tl">
                  <a:srgbClr val="DDDDDD"/>
                </a:outerShdw>
              </a:effectLst>
            </a:endParaRPr>
          </a:p>
          <a:p>
            <a:r>
              <a:rPr lang="en-US" dirty="0">
                <a:effectLst>
                  <a:outerShdw blurRad="38100" dist="38100" dir="2700000" algn="tl">
                    <a:srgbClr val="DDDDDD"/>
                  </a:outerShdw>
                </a:effectLst>
              </a:rPr>
              <a:t>Example</a:t>
            </a:r>
          </a:p>
          <a:p>
            <a:pPr lvl="1"/>
            <a:r>
              <a:rPr lang="en-US" dirty="0">
                <a:effectLst>
                  <a:outerShdw blurRad="38100" dist="38100" dir="2700000" algn="tl">
                    <a:srgbClr val="DDDDDD"/>
                  </a:outerShdw>
                </a:effectLst>
              </a:rPr>
              <a:t>A mailbox </a:t>
            </a:r>
            <a:r>
              <a:rPr lang="en-US" u="sng" dirty="0">
                <a:effectLst>
                  <a:outerShdw blurRad="38100" dist="38100" dir="2700000" algn="tl">
                    <a:srgbClr val="DDDDDD"/>
                  </a:outerShdw>
                </a:effectLst>
              </a:rPr>
              <a:t>has a</a:t>
            </a:r>
            <a:r>
              <a:rPr lang="en-US" dirty="0">
                <a:effectLst>
                  <a:outerShdw blurRad="38100" dist="38100" dir="2700000" algn="tl">
                    <a:srgbClr val="DDDDDD"/>
                  </a:outerShdw>
                </a:effectLst>
              </a:rPr>
              <a:t> set of messages.</a:t>
            </a:r>
          </a:p>
          <a:p>
            <a:pPr lvl="1"/>
            <a:r>
              <a:rPr lang="en-US" dirty="0">
                <a:effectLst>
                  <a:outerShdw blurRad="38100" dist="38100" dir="2700000" algn="tl">
                    <a:srgbClr val="DDDDDD"/>
                  </a:outerShdw>
                </a:effectLst>
              </a:rPr>
              <a:t>A message </a:t>
            </a:r>
            <a:r>
              <a:rPr lang="en-US" u="sng" dirty="0">
                <a:effectLst>
                  <a:outerShdw blurRad="38100" dist="38100" dir="2700000" algn="tl">
                    <a:srgbClr val="DDDDDD"/>
                  </a:outerShdw>
                </a:effectLst>
              </a:rPr>
              <a:t>can</a:t>
            </a:r>
            <a:r>
              <a:rPr lang="en-US" dirty="0">
                <a:effectLst>
                  <a:outerShdw blurRad="38100" dist="38100" dir="2700000" algn="tl">
                    <a:srgbClr val="DDDDDD"/>
                  </a:outerShdw>
                </a:effectLst>
              </a:rPr>
              <a:t> exist without a mailbox.</a:t>
            </a:r>
          </a:p>
          <a:p>
            <a:pPr lvl="1"/>
            <a:r>
              <a:rPr lang="en-US" dirty="0">
                <a:effectLst>
                  <a:outerShdw blurRad="38100" dist="38100" dir="2700000" algn="tl">
                    <a:srgbClr val="DDDDDD"/>
                  </a:outerShdw>
                </a:effectLst>
              </a:rPr>
              <a:t>Therefore, a mailbox </a:t>
            </a:r>
            <a:r>
              <a:rPr lang="en-US" dirty="0">
                <a:solidFill>
                  <a:srgbClr val="CC3300"/>
                </a:solidFill>
                <a:effectLst>
                  <a:outerShdw blurRad="38100" dist="38100" dir="2700000" algn="tl">
                    <a:srgbClr val="DDDDDD"/>
                  </a:outerShdw>
                </a:effectLst>
              </a:rPr>
              <a:t>aggregates</a:t>
            </a:r>
            <a:r>
              <a:rPr lang="en-US" dirty="0">
                <a:effectLst>
                  <a:outerShdw blurRad="38100" dist="38100" dir="2700000" algn="tl">
                    <a:srgbClr val="DDDDDD"/>
                  </a:outerShdw>
                </a:effectLst>
              </a:rPr>
              <a:t> messages.</a:t>
            </a:r>
            <a:endParaRPr lang="en-US" dirty="0"/>
          </a:p>
        </p:txBody>
      </p:sp>
      <p:grpSp>
        <p:nvGrpSpPr>
          <p:cNvPr id="4" name="Group 3"/>
          <p:cNvGrpSpPr/>
          <p:nvPr/>
        </p:nvGrpSpPr>
        <p:grpSpPr>
          <a:xfrm>
            <a:off x="1896558" y="5257780"/>
            <a:ext cx="5144295" cy="733954"/>
            <a:chOff x="1896558" y="5257780"/>
            <a:chExt cx="5144295" cy="733954"/>
          </a:xfrm>
        </p:grpSpPr>
        <p:sp>
          <p:nvSpPr>
            <p:cNvPr id="6" name="AutoShape 67"/>
            <p:cNvSpPr>
              <a:spLocks noChangeArrowheads="1"/>
            </p:cNvSpPr>
            <p:nvPr/>
          </p:nvSpPr>
          <p:spPr bwMode="auto">
            <a:xfrm>
              <a:off x="1896558" y="5466271"/>
              <a:ext cx="1530350" cy="525463"/>
            </a:xfrm>
            <a:prstGeom prst="roundRect">
              <a:avLst>
                <a:gd name="adj" fmla="val 16667"/>
              </a:avLst>
            </a:prstGeom>
            <a:noFill/>
            <a:ln>
              <a:solidFill>
                <a:schemeClr val="tx1"/>
              </a:solidFill>
              <a:headEnd/>
              <a:tailEnd/>
            </a:ln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wrap="none"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dirty="0">
                  <a:solidFill>
                    <a:schemeClr val="tx1"/>
                  </a:solidFill>
                </a:rPr>
                <a:t>Mailbox</a:t>
              </a:r>
            </a:p>
          </p:txBody>
        </p:sp>
        <p:sp>
          <p:nvSpPr>
            <p:cNvPr id="8" name="AutoShape 67"/>
            <p:cNvSpPr>
              <a:spLocks noChangeArrowheads="1"/>
            </p:cNvSpPr>
            <p:nvPr/>
          </p:nvSpPr>
          <p:spPr bwMode="auto">
            <a:xfrm>
              <a:off x="5308890" y="5448280"/>
              <a:ext cx="1731963" cy="525463"/>
            </a:xfrm>
            <a:prstGeom prst="roundRect">
              <a:avLst>
                <a:gd name="adj" fmla="val 16667"/>
              </a:avLst>
            </a:prstGeom>
            <a:noFill/>
            <a:ln>
              <a:solidFill>
                <a:schemeClr val="tx1"/>
              </a:solidFill>
              <a:headEnd/>
              <a:tailEnd/>
            </a:ln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ctr" eaLnBrk="1" hangingPunct="1"/>
              <a:r>
                <a:rPr lang="en-US" sz="1400" dirty="0">
                  <a:latin typeface="+mn-lt"/>
                  <a:ea typeface="+mn-ea"/>
                </a:rPr>
                <a:t>Message</a:t>
              </a:r>
            </a:p>
          </p:txBody>
        </p:sp>
        <p:sp>
          <p:nvSpPr>
            <p:cNvPr id="13" name="TextBox 12"/>
            <p:cNvSpPr txBox="1"/>
            <p:nvPr/>
          </p:nvSpPr>
          <p:spPr bwMode="auto">
            <a:xfrm>
              <a:off x="3845215" y="5330805"/>
              <a:ext cx="441325" cy="366713"/>
            </a:xfrm>
            <a:prstGeom prst="rect">
              <a:avLst/>
            </a:prstGeom>
            <a:noFill/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800" b="1" dirty="0">
                  <a:cs typeface="Arial" charset="0"/>
                </a:rPr>
                <a:t>1</a:t>
              </a:r>
            </a:p>
          </p:txBody>
        </p:sp>
        <p:sp>
          <p:nvSpPr>
            <p:cNvPr id="14" name="TextBox 13"/>
            <p:cNvSpPr txBox="1"/>
            <p:nvPr/>
          </p:nvSpPr>
          <p:spPr bwMode="auto">
            <a:xfrm>
              <a:off x="4867565" y="5257780"/>
              <a:ext cx="441325" cy="701675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eaLnBrk="1" hangingPunct="1">
                <a:defRPr/>
              </a:pPr>
              <a:r>
                <a:rPr lang="en-US" sz="4000" b="1" dirty="0">
                  <a:solidFill>
                    <a:srgbClr val="000000"/>
                  </a:solidFill>
                  <a:ea typeface="+mn-ea"/>
                  <a:cs typeface="Arial" charset="0"/>
                </a:rPr>
                <a:t>*</a:t>
              </a:r>
              <a:endParaRPr lang="en-US" sz="1800" b="1" dirty="0">
                <a:solidFill>
                  <a:srgbClr val="000000"/>
                </a:solidFill>
                <a:ea typeface="+mn-ea"/>
                <a:cs typeface="Arial" charset="0"/>
              </a:endParaRPr>
            </a:p>
          </p:txBody>
        </p:sp>
        <p:sp>
          <p:nvSpPr>
            <p:cNvPr id="265234" name="Diamond 12"/>
            <p:cNvSpPr>
              <a:spLocks noChangeArrowheads="1"/>
            </p:cNvSpPr>
            <p:nvPr/>
          </p:nvSpPr>
          <p:spPr bwMode="auto">
            <a:xfrm>
              <a:off x="3441990" y="5591155"/>
              <a:ext cx="457200" cy="274638"/>
            </a:xfrm>
            <a:prstGeom prst="diamond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sz="1800">
                <a:latin typeface="Tahoma" charset="0"/>
                <a:cs typeface="Arial" charset="0"/>
              </a:endParaRPr>
            </a:p>
          </p:txBody>
        </p:sp>
        <p:cxnSp>
          <p:nvCxnSpPr>
            <p:cNvPr id="265236" name="AutoShape 20"/>
            <p:cNvCxnSpPr>
              <a:cxnSpLocks noChangeShapeType="1"/>
              <a:stCxn id="265234" idx="3"/>
              <a:endCxn id="8" idx="1"/>
            </p:cNvCxnSpPr>
            <p:nvPr/>
          </p:nvCxnSpPr>
          <p:spPr bwMode="auto">
            <a:xfrm flipV="1">
              <a:off x="3899190" y="5711805"/>
              <a:ext cx="1409700" cy="17463"/>
            </a:xfrm>
            <a:prstGeom prst="straightConnector1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</p:grpSp>
    </p:spTree>
    <p:extLst>
      <p:ext uri="{BB962C8B-B14F-4D97-AF65-F5344CB8AC3E}">
        <p14:creationId xmlns:p14="http://schemas.microsoft.com/office/powerpoint/2010/main" val="106644694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65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2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652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2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652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2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652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5219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F7683-ABC0-EB4C-93F8-A5E7CBA27EF4}" type="slidenum">
              <a:rPr lang="en-US"/>
              <a:pPr/>
              <a:t>12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/>
              <a:t>UML Class Diagram: Composition</a:t>
            </a:r>
          </a:p>
        </p:txBody>
      </p:sp>
      <p:sp>
        <p:nvSpPr>
          <p:cNvPr id="248851" name="Rectangle 19"/>
          <p:cNvSpPr>
            <a:spLocks noChangeArrowheads="1"/>
          </p:cNvSpPr>
          <p:nvPr/>
        </p:nvSpPr>
        <p:spPr bwMode="auto">
          <a:xfrm>
            <a:off x="457200" y="1295400"/>
            <a:ext cx="8229600" cy="38709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marL="469900" indent="-469900" eaLnBrk="1" hangingPunct="1">
              <a:spcBef>
                <a:spcPct val="20000"/>
              </a:spcBef>
              <a:buClr>
                <a:schemeClr val="bg2"/>
              </a:buClr>
              <a:buSzPct val="70000"/>
              <a:buFont typeface="Wingdings" charset="0"/>
              <a:buChar char="o"/>
            </a:pPr>
            <a:r>
              <a:rPr lang="en-US" sz="2800" dirty="0">
                <a:effectLst>
                  <a:outerShdw blurRad="38100" dist="38100" dir="2700000" algn="tl">
                    <a:srgbClr val="DDDDDD"/>
                  </a:outerShdw>
                </a:effectLst>
                <a:latin typeface="+mn-lt"/>
                <a:ea typeface="+mn-ea"/>
              </a:rPr>
              <a:t>A </a:t>
            </a:r>
            <a:r>
              <a:rPr lang="ja-JP" altLang="en-US" sz="2800" dirty="0">
                <a:effectLst>
                  <a:outerShdw blurRad="38100" dist="38100" dir="2700000" algn="tl">
                    <a:srgbClr val="DDDDDD"/>
                  </a:outerShdw>
                </a:effectLst>
                <a:latin typeface="+mn-lt"/>
                <a:ea typeface="+mn-ea"/>
              </a:rPr>
              <a:t>“</a:t>
            </a:r>
            <a:r>
              <a:rPr lang="en-US" sz="2800" dirty="0">
                <a:effectLst>
                  <a:outerShdw blurRad="38100" dist="38100" dir="2700000" algn="tl">
                    <a:srgbClr val="DDDDDD"/>
                  </a:outerShdw>
                </a:effectLst>
                <a:latin typeface="+mn-lt"/>
                <a:ea typeface="+mn-ea"/>
              </a:rPr>
              <a:t>has a</a:t>
            </a:r>
            <a:r>
              <a:rPr lang="ja-JP" altLang="en-US" sz="2800" dirty="0">
                <a:effectLst>
                  <a:outerShdw blurRad="38100" dist="38100" dir="2700000" algn="tl">
                    <a:srgbClr val="DDDDDD"/>
                  </a:outerShdw>
                </a:effectLst>
                <a:latin typeface="+mn-lt"/>
                <a:ea typeface="+mn-ea"/>
              </a:rPr>
              <a:t>”</a:t>
            </a:r>
            <a:r>
              <a:rPr lang="en-US" sz="2800" dirty="0">
                <a:effectLst>
                  <a:outerShdw blurRad="38100" dist="38100" dir="2700000" algn="tl">
                    <a:srgbClr val="DDDDDD"/>
                  </a:outerShdw>
                </a:effectLst>
                <a:latin typeface="+mn-lt"/>
                <a:ea typeface="+mn-ea"/>
              </a:rPr>
              <a:t> relationship.</a:t>
            </a:r>
          </a:p>
          <a:p>
            <a:pPr marL="469900" indent="-469900" eaLnBrk="1" hangingPunct="1">
              <a:spcBef>
                <a:spcPct val="20000"/>
              </a:spcBef>
              <a:buClr>
                <a:schemeClr val="bg2"/>
              </a:buClr>
              <a:buSzPct val="70000"/>
              <a:buFont typeface="Wingdings" charset="0"/>
              <a:buChar char="o"/>
            </a:pPr>
            <a:r>
              <a:rPr lang="en-US" sz="2800" dirty="0">
                <a:effectLst>
                  <a:outerShdw blurRad="38100" dist="38100" dir="2700000" algn="tl">
                    <a:srgbClr val="DDDDDD"/>
                  </a:outerShdw>
                </a:effectLst>
                <a:latin typeface="+mn-lt"/>
                <a:ea typeface="+mn-ea"/>
              </a:rPr>
              <a:t>The contained object cannot (logically) have </a:t>
            </a:r>
            <a:r>
              <a:rPr lang="en-US" sz="2800" dirty="0">
                <a:effectLst>
                  <a:outerShdw blurRad="38100" dist="38100" dir="2700000" algn="tl">
                    <a:srgbClr val="DDDDDD"/>
                  </a:outerShdw>
                </a:effectLst>
                <a:latin typeface="+mn-lt"/>
                <a:ea typeface="+mn-ea"/>
              </a:rPr>
              <a:t/>
            </a:r>
            <a:br>
              <a:rPr lang="en-US" sz="2800" dirty="0">
                <a:effectLst>
                  <a:outerShdw blurRad="38100" dist="38100" dir="2700000" algn="tl">
                    <a:srgbClr val="DDDDDD"/>
                  </a:outerShdw>
                </a:effectLst>
                <a:latin typeface="+mn-lt"/>
                <a:ea typeface="+mn-ea"/>
              </a:rPr>
            </a:br>
            <a:r>
              <a:rPr lang="en-US" sz="2800" dirty="0">
                <a:effectLst>
                  <a:outerShdw blurRad="38100" dist="38100" dir="2700000" algn="tl">
                    <a:srgbClr val="DDDDDD"/>
                  </a:outerShdw>
                </a:effectLst>
                <a:latin typeface="+mn-lt"/>
                <a:ea typeface="+mn-ea"/>
              </a:rPr>
              <a:t>an </a:t>
            </a:r>
            <a:r>
              <a:rPr lang="en-US" sz="2800" dirty="0">
                <a:effectLst>
                  <a:outerShdw blurRad="38100" dist="38100" dir="2700000" algn="tl">
                    <a:srgbClr val="DDDDDD"/>
                  </a:outerShdw>
                </a:effectLst>
                <a:latin typeface="+mn-lt"/>
                <a:ea typeface="+mn-ea"/>
              </a:rPr>
              <a:t>existence </a:t>
            </a:r>
            <a:r>
              <a:rPr lang="en-US" sz="2800" dirty="0">
                <a:effectLst>
                  <a:outerShdw blurRad="38100" dist="38100" dir="2700000" algn="tl">
                    <a:srgbClr val="DDDDDD"/>
                  </a:outerShdw>
                </a:effectLst>
                <a:latin typeface="+mn-lt"/>
                <a:ea typeface="+mn-ea"/>
              </a:rPr>
              <a:t>independent </a:t>
            </a:r>
            <a:r>
              <a:rPr lang="en-US" sz="2800" dirty="0">
                <a:effectLst>
                  <a:outerShdw blurRad="38100" dist="38100" dir="2700000" algn="tl">
                    <a:srgbClr val="DDDDDD"/>
                  </a:outerShdw>
                </a:effectLst>
                <a:latin typeface="+mn-lt"/>
                <a:ea typeface="+mn-ea"/>
              </a:rPr>
              <a:t>of its container.</a:t>
            </a:r>
          </a:p>
          <a:p>
            <a:pPr marL="1839913" lvl="3" indent="-468313" eaLnBrk="1" hangingPunct="1">
              <a:spcBef>
                <a:spcPct val="20000"/>
              </a:spcBef>
              <a:buClr>
                <a:schemeClr val="accent1"/>
              </a:buClr>
              <a:buSzPct val="50000"/>
              <a:buFont typeface="Wingdings" charset="0"/>
              <a:buChar char="o"/>
            </a:pPr>
            <a:endParaRPr lang="en-US" sz="1100" dirty="0">
              <a:effectLst>
                <a:outerShdw blurRad="38100" dist="38100" dir="2700000" algn="tl">
                  <a:srgbClr val="DDDDDD"/>
                </a:outerShdw>
              </a:effectLst>
            </a:endParaRPr>
          </a:p>
          <a:p>
            <a:pPr marL="469900" indent="-469900" eaLnBrk="1" hangingPunct="1">
              <a:spcBef>
                <a:spcPct val="20000"/>
              </a:spcBef>
              <a:buClr>
                <a:schemeClr val="bg2"/>
              </a:buClr>
              <a:buSzPct val="70000"/>
              <a:buFont typeface="Wingdings" charset="0"/>
              <a:buChar char="o"/>
            </a:pPr>
            <a:r>
              <a:rPr lang="en-US" sz="2800" dirty="0">
                <a:effectLst>
                  <a:outerShdw blurRad="38100" dist="38100" dir="2700000" algn="tl">
                    <a:srgbClr val="DDDDDD"/>
                  </a:outerShdw>
                </a:effectLst>
                <a:latin typeface="+mn-lt"/>
                <a:ea typeface="+mn-ea"/>
              </a:rPr>
              <a:t>Example</a:t>
            </a:r>
          </a:p>
          <a:p>
            <a:pPr marL="908050" lvl="1" indent="-436563" eaLnBrk="1" hangingPunct="1">
              <a:spcBef>
                <a:spcPct val="20000"/>
              </a:spcBef>
              <a:buClr>
                <a:schemeClr val="accent2"/>
              </a:buClr>
              <a:buSzPct val="75000"/>
              <a:buFont typeface="Wingdings" charset="0"/>
              <a:buChar char="n"/>
            </a:pPr>
            <a:r>
              <a:rPr lang="en-US" sz="2400" dirty="0">
                <a:effectLst>
                  <a:outerShdw blurRad="38100" dist="38100" dir="2700000" algn="tl">
                    <a:srgbClr val="DDDDDD"/>
                  </a:outerShdw>
                </a:effectLst>
                <a:latin typeface="+mn-lt"/>
                <a:ea typeface="+mn-ea"/>
              </a:rPr>
              <a:t>A mailbox </a:t>
            </a:r>
            <a:r>
              <a:rPr lang="en-US" sz="2400" u="sng" dirty="0">
                <a:effectLst>
                  <a:outerShdw blurRad="38100" dist="38100" dir="2700000" algn="tl">
                    <a:srgbClr val="DDDDDD"/>
                  </a:outerShdw>
                </a:effectLst>
                <a:latin typeface="+mn-lt"/>
                <a:ea typeface="+mn-ea"/>
              </a:rPr>
              <a:t>has a </a:t>
            </a:r>
            <a:r>
              <a:rPr lang="en-US" sz="2400" dirty="0">
                <a:effectLst>
                  <a:outerShdw blurRad="38100" dist="38100" dir="2700000" algn="tl">
                    <a:srgbClr val="DDDDDD"/>
                  </a:outerShdw>
                </a:effectLst>
                <a:latin typeface="+mn-lt"/>
                <a:ea typeface="+mn-ea"/>
              </a:rPr>
              <a:t>message queue.</a:t>
            </a:r>
          </a:p>
          <a:p>
            <a:pPr marL="908050" lvl="1" indent="-436563" eaLnBrk="1" hangingPunct="1">
              <a:spcBef>
                <a:spcPct val="20000"/>
              </a:spcBef>
              <a:buClr>
                <a:schemeClr val="accent2"/>
              </a:buClr>
              <a:buSzPct val="75000"/>
              <a:buFont typeface="Wingdings" charset="0"/>
              <a:buChar char="n"/>
            </a:pPr>
            <a:r>
              <a:rPr lang="en-US" sz="2400" dirty="0">
                <a:effectLst>
                  <a:outerShdw blurRad="38100" dist="38100" dir="2700000" algn="tl">
                    <a:srgbClr val="DDDDDD"/>
                  </a:outerShdw>
                </a:effectLst>
                <a:latin typeface="+mn-lt"/>
                <a:ea typeface="+mn-ea"/>
              </a:rPr>
              <a:t>The message queue </a:t>
            </a:r>
            <a:r>
              <a:rPr lang="en-US" sz="2400" u="sng" dirty="0">
                <a:effectLst>
                  <a:outerShdw blurRad="38100" dist="38100" dir="2700000" algn="tl">
                    <a:srgbClr val="DDDDDD"/>
                  </a:outerShdw>
                </a:effectLst>
                <a:latin typeface="+mn-lt"/>
                <a:ea typeface="+mn-ea"/>
              </a:rPr>
              <a:t>cannot</a:t>
            </a:r>
            <a:r>
              <a:rPr lang="en-US" sz="2400" dirty="0">
                <a:effectLst>
                  <a:outerShdw blurRad="38100" dist="38100" dir="2700000" algn="tl">
                    <a:srgbClr val="DDDDDD"/>
                  </a:outerShdw>
                </a:effectLst>
                <a:latin typeface="+mn-lt"/>
                <a:ea typeface="+mn-ea"/>
              </a:rPr>
              <a:t> </a:t>
            </a:r>
            <a:r>
              <a:rPr lang="en-US" sz="2400" dirty="0">
                <a:effectLst>
                  <a:outerShdw blurRad="38100" dist="38100" dir="2700000" algn="tl">
                    <a:srgbClr val="DDDDDD"/>
                  </a:outerShdw>
                </a:effectLst>
                <a:latin typeface="+mn-lt"/>
                <a:ea typeface="+mn-ea"/>
              </a:rPr>
              <a:t/>
            </a:r>
            <a:br>
              <a:rPr lang="en-US" sz="2400" dirty="0">
                <a:effectLst>
                  <a:outerShdw blurRad="38100" dist="38100" dir="2700000" algn="tl">
                    <a:srgbClr val="DDDDDD"/>
                  </a:outerShdw>
                </a:effectLst>
                <a:latin typeface="+mn-lt"/>
                <a:ea typeface="+mn-ea"/>
              </a:rPr>
            </a:br>
            <a:r>
              <a:rPr lang="en-US" sz="2400" dirty="0">
                <a:effectLst>
                  <a:outerShdw blurRad="38100" dist="38100" dir="2700000" algn="tl">
                    <a:srgbClr val="DDDDDD"/>
                  </a:outerShdw>
                </a:effectLst>
                <a:latin typeface="+mn-lt"/>
                <a:ea typeface="+mn-ea"/>
              </a:rPr>
              <a:t>(</a:t>
            </a:r>
            <a:r>
              <a:rPr lang="en-US" sz="2400" dirty="0">
                <a:effectLst>
                  <a:outerShdw blurRad="38100" dist="38100" dir="2700000" algn="tl">
                    <a:srgbClr val="DDDDDD"/>
                  </a:outerShdw>
                </a:effectLst>
                <a:latin typeface="+mn-lt"/>
                <a:ea typeface="+mn-ea"/>
              </a:rPr>
              <a:t>logically) exist without a mailbox.</a:t>
            </a:r>
          </a:p>
          <a:p>
            <a:pPr marL="908050" lvl="1" indent="-436563" eaLnBrk="1" hangingPunct="1">
              <a:spcBef>
                <a:spcPct val="20000"/>
              </a:spcBef>
              <a:buClr>
                <a:schemeClr val="accent2"/>
              </a:buClr>
              <a:buSzPct val="75000"/>
              <a:buFont typeface="Wingdings" charset="0"/>
              <a:buChar char="n"/>
            </a:pPr>
            <a:r>
              <a:rPr lang="en-US" sz="2400" dirty="0">
                <a:effectLst>
                  <a:outerShdw blurRad="38100" dist="38100" dir="2700000" algn="tl">
                    <a:srgbClr val="DDDDDD"/>
                  </a:outerShdw>
                </a:effectLst>
                <a:latin typeface="+mn-lt"/>
                <a:ea typeface="+mn-ea"/>
              </a:rPr>
              <a:t>Therefore, a mailbox </a:t>
            </a:r>
            <a:r>
              <a:rPr lang="en-US" sz="2400" dirty="0">
                <a:solidFill>
                  <a:srgbClr val="B23C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+mn-lt"/>
                <a:ea typeface="+mn-ea"/>
              </a:rPr>
              <a:t>composes</a:t>
            </a:r>
            <a:r>
              <a:rPr lang="en-US" sz="2400" dirty="0">
                <a:effectLst>
                  <a:outerShdw blurRad="38100" dist="38100" dir="2700000" algn="tl">
                    <a:srgbClr val="DDDDDD"/>
                  </a:outerShdw>
                </a:effectLst>
                <a:latin typeface="+mn-lt"/>
                <a:ea typeface="+mn-ea"/>
              </a:rPr>
              <a:t> a message queue.</a:t>
            </a:r>
          </a:p>
        </p:txBody>
      </p:sp>
      <p:grpSp>
        <p:nvGrpSpPr>
          <p:cNvPr id="4" name="Group 3"/>
          <p:cNvGrpSpPr/>
          <p:nvPr/>
        </p:nvGrpSpPr>
        <p:grpSpPr>
          <a:xfrm>
            <a:off x="1896558" y="5330805"/>
            <a:ext cx="5144295" cy="660929"/>
            <a:chOff x="1896558" y="5330805"/>
            <a:chExt cx="5144295" cy="660929"/>
          </a:xfrm>
        </p:grpSpPr>
        <p:sp>
          <p:nvSpPr>
            <p:cNvPr id="16" name="AutoShape 67"/>
            <p:cNvSpPr>
              <a:spLocks noChangeArrowheads="1"/>
            </p:cNvSpPr>
            <p:nvPr/>
          </p:nvSpPr>
          <p:spPr bwMode="auto">
            <a:xfrm>
              <a:off x="1896558" y="5466271"/>
              <a:ext cx="1530350" cy="525463"/>
            </a:xfrm>
            <a:prstGeom prst="roundRect">
              <a:avLst>
                <a:gd name="adj" fmla="val 16667"/>
              </a:avLst>
            </a:prstGeom>
            <a:noFill/>
            <a:ln>
              <a:solidFill>
                <a:schemeClr val="tx1"/>
              </a:solidFill>
              <a:headEnd/>
              <a:tailEnd/>
            </a:ln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wrap="none"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dirty="0">
                  <a:solidFill>
                    <a:schemeClr val="tx1"/>
                  </a:solidFill>
                </a:rPr>
                <a:t>Mailbox</a:t>
              </a:r>
            </a:p>
          </p:txBody>
        </p:sp>
        <p:sp>
          <p:nvSpPr>
            <p:cNvPr id="17" name="AutoShape 67"/>
            <p:cNvSpPr>
              <a:spLocks noChangeArrowheads="1"/>
            </p:cNvSpPr>
            <p:nvPr/>
          </p:nvSpPr>
          <p:spPr bwMode="auto">
            <a:xfrm>
              <a:off x="5308890" y="5448280"/>
              <a:ext cx="1731963" cy="525463"/>
            </a:xfrm>
            <a:prstGeom prst="roundRect">
              <a:avLst>
                <a:gd name="adj" fmla="val 16667"/>
              </a:avLst>
            </a:prstGeom>
            <a:noFill/>
            <a:ln>
              <a:solidFill>
                <a:schemeClr val="tx1"/>
              </a:solidFill>
              <a:headEnd/>
              <a:tailEnd/>
            </a:ln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ctr" eaLnBrk="1" hangingPunct="1"/>
              <a:r>
                <a:rPr lang="en-US" sz="1400" dirty="0" err="1" smtClean="0">
                  <a:latin typeface="+mn-lt"/>
                  <a:ea typeface="+mn-ea"/>
                </a:rPr>
                <a:t>MessageQueue</a:t>
              </a:r>
              <a:endParaRPr lang="en-US" sz="1400" dirty="0">
                <a:latin typeface="+mn-lt"/>
                <a:ea typeface="+mn-ea"/>
              </a:endParaRPr>
            </a:p>
          </p:txBody>
        </p:sp>
        <p:sp>
          <p:nvSpPr>
            <p:cNvPr id="18" name="TextBox 17"/>
            <p:cNvSpPr txBox="1"/>
            <p:nvPr/>
          </p:nvSpPr>
          <p:spPr bwMode="auto">
            <a:xfrm>
              <a:off x="3845215" y="5330805"/>
              <a:ext cx="441325" cy="366713"/>
            </a:xfrm>
            <a:prstGeom prst="rect">
              <a:avLst/>
            </a:prstGeom>
            <a:noFill/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800" b="1" dirty="0">
                  <a:cs typeface="Arial" charset="0"/>
                </a:rPr>
                <a:t>1</a:t>
              </a:r>
            </a:p>
          </p:txBody>
        </p:sp>
        <p:sp>
          <p:nvSpPr>
            <p:cNvPr id="20" name="Diamond 12"/>
            <p:cNvSpPr>
              <a:spLocks noChangeArrowheads="1"/>
            </p:cNvSpPr>
            <p:nvPr/>
          </p:nvSpPr>
          <p:spPr bwMode="auto">
            <a:xfrm>
              <a:off x="3441990" y="5591155"/>
              <a:ext cx="457200" cy="274638"/>
            </a:xfrm>
            <a:prstGeom prst="diamond">
              <a:avLst/>
            </a:prstGeom>
            <a:solidFill>
              <a:schemeClr val="tx1"/>
            </a:solidFill>
            <a:ln w="19050">
              <a:solidFill>
                <a:schemeClr val="tx1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en-US" sz="1800">
                <a:latin typeface="Tahoma" charset="0"/>
                <a:cs typeface="Arial" charset="0"/>
              </a:endParaRPr>
            </a:p>
          </p:txBody>
        </p:sp>
        <p:cxnSp>
          <p:nvCxnSpPr>
            <p:cNvPr id="21" name="AutoShape 20"/>
            <p:cNvCxnSpPr>
              <a:cxnSpLocks noChangeShapeType="1"/>
              <a:stCxn id="20" idx="3"/>
              <a:endCxn id="17" idx="1"/>
            </p:cNvCxnSpPr>
            <p:nvPr/>
          </p:nvCxnSpPr>
          <p:spPr bwMode="auto">
            <a:xfrm flipV="1">
              <a:off x="3899190" y="5711805"/>
              <a:ext cx="1409700" cy="17463"/>
            </a:xfrm>
            <a:prstGeom prst="straightConnector1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sp>
          <p:nvSpPr>
            <p:cNvPr id="22" name="TextBox 21"/>
            <p:cNvSpPr txBox="1"/>
            <p:nvPr/>
          </p:nvSpPr>
          <p:spPr bwMode="auto">
            <a:xfrm>
              <a:off x="4953626" y="5330805"/>
              <a:ext cx="441325" cy="366713"/>
            </a:xfrm>
            <a:prstGeom prst="rect">
              <a:avLst/>
            </a:prstGeom>
            <a:noFill/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800" b="1" dirty="0">
                  <a:cs typeface="Arial" charset="0"/>
                </a:rPr>
                <a:t>1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370790109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88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488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88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488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88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488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88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488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8851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06E4A-E6CE-EC4F-858E-4244FD9A305E}" type="slidenum">
              <a:rPr lang="en-US"/>
              <a:pPr/>
              <a:t>13</a:t>
            </a:fld>
            <a:endParaRPr lang="en-US"/>
          </a:p>
        </p:txBody>
      </p:sp>
      <p:sp>
        <p:nvSpPr>
          <p:cNvPr id="265218" name="Rectangle 2"/>
          <p:cNvSpPr>
            <a:spLocks noGrp="1" noChangeArrowheads="1"/>
          </p:cNvSpPr>
          <p:nvPr>
            <p:ph type="title"/>
          </p:nvPr>
        </p:nvSpPr>
        <p:spPr>
          <a:xfrm>
            <a:off x="274367" y="411163"/>
            <a:ext cx="8686705" cy="655637"/>
          </a:xfrm>
        </p:spPr>
        <p:txBody>
          <a:bodyPr/>
          <a:lstStyle/>
          <a:p>
            <a:r>
              <a:rPr lang="en-US" dirty="0"/>
              <a:t>UML Class Diagram: </a:t>
            </a:r>
            <a:r>
              <a:rPr lang="en-US" dirty="0" smtClean="0"/>
              <a:t>Interface Implementation</a:t>
            </a:r>
            <a:endParaRPr lang="en-US" dirty="0"/>
          </a:p>
        </p:txBody>
      </p:sp>
      <p:sp>
        <p:nvSpPr>
          <p:cNvPr id="265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229600" cy="3139429"/>
          </a:xfrm>
        </p:spPr>
        <p:txBody>
          <a:bodyPr/>
          <a:lstStyle/>
          <a:p>
            <a:r>
              <a:rPr lang="en-US" dirty="0" smtClean="0">
                <a:effectLst>
                  <a:outerShdw blurRad="38100" dist="38100" dir="2700000" algn="tl">
                    <a:srgbClr val="DDDDDD"/>
                  </a:outerShdw>
                </a:effectLst>
              </a:rPr>
              <a:t>An “is a” relationship</a:t>
            </a:r>
          </a:p>
          <a:p>
            <a:r>
              <a:rPr lang="en-US" dirty="0" smtClean="0">
                <a:effectLst>
                  <a:outerShdw blurRad="38100" dist="38100" dir="2700000" algn="tl">
                    <a:srgbClr val="DDDDDD"/>
                  </a:outerShdw>
                </a:effectLst>
              </a:rPr>
              <a:t>Use an open triangle at the interface</a:t>
            </a:r>
            <a:br>
              <a:rPr lang="en-US" dirty="0" smtClean="0">
                <a:effectLst>
                  <a:outerShdw blurRad="38100" dist="38100" dir="2700000" algn="tl">
                    <a:srgbClr val="DDDDDD"/>
                  </a:outerShdw>
                </a:effectLst>
              </a:rPr>
            </a:br>
            <a:r>
              <a:rPr lang="en-US" dirty="0" smtClean="0">
                <a:effectLst>
                  <a:outerShdw blurRad="38100" dist="38100" dir="2700000" algn="tl">
                    <a:srgbClr val="DDDDDD"/>
                  </a:outerShdw>
                </a:effectLst>
              </a:rPr>
              <a:t>and a dashed line.</a:t>
            </a:r>
            <a:endParaRPr lang="en-US" dirty="0">
              <a:effectLst>
                <a:outerShdw blurRad="38100" dist="38100" dir="2700000" algn="tl">
                  <a:srgbClr val="DDDDDD"/>
                </a:outerShdw>
              </a:effectLst>
            </a:endParaRPr>
          </a:p>
          <a:p>
            <a:pPr lvl="5"/>
            <a:endParaRPr lang="en-US" dirty="0">
              <a:effectLst>
                <a:outerShdw blurRad="38100" dist="38100" dir="2700000" algn="tl">
                  <a:srgbClr val="DDDDDD"/>
                </a:outerShdw>
              </a:effectLst>
            </a:endParaRPr>
          </a:p>
          <a:p>
            <a:r>
              <a:rPr lang="en-US" dirty="0">
                <a:effectLst>
                  <a:outerShdw blurRad="38100" dist="38100" dir="2700000" algn="tl">
                    <a:srgbClr val="DDDDDD"/>
                  </a:outerShdw>
                </a:effectLst>
              </a:rPr>
              <a:t>Example</a:t>
            </a:r>
          </a:p>
          <a:p>
            <a:pPr lvl="1"/>
            <a:r>
              <a:rPr lang="en-US" dirty="0">
                <a:effectLst>
                  <a:outerShdw blurRad="38100" dist="38100" dir="2700000" algn="tl">
                    <a:srgbClr val="DDDDDD"/>
                  </a:outerShdw>
                </a:effectLst>
              </a:rPr>
              <a:t>A </a:t>
            </a:r>
            <a:r>
              <a:rPr lang="en-US" dirty="0" smtClean="0">
                <a:effectLst>
                  <a:outerShdw blurRad="38100" dist="38100" dir="2700000" algn="tl">
                    <a:srgbClr val="DDDDDD"/>
                  </a:outerShdw>
                </a:effectLst>
              </a:rPr>
              <a:t>dog is a biter</a:t>
            </a:r>
            <a:endParaRPr lang="en-US" dirty="0"/>
          </a:p>
        </p:txBody>
      </p:sp>
      <p:sp>
        <p:nvSpPr>
          <p:cNvPr id="8" name="AutoShape 67"/>
          <p:cNvSpPr>
            <a:spLocks noChangeArrowheads="1"/>
          </p:cNvSpPr>
          <p:nvPr/>
        </p:nvSpPr>
        <p:spPr bwMode="auto">
          <a:xfrm>
            <a:off x="5031883" y="3246122"/>
            <a:ext cx="1731963" cy="525463"/>
          </a:xfrm>
          <a:prstGeom prst="roundRect">
            <a:avLst>
              <a:gd name="adj" fmla="val 16667"/>
            </a:avLst>
          </a:prstGeom>
          <a:noFill/>
          <a:ln w="19050" cmpd="sng">
            <a:solidFill>
              <a:schemeClr val="tx1"/>
            </a:solidFill>
            <a:headEnd/>
            <a:tailEnd/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1200" dirty="0" smtClean="0">
                <a:latin typeface="+mn-lt"/>
                <a:ea typeface="+mn-ea"/>
              </a:rPr>
              <a:t>&lt;&lt;interface&gt;&gt;</a:t>
            </a:r>
          </a:p>
          <a:p>
            <a:pPr algn="ctr" eaLnBrk="1" hangingPunct="1"/>
            <a:r>
              <a:rPr lang="en-US" sz="1400" dirty="0" smtClean="0">
                <a:latin typeface="+mn-lt"/>
                <a:ea typeface="+mn-ea"/>
              </a:rPr>
              <a:t>Biter</a:t>
            </a:r>
            <a:endParaRPr lang="en-US" sz="1400" dirty="0">
              <a:latin typeface="+mn-lt"/>
              <a:ea typeface="+mn-ea"/>
            </a:endParaRPr>
          </a:p>
        </p:txBody>
      </p:sp>
      <p:sp>
        <p:nvSpPr>
          <p:cNvPr id="2" name="Isosceles Triangle 1"/>
          <p:cNvSpPr/>
          <p:nvPr/>
        </p:nvSpPr>
        <p:spPr bwMode="auto">
          <a:xfrm>
            <a:off x="5669267" y="3794756"/>
            <a:ext cx="457195" cy="365756"/>
          </a:xfrm>
          <a:prstGeom prst="triangl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0"/>
            </a:endParaRPr>
          </a:p>
        </p:txBody>
      </p:sp>
      <p:cxnSp>
        <p:nvCxnSpPr>
          <p:cNvPr id="5" name="Straight Connector 4"/>
          <p:cNvCxnSpPr>
            <a:stCxn id="2" idx="3"/>
          </p:cNvCxnSpPr>
          <p:nvPr/>
        </p:nvCxnSpPr>
        <p:spPr bwMode="auto">
          <a:xfrm>
            <a:off x="5897865" y="4160512"/>
            <a:ext cx="22859" cy="914390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16" name="AutoShape 67"/>
          <p:cNvSpPr>
            <a:spLocks noChangeArrowheads="1"/>
          </p:cNvSpPr>
          <p:nvPr/>
        </p:nvSpPr>
        <p:spPr bwMode="auto">
          <a:xfrm>
            <a:off x="5031883" y="5074902"/>
            <a:ext cx="1731963" cy="525463"/>
          </a:xfrm>
          <a:prstGeom prst="roundRect">
            <a:avLst>
              <a:gd name="adj" fmla="val 16667"/>
            </a:avLst>
          </a:prstGeom>
          <a:noFill/>
          <a:ln w="19050" cmpd="sng">
            <a:solidFill>
              <a:schemeClr val="tx1"/>
            </a:solidFill>
            <a:headEnd/>
            <a:tailEnd/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1400" dirty="0" smtClean="0">
                <a:latin typeface="+mn-lt"/>
                <a:ea typeface="+mn-ea"/>
              </a:rPr>
              <a:t>Dog</a:t>
            </a:r>
            <a:endParaRPr lang="en-US" sz="1400" dirty="0">
              <a:latin typeface="+mn-lt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43549237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65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65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5219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41400-FB88-F048-85EE-B1592E2D25C9}" type="slidenum">
              <a:rPr lang="en-US"/>
              <a:pPr/>
              <a:t>14</a:t>
            </a:fld>
            <a:endParaRPr lang="en-US"/>
          </a:p>
        </p:txBody>
      </p:sp>
      <p:sp>
        <p:nvSpPr>
          <p:cNvPr id="3184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No Surprises!</a:t>
            </a:r>
          </a:p>
        </p:txBody>
      </p:sp>
      <p:sp>
        <p:nvSpPr>
          <p:cNvPr id="3184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Good software design has few, if any, surprises</a:t>
            </a:r>
            <a:r>
              <a:rPr lang="en-US" dirty="0" smtClean="0"/>
              <a:t>.</a:t>
            </a:r>
          </a:p>
          <a:p>
            <a:pPr lvl="5"/>
            <a:endParaRPr lang="en-US" dirty="0"/>
          </a:p>
          <a:p>
            <a:r>
              <a:rPr lang="en-US" dirty="0"/>
              <a:t>Surprises can lead to </a:t>
            </a:r>
            <a:r>
              <a:rPr lang="en-US" dirty="0" smtClean="0"/>
              <a:t>serious </a:t>
            </a:r>
            <a:br>
              <a:rPr lang="en-US" dirty="0" smtClean="0"/>
            </a:br>
            <a:r>
              <a:rPr lang="en-US" dirty="0" smtClean="0"/>
              <a:t>programming </a:t>
            </a:r>
            <a:r>
              <a:rPr lang="en-US" dirty="0"/>
              <a:t>errors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588825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26F03F-92B0-9047-B24F-7A57979DE7DB}" type="slidenum">
              <a:rPr lang="en-US"/>
              <a:pPr/>
              <a:t>15</a:t>
            </a:fld>
            <a:endParaRPr lang="en-US"/>
          </a:p>
        </p:txBody>
      </p:sp>
      <p:sp>
        <p:nvSpPr>
          <p:cNvPr id="3082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Good is </a:t>
            </a:r>
            <a:r>
              <a:rPr lang="en-US" dirty="0" smtClean="0"/>
              <a:t>Your Class Design?</a:t>
            </a:r>
            <a:endParaRPr lang="en-US" dirty="0"/>
          </a:p>
        </p:txBody>
      </p:sp>
      <p:sp>
        <p:nvSpPr>
          <p:cNvPr id="3082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35075"/>
            <a:ext cx="8229600" cy="4968875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dirty="0"/>
              <a:t>Who is the </a:t>
            </a:r>
            <a:r>
              <a:rPr lang="en-US" dirty="0">
                <a:solidFill>
                  <a:srgbClr val="B23C00"/>
                </a:solidFill>
              </a:rPr>
              <a:t>user </a:t>
            </a:r>
            <a:r>
              <a:rPr lang="en-US" dirty="0"/>
              <a:t>of a class that you write?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Other programmers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Perhaps you yourself, later</a:t>
            </a:r>
            <a:r>
              <a:rPr lang="en-US" dirty="0" smtClean="0"/>
              <a:t>!</a:t>
            </a:r>
          </a:p>
          <a:p>
            <a:pPr lvl="5"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r>
              <a:rPr lang="en-US" dirty="0"/>
              <a:t>Class </a:t>
            </a:r>
            <a:r>
              <a:rPr lang="en-US" u="sng" dirty="0"/>
              <a:t>designer</a:t>
            </a:r>
            <a:r>
              <a:rPr lang="en-US" dirty="0"/>
              <a:t> priorities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Efficient algorithm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Convenient coding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etc</a:t>
            </a:r>
            <a:r>
              <a:rPr lang="en-US" dirty="0" smtClean="0"/>
              <a:t>.</a:t>
            </a:r>
          </a:p>
          <a:p>
            <a:pPr lvl="5"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r>
              <a:rPr lang="en-US" dirty="0"/>
              <a:t>Class </a:t>
            </a:r>
            <a:r>
              <a:rPr lang="en-US" u="sng" dirty="0"/>
              <a:t>user</a:t>
            </a:r>
            <a:r>
              <a:rPr lang="en-US" dirty="0"/>
              <a:t> priorities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Easy to use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Don</a:t>
            </a:r>
            <a:r>
              <a:rPr lang="en-US" dirty="0" smtClean="0">
                <a:latin typeface="Arial"/>
              </a:rPr>
              <a:t>’</a:t>
            </a:r>
            <a:r>
              <a:rPr lang="en-US" dirty="0" smtClean="0"/>
              <a:t>t </a:t>
            </a:r>
            <a:r>
              <a:rPr lang="en-US" dirty="0"/>
              <a:t>have to understand the implementation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etc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218400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082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082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082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2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0822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2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0822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2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0822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2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0822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2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0822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26F03F-92B0-9047-B24F-7A57979DE7DB}" type="slidenum">
              <a:rPr lang="en-US"/>
              <a:pPr/>
              <a:t>16</a:t>
            </a:fld>
            <a:endParaRPr lang="en-US"/>
          </a:p>
        </p:txBody>
      </p:sp>
      <p:sp>
        <p:nvSpPr>
          <p:cNvPr id="3082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Good is Your Class Design?</a:t>
            </a:r>
          </a:p>
        </p:txBody>
      </p:sp>
      <p:sp>
        <p:nvSpPr>
          <p:cNvPr id="3082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35075"/>
            <a:ext cx="8229600" cy="4968875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dirty="0" smtClean="0"/>
              <a:t>Is </a:t>
            </a:r>
            <a:r>
              <a:rPr lang="en-US" dirty="0"/>
              <a:t>there a </a:t>
            </a:r>
            <a:r>
              <a:rPr lang="en-US" altLang="ja-JP" dirty="0" smtClean="0">
                <a:latin typeface="Arial"/>
              </a:rPr>
              <a:t>“</a:t>
            </a:r>
            <a:r>
              <a:rPr lang="en-US" dirty="0" smtClean="0"/>
              <a:t>conflict </a:t>
            </a:r>
            <a:r>
              <a:rPr lang="en-US" dirty="0"/>
              <a:t>of </a:t>
            </a:r>
            <a:r>
              <a:rPr lang="en-US" dirty="0" smtClean="0"/>
              <a:t>interest</a:t>
            </a:r>
            <a:r>
              <a:rPr lang="en-US" altLang="ja-JP" dirty="0" smtClean="0">
                <a:latin typeface="Arial"/>
              </a:rPr>
              <a:t>”</a:t>
            </a:r>
            <a:r>
              <a:rPr lang="en-US" dirty="0" smtClean="0"/>
              <a:t> </a:t>
            </a:r>
            <a:r>
              <a:rPr lang="en-US" dirty="0"/>
              <a:t>if </a:t>
            </a:r>
            <a:r>
              <a:rPr lang="en-US" dirty="0" smtClean="0"/>
              <a:t>you</a:t>
            </a:r>
            <a:r>
              <a:rPr lang="en-US" altLang="ja-JP" dirty="0" smtClean="0">
                <a:latin typeface="Arial"/>
              </a:rPr>
              <a:t>’</a:t>
            </a:r>
            <a:r>
              <a:rPr lang="en-US" dirty="0" smtClean="0"/>
              <a:t>re </a:t>
            </a:r>
            <a:r>
              <a:rPr lang="en-US" dirty="0"/>
              <a:t>both </a:t>
            </a:r>
            <a:br>
              <a:rPr lang="en-US" dirty="0"/>
            </a:br>
            <a:r>
              <a:rPr lang="en-US" dirty="0"/>
              <a:t>the class designer and the class user</a:t>
            </a:r>
            <a:r>
              <a:rPr lang="en-US" dirty="0" smtClean="0"/>
              <a:t>?</a:t>
            </a:r>
          </a:p>
          <a:p>
            <a:pPr lvl="4"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r>
              <a:rPr lang="en-US" dirty="0"/>
              <a:t>Can you make the right </a:t>
            </a:r>
            <a:r>
              <a:rPr lang="en-US" dirty="0">
                <a:solidFill>
                  <a:srgbClr val="B23C00"/>
                </a:solidFill>
              </a:rPr>
              <a:t>engineering tradeoffs</a:t>
            </a:r>
            <a:r>
              <a:rPr lang="en-US" dirty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40277086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67061D-AF76-B947-AC11-118649CAA28F}" type="slidenum">
              <a:rPr lang="en-US"/>
              <a:pPr/>
              <a:t>17</a:t>
            </a:fld>
            <a:endParaRPr lang="en-US"/>
          </a:p>
        </p:txBody>
      </p:sp>
      <p:sp>
        <p:nvSpPr>
          <p:cNvPr id="547842" name="Rectangle 2"/>
          <p:cNvSpPr>
            <a:spLocks noGrp="1" noChangeArrowheads="1"/>
          </p:cNvSpPr>
          <p:nvPr>
            <p:ph type="title"/>
          </p:nvPr>
        </p:nvSpPr>
        <p:spPr>
          <a:xfrm>
            <a:off x="365125" y="411163"/>
            <a:ext cx="8412163" cy="655637"/>
          </a:xfrm>
        </p:spPr>
        <p:txBody>
          <a:bodyPr/>
          <a:lstStyle/>
          <a:p>
            <a:r>
              <a:rPr lang="en-US" dirty="0"/>
              <a:t>In-Class </a:t>
            </a:r>
            <a:r>
              <a:rPr lang="en-US" dirty="0" smtClean="0"/>
              <a:t>Exercise</a:t>
            </a:r>
            <a:r>
              <a:rPr lang="en-US" dirty="0"/>
              <a:t>: UML Class Diagram</a:t>
            </a:r>
          </a:p>
        </p:txBody>
      </p:sp>
      <p:sp>
        <p:nvSpPr>
          <p:cNvPr id="5478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229600" cy="4968875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400" dirty="0" smtClean="0"/>
              <a:t>Draw </a:t>
            </a:r>
            <a:r>
              <a:rPr lang="en-US" sz="2400" dirty="0"/>
              <a:t>UML class </a:t>
            </a:r>
            <a:r>
              <a:rPr lang="en-US" sz="2400" dirty="0" smtClean="0"/>
              <a:t>diagrams </a:t>
            </a:r>
            <a:r>
              <a:rPr lang="en-US" sz="2400" dirty="0"/>
              <a:t>that </a:t>
            </a: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 smtClean="0"/>
              <a:t>capture all </a:t>
            </a:r>
            <a:r>
              <a:rPr lang="en-US" sz="2400" dirty="0"/>
              <a:t>of these facts: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A university has several departments.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Each department has a department chair.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Each department teaches several courses.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Two of the departments are computer science (CS) </a:t>
            </a:r>
            <a:br>
              <a:rPr lang="en-US" sz="2000" dirty="0"/>
            </a:br>
            <a:r>
              <a:rPr lang="en-US" sz="2000" dirty="0"/>
              <a:t>and computer engineering (CMPE).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The computer science department teaches the courses </a:t>
            </a:r>
            <a:br>
              <a:rPr lang="en-US" sz="2000" dirty="0"/>
            </a:br>
            <a:r>
              <a:rPr lang="en-US" sz="2000" dirty="0"/>
              <a:t>CS 101, CS 102, and CS 103.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The computer engineering department teaches the courses CMPE 101 and CMPE 102.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CS 102, CS 103, and CMPE 102 are also online.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Each course has a professor, a number of students, </a:t>
            </a:r>
            <a:br>
              <a:rPr lang="en-US" sz="2000" dirty="0"/>
            </a:br>
            <a:r>
              <a:rPr lang="en-US" sz="2000" dirty="0"/>
              <a:t>and possibly a graduate student T.A.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People have home addresses.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5943585" y="1325903"/>
            <a:ext cx="2622608" cy="101566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B23C00"/>
            </a:solidFill>
          </a:ln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B23C00"/>
                </a:solidFill>
              </a:rPr>
              <a:t>No attributes or </a:t>
            </a:r>
          </a:p>
          <a:p>
            <a:r>
              <a:rPr lang="en-US" sz="2000" dirty="0" smtClean="0">
                <a:solidFill>
                  <a:srgbClr val="B23C00"/>
                </a:solidFill>
              </a:rPr>
              <a:t>methods</a:t>
            </a:r>
            <a:r>
              <a:rPr lang="en-US" sz="2000" dirty="0">
                <a:solidFill>
                  <a:srgbClr val="B23C00"/>
                </a:solidFill>
              </a:rPr>
              <a:t> </a:t>
            </a:r>
            <a:r>
              <a:rPr lang="en-US" sz="2000" dirty="0" smtClean="0">
                <a:solidFill>
                  <a:srgbClr val="B23C00"/>
                </a:solidFill>
              </a:rPr>
              <a:t>are required </a:t>
            </a:r>
          </a:p>
          <a:p>
            <a:r>
              <a:rPr lang="en-US" sz="2000" dirty="0" smtClean="0">
                <a:solidFill>
                  <a:srgbClr val="B23C00"/>
                </a:solidFill>
              </a:rPr>
              <a:t>in these diagrams.</a:t>
            </a:r>
            <a:endParaRPr lang="en-US" sz="2000" dirty="0">
              <a:solidFill>
                <a:srgbClr val="B23C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437744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78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478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78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478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78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478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784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54784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784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54784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87112A-A79F-8744-AB7E-8F91E4745093}" type="slidenum">
              <a:rPr lang="en-US"/>
              <a:pPr/>
              <a:t>18</a:t>
            </a:fld>
            <a:endParaRPr lang="en-US"/>
          </a:p>
        </p:txBody>
      </p:sp>
      <p:sp>
        <p:nvSpPr>
          <p:cNvPr id="549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An Exercise Solution</a:t>
            </a:r>
          </a:p>
        </p:txBody>
      </p:sp>
      <p:sp>
        <p:nvSpPr>
          <p:cNvPr id="549891" name="Text Box 3"/>
          <p:cNvSpPr txBox="1">
            <a:spLocks noChangeArrowheads="1"/>
          </p:cNvSpPr>
          <p:nvPr/>
        </p:nvSpPr>
        <p:spPr bwMode="auto">
          <a:xfrm>
            <a:off x="849313" y="1284288"/>
            <a:ext cx="1406525" cy="395287"/>
          </a:xfrm>
          <a:prstGeom prst="rect">
            <a:avLst/>
          </a:prstGeom>
          <a:solidFill>
            <a:srgbClr val="CCFFFF"/>
          </a:solidFill>
          <a:ln w="28575">
            <a:solidFill>
              <a:srgbClr val="0033CC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en-US" b="0">
                <a:latin typeface="Arial" charset="0"/>
              </a:rPr>
              <a:t>University</a:t>
            </a:r>
          </a:p>
        </p:txBody>
      </p:sp>
      <p:sp>
        <p:nvSpPr>
          <p:cNvPr id="549892" name="Text Box 4"/>
          <p:cNvSpPr txBox="1">
            <a:spLocks noChangeArrowheads="1"/>
          </p:cNvSpPr>
          <p:nvPr/>
        </p:nvSpPr>
        <p:spPr bwMode="auto">
          <a:xfrm>
            <a:off x="7550150" y="1289050"/>
            <a:ext cx="1050925" cy="395288"/>
          </a:xfrm>
          <a:prstGeom prst="rect">
            <a:avLst/>
          </a:prstGeom>
          <a:solidFill>
            <a:srgbClr val="CCFFFF"/>
          </a:solidFill>
          <a:ln w="28575">
            <a:solidFill>
              <a:srgbClr val="0033CC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b="0">
                <a:latin typeface="Arial" charset="0"/>
              </a:rPr>
              <a:t>Address</a:t>
            </a:r>
          </a:p>
        </p:txBody>
      </p:sp>
      <p:grpSp>
        <p:nvGrpSpPr>
          <p:cNvPr id="549893" name="Group 5"/>
          <p:cNvGrpSpPr>
            <a:grpSpLocks/>
          </p:cNvGrpSpPr>
          <p:nvPr/>
        </p:nvGrpSpPr>
        <p:grpSpPr bwMode="auto">
          <a:xfrm>
            <a:off x="2287588" y="2124075"/>
            <a:ext cx="2001837" cy="395288"/>
            <a:chOff x="1441" y="1338"/>
            <a:chExt cx="1261" cy="249"/>
          </a:xfrm>
        </p:grpSpPr>
        <p:sp>
          <p:nvSpPr>
            <p:cNvPr id="549894" name="Text Box 6"/>
            <p:cNvSpPr txBox="1">
              <a:spLocks noChangeArrowheads="1"/>
            </p:cNvSpPr>
            <p:nvPr/>
          </p:nvSpPr>
          <p:spPr bwMode="auto">
            <a:xfrm>
              <a:off x="1856" y="1338"/>
              <a:ext cx="846" cy="249"/>
            </a:xfrm>
            <a:prstGeom prst="rect">
              <a:avLst/>
            </a:prstGeom>
            <a:solidFill>
              <a:srgbClr val="CCFFFF"/>
            </a:solidFill>
            <a:ln w="28575">
              <a:solidFill>
                <a:srgbClr val="0033CC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/>
              <a:r>
                <a:rPr lang="en-US" b="0">
                  <a:latin typeface="Arial" charset="0"/>
                </a:rPr>
                <a:t>Chair</a:t>
              </a:r>
            </a:p>
          </p:txBody>
        </p:sp>
        <p:sp>
          <p:nvSpPr>
            <p:cNvPr id="549895" name="AutoShape 7"/>
            <p:cNvSpPr>
              <a:spLocks noChangeArrowheads="1"/>
            </p:cNvSpPr>
            <p:nvPr/>
          </p:nvSpPr>
          <p:spPr bwMode="auto">
            <a:xfrm>
              <a:off x="1441" y="1395"/>
              <a:ext cx="184" cy="133"/>
            </a:xfrm>
            <a:prstGeom prst="diamond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cxnSp>
          <p:nvCxnSpPr>
            <p:cNvPr id="549896" name="AutoShape 8"/>
            <p:cNvCxnSpPr>
              <a:cxnSpLocks noChangeShapeType="1"/>
              <a:stCxn id="549895" idx="3"/>
              <a:endCxn id="549894" idx="1"/>
            </p:cNvCxnSpPr>
            <p:nvPr/>
          </p:nvCxnSpPr>
          <p:spPr bwMode="auto">
            <a:xfrm>
              <a:off x="1634" y="1462"/>
              <a:ext cx="213" cy="1"/>
            </a:xfrm>
            <a:prstGeom prst="straightConnector1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</p:grpSp>
      <p:sp>
        <p:nvSpPr>
          <p:cNvPr id="549897" name="AutoShape 9"/>
          <p:cNvSpPr>
            <a:spLocks noChangeArrowheads="1"/>
          </p:cNvSpPr>
          <p:nvPr/>
        </p:nvSpPr>
        <p:spPr bwMode="auto">
          <a:xfrm>
            <a:off x="7966075" y="1893888"/>
            <a:ext cx="227013" cy="249237"/>
          </a:xfrm>
          <a:prstGeom prst="diamond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549898" name="Group 10"/>
          <p:cNvGrpSpPr>
            <a:grpSpLocks/>
          </p:cNvGrpSpPr>
          <p:nvPr/>
        </p:nvGrpSpPr>
        <p:grpSpPr bwMode="auto">
          <a:xfrm>
            <a:off x="6680200" y="4513263"/>
            <a:ext cx="963613" cy="912812"/>
            <a:chOff x="4208" y="2843"/>
            <a:chExt cx="607" cy="575"/>
          </a:xfrm>
        </p:grpSpPr>
        <p:sp>
          <p:nvSpPr>
            <p:cNvPr id="549899" name="Text Box 11"/>
            <p:cNvSpPr txBox="1">
              <a:spLocks noChangeArrowheads="1"/>
            </p:cNvSpPr>
            <p:nvPr/>
          </p:nvSpPr>
          <p:spPr bwMode="auto">
            <a:xfrm>
              <a:off x="4208" y="3093"/>
              <a:ext cx="607" cy="325"/>
            </a:xfrm>
            <a:prstGeom prst="rect">
              <a:avLst/>
            </a:prstGeom>
            <a:solidFill>
              <a:srgbClr val="CCFF33"/>
            </a:solidFill>
            <a:ln w="28575">
              <a:solidFill>
                <a:srgbClr val="33993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 sz="1200" b="0">
                  <a:latin typeface="Arial" charset="0"/>
                  <a:cs typeface="Arial" charset="0"/>
                </a:rPr>
                <a:t>«</a:t>
              </a:r>
              <a:r>
                <a:rPr lang="en-US" sz="1200" b="0">
                  <a:latin typeface="Arial" charset="0"/>
                </a:rPr>
                <a:t>interface</a:t>
              </a:r>
              <a:r>
                <a:rPr lang="en-US" sz="1200" b="0">
                  <a:latin typeface="Arial" charset="0"/>
                  <a:cs typeface="Arial" charset="0"/>
                </a:rPr>
                <a:t>»</a:t>
              </a:r>
            </a:p>
            <a:p>
              <a:pPr algn="ctr"/>
              <a:r>
                <a:rPr lang="en-US" sz="1400" b="0">
                  <a:latin typeface="Arial" charset="0"/>
                </a:rPr>
                <a:t>Graduate</a:t>
              </a:r>
            </a:p>
          </p:txBody>
        </p:sp>
        <p:sp>
          <p:nvSpPr>
            <p:cNvPr id="549900" name="AutoShape 12"/>
            <p:cNvSpPr>
              <a:spLocks noChangeArrowheads="1"/>
            </p:cNvSpPr>
            <p:nvPr/>
          </p:nvSpPr>
          <p:spPr bwMode="auto">
            <a:xfrm rot="10800000">
              <a:off x="4420" y="2982"/>
              <a:ext cx="179" cy="104"/>
            </a:xfrm>
            <a:prstGeom prst="triangle">
              <a:avLst>
                <a:gd name="adj" fmla="val 50000"/>
              </a:avLst>
            </a:prstGeom>
            <a:solidFill>
              <a:schemeClr val="bg1"/>
            </a:solidFill>
            <a:ln w="28575">
              <a:solidFill>
                <a:srgbClr val="33993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cxnSp>
          <p:nvCxnSpPr>
            <p:cNvPr id="549901" name="AutoShape 13"/>
            <p:cNvCxnSpPr>
              <a:cxnSpLocks noChangeShapeType="1"/>
              <a:stCxn id="549954" idx="2"/>
              <a:endCxn id="549900" idx="3"/>
            </p:cNvCxnSpPr>
            <p:nvPr/>
          </p:nvCxnSpPr>
          <p:spPr bwMode="auto">
            <a:xfrm>
              <a:off x="4507" y="2843"/>
              <a:ext cx="3" cy="130"/>
            </a:xfrm>
            <a:prstGeom prst="straightConnector1">
              <a:avLst/>
            </a:prstGeom>
            <a:noFill/>
            <a:ln w="28575">
              <a:solidFill>
                <a:srgbClr val="339933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</p:grpSp>
      <p:grpSp>
        <p:nvGrpSpPr>
          <p:cNvPr id="549902" name="Group 14"/>
          <p:cNvGrpSpPr>
            <a:grpSpLocks/>
          </p:cNvGrpSpPr>
          <p:nvPr/>
        </p:nvGrpSpPr>
        <p:grpSpPr bwMode="auto">
          <a:xfrm>
            <a:off x="4303713" y="2147888"/>
            <a:ext cx="4241800" cy="1347787"/>
            <a:chOff x="2711" y="1353"/>
            <a:chExt cx="2672" cy="849"/>
          </a:xfrm>
        </p:grpSpPr>
        <p:sp>
          <p:nvSpPr>
            <p:cNvPr id="549903" name="Text Box 15"/>
            <p:cNvSpPr txBox="1">
              <a:spLocks noChangeArrowheads="1"/>
            </p:cNvSpPr>
            <p:nvPr/>
          </p:nvSpPr>
          <p:spPr bwMode="auto">
            <a:xfrm>
              <a:off x="4793" y="1353"/>
              <a:ext cx="590" cy="249"/>
            </a:xfrm>
            <a:prstGeom prst="rect">
              <a:avLst/>
            </a:prstGeom>
            <a:solidFill>
              <a:srgbClr val="CCFFFF"/>
            </a:solidFill>
            <a:ln w="28575">
              <a:solidFill>
                <a:srgbClr val="0033CC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 b="0">
                  <a:latin typeface="Arial" charset="0"/>
                </a:rPr>
                <a:t>Person</a:t>
              </a:r>
            </a:p>
          </p:txBody>
        </p:sp>
        <p:sp>
          <p:nvSpPr>
            <p:cNvPr id="549904" name="AutoShape 16"/>
            <p:cNvSpPr>
              <a:spLocks noChangeArrowheads="1"/>
            </p:cNvSpPr>
            <p:nvPr/>
          </p:nvSpPr>
          <p:spPr bwMode="auto">
            <a:xfrm>
              <a:off x="5021" y="1610"/>
              <a:ext cx="149" cy="118"/>
            </a:xfrm>
            <a:prstGeom prst="triangle">
              <a:avLst>
                <a:gd name="adj" fmla="val 50000"/>
              </a:avLst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cxnSp>
          <p:nvCxnSpPr>
            <p:cNvPr id="549905" name="AutoShape 17"/>
            <p:cNvCxnSpPr>
              <a:cxnSpLocks noChangeShapeType="1"/>
              <a:stCxn id="549904" idx="3"/>
              <a:endCxn id="549948" idx="3"/>
            </p:cNvCxnSpPr>
            <p:nvPr/>
          </p:nvCxnSpPr>
          <p:spPr bwMode="auto">
            <a:xfrm rot="5400000">
              <a:off x="4923" y="1705"/>
              <a:ext cx="141" cy="205"/>
            </a:xfrm>
            <a:prstGeom prst="bentConnector2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549906" name="AutoShape 18"/>
            <p:cNvCxnSpPr>
              <a:cxnSpLocks noChangeShapeType="1"/>
              <a:stCxn id="549904" idx="3"/>
              <a:endCxn id="549947" idx="3"/>
            </p:cNvCxnSpPr>
            <p:nvPr/>
          </p:nvCxnSpPr>
          <p:spPr bwMode="auto">
            <a:xfrm rot="5400000">
              <a:off x="4761" y="1867"/>
              <a:ext cx="465" cy="205"/>
            </a:xfrm>
            <a:prstGeom prst="bentConnector2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sp>
          <p:nvSpPr>
            <p:cNvPr id="549907" name="AutoShape 19"/>
            <p:cNvSpPr>
              <a:spLocks noChangeArrowheads="1"/>
            </p:cNvSpPr>
            <p:nvPr/>
          </p:nvSpPr>
          <p:spPr bwMode="auto">
            <a:xfrm rot="5400000">
              <a:off x="4660" y="1418"/>
              <a:ext cx="163" cy="88"/>
            </a:xfrm>
            <a:prstGeom prst="triangle">
              <a:avLst>
                <a:gd name="adj" fmla="val 50000"/>
              </a:avLst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cxnSp>
          <p:nvCxnSpPr>
            <p:cNvPr id="549908" name="AutoShape 20"/>
            <p:cNvCxnSpPr>
              <a:cxnSpLocks noChangeShapeType="1"/>
              <a:stCxn id="549894" idx="3"/>
              <a:endCxn id="549907" idx="3"/>
            </p:cNvCxnSpPr>
            <p:nvPr/>
          </p:nvCxnSpPr>
          <p:spPr bwMode="auto">
            <a:xfrm flipV="1">
              <a:off x="2711" y="1461"/>
              <a:ext cx="1979" cy="2"/>
            </a:xfrm>
            <a:prstGeom prst="bentConnector3">
              <a:avLst>
                <a:gd name="adj1" fmla="val 49977"/>
              </a:avLst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</p:grpSp>
      <p:cxnSp>
        <p:nvCxnSpPr>
          <p:cNvPr id="549909" name="AutoShape 21"/>
          <p:cNvCxnSpPr>
            <a:cxnSpLocks noChangeShapeType="1"/>
            <a:stCxn id="549897" idx="0"/>
            <a:endCxn id="549892" idx="2"/>
          </p:cNvCxnSpPr>
          <p:nvPr/>
        </p:nvCxnSpPr>
        <p:spPr bwMode="auto">
          <a:xfrm flipH="1" flipV="1">
            <a:off x="8075613" y="1698625"/>
            <a:ext cx="4762" cy="180975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grpSp>
        <p:nvGrpSpPr>
          <p:cNvPr id="549910" name="Group 22"/>
          <p:cNvGrpSpPr>
            <a:grpSpLocks/>
          </p:cNvGrpSpPr>
          <p:nvPr/>
        </p:nvGrpSpPr>
        <p:grpSpPr bwMode="auto">
          <a:xfrm>
            <a:off x="2282825" y="3190875"/>
            <a:ext cx="2479675" cy="1836738"/>
            <a:chOff x="1438" y="2010"/>
            <a:chExt cx="1562" cy="1157"/>
          </a:xfrm>
        </p:grpSpPr>
        <p:sp>
          <p:nvSpPr>
            <p:cNvPr id="549911" name="Text Box 23"/>
            <p:cNvSpPr txBox="1">
              <a:spLocks noChangeArrowheads="1"/>
            </p:cNvSpPr>
            <p:nvPr/>
          </p:nvSpPr>
          <p:spPr bwMode="auto">
            <a:xfrm>
              <a:off x="1865" y="2282"/>
              <a:ext cx="837" cy="249"/>
            </a:xfrm>
            <a:prstGeom prst="rect">
              <a:avLst/>
            </a:prstGeom>
            <a:solidFill>
              <a:srgbClr val="CCFFFF"/>
            </a:solidFill>
            <a:ln w="28575">
              <a:solidFill>
                <a:srgbClr val="0033CC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/>
              <a:r>
                <a:rPr lang="en-US" b="0">
                  <a:latin typeface="Arial" charset="0"/>
                </a:rPr>
                <a:t>CS 101</a:t>
              </a:r>
            </a:p>
          </p:txBody>
        </p:sp>
        <p:sp>
          <p:nvSpPr>
            <p:cNvPr id="549912" name="Text Box 24"/>
            <p:cNvSpPr txBox="1">
              <a:spLocks noChangeArrowheads="1"/>
            </p:cNvSpPr>
            <p:nvPr/>
          </p:nvSpPr>
          <p:spPr bwMode="auto">
            <a:xfrm>
              <a:off x="1865" y="2598"/>
              <a:ext cx="837" cy="249"/>
            </a:xfrm>
            <a:prstGeom prst="rect">
              <a:avLst/>
            </a:prstGeom>
            <a:solidFill>
              <a:srgbClr val="CCFFFF"/>
            </a:solidFill>
            <a:ln w="28575">
              <a:solidFill>
                <a:srgbClr val="0033CC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/>
              <a:r>
                <a:rPr lang="en-US" b="0">
                  <a:latin typeface="Arial" charset="0"/>
                </a:rPr>
                <a:t>CS 102</a:t>
              </a:r>
            </a:p>
          </p:txBody>
        </p:sp>
        <p:sp>
          <p:nvSpPr>
            <p:cNvPr id="549913" name="Text Box 25"/>
            <p:cNvSpPr txBox="1">
              <a:spLocks noChangeArrowheads="1"/>
            </p:cNvSpPr>
            <p:nvPr/>
          </p:nvSpPr>
          <p:spPr bwMode="auto">
            <a:xfrm>
              <a:off x="1865" y="2918"/>
              <a:ext cx="837" cy="249"/>
            </a:xfrm>
            <a:prstGeom prst="rect">
              <a:avLst/>
            </a:prstGeom>
            <a:solidFill>
              <a:srgbClr val="CCFFFF"/>
            </a:solidFill>
            <a:ln w="28575">
              <a:solidFill>
                <a:srgbClr val="0033CC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/>
              <a:r>
                <a:rPr lang="en-US" b="0">
                  <a:latin typeface="Arial" charset="0"/>
                </a:rPr>
                <a:t>CS 103</a:t>
              </a:r>
            </a:p>
          </p:txBody>
        </p:sp>
        <p:cxnSp>
          <p:nvCxnSpPr>
            <p:cNvPr id="549914" name="AutoShape 26"/>
            <p:cNvCxnSpPr>
              <a:cxnSpLocks noChangeShapeType="1"/>
              <a:stCxn id="549917" idx="3"/>
              <a:endCxn id="549912" idx="1"/>
            </p:cNvCxnSpPr>
            <p:nvPr/>
          </p:nvCxnSpPr>
          <p:spPr bwMode="auto">
            <a:xfrm>
              <a:off x="1631" y="2723"/>
              <a:ext cx="225" cy="0"/>
            </a:xfrm>
            <a:prstGeom prst="straightConnector1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549915" name="AutoShape 27"/>
            <p:cNvCxnSpPr>
              <a:cxnSpLocks noChangeShapeType="1"/>
              <a:stCxn id="549917" idx="3"/>
              <a:endCxn id="549911" idx="1"/>
            </p:cNvCxnSpPr>
            <p:nvPr/>
          </p:nvCxnSpPr>
          <p:spPr bwMode="auto">
            <a:xfrm flipV="1">
              <a:off x="1631" y="2407"/>
              <a:ext cx="225" cy="316"/>
            </a:xfrm>
            <a:prstGeom prst="bentConnector3">
              <a:avLst>
                <a:gd name="adj1" fmla="val 49778"/>
              </a:avLst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549916" name="AutoShape 28"/>
            <p:cNvCxnSpPr>
              <a:cxnSpLocks noChangeShapeType="1"/>
              <a:stCxn id="549917" idx="3"/>
              <a:endCxn id="549913" idx="1"/>
            </p:cNvCxnSpPr>
            <p:nvPr/>
          </p:nvCxnSpPr>
          <p:spPr bwMode="auto">
            <a:xfrm>
              <a:off x="1631" y="2723"/>
              <a:ext cx="225" cy="320"/>
            </a:xfrm>
            <a:prstGeom prst="bentConnector3">
              <a:avLst>
                <a:gd name="adj1" fmla="val 49778"/>
              </a:avLst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sp>
          <p:nvSpPr>
            <p:cNvPr id="549917" name="AutoShape 29"/>
            <p:cNvSpPr>
              <a:spLocks noChangeArrowheads="1"/>
            </p:cNvSpPr>
            <p:nvPr/>
          </p:nvSpPr>
          <p:spPr bwMode="auto">
            <a:xfrm>
              <a:off x="1438" y="2656"/>
              <a:ext cx="184" cy="133"/>
            </a:xfrm>
            <a:prstGeom prst="diamond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49918" name="AutoShape 30"/>
            <p:cNvSpPr>
              <a:spLocks noChangeArrowheads="1"/>
            </p:cNvSpPr>
            <p:nvPr/>
          </p:nvSpPr>
          <p:spPr bwMode="auto">
            <a:xfrm>
              <a:off x="2851" y="2010"/>
              <a:ext cx="149" cy="118"/>
            </a:xfrm>
            <a:prstGeom prst="triangle">
              <a:avLst>
                <a:gd name="adj" fmla="val 50000"/>
              </a:avLst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cxnSp>
          <p:nvCxnSpPr>
            <p:cNvPr id="549919" name="AutoShape 31"/>
            <p:cNvCxnSpPr>
              <a:cxnSpLocks noChangeShapeType="1"/>
              <a:stCxn id="549918" idx="3"/>
              <a:endCxn id="549911" idx="3"/>
            </p:cNvCxnSpPr>
            <p:nvPr/>
          </p:nvCxnSpPr>
          <p:spPr bwMode="auto">
            <a:xfrm rot="5400000">
              <a:off x="2684" y="2164"/>
              <a:ext cx="270" cy="215"/>
            </a:xfrm>
            <a:prstGeom prst="bentConnector2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549920" name="AutoShape 32"/>
            <p:cNvCxnSpPr>
              <a:cxnSpLocks noChangeShapeType="1"/>
              <a:stCxn id="549912" idx="3"/>
              <a:endCxn id="549918" idx="3"/>
            </p:cNvCxnSpPr>
            <p:nvPr/>
          </p:nvCxnSpPr>
          <p:spPr bwMode="auto">
            <a:xfrm flipV="1">
              <a:off x="2711" y="2137"/>
              <a:ext cx="215" cy="586"/>
            </a:xfrm>
            <a:prstGeom prst="bentConnector2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549921" name="AutoShape 33"/>
            <p:cNvCxnSpPr>
              <a:cxnSpLocks noChangeShapeType="1"/>
              <a:stCxn id="549913" idx="3"/>
              <a:endCxn id="549918" idx="3"/>
            </p:cNvCxnSpPr>
            <p:nvPr/>
          </p:nvCxnSpPr>
          <p:spPr bwMode="auto">
            <a:xfrm flipV="1">
              <a:off x="2711" y="2137"/>
              <a:ext cx="215" cy="906"/>
            </a:xfrm>
            <a:prstGeom prst="bentConnector2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</p:grpSp>
      <p:grpSp>
        <p:nvGrpSpPr>
          <p:cNvPr id="549922" name="Group 34"/>
          <p:cNvGrpSpPr>
            <a:grpSpLocks/>
          </p:cNvGrpSpPr>
          <p:nvPr/>
        </p:nvGrpSpPr>
        <p:grpSpPr bwMode="auto">
          <a:xfrm>
            <a:off x="2287588" y="3392488"/>
            <a:ext cx="2357437" cy="2776537"/>
            <a:chOff x="1441" y="2137"/>
            <a:chExt cx="1485" cy="1749"/>
          </a:xfrm>
        </p:grpSpPr>
        <p:sp>
          <p:nvSpPr>
            <p:cNvPr id="549923" name="Text Box 35"/>
            <p:cNvSpPr txBox="1">
              <a:spLocks noChangeArrowheads="1"/>
            </p:cNvSpPr>
            <p:nvPr/>
          </p:nvSpPr>
          <p:spPr bwMode="auto">
            <a:xfrm>
              <a:off x="1872" y="3317"/>
              <a:ext cx="830" cy="249"/>
            </a:xfrm>
            <a:prstGeom prst="rect">
              <a:avLst/>
            </a:prstGeom>
            <a:solidFill>
              <a:srgbClr val="CCFFFF"/>
            </a:solidFill>
            <a:ln w="28575">
              <a:solidFill>
                <a:srgbClr val="0033CC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 b="0">
                  <a:latin typeface="Arial" charset="0"/>
                </a:rPr>
                <a:t>CMPE 101</a:t>
              </a:r>
            </a:p>
          </p:txBody>
        </p:sp>
        <p:sp>
          <p:nvSpPr>
            <p:cNvPr id="549924" name="Text Box 36"/>
            <p:cNvSpPr txBox="1">
              <a:spLocks noChangeArrowheads="1"/>
            </p:cNvSpPr>
            <p:nvPr/>
          </p:nvSpPr>
          <p:spPr bwMode="auto">
            <a:xfrm>
              <a:off x="1872" y="3637"/>
              <a:ext cx="830" cy="249"/>
            </a:xfrm>
            <a:prstGeom prst="rect">
              <a:avLst/>
            </a:prstGeom>
            <a:solidFill>
              <a:srgbClr val="CCFFFF"/>
            </a:solidFill>
            <a:ln w="28575">
              <a:solidFill>
                <a:srgbClr val="0033CC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 b="0">
                  <a:latin typeface="Arial" charset="0"/>
                </a:rPr>
                <a:t>CMPE 102</a:t>
              </a:r>
            </a:p>
          </p:txBody>
        </p:sp>
        <p:cxnSp>
          <p:nvCxnSpPr>
            <p:cNvPr id="549925" name="AutoShape 37"/>
            <p:cNvCxnSpPr>
              <a:cxnSpLocks noChangeShapeType="1"/>
              <a:stCxn id="549927" idx="3"/>
              <a:endCxn id="549923" idx="1"/>
            </p:cNvCxnSpPr>
            <p:nvPr/>
          </p:nvCxnSpPr>
          <p:spPr bwMode="auto">
            <a:xfrm flipV="1">
              <a:off x="1634" y="3442"/>
              <a:ext cx="229" cy="146"/>
            </a:xfrm>
            <a:prstGeom prst="bentConnector3">
              <a:avLst>
                <a:gd name="adj1" fmla="val 49782"/>
              </a:avLst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549926" name="AutoShape 38"/>
            <p:cNvCxnSpPr>
              <a:cxnSpLocks noChangeShapeType="1"/>
              <a:stCxn id="549927" idx="3"/>
              <a:endCxn id="549924" idx="1"/>
            </p:cNvCxnSpPr>
            <p:nvPr/>
          </p:nvCxnSpPr>
          <p:spPr bwMode="auto">
            <a:xfrm>
              <a:off x="1634" y="3588"/>
              <a:ext cx="229" cy="174"/>
            </a:xfrm>
            <a:prstGeom prst="bentConnector3">
              <a:avLst>
                <a:gd name="adj1" fmla="val 49782"/>
              </a:avLst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sp>
          <p:nvSpPr>
            <p:cNvPr id="549927" name="AutoShape 39"/>
            <p:cNvSpPr>
              <a:spLocks noChangeArrowheads="1"/>
            </p:cNvSpPr>
            <p:nvPr/>
          </p:nvSpPr>
          <p:spPr bwMode="auto">
            <a:xfrm>
              <a:off x="1441" y="3521"/>
              <a:ext cx="184" cy="133"/>
            </a:xfrm>
            <a:prstGeom prst="diamond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cxnSp>
          <p:nvCxnSpPr>
            <p:cNvPr id="549928" name="AutoShape 40"/>
            <p:cNvCxnSpPr>
              <a:cxnSpLocks noChangeShapeType="1"/>
              <a:stCxn id="549923" idx="3"/>
              <a:endCxn id="549918" idx="3"/>
            </p:cNvCxnSpPr>
            <p:nvPr/>
          </p:nvCxnSpPr>
          <p:spPr bwMode="auto">
            <a:xfrm flipV="1">
              <a:off x="2711" y="2137"/>
              <a:ext cx="215" cy="1305"/>
            </a:xfrm>
            <a:prstGeom prst="bentConnector2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549929" name="AutoShape 41"/>
            <p:cNvCxnSpPr>
              <a:cxnSpLocks noChangeShapeType="1"/>
              <a:stCxn id="549924" idx="3"/>
              <a:endCxn id="549918" idx="3"/>
            </p:cNvCxnSpPr>
            <p:nvPr/>
          </p:nvCxnSpPr>
          <p:spPr bwMode="auto">
            <a:xfrm flipV="1">
              <a:off x="2711" y="2137"/>
              <a:ext cx="215" cy="1625"/>
            </a:xfrm>
            <a:prstGeom prst="bentConnector2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</p:grpSp>
      <p:grpSp>
        <p:nvGrpSpPr>
          <p:cNvPr id="549930" name="Group 42"/>
          <p:cNvGrpSpPr>
            <a:grpSpLocks/>
          </p:cNvGrpSpPr>
          <p:nvPr/>
        </p:nvGrpSpPr>
        <p:grpSpPr bwMode="auto">
          <a:xfrm>
            <a:off x="690563" y="2190750"/>
            <a:ext cx="1590675" cy="3840163"/>
            <a:chOff x="435" y="1380"/>
            <a:chExt cx="1002" cy="2419"/>
          </a:xfrm>
        </p:grpSpPr>
        <p:cxnSp>
          <p:nvCxnSpPr>
            <p:cNvPr id="549931" name="AutoShape 43"/>
            <p:cNvCxnSpPr>
              <a:cxnSpLocks noChangeShapeType="1"/>
              <a:stCxn id="549935" idx="3"/>
              <a:endCxn id="549932" idx="1"/>
            </p:cNvCxnSpPr>
            <p:nvPr/>
          </p:nvCxnSpPr>
          <p:spPr bwMode="auto">
            <a:xfrm rot="10800000" flipH="1" flipV="1">
              <a:off x="435" y="1461"/>
              <a:ext cx="91" cy="2127"/>
            </a:xfrm>
            <a:prstGeom prst="bentConnector3">
              <a:avLst>
                <a:gd name="adj1" fmla="val -149449"/>
              </a:avLst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sp>
          <p:nvSpPr>
            <p:cNvPr id="549932" name="Text Box 44"/>
            <p:cNvSpPr txBox="1">
              <a:spLocks noChangeArrowheads="1"/>
            </p:cNvSpPr>
            <p:nvPr/>
          </p:nvSpPr>
          <p:spPr bwMode="auto">
            <a:xfrm>
              <a:off x="535" y="3377"/>
              <a:ext cx="902" cy="422"/>
            </a:xfrm>
            <a:prstGeom prst="rect">
              <a:avLst/>
            </a:prstGeom>
            <a:solidFill>
              <a:srgbClr val="CCFFFF"/>
            </a:solidFill>
            <a:ln w="28575">
              <a:solidFill>
                <a:srgbClr val="0033CC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 b="0">
                  <a:latin typeface="Arial" charset="0"/>
                </a:rPr>
                <a:t>Computer</a:t>
              </a:r>
            </a:p>
            <a:p>
              <a:pPr algn="ctr"/>
              <a:r>
                <a:rPr lang="en-US" b="0">
                  <a:latin typeface="Arial" charset="0"/>
                </a:rPr>
                <a:t>Engineering</a:t>
              </a:r>
            </a:p>
          </p:txBody>
        </p:sp>
        <p:sp>
          <p:nvSpPr>
            <p:cNvPr id="549933" name="Text Box 45"/>
            <p:cNvSpPr txBox="1">
              <a:spLocks noChangeArrowheads="1"/>
            </p:cNvSpPr>
            <p:nvPr/>
          </p:nvSpPr>
          <p:spPr bwMode="auto">
            <a:xfrm>
              <a:off x="535" y="2512"/>
              <a:ext cx="901" cy="422"/>
            </a:xfrm>
            <a:prstGeom prst="rect">
              <a:avLst/>
            </a:prstGeom>
            <a:solidFill>
              <a:srgbClr val="CCFFFF"/>
            </a:solidFill>
            <a:ln w="28575">
              <a:solidFill>
                <a:srgbClr val="0033CC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/>
              <a:r>
                <a:rPr lang="en-US" b="0">
                  <a:latin typeface="Arial" charset="0"/>
                </a:rPr>
                <a:t>Computer</a:t>
              </a:r>
            </a:p>
            <a:p>
              <a:pPr algn="ctr"/>
              <a:r>
                <a:rPr lang="en-US" b="0">
                  <a:latin typeface="Arial" charset="0"/>
                </a:rPr>
                <a:t>Science</a:t>
              </a:r>
            </a:p>
          </p:txBody>
        </p:sp>
        <p:cxnSp>
          <p:nvCxnSpPr>
            <p:cNvPr id="549934" name="AutoShape 46"/>
            <p:cNvCxnSpPr>
              <a:cxnSpLocks noChangeShapeType="1"/>
              <a:stCxn id="549935" idx="3"/>
              <a:endCxn id="549933" idx="1"/>
            </p:cNvCxnSpPr>
            <p:nvPr/>
          </p:nvCxnSpPr>
          <p:spPr bwMode="auto">
            <a:xfrm rot="10800000" flipH="1" flipV="1">
              <a:off x="435" y="1461"/>
              <a:ext cx="91" cy="1262"/>
            </a:xfrm>
            <a:prstGeom prst="bentConnector3">
              <a:avLst>
                <a:gd name="adj1" fmla="val -149449"/>
              </a:avLst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sp>
          <p:nvSpPr>
            <p:cNvPr id="549935" name="AutoShape 47"/>
            <p:cNvSpPr>
              <a:spLocks noChangeArrowheads="1"/>
            </p:cNvSpPr>
            <p:nvPr/>
          </p:nvSpPr>
          <p:spPr bwMode="auto">
            <a:xfrm rot="5400000">
              <a:off x="405" y="1418"/>
              <a:ext cx="163" cy="88"/>
            </a:xfrm>
            <a:prstGeom prst="triangle">
              <a:avLst>
                <a:gd name="adj" fmla="val 50000"/>
              </a:avLst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549936" name="Group 48"/>
          <p:cNvGrpSpPr>
            <a:grpSpLocks/>
          </p:cNvGrpSpPr>
          <p:nvPr/>
        </p:nvGrpSpPr>
        <p:grpSpPr bwMode="auto">
          <a:xfrm>
            <a:off x="849313" y="1693863"/>
            <a:ext cx="1430337" cy="815975"/>
            <a:chOff x="535" y="1067"/>
            <a:chExt cx="901" cy="514"/>
          </a:xfrm>
        </p:grpSpPr>
        <p:sp>
          <p:nvSpPr>
            <p:cNvPr id="549937" name="Text Box 49"/>
            <p:cNvSpPr txBox="1">
              <a:spLocks noChangeArrowheads="1"/>
            </p:cNvSpPr>
            <p:nvPr/>
          </p:nvSpPr>
          <p:spPr bwMode="auto">
            <a:xfrm>
              <a:off x="535" y="1332"/>
              <a:ext cx="901" cy="249"/>
            </a:xfrm>
            <a:prstGeom prst="rect">
              <a:avLst/>
            </a:prstGeom>
            <a:solidFill>
              <a:srgbClr val="CCFFFF"/>
            </a:solidFill>
            <a:ln w="28575">
              <a:solidFill>
                <a:srgbClr val="0033CC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/>
              <a:r>
                <a:rPr lang="en-US" b="0">
                  <a:latin typeface="Arial" charset="0"/>
                </a:rPr>
                <a:t>Department</a:t>
              </a:r>
            </a:p>
          </p:txBody>
        </p:sp>
        <p:cxnSp>
          <p:nvCxnSpPr>
            <p:cNvPr id="549938" name="AutoShape 50"/>
            <p:cNvCxnSpPr>
              <a:cxnSpLocks noChangeShapeType="1"/>
              <a:stCxn id="549939" idx="2"/>
              <a:endCxn id="549937" idx="0"/>
            </p:cNvCxnSpPr>
            <p:nvPr/>
          </p:nvCxnSpPr>
          <p:spPr bwMode="auto">
            <a:xfrm flipH="1">
              <a:off x="986" y="1233"/>
              <a:ext cx="2" cy="90"/>
            </a:xfrm>
            <a:prstGeom prst="straightConnector1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sp>
          <p:nvSpPr>
            <p:cNvPr id="549939" name="AutoShape 51"/>
            <p:cNvSpPr>
              <a:spLocks noChangeArrowheads="1"/>
            </p:cNvSpPr>
            <p:nvPr/>
          </p:nvSpPr>
          <p:spPr bwMode="auto">
            <a:xfrm>
              <a:off x="916" y="1067"/>
              <a:ext cx="143" cy="157"/>
            </a:xfrm>
            <a:prstGeom prst="diamond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49940" name="Text Box 52"/>
            <p:cNvSpPr txBox="1">
              <a:spLocks noChangeArrowheads="1"/>
            </p:cNvSpPr>
            <p:nvPr/>
          </p:nvSpPr>
          <p:spPr bwMode="auto">
            <a:xfrm>
              <a:off x="973" y="1173"/>
              <a:ext cx="302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400" b="0">
                  <a:latin typeface="Arial" charset="0"/>
                </a:rPr>
                <a:t>1..n</a:t>
              </a:r>
            </a:p>
          </p:txBody>
        </p:sp>
      </p:grpSp>
      <p:grpSp>
        <p:nvGrpSpPr>
          <p:cNvPr id="549941" name="Group 53"/>
          <p:cNvGrpSpPr>
            <a:grpSpLocks/>
          </p:cNvGrpSpPr>
          <p:nvPr/>
        </p:nvGrpSpPr>
        <p:grpSpPr bwMode="auto">
          <a:xfrm>
            <a:off x="1454150" y="2509838"/>
            <a:ext cx="3671888" cy="669925"/>
            <a:chOff x="916" y="1581"/>
            <a:chExt cx="2313" cy="422"/>
          </a:xfrm>
        </p:grpSpPr>
        <p:sp>
          <p:nvSpPr>
            <p:cNvPr id="549942" name="Text Box 54"/>
            <p:cNvSpPr txBox="1">
              <a:spLocks noChangeArrowheads="1"/>
            </p:cNvSpPr>
            <p:nvPr/>
          </p:nvSpPr>
          <p:spPr bwMode="auto">
            <a:xfrm>
              <a:off x="2631" y="1754"/>
              <a:ext cx="598" cy="249"/>
            </a:xfrm>
            <a:prstGeom prst="rect">
              <a:avLst/>
            </a:prstGeom>
            <a:solidFill>
              <a:srgbClr val="CCFFFF"/>
            </a:solidFill>
            <a:ln w="28575">
              <a:solidFill>
                <a:srgbClr val="0033CC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 b="0">
                  <a:latin typeface="Arial" charset="0"/>
                </a:rPr>
                <a:t>Course</a:t>
              </a:r>
            </a:p>
          </p:txBody>
        </p:sp>
        <p:sp>
          <p:nvSpPr>
            <p:cNvPr id="549943" name="AutoShape 55"/>
            <p:cNvSpPr>
              <a:spLocks noChangeArrowheads="1"/>
            </p:cNvSpPr>
            <p:nvPr/>
          </p:nvSpPr>
          <p:spPr bwMode="auto">
            <a:xfrm>
              <a:off x="916" y="1581"/>
              <a:ext cx="143" cy="157"/>
            </a:xfrm>
            <a:prstGeom prst="diamond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cxnSp>
          <p:nvCxnSpPr>
            <p:cNvPr id="549944" name="AutoShape 56"/>
            <p:cNvCxnSpPr>
              <a:cxnSpLocks noChangeShapeType="1"/>
              <a:stCxn id="549943" idx="2"/>
              <a:endCxn id="549942" idx="1"/>
            </p:cNvCxnSpPr>
            <p:nvPr/>
          </p:nvCxnSpPr>
          <p:spPr bwMode="auto">
            <a:xfrm rot="16200000" flipH="1">
              <a:off x="1739" y="996"/>
              <a:ext cx="132" cy="1634"/>
            </a:xfrm>
            <a:prstGeom prst="bentConnector2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sp>
          <p:nvSpPr>
            <p:cNvPr id="549945" name="Text Box 57"/>
            <p:cNvSpPr txBox="1">
              <a:spLocks noChangeArrowheads="1"/>
            </p:cNvSpPr>
            <p:nvPr/>
          </p:nvSpPr>
          <p:spPr bwMode="auto">
            <a:xfrm>
              <a:off x="2356" y="1720"/>
              <a:ext cx="302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400" b="0">
                  <a:latin typeface="Arial" charset="0"/>
                </a:rPr>
                <a:t>1..n</a:t>
              </a:r>
            </a:p>
          </p:txBody>
        </p:sp>
      </p:grpSp>
      <p:grpSp>
        <p:nvGrpSpPr>
          <p:cNvPr id="549946" name="Group 58"/>
          <p:cNvGrpSpPr>
            <a:grpSpLocks/>
          </p:cNvGrpSpPr>
          <p:nvPr/>
        </p:nvGrpSpPr>
        <p:grpSpPr bwMode="auto">
          <a:xfrm>
            <a:off x="5133975" y="2782888"/>
            <a:ext cx="2616200" cy="909637"/>
            <a:chOff x="3234" y="1753"/>
            <a:chExt cx="1648" cy="573"/>
          </a:xfrm>
        </p:grpSpPr>
        <p:sp>
          <p:nvSpPr>
            <p:cNvPr id="549947" name="Text Box 59"/>
            <p:cNvSpPr txBox="1">
              <a:spLocks noChangeArrowheads="1"/>
            </p:cNvSpPr>
            <p:nvPr/>
          </p:nvSpPr>
          <p:spPr bwMode="auto">
            <a:xfrm>
              <a:off x="4132" y="2077"/>
              <a:ext cx="750" cy="249"/>
            </a:xfrm>
            <a:prstGeom prst="rect">
              <a:avLst/>
            </a:prstGeom>
            <a:solidFill>
              <a:srgbClr val="CCFFFF"/>
            </a:solidFill>
            <a:ln w="28575">
              <a:solidFill>
                <a:srgbClr val="0033CC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/>
              <a:r>
                <a:rPr lang="en-US" b="0">
                  <a:latin typeface="Arial" charset="0"/>
                </a:rPr>
                <a:t>Student</a:t>
              </a:r>
            </a:p>
          </p:txBody>
        </p:sp>
        <p:sp>
          <p:nvSpPr>
            <p:cNvPr id="549948" name="Text Box 60"/>
            <p:cNvSpPr txBox="1">
              <a:spLocks noChangeArrowheads="1"/>
            </p:cNvSpPr>
            <p:nvPr/>
          </p:nvSpPr>
          <p:spPr bwMode="auto">
            <a:xfrm>
              <a:off x="4132" y="1753"/>
              <a:ext cx="750" cy="249"/>
            </a:xfrm>
            <a:prstGeom prst="rect">
              <a:avLst/>
            </a:prstGeom>
            <a:solidFill>
              <a:srgbClr val="CCFFFF"/>
            </a:solidFill>
            <a:ln w="28575">
              <a:solidFill>
                <a:srgbClr val="0033CC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 b="0">
                  <a:latin typeface="Arial" charset="0"/>
                </a:rPr>
                <a:t>Professor</a:t>
              </a:r>
            </a:p>
          </p:txBody>
        </p:sp>
        <p:sp>
          <p:nvSpPr>
            <p:cNvPr id="549949" name="AutoShape 61"/>
            <p:cNvSpPr>
              <a:spLocks noChangeArrowheads="1"/>
            </p:cNvSpPr>
            <p:nvPr/>
          </p:nvSpPr>
          <p:spPr bwMode="auto">
            <a:xfrm>
              <a:off x="3234" y="1809"/>
              <a:ext cx="184" cy="133"/>
            </a:xfrm>
            <a:prstGeom prst="diamond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cxnSp>
          <p:nvCxnSpPr>
            <p:cNvPr id="549950" name="AutoShape 62"/>
            <p:cNvCxnSpPr>
              <a:cxnSpLocks noChangeShapeType="1"/>
              <a:stCxn id="549949" idx="3"/>
              <a:endCxn id="549948" idx="1"/>
            </p:cNvCxnSpPr>
            <p:nvPr/>
          </p:nvCxnSpPr>
          <p:spPr bwMode="auto">
            <a:xfrm>
              <a:off x="3427" y="1876"/>
              <a:ext cx="696" cy="2"/>
            </a:xfrm>
            <a:prstGeom prst="straightConnector1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549951" name="AutoShape 63"/>
            <p:cNvCxnSpPr>
              <a:cxnSpLocks noChangeShapeType="1"/>
              <a:stCxn id="549949" idx="3"/>
              <a:endCxn id="549947" idx="1"/>
            </p:cNvCxnSpPr>
            <p:nvPr/>
          </p:nvCxnSpPr>
          <p:spPr bwMode="auto">
            <a:xfrm>
              <a:off x="3427" y="1876"/>
              <a:ext cx="696" cy="326"/>
            </a:xfrm>
            <a:prstGeom prst="bentConnector3">
              <a:avLst>
                <a:gd name="adj1" fmla="val 50000"/>
              </a:avLst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sp>
          <p:nvSpPr>
            <p:cNvPr id="549952" name="Text Box 64"/>
            <p:cNvSpPr txBox="1">
              <a:spLocks noChangeArrowheads="1"/>
            </p:cNvSpPr>
            <p:nvPr/>
          </p:nvSpPr>
          <p:spPr bwMode="auto">
            <a:xfrm>
              <a:off x="3865" y="2042"/>
              <a:ext cx="302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400" b="0">
                  <a:latin typeface="Arial" charset="0"/>
                </a:rPr>
                <a:t>1..n</a:t>
              </a:r>
            </a:p>
          </p:txBody>
        </p:sp>
      </p:grpSp>
      <p:grpSp>
        <p:nvGrpSpPr>
          <p:cNvPr id="549953" name="Group 65"/>
          <p:cNvGrpSpPr>
            <a:grpSpLocks/>
          </p:cNvGrpSpPr>
          <p:nvPr/>
        </p:nvGrpSpPr>
        <p:grpSpPr bwMode="auto">
          <a:xfrm>
            <a:off x="5440363" y="2978150"/>
            <a:ext cx="2309812" cy="1520825"/>
            <a:chOff x="3427" y="1876"/>
            <a:chExt cx="1455" cy="958"/>
          </a:xfrm>
        </p:grpSpPr>
        <p:sp>
          <p:nvSpPr>
            <p:cNvPr id="549954" name="Text Box 66"/>
            <p:cNvSpPr txBox="1">
              <a:spLocks noChangeArrowheads="1"/>
            </p:cNvSpPr>
            <p:nvPr/>
          </p:nvSpPr>
          <p:spPr bwMode="auto">
            <a:xfrm>
              <a:off x="4132" y="2585"/>
              <a:ext cx="750" cy="249"/>
            </a:xfrm>
            <a:prstGeom prst="rect">
              <a:avLst/>
            </a:prstGeom>
            <a:solidFill>
              <a:srgbClr val="CCFFFF"/>
            </a:solidFill>
            <a:ln w="28575">
              <a:solidFill>
                <a:srgbClr val="0033CC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/>
              <a:r>
                <a:rPr lang="en-US" b="0">
                  <a:latin typeface="Arial" charset="0"/>
                </a:rPr>
                <a:t>TA</a:t>
              </a:r>
            </a:p>
          </p:txBody>
        </p:sp>
        <p:sp>
          <p:nvSpPr>
            <p:cNvPr id="549955" name="AutoShape 67"/>
            <p:cNvSpPr>
              <a:spLocks noChangeArrowheads="1"/>
            </p:cNvSpPr>
            <p:nvPr/>
          </p:nvSpPr>
          <p:spPr bwMode="auto">
            <a:xfrm>
              <a:off x="4429" y="2332"/>
              <a:ext cx="149" cy="118"/>
            </a:xfrm>
            <a:prstGeom prst="triangle">
              <a:avLst>
                <a:gd name="adj" fmla="val 50000"/>
              </a:avLst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cxnSp>
          <p:nvCxnSpPr>
            <p:cNvPr id="549956" name="AutoShape 68"/>
            <p:cNvCxnSpPr>
              <a:cxnSpLocks noChangeShapeType="1"/>
              <a:stCxn id="549954" idx="0"/>
              <a:endCxn id="549955" idx="3"/>
            </p:cNvCxnSpPr>
            <p:nvPr/>
          </p:nvCxnSpPr>
          <p:spPr bwMode="auto">
            <a:xfrm flipH="1" flipV="1">
              <a:off x="4504" y="2459"/>
              <a:ext cx="3" cy="117"/>
            </a:xfrm>
            <a:prstGeom prst="straightConnector1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549957" name="AutoShape 69"/>
            <p:cNvCxnSpPr>
              <a:cxnSpLocks noChangeShapeType="1"/>
              <a:stCxn id="549949" idx="3"/>
              <a:endCxn id="549954" idx="1"/>
            </p:cNvCxnSpPr>
            <p:nvPr/>
          </p:nvCxnSpPr>
          <p:spPr bwMode="auto">
            <a:xfrm>
              <a:off x="3427" y="1876"/>
              <a:ext cx="696" cy="834"/>
            </a:xfrm>
            <a:prstGeom prst="bentConnector3">
              <a:avLst>
                <a:gd name="adj1" fmla="val 50000"/>
              </a:avLst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sp>
          <p:nvSpPr>
            <p:cNvPr id="549958" name="Text Box 70"/>
            <p:cNvSpPr txBox="1">
              <a:spLocks noChangeArrowheads="1"/>
            </p:cNvSpPr>
            <p:nvPr/>
          </p:nvSpPr>
          <p:spPr bwMode="auto">
            <a:xfrm>
              <a:off x="3865" y="2552"/>
              <a:ext cx="302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400" b="0">
                  <a:latin typeface="Arial" charset="0"/>
                </a:rPr>
                <a:t>0..1</a:t>
              </a:r>
            </a:p>
          </p:txBody>
        </p:sp>
      </p:grpSp>
      <p:grpSp>
        <p:nvGrpSpPr>
          <p:cNvPr id="549959" name="Group 71"/>
          <p:cNvGrpSpPr>
            <a:grpSpLocks/>
          </p:cNvGrpSpPr>
          <p:nvPr/>
        </p:nvGrpSpPr>
        <p:grpSpPr bwMode="auto">
          <a:xfrm>
            <a:off x="4289425" y="4322763"/>
            <a:ext cx="2005013" cy="1649412"/>
            <a:chOff x="2711" y="2723"/>
            <a:chExt cx="1263" cy="1039"/>
          </a:xfrm>
        </p:grpSpPr>
        <p:sp>
          <p:nvSpPr>
            <p:cNvPr id="549960" name="Text Box 72"/>
            <p:cNvSpPr txBox="1">
              <a:spLocks noChangeArrowheads="1"/>
            </p:cNvSpPr>
            <p:nvPr/>
          </p:nvSpPr>
          <p:spPr bwMode="auto">
            <a:xfrm>
              <a:off x="3367" y="3093"/>
              <a:ext cx="607" cy="325"/>
            </a:xfrm>
            <a:prstGeom prst="rect">
              <a:avLst/>
            </a:prstGeom>
            <a:solidFill>
              <a:srgbClr val="CCFF33"/>
            </a:solidFill>
            <a:ln w="28575">
              <a:solidFill>
                <a:srgbClr val="33993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 sz="1200" b="0">
                  <a:latin typeface="Arial" charset="0"/>
                  <a:cs typeface="Arial" charset="0"/>
                </a:rPr>
                <a:t>«</a:t>
              </a:r>
              <a:r>
                <a:rPr lang="en-US" sz="1200" b="0">
                  <a:latin typeface="Arial" charset="0"/>
                </a:rPr>
                <a:t>interface</a:t>
              </a:r>
              <a:r>
                <a:rPr lang="en-US" sz="1200" b="0">
                  <a:latin typeface="Arial" charset="0"/>
                  <a:cs typeface="Arial" charset="0"/>
                </a:rPr>
                <a:t>»</a:t>
              </a:r>
            </a:p>
            <a:p>
              <a:pPr algn="ctr"/>
              <a:r>
                <a:rPr lang="en-US" sz="1400" b="0">
                  <a:latin typeface="Arial" charset="0"/>
                </a:rPr>
                <a:t>Online</a:t>
              </a:r>
            </a:p>
          </p:txBody>
        </p:sp>
        <p:sp>
          <p:nvSpPr>
            <p:cNvPr id="549961" name="AutoShape 73"/>
            <p:cNvSpPr>
              <a:spLocks noChangeArrowheads="1"/>
            </p:cNvSpPr>
            <p:nvPr/>
          </p:nvSpPr>
          <p:spPr bwMode="auto">
            <a:xfrm rot="5400000">
              <a:off x="3227" y="3202"/>
              <a:ext cx="163" cy="88"/>
            </a:xfrm>
            <a:prstGeom prst="triangle">
              <a:avLst>
                <a:gd name="adj" fmla="val 50000"/>
              </a:avLst>
            </a:prstGeom>
            <a:solidFill>
              <a:schemeClr val="bg1"/>
            </a:solidFill>
            <a:ln w="28575">
              <a:solidFill>
                <a:srgbClr val="33993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cxnSp>
          <p:nvCxnSpPr>
            <p:cNvPr id="549962" name="AutoShape 74"/>
            <p:cNvCxnSpPr>
              <a:cxnSpLocks noChangeShapeType="1"/>
              <a:stCxn id="549924" idx="3"/>
              <a:endCxn id="549961" idx="3"/>
            </p:cNvCxnSpPr>
            <p:nvPr/>
          </p:nvCxnSpPr>
          <p:spPr bwMode="auto">
            <a:xfrm flipV="1">
              <a:off x="2711" y="3245"/>
              <a:ext cx="546" cy="517"/>
            </a:xfrm>
            <a:prstGeom prst="curvedConnector3">
              <a:avLst>
                <a:gd name="adj1" fmla="val 49815"/>
              </a:avLst>
            </a:prstGeom>
            <a:noFill/>
            <a:ln w="28575">
              <a:solidFill>
                <a:srgbClr val="339933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549963" name="AutoShape 75"/>
            <p:cNvCxnSpPr>
              <a:cxnSpLocks noChangeShapeType="1"/>
            </p:cNvCxnSpPr>
            <p:nvPr/>
          </p:nvCxnSpPr>
          <p:spPr bwMode="auto">
            <a:xfrm>
              <a:off x="2711" y="3043"/>
              <a:ext cx="546" cy="202"/>
            </a:xfrm>
            <a:prstGeom prst="curvedConnector3">
              <a:avLst>
                <a:gd name="adj1" fmla="val 50000"/>
              </a:avLst>
            </a:prstGeom>
            <a:noFill/>
            <a:ln w="28575">
              <a:solidFill>
                <a:srgbClr val="339933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549964" name="AutoShape 76"/>
            <p:cNvCxnSpPr>
              <a:cxnSpLocks noChangeShapeType="1"/>
            </p:cNvCxnSpPr>
            <p:nvPr/>
          </p:nvCxnSpPr>
          <p:spPr bwMode="auto">
            <a:xfrm>
              <a:off x="2711" y="2723"/>
              <a:ext cx="546" cy="522"/>
            </a:xfrm>
            <a:prstGeom prst="curvedConnector3">
              <a:avLst>
                <a:gd name="adj1" fmla="val 50000"/>
              </a:avLst>
            </a:prstGeom>
            <a:noFill/>
            <a:ln w="28575">
              <a:solidFill>
                <a:srgbClr val="339933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</p:grpSp>
    </p:spTree>
    <p:extLst>
      <p:ext uri="{BB962C8B-B14F-4D97-AF65-F5344CB8AC3E}">
        <p14:creationId xmlns:p14="http://schemas.microsoft.com/office/powerpoint/2010/main" val="25608931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98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498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99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499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499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98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498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498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99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499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499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99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5499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499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99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5499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499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99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5499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5499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99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5499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99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5499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5499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99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5499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5499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98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5498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99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5499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5499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 nodeType="clickPar">
                      <p:stCondLst>
                        <p:cond delay="indefinite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98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5498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5498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8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98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5498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5498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2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99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5499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5499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9891" grpId="0" animBg="1"/>
      <p:bldP spid="549892" grpId="0" animBg="1"/>
      <p:bldP spid="549897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Break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145843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2F695-9E04-6448-9885-9AAE78C26F7D}" type="slidenum">
              <a:rPr lang="en-US"/>
              <a:pPr/>
              <a:t>2</a:t>
            </a:fld>
            <a:endParaRPr lang="en-US"/>
          </a:p>
        </p:txBody>
      </p:sp>
      <p:sp>
        <p:nvSpPr>
          <p:cNvPr id="1269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Application Development Big Picture</a:t>
            </a:r>
          </a:p>
        </p:txBody>
      </p:sp>
      <p:pic>
        <p:nvPicPr>
          <p:cNvPr id="126980" name="Picture 4" descr="fig020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638" y="1508125"/>
            <a:ext cx="8504237" cy="39417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5795728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Quick Review for the Midterm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Midterm #1 next Tuesday, June 23.</a:t>
            </a:r>
          </a:p>
          <a:p>
            <a:r>
              <a:rPr lang="en-US" dirty="0" smtClean="0"/>
              <a:t>Closed book and laptop.</a:t>
            </a:r>
          </a:p>
          <a:p>
            <a:pPr lvl="5"/>
            <a:endParaRPr lang="en-US" dirty="0" smtClean="0"/>
          </a:p>
          <a:p>
            <a:r>
              <a:rPr lang="en-US" dirty="0" smtClean="0"/>
              <a:t>It will include all topics we’ve covered so far.</a:t>
            </a:r>
          </a:p>
          <a:p>
            <a:pPr lvl="1"/>
            <a:r>
              <a:rPr lang="en-US" dirty="0" smtClean="0"/>
              <a:t>Chapter readings</a:t>
            </a:r>
          </a:p>
          <a:p>
            <a:pPr lvl="1"/>
            <a:r>
              <a:rPr lang="en-US" dirty="0" smtClean="0"/>
              <a:t>Lectures</a:t>
            </a:r>
          </a:p>
          <a:p>
            <a:pPr lvl="1"/>
            <a:r>
              <a:rPr lang="en-US" dirty="0" smtClean="0"/>
              <a:t>Homework</a:t>
            </a:r>
          </a:p>
          <a:p>
            <a:pPr lvl="6"/>
            <a:endParaRPr lang="en-US" dirty="0" smtClean="0"/>
          </a:p>
          <a:p>
            <a:r>
              <a:rPr lang="en-US" dirty="0" smtClean="0"/>
              <a:t>Written exam (old fashioned pen and paper)</a:t>
            </a:r>
          </a:p>
          <a:p>
            <a:pPr lvl="1"/>
            <a:r>
              <a:rPr lang="en-US" dirty="0" smtClean="0"/>
              <a:t>Short answer</a:t>
            </a:r>
          </a:p>
          <a:p>
            <a:pPr lvl="1"/>
            <a:r>
              <a:rPr lang="en-US" dirty="0" smtClean="0"/>
              <a:t>Program snippets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844994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Quick Review for the </a:t>
            </a:r>
            <a:r>
              <a:rPr lang="en-US" dirty="0" smtClean="0"/>
              <a:t>Midterm</a:t>
            </a:r>
            <a:r>
              <a:rPr lang="en-US" i="1" dirty="0" smtClean="0"/>
              <a:t>, cont’d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Classes</a:t>
            </a:r>
          </a:p>
          <a:p>
            <a:pPr lvl="1"/>
            <a:r>
              <a:rPr lang="en-US" dirty="0" smtClean="0"/>
              <a:t>superclass, subclass, inheritance, </a:t>
            </a:r>
          </a:p>
          <a:p>
            <a:pPr lvl="1"/>
            <a:r>
              <a:rPr lang="en-US" dirty="0" smtClean="0"/>
              <a:t>polymorphism</a:t>
            </a:r>
          </a:p>
          <a:p>
            <a:pPr lvl="1"/>
            <a:r>
              <a:rPr lang="en-US" dirty="0" smtClean="0"/>
              <a:t>type casts and </a:t>
            </a:r>
            <a:r>
              <a:rPr lang="en-US" b="1" dirty="0" err="1" smtClean="0">
                <a:solidFill>
                  <a:srgbClr val="0033CC"/>
                </a:solidFill>
                <a:latin typeface="Courier New"/>
                <a:cs typeface="Courier New"/>
              </a:rPr>
              <a:t>instanceof</a:t>
            </a:r>
            <a:endParaRPr lang="en-US" b="1" dirty="0" smtClean="0">
              <a:solidFill>
                <a:srgbClr val="0033CC"/>
              </a:solidFill>
              <a:latin typeface="Courier New"/>
              <a:cs typeface="Courier New"/>
            </a:endParaRPr>
          </a:p>
          <a:p>
            <a:pPr lvl="5"/>
            <a:endParaRPr lang="en-US" dirty="0" smtClean="0"/>
          </a:p>
          <a:p>
            <a:r>
              <a:rPr lang="en-US" dirty="0" smtClean="0"/>
              <a:t>Object class</a:t>
            </a:r>
          </a:p>
          <a:p>
            <a:pPr lvl="1"/>
            <a:r>
              <a:rPr lang="en-US" b="1" dirty="0" err="1">
                <a:solidFill>
                  <a:srgbClr val="0033CC"/>
                </a:solidFill>
                <a:latin typeface="Courier New"/>
                <a:cs typeface="Courier New"/>
              </a:rPr>
              <a:t>toString</a:t>
            </a:r>
            <a:r>
              <a:rPr lang="en-US" b="1" dirty="0">
                <a:solidFill>
                  <a:srgbClr val="0033CC"/>
                </a:solidFill>
                <a:latin typeface="Courier New"/>
                <a:cs typeface="Courier New"/>
              </a:rPr>
              <a:t>()</a:t>
            </a:r>
            <a:r>
              <a:rPr lang="en-US" b="1" dirty="0">
                <a:solidFill>
                  <a:srgbClr val="0033CC"/>
                </a:solidFill>
                <a:latin typeface="+mj-lt"/>
                <a:cs typeface="Courier New"/>
              </a:rPr>
              <a:t> </a:t>
            </a:r>
            <a:r>
              <a:rPr lang="en-US" dirty="0" smtClean="0"/>
              <a:t>and </a:t>
            </a:r>
            <a:r>
              <a:rPr lang="en-US" b="1" dirty="0">
                <a:solidFill>
                  <a:srgbClr val="0033CC"/>
                </a:solidFill>
                <a:latin typeface="Courier New"/>
                <a:cs typeface="Courier New"/>
              </a:rPr>
              <a:t>equals()</a:t>
            </a:r>
            <a:r>
              <a:rPr lang="en-US" dirty="0" smtClean="0"/>
              <a:t> methods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557590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Quick Review for the </a:t>
            </a:r>
            <a:r>
              <a:rPr lang="en-US" dirty="0" smtClean="0"/>
              <a:t>Midterm</a:t>
            </a:r>
            <a:r>
              <a:rPr lang="en-US" i="1" dirty="0" smtClean="0"/>
              <a:t>, cont’d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Interfaces</a:t>
            </a:r>
          </a:p>
          <a:p>
            <a:pPr lvl="1"/>
            <a:r>
              <a:rPr lang="en-US" dirty="0" smtClean="0"/>
              <a:t>why?</a:t>
            </a:r>
          </a:p>
          <a:p>
            <a:pPr lvl="1"/>
            <a:r>
              <a:rPr lang="en-US" b="1" dirty="0" smtClean="0">
                <a:solidFill>
                  <a:srgbClr val="0033CC"/>
                </a:solidFill>
                <a:latin typeface="Courier New"/>
                <a:cs typeface="Courier New"/>
              </a:rPr>
              <a:t>Comparable </a:t>
            </a:r>
            <a:r>
              <a:rPr lang="en-US" dirty="0" smtClean="0"/>
              <a:t>interface</a:t>
            </a:r>
          </a:p>
          <a:p>
            <a:pPr lvl="1"/>
            <a:r>
              <a:rPr lang="en-US" dirty="0" smtClean="0"/>
              <a:t>interface constants</a:t>
            </a:r>
          </a:p>
          <a:p>
            <a:pPr lvl="1"/>
            <a:r>
              <a:rPr lang="en-US" dirty="0" smtClean="0"/>
              <a:t>marker interfaces</a:t>
            </a:r>
          </a:p>
          <a:p>
            <a:pPr lvl="5"/>
            <a:endParaRPr lang="en-US" dirty="0" smtClean="0"/>
          </a:p>
          <a:p>
            <a:r>
              <a:rPr lang="en-US" dirty="0" smtClean="0"/>
              <a:t>Scanner class</a:t>
            </a:r>
          </a:p>
          <a:p>
            <a:pPr lvl="1"/>
            <a:r>
              <a:rPr lang="en-US" b="1" dirty="0" err="1">
                <a:solidFill>
                  <a:srgbClr val="0033CC"/>
                </a:solidFill>
                <a:latin typeface="Courier New"/>
                <a:cs typeface="Courier New"/>
              </a:rPr>
              <a:t>hasNext</a:t>
            </a:r>
            <a:r>
              <a:rPr lang="en-US" b="1" dirty="0">
                <a:solidFill>
                  <a:srgbClr val="0033CC"/>
                </a:solidFill>
                <a:latin typeface="Courier New"/>
                <a:cs typeface="Courier New"/>
              </a:rPr>
              <a:t>()</a:t>
            </a:r>
            <a:r>
              <a:rPr lang="en-US" dirty="0" smtClean="0"/>
              <a:t>, </a:t>
            </a:r>
            <a:r>
              <a:rPr lang="en-US" b="1" dirty="0">
                <a:solidFill>
                  <a:srgbClr val="0033CC"/>
                </a:solidFill>
                <a:latin typeface="Courier New"/>
                <a:cs typeface="Courier New"/>
              </a:rPr>
              <a:t>next()</a:t>
            </a:r>
          </a:p>
          <a:p>
            <a:pPr lvl="1"/>
            <a:r>
              <a:rPr lang="en-US" b="1" dirty="0" err="1">
                <a:solidFill>
                  <a:srgbClr val="0033CC"/>
                </a:solidFill>
                <a:latin typeface="Courier New"/>
                <a:cs typeface="Courier New"/>
              </a:rPr>
              <a:t>hasNextLine</a:t>
            </a:r>
            <a:r>
              <a:rPr lang="en-US" b="1" dirty="0">
                <a:solidFill>
                  <a:srgbClr val="0033CC"/>
                </a:solidFill>
                <a:latin typeface="Courier New"/>
                <a:cs typeface="Courier New"/>
              </a:rPr>
              <a:t>()</a:t>
            </a:r>
            <a:r>
              <a:rPr lang="en-US" dirty="0" smtClean="0"/>
              <a:t>, </a:t>
            </a:r>
            <a:r>
              <a:rPr lang="en-US" b="1" dirty="0" err="1">
                <a:solidFill>
                  <a:srgbClr val="0033CC"/>
                </a:solidFill>
                <a:latin typeface="Courier New"/>
                <a:cs typeface="Courier New"/>
              </a:rPr>
              <a:t>nextLine</a:t>
            </a:r>
            <a:r>
              <a:rPr lang="en-US" b="1" dirty="0">
                <a:solidFill>
                  <a:srgbClr val="0033CC"/>
                </a:solidFill>
                <a:latin typeface="Courier New"/>
                <a:cs typeface="Courier New"/>
              </a:rPr>
              <a:t>()</a:t>
            </a:r>
          </a:p>
          <a:p>
            <a:pPr lvl="1"/>
            <a:r>
              <a:rPr lang="en-US" b="1" dirty="0" err="1">
                <a:solidFill>
                  <a:srgbClr val="0033CC"/>
                </a:solidFill>
                <a:latin typeface="Courier New"/>
                <a:cs typeface="Courier New"/>
              </a:rPr>
              <a:t>hasNextInt</a:t>
            </a:r>
            <a:r>
              <a:rPr lang="en-US" b="1" dirty="0">
                <a:solidFill>
                  <a:srgbClr val="0033CC"/>
                </a:solidFill>
                <a:latin typeface="Courier New"/>
                <a:cs typeface="Courier New"/>
              </a:rPr>
              <a:t>()</a:t>
            </a:r>
            <a:r>
              <a:rPr lang="en-US" dirty="0" smtClean="0"/>
              <a:t>, </a:t>
            </a:r>
            <a:r>
              <a:rPr lang="en-US" b="1" dirty="0" err="1">
                <a:solidFill>
                  <a:srgbClr val="0033CC"/>
                </a:solidFill>
                <a:latin typeface="Courier New"/>
                <a:cs typeface="Courier New"/>
              </a:rPr>
              <a:t>nextInt</a:t>
            </a:r>
            <a:r>
              <a:rPr lang="en-US" b="1" dirty="0">
                <a:solidFill>
                  <a:srgbClr val="0033CC"/>
                </a:solidFill>
                <a:latin typeface="Courier New"/>
                <a:cs typeface="Courier New"/>
              </a:rPr>
              <a:t>()</a:t>
            </a:r>
          </a:p>
          <a:p>
            <a:pPr lvl="1"/>
            <a:r>
              <a:rPr lang="en-US" b="1" dirty="0" err="1">
                <a:solidFill>
                  <a:srgbClr val="0033CC"/>
                </a:solidFill>
                <a:latin typeface="Courier New"/>
                <a:cs typeface="Courier New"/>
              </a:rPr>
              <a:t>useDelimiter</a:t>
            </a:r>
            <a:r>
              <a:rPr lang="en-US" b="1" dirty="0">
                <a:solidFill>
                  <a:srgbClr val="0033CC"/>
                </a:solidFill>
                <a:latin typeface="Courier New"/>
                <a:cs typeface="Courier New"/>
              </a:rPr>
              <a:t>(</a:t>
            </a:r>
            <a:r>
              <a:rPr lang="en-US" b="1" dirty="0" smtClean="0">
                <a:solidFill>
                  <a:srgbClr val="0033CC"/>
                </a:solidFill>
                <a:latin typeface="Courier New"/>
                <a:cs typeface="Courier New"/>
              </a:rPr>
              <a:t>)</a:t>
            </a:r>
            <a:endParaRPr lang="en-US" b="1" dirty="0">
              <a:solidFill>
                <a:srgbClr val="0033CC"/>
              </a:solidFill>
              <a:latin typeface="Courier New"/>
              <a:cs typeface="Courier New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370330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Quick Review for the Midterm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err="1" smtClean="0">
                <a:solidFill>
                  <a:srgbClr val="0033CC"/>
                </a:solidFill>
                <a:latin typeface="Courier New"/>
                <a:cs typeface="Courier New"/>
              </a:rPr>
              <a:t>PrintWriter</a:t>
            </a:r>
            <a:r>
              <a:rPr lang="en-US" dirty="0" smtClean="0">
                <a:solidFill>
                  <a:srgbClr val="0033CC"/>
                </a:solidFill>
              </a:rPr>
              <a:t> </a:t>
            </a:r>
            <a:r>
              <a:rPr lang="en-US" dirty="0" smtClean="0"/>
              <a:t>class</a:t>
            </a:r>
          </a:p>
          <a:p>
            <a:pPr lvl="4"/>
            <a:endParaRPr lang="en-US" dirty="0"/>
          </a:p>
          <a:p>
            <a:r>
              <a:rPr lang="en-US" dirty="0" smtClean="0"/>
              <a:t>I/O errors</a:t>
            </a:r>
          </a:p>
          <a:p>
            <a:pPr lvl="1"/>
            <a:r>
              <a:rPr lang="en-US" b="1" dirty="0" err="1" smtClean="0">
                <a:solidFill>
                  <a:srgbClr val="0033CC"/>
                </a:solidFill>
                <a:latin typeface="Courier New"/>
                <a:cs typeface="Courier New"/>
              </a:rPr>
              <a:t>FileNotFoundException</a:t>
            </a:r>
            <a:endParaRPr lang="en-US" b="1" dirty="0" smtClean="0">
              <a:solidFill>
                <a:srgbClr val="0033CC"/>
              </a:solidFill>
              <a:latin typeface="Courier New"/>
              <a:cs typeface="Courier New"/>
            </a:endParaRPr>
          </a:p>
          <a:p>
            <a:pPr lvl="5"/>
            <a:endParaRPr lang="en-US" dirty="0" smtClean="0"/>
          </a:p>
          <a:p>
            <a:r>
              <a:rPr lang="en-US" dirty="0"/>
              <a:t>E</a:t>
            </a:r>
            <a:r>
              <a:rPr lang="en-US" dirty="0" smtClean="0"/>
              <a:t>xception handling</a:t>
            </a:r>
          </a:p>
          <a:p>
            <a:pPr lvl="1"/>
            <a:r>
              <a:rPr lang="en-US" dirty="0" smtClean="0"/>
              <a:t>checked and unchecked exceptions</a:t>
            </a:r>
          </a:p>
          <a:p>
            <a:pPr lvl="1"/>
            <a:r>
              <a:rPr lang="en-US" b="1" dirty="0">
                <a:solidFill>
                  <a:srgbClr val="0033CC"/>
                </a:solidFill>
                <a:latin typeface="Courier New"/>
                <a:cs typeface="Courier New"/>
              </a:rPr>
              <a:t>try</a:t>
            </a:r>
            <a:r>
              <a:rPr lang="en-US" b="1" dirty="0">
                <a:solidFill>
                  <a:srgbClr val="0033CC"/>
                </a:solidFill>
                <a:latin typeface="Courier New"/>
                <a:cs typeface="Courier New"/>
              </a:rPr>
              <a:t>-catch </a:t>
            </a:r>
            <a:r>
              <a:rPr lang="en-US" dirty="0" smtClean="0"/>
              <a:t>statement</a:t>
            </a:r>
          </a:p>
          <a:p>
            <a:pPr lvl="1"/>
            <a:r>
              <a:rPr lang="en-US" dirty="0" smtClean="0"/>
              <a:t>throwing an exception</a:t>
            </a:r>
          </a:p>
          <a:p>
            <a:pPr lvl="1"/>
            <a:r>
              <a:rPr lang="en-US" dirty="0" smtClean="0"/>
              <a:t>custom exception classes</a:t>
            </a:r>
          </a:p>
          <a:p>
            <a:pPr lvl="1"/>
            <a:r>
              <a:rPr lang="en-US" b="1" dirty="0">
                <a:solidFill>
                  <a:srgbClr val="0033CC"/>
                </a:solidFill>
                <a:latin typeface="Courier New"/>
                <a:cs typeface="Courier New"/>
              </a:rPr>
              <a:t>finally</a:t>
            </a:r>
            <a:r>
              <a:rPr lang="en-US" dirty="0" smtClean="0"/>
              <a:t> clause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602218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Quick Review for the Midterm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Object-oriented design</a:t>
            </a:r>
          </a:p>
          <a:p>
            <a:pPr lvl="1"/>
            <a:r>
              <a:rPr lang="en-US" dirty="0" smtClean="0"/>
              <a:t>what makes software good</a:t>
            </a:r>
          </a:p>
          <a:p>
            <a:pPr lvl="1"/>
            <a:r>
              <a:rPr lang="en-US" dirty="0" smtClean="0"/>
              <a:t>iterative and incremental development</a:t>
            </a:r>
          </a:p>
          <a:p>
            <a:pPr lvl="1"/>
            <a:r>
              <a:rPr lang="en-US" dirty="0" smtClean="0"/>
              <a:t>sources and classification of classes</a:t>
            </a:r>
          </a:p>
          <a:p>
            <a:pPr lvl="1"/>
            <a:r>
              <a:rPr lang="en-US" dirty="0" smtClean="0"/>
              <a:t>CRC technique</a:t>
            </a:r>
          </a:p>
          <a:p>
            <a:pPr lvl="1"/>
            <a:r>
              <a:rPr lang="en-US" dirty="0" smtClean="0"/>
              <a:t>dependency and aggregation</a:t>
            </a:r>
          </a:p>
          <a:p>
            <a:pPr lvl="1"/>
            <a:r>
              <a:rPr lang="en-US" dirty="0" smtClean="0"/>
              <a:t>UML class diagrams</a:t>
            </a:r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91529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43EDC0-BFCC-2344-A620-716F6DEDB7F5}" type="slidenum">
              <a:rPr lang="en-US"/>
              <a:pPr/>
              <a:t>3</a:t>
            </a:fld>
            <a:endParaRPr lang="en-US"/>
          </a:p>
        </p:txBody>
      </p:sp>
      <p:sp>
        <p:nvSpPr>
          <p:cNvPr id="1280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Iterative Development</a:t>
            </a:r>
          </a:p>
        </p:txBody>
      </p:sp>
      <p:pic>
        <p:nvPicPr>
          <p:cNvPr id="128004" name="Picture 4" descr="fig020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563" y="1722438"/>
            <a:ext cx="8778875" cy="2895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4489030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ED0A63-808F-3040-B7EE-0D5F96DEC47A}" type="slidenum">
              <a:rPr lang="en-US"/>
              <a:pPr/>
              <a:t>4</a:t>
            </a:fld>
            <a:endParaRPr lang="en-US"/>
          </a:p>
        </p:txBody>
      </p:sp>
      <p:sp>
        <p:nvSpPr>
          <p:cNvPr id="1290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Incremental Development</a:t>
            </a:r>
          </a:p>
        </p:txBody>
      </p:sp>
      <p:sp>
        <p:nvSpPr>
          <p:cNvPr id="1290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3705225"/>
            <a:ext cx="8229600" cy="1644650"/>
          </a:xfrm>
        </p:spPr>
        <p:txBody>
          <a:bodyPr/>
          <a:lstStyle/>
          <a:p>
            <a:r>
              <a:rPr lang="en-US" dirty="0"/>
              <a:t>Each iteration adds functionality to </a:t>
            </a:r>
            <a:br>
              <a:rPr lang="en-US" dirty="0"/>
            </a:br>
            <a:r>
              <a:rPr lang="en-US" dirty="0">
                <a:solidFill>
                  <a:srgbClr val="B23C00"/>
                </a:solidFill>
              </a:rPr>
              <a:t>code that already works</a:t>
            </a:r>
            <a:r>
              <a:rPr lang="en-US" dirty="0"/>
              <a:t>.</a:t>
            </a:r>
          </a:p>
          <a:p>
            <a:r>
              <a:rPr lang="en-US" dirty="0"/>
              <a:t>No Big Bang</a:t>
            </a:r>
            <a:r>
              <a:rPr lang="en-US" dirty="0" smtClean="0"/>
              <a:t>!</a:t>
            </a:r>
            <a:endParaRPr lang="en-US" dirty="0"/>
          </a:p>
        </p:txBody>
      </p:sp>
      <p:sp>
        <p:nvSpPr>
          <p:cNvPr id="129028" name="Oval 5"/>
          <p:cNvSpPr>
            <a:spLocks/>
          </p:cNvSpPr>
          <p:nvPr/>
        </p:nvSpPr>
        <p:spPr bwMode="auto">
          <a:xfrm>
            <a:off x="846138" y="2824163"/>
            <a:ext cx="127000" cy="127000"/>
          </a:xfrm>
          <a:prstGeom prst="ellipse">
            <a:avLst/>
          </a:prstGeom>
          <a:solidFill>
            <a:schemeClr val="tx1"/>
          </a:solidFill>
          <a:ln w="2540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en-US" sz="2400">
              <a:ea typeface="ヒラギノ角ゴ ProN W3" charset="0"/>
              <a:cs typeface="ヒラギノ角ゴ ProN W3" charset="0"/>
            </a:endParaRPr>
          </a:p>
        </p:txBody>
      </p:sp>
      <p:sp>
        <p:nvSpPr>
          <p:cNvPr id="129029" name="Text Box 6"/>
          <p:cNvSpPr txBox="1">
            <a:spLocks/>
          </p:cNvSpPr>
          <p:nvPr/>
        </p:nvSpPr>
        <p:spPr bwMode="auto">
          <a:xfrm>
            <a:off x="639763" y="2493963"/>
            <a:ext cx="531812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37931725" indent="-3747452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 b="1">
                <a:ea typeface="ヒラギノ角ゴ ProN W3" charset="0"/>
                <a:cs typeface="ヒラギノ角ゴ ProN W3" charset="0"/>
              </a:rPr>
              <a:t>Start</a:t>
            </a:r>
            <a:endParaRPr lang="en-US" sz="2400">
              <a:ea typeface="ヒラギノ角ゴ ProN W3" charset="0"/>
              <a:cs typeface="ヒラギノ角ゴ ProN W3" charset="0"/>
            </a:endParaRPr>
          </a:p>
        </p:txBody>
      </p:sp>
      <p:sp>
        <p:nvSpPr>
          <p:cNvPr id="129030" name="Text Box 8"/>
          <p:cNvSpPr txBox="1">
            <a:spLocks/>
          </p:cNvSpPr>
          <p:nvPr/>
        </p:nvSpPr>
        <p:spPr bwMode="auto">
          <a:xfrm>
            <a:off x="7853363" y="1325563"/>
            <a:ext cx="522287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37931725" indent="-3747452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 b="1">
                <a:ea typeface="ヒラギノ角ゴ ProN W3" charset="0"/>
                <a:cs typeface="ヒラギノ角ゴ ProN W3" charset="0"/>
              </a:rPr>
              <a:t>Goal</a:t>
            </a:r>
            <a:endParaRPr lang="en-US" sz="2400">
              <a:ea typeface="ヒラギノ角ゴ ProN W3" charset="0"/>
              <a:cs typeface="ヒラギノ角ゴ ProN W3" charset="0"/>
            </a:endParaRPr>
          </a:p>
        </p:txBody>
      </p:sp>
      <p:grpSp>
        <p:nvGrpSpPr>
          <p:cNvPr id="129031" name="Group 17"/>
          <p:cNvGrpSpPr>
            <a:grpSpLocks/>
          </p:cNvGrpSpPr>
          <p:nvPr/>
        </p:nvGrpSpPr>
        <p:grpSpPr bwMode="auto">
          <a:xfrm>
            <a:off x="7729538" y="1630363"/>
            <a:ext cx="787400" cy="787400"/>
            <a:chOff x="4984" y="2352"/>
            <a:chExt cx="496" cy="496"/>
          </a:xfrm>
        </p:grpSpPr>
        <p:sp>
          <p:nvSpPr>
            <p:cNvPr id="129032" name="Oval 7"/>
            <p:cNvSpPr>
              <a:spLocks/>
            </p:cNvSpPr>
            <p:nvPr/>
          </p:nvSpPr>
          <p:spPr bwMode="auto">
            <a:xfrm>
              <a:off x="5200" y="2568"/>
              <a:ext cx="80" cy="80"/>
            </a:xfrm>
            <a:prstGeom prst="ellipse">
              <a:avLst/>
            </a:prstGeom>
            <a:solidFill>
              <a:srgbClr val="4C4C4C"/>
            </a:solidFill>
            <a:ln w="25400">
              <a:solidFill>
                <a:srgbClr val="4C4C4C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 sz="2400">
                <a:ea typeface="ヒラギノ角ゴ ProN W3" charset="0"/>
                <a:cs typeface="ヒラギノ角ゴ ProN W3" charset="0"/>
              </a:endParaRPr>
            </a:p>
          </p:txBody>
        </p:sp>
        <p:sp>
          <p:nvSpPr>
            <p:cNvPr id="129033" name="Oval 9"/>
            <p:cNvSpPr>
              <a:spLocks/>
            </p:cNvSpPr>
            <p:nvPr/>
          </p:nvSpPr>
          <p:spPr bwMode="auto">
            <a:xfrm>
              <a:off x="5096" y="2464"/>
              <a:ext cx="280" cy="280"/>
            </a:xfrm>
            <a:prstGeom prst="ellipse">
              <a:avLst/>
            </a:prstGeom>
            <a:noFill/>
            <a:ln w="69850">
              <a:solidFill>
                <a:srgbClr val="4C4C4C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pPr algn="ctr"/>
              <a:endParaRPr lang="en-US" sz="2400">
                <a:ea typeface="ヒラギノ角ゴ ProN W3" charset="0"/>
                <a:cs typeface="ヒラギノ角ゴ ProN W3" charset="0"/>
              </a:endParaRPr>
            </a:p>
          </p:txBody>
        </p:sp>
        <p:sp>
          <p:nvSpPr>
            <p:cNvPr id="129034" name="Oval 10"/>
            <p:cNvSpPr>
              <a:spLocks/>
            </p:cNvSpPr>
            <p:nvPr/>
          </p:nvSpPr>
          <p:spPr bwMode="auto">
            <a:xfrm>
              <a:off x="4984" y="2352"/>
              <a:ext cx="496" cy="496"/>
            </a:xfrm>
            <a:prstGeom prst="ellipse">
              <a:avLst/>
            </a:prstGeom>
            <a:noFill/>
            <a:ln w="69850">
              <a:solidFill>
                <a:srgbClr val="4C4C4C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pPr algn="ctr"/>
              <a:endParaRPr lang="en-US" sz="2400">
                <a:ea typeface="ヒラギノ角ゴ ProN W3" charset="0"/>
                <a:cs typeface="ヒラギノ角ゴ ProN W3" charset="0"/>
              </a:endParaRPr>
            </a:p>
          </p:txBody>
        </p:sp>
      </p:grpSp>
      <p:sp>
        <p:nvSpPr>
          <p:cNvPr id="129035" name="Line 22"/>
          <p:cNvSpPr>
            <a:spLocks noChangeShapeType="1"/>
          </p:cNvSpPr>
          <p:nvPr/>
        </p:nvSpPr>
        <p:spPr bwMode="auto">
          <a:xfrm flipV="1">
            <a:off x="1074738" y="2659063"/>
            <a:ext cx="406400" cy="20320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9036" name="Line 23"/>
          <p:cNvSpPr>
            <a:spLocks noChangeShapeType="1"/>
          </p:cNvSpPr>
          <p:nvPr/>
        </p:nvSpPr>
        <p:spPr bwMode="auto">
          <a:xfrm>
            <a:off x="1465263" y="2659063"/>
            <a:ext cx="561975" cy="211137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9037" name="Line 24"/>
          <p:cNvSpPr>
            <a:spLocks noChangeShapeType="1"/>
          </p:cNvSpPr>
          <p:nvPr/>
        </p:nvSpPr>
        <p:spPr bwMode="auto">
          <a:xfrm flipV="1">
            <a:off x="2014538" y="2532063"/>
            <a:ext cx="685800" cy="34290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9038" name="Line 25"/>
          <p:cNvSpPr>
            <a:spLocks noChangeShapeType="1"/>
          </p:cNvSpPr>
          <p:nvPr/>
        </p:nvSpPr>
        <p:spPr bwMode="auto">
          <a:xfrm>
            <a:off x="2681288" y="2538413"/>
            <a:ext cx="628650" cy="23495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9039" name="Line 26"/>
          <p:cNvSpPr>
            <a:spLocks noChangeShapeType="1"/>
          </p:cNvSpPr>
          <p:nvPr/>
        </p:nvSpPr>
        <p:spPr bwMode="auto">
          <a:xfrm flipV="1">
            <a:off x="3281363" y="2506663"/>
            <a:ext cx="600075" cy="274637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9040" name="Line 27"/>
          <p:cNvSpPr>
            <a:spLocks noChangeShapeType="1"/>
          </p:cNvSpPr>
          <p:nvPr/>
        </p:nvSpPr>
        <p:spPr bwMode="auto">
          <a:xfrm>
            <a:off x="3862388" y="2493963"/>
            <a:ext cx="1339850" cy="59690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9041" name="Line 28"/>
          <p:cNvSpPr>
            <a:spLocks noChangeShapeType="1"/>
          </p:cNvSpPr>
          <p:nvPr/>
        </p:nvSpPr>
        <p:spPr bwMode="auto">
          <a:xfrm flipV="1">
            <a:off x="5202238" y="2519363"/>
            <a:ext cx="787400" cy="56515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9042" name="Line 29"/>
          <p:cNvSpPr>
            <a:spLocks noChangeShapeType="1"/>
          </p:cNvSpPr>
          <p:nvPr/>
        </p:nvSpPr>
        <p:spPr bwMode="auto">
          <a:xfrm>
            <a:off x="5972175" y="2519363"/>
            <a:ext cx="1020763" cy="38100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9043" name="Line 30"/>
          <p:cNvSpPr>
            <a:spLocks noChangeShapeType="1"/>
          </p:cNvSpPr>
          <p:nvPr/>
        </p:nvSpPr>
        <p:spPr bwMode="auto">
          <a:xfrm flipV="1">
            <a:off x="6972300" y="2125663"/>
            <a:ext cx="592138" cy="77470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9044" name="Line 31"/>
          <p:cNvSpPr>
            <a:spLocks noChangeShapeType="1"/>
          </p:cNvSpPr>
          <p:nvPr/>
        </p:nvSpPr>
        <p:spPr bwMode="auto">
          <a:xfrm flipV="1">
            <a:off x="7551738" y="2036763"/>
            <a:ext cx="584200" cy="8890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129045" name="Picture 35" descr="iteratio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85875" y="2801938"/>
            <a:ext cx="40005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9046" name="Picture 36" descr="iteratio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35200" y="2184400"/>
            <a:ext cx="40005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9047" name="Picture 37" descr="iteratio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83000" y="2743200"/>
            <a:ext cx="40005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9048" name="Picture 38" descr="iteratio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46725" y="2159000"/>
            <a:ext cx="40005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9049" name="Picture 39" descr="iteratio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3663" y="2887663"/>
            <a:ext cx="40005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9050" name="Picture 40" descr="iteratio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75463" y="1812925"/>
            <a:ext cx="40005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9051" name="Freeform 42"/>
          <p:cNvSpPr>
            <a:spLocks/>
          </p:cNvSpPr>
          <p:nvPr/>
        </p:nvSpPr>
        <p:spPr bwMode="auto">
          <a:xfrm>
            <a:off x="1062038" y="2062163"/>
            <a:ext cx="6992937" cy="871537"/>
          </a:xfrm>
          <a:custGeom>
            <a:avLst/>
            <a:gdLst>
              <a:gd name="T0" fmla="*/ 0 w 4405"/>
              <a:gd name="T1" fmla="*/ 795338 h 549"/>
              <a:gd name="T2" fmla="*/ 25400 w 4405"/>
              <a:gd name="T3" fmla="*/ 787400 h 549"/>
              <a:gd name="T4" fmla="*/ 50800 w 4405"/>
              <a:gd name="T5" fmla="*/ 769938 h 549"/>
              <a:gd name="T6" fmla="*/ 134938 w 4405"/>
              <a:gd name="T7" fmla="*/ 744538 h 549"/>
              <a:gd name="T8" fmla="*/ 271463 w 4405"/>
              <a:gd name="T9" fmla="*/ 693738 h 549"/>
              <a:gd name="T10" fmla="*/ 439738 w 4405"/>
              <a:gd name="T11" fmla="*/ 701675 h 549"/>
              <a:gd name="T12" fmla="*/ 693738 w 4405"/>
              <a:gd name="T13" fmla="*/ 752475 h 549"/>
              <a:gd name="T14" fmla="*/ 1058863 w 4405"/>
              <a:gd name="T15" fmla="*/ 736600 h 549"/>
              <a:gd name="T16" fmla="*/ 1135063 w 4405"/>
              <a:gd name="T17" fmla="*/ 701675 h 549"/>
              <a:gd name="T18" fmla="*/ 1185863 w 4405"/>
              <a:gd name="T19" fmla="*/ 685800 h 549"/>
              <a:gd name="T20" fmla="*/ 1236663 w 4405"/>
              <a:gd name="T21" fmla="*/ 650875 h 549"/>
              <a:gd name="T22" fmla="*/ 1287463 w 4405"/>
              <a:gd name="T23" fmla="*/ 635000 h 549"/>
              <a:gd name="T24" fmla="*/ 1414463 w 4405"/>
              <a:gd name="T25" fmla="*/ 574675 h 549"/>
              <a:gd name="T26" fmla="*/ 1600200 w 4405"/>
              <a:gd name="T27" fmla="*/ 508000 h 549"/>
              <a:gd name="T28" fmla="*/ 1922463 w 4405"/>
              <a:gd name="T29" fmla="*/ 566738 h 549"/>
              <a:gd name="T30" fmla="*/ 2159000 w 4405"/>
              <a:gd name="T31" fmla="*/ 625475 h 549"/>
              <a:gd name="T32" fmla="*/ 2387600 w 4405"/>
              <a:gd name="T33" fmla="*/ 668338 h 549"/>
              <a:gd name="T34" fmla="*/ 2667000 w 4405"/>
              <a:gd name="T35" fmla="*/ 642938 h 549"/>
              <a:gd name="T36" fmla="*/ 2786063 w 4405"/>
              <a:gd name="T37" fmla="*/ 600075 h 549"/>
              <a:gd name="T38" fmla="*/ 3022600 w 4405"/>
              <a:gd name="T39" fmla="*/ 617538 h 549"/>
              <a:gd name="T40" fmla="*/ 3276600 w 4405"/>
              <a:gd name="T41" fmla="*/ 650875 h 549"/>
              <a:gd name="T42" fmla="*/ 3436938 w 4405"/>
              <a:gd name="T43" fmla="*/ 719138 h 549"/>
              <a:gd name="T44" fmla="*/ 3522663 w 4405"/>
              <a:gd name="T45" fmla="*/ 762000 h 549"/>
              <a:gd name="T46" fmla="*/ 3598863 w 4405"/>
              <a:gd name="T47" fmla="*/ 795338 h 549"/>
              <a:gd name="T48" fmla="*/ 3860800 w 4405"/>
              <a:gd name="T49" fmla="*/ 871538 h 549"/>
              <a:gd name="T50" fmla="*/ 3929063 w 4405"/>
              <a:gd name="T51" fmla="*/ 863600 h 549"/>
              <a:gd name="T52" fmla="*/ 3987800 w 4405"/>
              <a:gd name="T53" fmla="*/ 846138 h 549"/>
              <a:gd name="T54" fmla="*/ 4106863 w 4405"/>
              <a:gd name="T55" fmla="*/ 863600 h 549"/>
              <a:gd name="T56" fmla="*/ 4191000 w 4405"/>
              <a:gd name="T57" fmla="*/ 838200 h 549"/>
              <a:gd name="T58" fmla="*/ 4224338 w 4405"/>
              <a:gd name="T59" fmla="*/ 828675 h 549"/>
              <a:gd name="T60" fmla="*/ 4478338 w 4405"/>
              <a:gd name="T61" fmla="*/ 752475 h 549"/>
              <a:gd name="T62" fmla="*/ 4665663 w 4405"/>
              <a:gd name="T63" fmla="*/ 719138 h 549"/>
              <a:gd name="T64" fmla="*/ 4808538 w 4405"/>
              <a:gd name="T65" fmla="*/ 660400 h 549"/>
              <a:gd name="T66" fmla="*/ 5062538 w 4405"/>
              <a:gd name="T67" fmla="*/ 592138 h 549"/>
              <a:gd name="T68" fmla="*/ 5156200 w 4405"/>
              <a:gd name="T69" fmla="*/ 609600 h 549"/>
              <a:gd name="T70" fmla="*/ 5207000 w 4405"/>
              <a:gd name="T71" fmla="*/ 625475 h 549"/>
              <a:gd name="T72" fmla="*/ 5341938 w 4405"/>
              <a:gd name="T73" fmla="*/ 693738 h 549"/>
              <a:gd name="T74" fmla="*/ 5529263 w 4405"/>
              <a:gd name="T75" fmla="*/ 744538 h 549"/>
              <a:gd name="T76" fmla="*/ 5808663 w 4405"/>
              <a:gd name="T77" fmla="*/ 711200 h 549"/>
              <a:gd name="T78" fmla="*/ 5900738 w 4405"/>
              <a:gd name="T79" fmla="*/ 592138 h 549"/>
              <a:gd name="T80" fmla="*/ 6027738 w 4405"/>
              <a:gd name="T81" fmla="*/ 414338 h 549"/>
              <a:gd name="T82" fmla="*/ 6146800 w 4405"/>
              <a:gd name="T83" fmla="*/ 185738 h 549"/>
              <a:gd name="T84" fmla="*/ 6596063 w 4405"/>
              <a:gd name="T85" fmla="*/ 0 h 549"/>
              <a:gd name="T86" fmla="*/ 6832600 w 4405"/>
              <a:gd name="T87" fmla="*/ 15875 h 549"/>
              <a:gd name="T88" fmla="*/ 6992938 w 4405"/>
              <a:gd name="T89" fmla="*/ 50800 h 549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w 4405"/>
              <a:gd name="T136" fmla="*/ 0 h 549"/>
              <a:gd name="T137" fmla="*/ 4405 w 4405"/>
              <a:gd name="T138" fmla="*/ 549 h 549"/>
            </a:gdLst>
            <a:ahLst/>
            <a:cxnLst>
              <a:cxn ang="T90">
                <a:pos x="T0" y="T1"/>
              </a:cxn>
              <a:cxn ang="T91">
                <a:pos x="T2" y="T3"/>
              </a:cxn>
              <a:cxn ang="T92">
                <a:pos x="T4" y="T5"/>
              </a:cxn>
              <a:cxn ang="T93">
                <a:pos x="T6" y="T7"/>
              </a:cxn>
              <a:cxn ang="T94">
                <a:pos x="T8" y="T9"/>
              </a:cxn>
              <a:cxn ang="T95">
                <a:pos x="T10" y="T11"/>
              </a:cxn>
              <a:cxn ang="T96">
                <a:pos x="T12" y="T13"/>
              </a:cxn>
              <a:cxn ang="T97">
                <a:pos x="T14" y="T15"/>
              </a:cxn>
              <a:cxn ang="T98">
                <a:pos x="T16" y="T17"/>
              </a:cxn>
              <a:cxn ang="T99">
                <a:pos x="T18" y="T19"/>
              </a:cxn>
              <a:cxn ang="T100">
                <a:pos x="T20" y="T21"/>
              </a:cxn>
              <a:cxn ang="T101">
                <a:pos x="T22" y="T23"/>
              </a:cxn>
              <a:cxn ang="T102">
                <a:pos x="T24" y="T25"/>
              </a:cxn>
              <a:cxn ang="T103">
                <a:pos x="T26" y="T27"/>
              </a:cxn>
              <a:cxn ang="T104">
                <a:pos x="T28" y="T29"/>
              </a:cxn>
              <a:cxn ang="T105">
                <a:pos x="T30" y="T31"/>
              </a:cxn>
              <a:cxn ang="T106">
                <a:pos x="T32" y="T33"/>
              </a:cxn>
              <a:cxn ang="T107">
                <a:pos x="T34" y="T35"/>
              </a:cxn>
              <a:cxn ang="T108">
                <a:pos x="T36" y="T37"/>
              </a:cxn>
              <a:cxn ang="T109">
                <a:pos x="T38" y="T39"/>
              </a:cxn>
              <a:cxn ang="T110">
                <a:pos x="T40" y="T41"/>
              </a:cxn>
              <a:cxn ang="T111">
                <a:pos x="T42" y="T43"/>
              </a:cxn>
              <a:cxn ang="T112">
                <a:pos x="T44" y="T45"/>
              </a:cxn>
              <a:cxn ang="T113">
                <a:pos x="T46" y="T47"/>
              </a:cxn>
              <a:cxn ang="T114">
                <a:pos x="T48" y="T49"/>
              </a:cxn>
              <a:cxn ang="T115">
                <a:pos x="T50" y="T51"/>
              </a:cxn>
              <a:cxn ang="T116">
                <a:pos x="T52" y="T53"/>
              </a:cxn>
              <a:cxn ang="T117">
                <a:pos x="T54" y="T55"/>
              </a:cxn>
              <a:cxn ang="T118">
                <a:pos x="T56" y="T57"/>
              </a:cxn>
              <a:cxn ang="T119">
                <a:pos x="T58" y="T59"/>
              </a:cxn>
              <a:cxn ang="T120">
                <a:pos x="T60" y="T61"/>
              </a:cxn>
              <a:cxn ang="T121">
                <a:pos x="T62" y="T63"/>
              </a:cxn>
              <a:cxn ang="T122">
                <a:pos x="T64" y="T65"/>
              </a:cxn>
              <a:cxn ang="T123">
                <a:pos x="T66" y="T67"/>
              </a:cxn>
              <a:cxn ang="T124">
                <a:pos x="T68" y="T69"/>
              </a:cxn>
              <a:cxn ang="T125">
                <a:pos x="T70" y="T71"/>
              </a:cxn>
              <a:cxn ang="T126">
                <a:pos x="T72" y="T73"/>
              </a:cxn>
              <a:cxn ang="T127">
                <a:pos x="T74" y="T75"/>
              </a:cxn>
              <a:cxn ang="T128">
                <a:pos x="T76" y="T77"/>
              </a:cxn>
              <a:cxn ang="T129">
                <a:pos x="T78" y="T79"/>
              </a:cxn>
              <a:cxn ang="T130">
                <a:pos x="T80" y="T81"/>
              </a:cxn>
              <a:cxn ang="T131">
                <a:pos x="T82" y="T83"/>
              </a:cxn>
              <a:cxn ang="T132">
                <a:pos x="T84" y="T85"/>
              </a:cxn>
              <a:cxn ang="T133">
                <a:pos x="T86" y="T87"/>
              </a:cxn>
              <a:cxn ang="T134">
                <a:pos x="T88" y="T89"/>
              </a:cxn>
            </a:cxnLst>
            <a:rect l="T135" t="T136" r="T137" b="T138"/>
            <a:pathLst>
              <a:path w="4405" h="549">
                <a:moveTo>
                  <a:pt x="0" y="501"/>
                </a:moveTo>
                <a:cubicBezTo>
                  <a:pt x="5" y="499"/>
                  <a:pt x="11" y="498"/>
                  <a:pt x="16" y="496"/>
                </a:cubicBezTo>
                <a:cubicBezTo>
                  <a:pt x="21" y="493"/>
                  <a:pt x="26" y="487"/>
                  <a:pt x="32" y="485"/>
                </a:cubicBezTo>
                <a:cubicBezTo>
                  <a:pt x="47" y="478"/>
                  <a:pt x="68" y="474"/>
                  <a:pt x="85" y="469"/>
                </a:cubicBezTo>
                <a:cubicBezTo>
                  <a:pt x="109" y="452"/>
                  <a:pt x="141" y="443"/>
                  <a:pt x="171" y="437"/>
                </a:cubicBezTo>
                <a:cubicBezTo>
                  <a:pt x="206" y="438"/>
                  <a:pt x="241" y="438"/>
                  <a:pt x="277" y="442"/>
                </a:cubicBezTo>
                <a:cubicBezTo>
                  <a:pt x="329" y="446"/>
                  <a:pt x="382" y="468"/>
                  <a:pt x="437" y="474"/>
                </a:cubicBezTo>
                <a:cubicBezTo>
                  <a:pt x="515" y="495"/>
                  <a:pt x="589" y="476"/>
                  <a:pt x="667" y="464"/>
                </a:cubicBezTo>
                <a:cubicBezTo>
                  <a:pt x="684" y="457"/>
                  <a:pt x="698" y="449"/>
                  <a:pt x="715" y="442"/>
                </a:cubicBezTo>
                <a:cubicBezTo>
                  <a:pt x="725" y="437"/>
                  <a:pt x="747" y="432"/>
                  <a:pt x="747" y="432"/>
                </a:cubicBezTo>
                <a:cubicBezTo>
                  <a:pt x="757" y="424"/>
                  <a:pt x="766" y="413"/>
                  <a:pt x="779" y="410"/>
                </a:cubicBezTo>
                <a:cubicBezTo>
                  <a:pt x="789" y="406"/>
                  <a:pt x="811" y="400"/>
                  <a:pt x="811" y="400"/>
                </a:cubicBezTo>
                <a:cubicBezTo>
                  <a:pt x="834" y="384"/>
                  <a:pt x="864" y="371"/>
                  <a:pt x="891" y="362"/>
                </a:cubicBezTo>
                <a:cubicBezTo>
                  <a:pt x="919" y="333"/>
                  <a:pt x="969" y="325"/>
                  <a:pt x="1008" y="320"/>
                </a:cubicBezTo>
                <a:cubicBezTo>
                  <a:pt x="1076" y="330"/>
                  <a:pt x="1143" y="341"/>
                  <a:pt x="1211" y="357"/>
                </a:cubicBezTo>
                <a:cubicBezTo>
                  <a:pt x="1261" y="368"/>
                  <a:pt x="1309" y="386"/>
                  <a:pt x="1360" y="394"/>
                </a:cubicBezTo>
                <a:cubicBezTo>
                  <a:pt x="1404" y="410"/>
                  <a:pt x="1456" y="415"/>
                  <a:pt x="1504" y="421"/>
                </a:cubicBezTo>
                <a:cubicBezTo>
                  <a:pt x="1562" y="416"/>
                  <a:pt x="1620" y="408"/>
                  <a:pt x="1680" y="405"/>
                </a:cubicBezTo>
                <a:cubicBezTo>
                  <a:pt x="1710" y="399"/>
                  <a:pt x="1726" y="392"/>
                  <a:pt x="1755" y="378"/>
                </a:cubicBezTo>
                <a:cubicBezTo>
                  <a:pt x="1810" y="407"/>
                  <a:pt x="1816" y="392"/>
                  <a:pt x="1904" y="389"/>
                </a:cubicBezTo>
                <a:cubicBezTo>
                  <a:pt x="1953" y="377"/>
                  <a:pt x="2015" y="394"/>
                  <a:pt x="2064" y="410"/>
                </a:cubicBezTo>
                <a:cubicBezTo>
                  <a:pt x="2088" y="427"/>
                  <a:pt x="2135" y="443"/>
                  <a:pt x="2165" y="453"/>
                </a:cubicBezTo>
                <a:cubicBezTo>
                  <a:pt x="2203" y="478"/>
                  <a:pt x="2184" y="470"/>
                  <a:pt x="2219" y="480"/>
                </a:cubicBezTo>
                <a:cubicBezTo>
                  <a:pt x="2234" y="489"/>
                  <a:pt x="2249" y="495"/>
                  <a:pt x="2267" y="501"/>
                </a:cubicBezTo>
                <a:cubicBezTo>
                  <a:pt x="2313" y="532"/>
                  <a:pt x="2379" y="532"/>
                  <a:pt x="2432" y="549"/>
                </a:cubicBezTo>
                <a:cubicBezTo>
                  <a:pt x="2446" y="547"/>
                  <a:pt x="2460" y="546"/>
                  <a:pt x="2475" y="544"/>
                </a:cubicBezTo>
                <a:cubicBezTo>
                  <a:pt x="2487" y="541"/>
                  <a:pt x="2512" y="533"/>
                  <a:pt x="2512" y="533"/>
                </a:cubicBezTo>
                <a:cubicBezTo>
                  <a:pt x="2544" y="549"/>
                  <a:pt x="2547" y="549"/>
                  <a:pt x="2587" y="544"/>
                </a:cubicBezTo>
                <a:cubicBezTo>
                  <a:pt x="2604" y="538"/>
                  <a:pt x="2622" y="533"/>
                  <a:pt x="2640" y="528"/>
                </a:cubicBezTo>
                <a:cubicBezTo>
                  <a:pt x="2646" y="525"/>
                  <a:pt x="2661" y="522"/>
                  <a:pt x="2661" y="522"/>
                </a:cubicBezTo>
                <a:cubicBezTo>
                  <a:pt x="2709" y="491"/>
                  <a:pt x="2768" y="493"/>
                  <a:pt x="2821" y="474"/>
                </a:cubicBezTo>
                <a:cubicBezTo>
                  <a:pt x="2862" y="432"/>
                  <a:pt x="2825" y="462"/>
                  <a:pt x="2939" y="453"/>
                </a:cubicBezTo>
                <a:cubicBezTo>
                  <a:pt x="2970" y="450"/>
                  <a:pt x="2999" y="422"/>
                  <a:pt x="3029" y="416"/>
                </a:cubicBezTo>
                <a:cubicBezTo>
                  <a:pt x="3083" y="403"/>
                  <a:pt x="3134" y="381"/>
                  <a:pt x="3189" y="373"/>
                </a:cubicBezTo>
                <a:cubicBezTo>
                  <a:pt x="3252" y="380"/>
                  <a:pt x="3212" y="372"/>
                  <a:pt x="3248" y="384"/>
                </a:cubicBezTo>
                <a:cubicBezTo>
                  <a:pt x="3258" y="387"/>
                  <a:pt x="3280" y="394"/>
                  <a:pt x="3280" y="394"/>
                </a:cubicBezTo>
                <a:cubicBezTo>
                  <a:pt x="3305" y="411"/>
                  <a:pt x="3334" y="429"/>
                  <a:pt x="3365" y="437"/>
                </a:cubicBezTo>
                <a:cubicBezTo>
                  <a:pt x="3402" y="455"/>
                  <a:pt x="3441" y="464"/>
                  <a:pt x="3483" y="469"/>
                </a:cubicBezTo>
                <a:cubicBezTo>
                  <a:pt x="3542" y="465"/>
                  <a:pt x="3601" y="465"/>
                  <a:pt x="3659" y="448"/>
                </a:cubicBezTo>
                <a:cubicBezTo>
                  <a:pt x="3686" y="428"/>
                  <a:pt x="3696" y="398"/>
                  <a:pt x="3717" y="373"/>
                </a:cubicBezTo>
                <a:cubicBezTo>
                  <a:pt x="3745" y="338"/>
                  <a:pt x="3776" y="301"/>
                  <a:pt x="3797" y="261"/>
                </a:cubicBezTo>
                <a:cubicBezTo>
                  <a:pt x="3814" y="226"/>
                  <a:pt x="3843" y="145"/>
                  <a:pt x="3872" y="117"/>
                </a:cubicBezTo>
                <a:cubicBezTo>
                  <a:pt x="3948" y="40"/>
                  <a:pt x="4049" y="9"/>
                  <a:pt x="4155" y="0"/>
                </a:cubicBezTo>
                <a:cubicBezTo>
                  <a:pt x="4177" y="1"/>
                  <a:pt x="4267" y="3"/>
                  <a:pt x="4304" y="10"/>
                </a:cubicBezTo>
                <a:cubicBezTo>
                  <a:pt x="4337" y="15"/>
                  <a:pt x="4370" y="32"/>
                  <a:pt x="4405" y="32"/>
                </a:cubicBezTo>
              </a:path>
            </a:pathLst>
          </a:custGeom>
          <a:noFill/>
          <a:ln w="25400">
            <a:solidFill>
              <a:schemeClr val="bg2"/>
            </a:solidFill>
            <a:prstDash val="dash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sz="2400">
              <a:ea typeface="ヒラギノ角ゴ ProN W3" charset="0"/>
              <a:cs typeface="ヒラギノ角ゴ ProN W3" charset="0"/>
            </a:endParaRPr>
          </a:p>
        </p:txBody>
      </p:sp>
      <p:grpSp>
        <p:nvGrpSpPr>
          <p:cNvPr id="129052" name="Group 50"/>
          <p:cNvGrpSpPr>
            <a:grpSpLocks/>
          </p:cNvGrpSpPr>
          <p:nvPr/>
        </p:nvGrpSpPr>
        <p:grpSpPr bwMode="auto">
          <a:xfrm>
            <a:off x="5775325" y="4210050"/>
            <a:ext cx="2271713" cy="2144713"/>
            <a:chOff x="3155" y="1281"/>
            <a:chExt cx="1184" cy="1146"/>
          </a:xfrm>
        </p:grpSpPr>
        <p:pic>
          <p:nvPicPr>
            <p:cNvPr id="129053" name="Picture 45" descr="bigbang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155" y="1402"/>
              <a:ext cx="1170" cy="87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29054" name="Oval 47"/>
            <p:cNvSpPr>
              <a:spLocks/>
            </p:cNvSpPr>
            <p:nvPr/>
          </p:nvSpPr>
          <p:spPr bwMode="auto">
            <a:xfrm>
              <a:off x="3193" y="1281"/>
              <a:ext cx="1146" cy="1146"/>
            </a:xfrm>
            <a:prstGeom prst="ellipse">
              <a:avLst/>
            </a:prstGeom>
            <a:noFill/>
            <a:ln w="1270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sz="2400">
                <a:ea typeface="ヒラギノ角ゴ ProN W3" charset="0"/>
                <a:cs typeface="ヒラギノ角ゴ ProN W3" charset="0"/>
              </a:endParaRPr>
            </a:p>
          </p:txBody>
        </p:sp>
        <p:sp>
          <p:nvSpPr>
            <p:cNvPr id="129055" name="Line 48"/>
            <p:cNvSpPr>
              <a:spLocks noChangeShapeType="1"/>
            </p:cNvSpPr>
            <p:nvPr/>
          </p:nvSpPr>
          <p:spPr bwMode="auto">
            <a:xfrm>
              <a:off x="3378" y="1419"/>
              <a:ext cx="828" cy="790"/>
            </a:xfrm>
            <a:prstGeom prst="line">
              <a:avLst/>
            </a:prstGeom>
            <a:noFill/>
            <a:ln w="1270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29057" name="Text Box 33"/>
          <p:cNvSpPr txBox="1">
            <a:spLocks noChangeArrowheads="1"/>
          </p:cNvSpPr>
          <p:nvPr/>
        </p:nvSpPr>
        <p:spPr bwMode="auto">
          <a:xfrm>
            <a:off x="547688" y="5623536"/>
            <a:ext cx="2744165" cy="50783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square">
            <a:spAutoFit/>
          </a:bodyPr>
          <a:lstStyle/>
          <a:p>
            <a:pPr>
              <a:tabLst>
                <a:tab pos="2574925" algn="l"/>
              </a:tabLst>
            </a:pPr>
            <a:r>
              <a:rPr lang="en-US" sz="900" b="1" dirty="0" smtClean="0">
                <a:solidFill>
                  <a:schemeClr val="bg1">
                    <a:lumMod val="65000"/>
                  </a:schemeClr>
                </a:solidFill>
              </a:rPr>
              <a:t>Head </a:t>
            </a:r>
            <a:r>
              <a:rPr lang="en-US" sz="900" b="1" dirty="0">
                <a:solidFill>
                  <a:schemeClr val="bg1">
                    <a:lumMod val="65000"/>
                  </a:schemeClr>
                </a:solidFill>
              </a:rPr>
              <a:t>First Object-Oriented Analysis &amp; </a:t>
            </a:r>
            <a:r>
              <a:rPr lang="en-US" sz="900" b="1" dirty="0" smtClean="0">
                <a:solidFill>
                  <a:schemeClr val="bg1">
                    <a:lumMod val="65000"/>
                  </a:schemeClr>
                </a:solidFill>
              </a:rPr>
              <a:t>Design</a:t>
            </a:r>
          </a:p>
          <a:p>
            <a:r>
              <a:rPr lang="en-US" sz="900" dirty="0" smtClean="0">
                <a:solidFill>
                  <a:schemeClr val="bg1">
                    <a:lumMod val="65000"/>
                  </a:schemeClr>
                </a:solidFill>
              </a:rPr>
              <a:t>by Brett McLaughlin &amp; Gary </a:t>
            </a:r>
            <a:r>
              <a:rPr lang="en-US" sz="900" dirty="0" err="1" smtClean="0">
                <a:solidFill>
                  <a:schemeClr val="bg1">
                    <a:lumMod val="65000"/>
                  </a:schemeClr>
                </a:solidFill>
              </a:rPr>
              <a:t>Pollice</a:t>
            </a:r>
            <a:endParaRPr lang="en-US" sz="900" dirty="0">
              <a:solidFill>
                <a:schemeClr val="bg1">
                  <a:lumMod val="65000"/>
                </a:schemeClr>
              </a:solidFill>
            </a:endParaRPr>
          </a:p>
          <a:p>
            <a:r>
              <a:rPr lang="en-US" sz="900" dirty="0" smtClean="0">
                <a:solidFill>
                  <a:schemeClr val="bg1">
                    <a:lumMod val="65000"/>
                  </a:schemeClr>
                </a:solidFill>
              </a:rPr>
              <a:t>O</a:t>
            </a:r>
            <a:r>
              <a:rPr lang="ja-JP" altLang="en-US" sz="900" dirty="0" smtClean="0">
                <a:solidFill>
                  <a:schemeClr val="bg1">
                    <a:lumMod val="65000"/>
                  </a:schemeClr>
                </a:solidFill>
                <a:latin typeface="Arial"/>
              </a:rPr>
              <a:t>’</a:t>
            </a:r>
            <a:r>
              <a:rPr lang="en-US" sz="900" dirty="0" smtClean="0">
                <a:solidFill>
                  <a:schemeClr val="bg1">
                    <a:lumMod val="65000"/>
                  </a:schemeClr>
                </a:solidFill>
              </a:rPr>
              <a:t>Reilly</a:t>
            </a:r>
            <a:r>
              <a:rPr lang="en-US" sz="900" dirty="0">
                <a:solidFill>
                  <a:schemeClr val="bg1">
                    <a:lumMod val="65000"/>
                  </a:schemeClr>
                </a:solidFill>
              </a:rPr>
              <a:t>, 2006.</a:t>
            </a:r>
            <a:endParaRPr lang="en-US" sz="900" b="1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17566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CB94DE-7352-964B-BE1D-81DDF8E2B9B9}" type="slidenum">
              <a:rPr lang="en-US"/>
              <a:pPr/>
              <a:t>5</a:t>
            </a:fld>
            <a:endParaRPr lang="en-US"/>
          </a:p>
        </p:txBody>
      </p:sp>
      <p:sp>
        <p:nvSpPr>
          <p:cNvPr id="11" name="Content Placeholder 2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pPr marL="457200" indent="-457200"/>
            <a:r>
              <a:rPr lang="en-US" dirty="0"/>
              <a:t>A picture is worth a thousand words!</a:t>
            </a:r>
          </a:p>
          <a:p>
            <a:pPr marL="2057400" lvl="4" indent="-228600"/>
            <a:endParaRPr lang="en-US" dirty="0"/>
          </a:p>
          <a:p>
            <a:pPr marL="457200" indent="-457200"/>
            <a:r>
              <a:rPr lang="en-US" dirty="0"/>
              <a:t>It is much easier to extract information </a:t>
            </a:r>
            <a:br>
              <a:rPr lang="en-US" dirty="0"/>
            </a:br>
            <a:r>
              <a:rPr lang="en-US" dirty="0"/>
              <a:t>from a graphical notation than reading </a:t>
            </a:r>
            <a:br>
              <a:rPr lang="en-US" dirty="0"/>
            </a:br>
            <a:r>
              <a:rPr lang="en-US" dirty="0"/>
              <a:t>a textual document.</a:t>
            </a:r>
          </a:p>
          <a:p>
            <a:pPr marL="2057400" lvl="4" indent="-228600"/>
            <a:endParaRPr lang="en-US" dirty="0"/>
          </a:p>
          <a:p>
            <a:pPr marL="457200" indent="-457200"/>
            <a:r>
              <a:rPr lang="en-US" dirty="0"/>
              <a:t>Show your design in graphical </a:t>
            </a:r>
            <a:r>
              <a:rPr lang="en-US" dirty="0">
                <a:solidFill>
                  <a:srgbClr val="B23C00"/>
                </a:solidFill>
              </a:rPr>
              <a:t>UML diagrams</a:t>
            </a:r>
            <a:r>
              <a:rPr lang="en-US" dirty="0"/>
              <a:t>.</a:t>
            </a:r>
          </a:p>
          <a:p>
            <a:pPr marL="742950" lvl="1" indent="-285750"/>
            <a:r>
              <a:rPr lang="en-US" dirty="0">
                <a:solidFill>
                  <a:srgbClr val="B23C00"/>
                </a:solidFill>
              </a:rPr>
              <a:t>UML</a:t>
            </a:r>
            <a:r>
              <a:rPr lang="en-US" dirty="0"/>
              <a:t>: Unified Modeling Language</a:t>
            </a:r>
          </a:p>
          <a:p>
            <a:pPr marL="2057400" lvl="4" indent="-228600"/>
            <a:endParaRPr lang="en-US" dirty="0"/>
          </a:p>
          <a:p>
            <a:pPr marL="457200" indent="-457200"/>
            <a:r>
              <a:rPr lang="en-US" dirty="0"/>
              <a:t>There are several different types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of </a:t>
            </a:r>
            <a:r>
              <a:rPr lang="en-US" dirty="0"/>
              <a:t>UML diagrams. </a:t>
            </a:r>
            <a:endParaRPr lang="en-US" dirty="0" smtClean="0"/>
          </a:p>
          <a:p>
            <a:pPr marL="895350" lvl="1" indent="-457200"/>
            <a:r>
              <a:rPr lang="en-US" dirty="0" smtClean="0"/>
              <a:t>We’ll use </a:t>
            </a:r>
            <a:r>
              <a:rPr lang="en-US" dirty="0" smtClean="0">
                <a:solidFill>
                  <a:srgbClr val="B23C00"/>
                </a:solidFill>
              </a:rPr>
              <a:t>simple class diagrams </a:t>
            </a:r>
            <a:r>
              <a:rPr lang="en-US" dirty="0" smtClean="0"/>
              <a:t>for now.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/>
              <a:t>UML Diagrams</a:t>
            </a:r>
          </a:p>
        </p:txBody>
      </p:sp>
    </p:spTree>
    <p:extLst>
      <p:ext uri="{BB962C8B-B14F-4D97-AF65-F5344CB8AC3E}">
        <p14:creationId xmlns:p14="http://schemas.microsoft.com/office/powerpoint/2010/main" val="3921691237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A7C296-3E6F-8744-86ED-E764C272A62B}" type="slidenum">
              <a:rPr lang="en-US"/>
              <a:pPr/>
              <a:t>6</a:t>
            </a:fld>
            <a:endParaRPr lang="en-US"/>
          </a:p>
        </p:txBody>
      </p:sp>
      <p:sp>
        <p:nvSpPr>
          <p:cNvPr id="11" name="Content Placeholder 2"/>
          <p:cNvSpPr>
            <a:spLocks noGrp="1"/>
          </p:cNvSpPr>
          <p:nvPr>
            <p:ph idx="4294967295"/>
          </p:nvPr>
        </p:nvSpPr>
        <p:spPr>
          <a:xfrm>
            <a:off x="457200" y="1295401"/>
            <a:ext cx="8229600" cy="1036332"/>
          </a:xfrm>
        </p:spPr>
        <p:txBody>
          <a:bodyPr/>
          <a:lstStyle/>
          <a:p>
            <a:pPr marL="457200" indent="-457200"/>
            <a:r>
              <a:rPr lang="en-US" dirty="0"/>
              <a:t>A class diagram can have </a:t>
            </a:r>
            <a:br>
              <a:rPr lang="en-US" dirty="0"/>
            </a:br>
            <a:r>
              <a:rPr lang="en-US" dirty="0"/>
              <a:t>up to three compartments: 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/>
              <a:t>UML Class Diagram</a:t>
            </a:r>
          </a:p>
        </p:txBody>
      </p:sp>
      <p:graphicFrame>
        <p:nvGraphicFramePr>
          <p:cNvPr id="243747" name="Group 3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8900490"/>
              </p:ext>
            </p:extLst>
          </p:nvPr>
        </p:nvGraphicFramePr>
        <p:xfrm>
          <a:off x="1828800" y="2606049"/>
          <a:ext cx="5486400" cy="2778126"/>
        </p:xfrm>
        <a:graphic>
          <a:graphicData uri="http://schemas.openxmlformats.org/drawingml/2006/table">
            <a:tbl>
              <a:tblPr/>
              <a:tblGrid>
                <a:gridCol w="5486400"/>
              </a:tblGrid>
              <a:tr h="457200"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Class Name</a:t>
                      </a:r>
                    </a:p>
                  </a:txBody>
                  <a:tcPr marL="50800" marR="50800" marT="50800" marB="50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</a:tr>
              <a:tr h="1020763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Attributes : types</a:t>
                      </a:r>
                    </a:p>
                  </a:txBody>
                  <a:tcPr marL="50800" marR="50800" marT="50800" marB="50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300163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Methods(</a:t>
                      </a:r>
                      <a:r>
                        <a:rPr kumimoji="0" lang="en-US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parms</a:t>
                      </a: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 : types) : return type</a:t>
                      </a:r>
                    </a:p>
                  </a:txBody>
                  <a:tcPr marL="50800" marR="50800" marT="50800" marB="50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06243755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11609B-F86E-5442-AECC-9CC424C9DA1B}" type="slidenum">
              <a:rPr lang="en-US"/>
              <a:pPr/>
              <a:t>7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/>
              <a:t>Example UML Class Diagram</a:t>
            </a:r>
          </a:p>
        </p:txBody>
      </p:sp>
      <p:graphicFrame>
        <p:nvGraphicFramePr>
          <p:cNvPr id="245788" name="Group 2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81282689"/>
              </p:ext>
            </p:extLst>
          </p:nvPr>
        </p:nvGraphicFramePr>
        <p:xfrm>
          <a:off x="2011648" y="1417342"/>
          <a:ext cx="5486400" cy="2743170"/>
        </p:xfrm>
        <a:graphic>
          <a:graphicData uri="http://schemas.openxmlformats.org/drawingml/2006/table">
            <a:tbl>
              <a:tblPr/>
              <a:tblGrid>
                <a:gridCol w="5486400"/>
              </a:tblGrid>
              <a:tr h="420657"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Mailbox</a:t>
                      </a:r>
                    </a:p>
                  </a:txBody>
                  <a:tcPr marL="50800" marR="50800" marT="50800" marB="50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</a:tr>
              <a:tr h="1020763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newMessages : ArrayList&lt;Message&gt;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savedMessages : ArrayList&lt;Message&gt;</a:t>
                      </a:r>
                    </a:p>
                  </a:txBody>
                  <a:tcPr marL="50800" marR="50800" marT="50800" marB="50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301750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add(</a:t>
                      </a:r>
                      <a:r>
                        <a:rPr kumimoji="0" lang="en-US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msg</a:t>
                      </a: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 : Message) : boolean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getCurrentMessage</a:t>
                      </a: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() : Message</a:t>
                      </a:r>
                    </a:p>
                  </a:txBody>
                  <a:tcPr marL="50800" marR="50800" marT="50800" marB="50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548684" y="4641333"/>
            <a:ext cx="8053657" cy="70788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B23C00"/>
            </a:solidFill>
          </a:ln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B23C00"/>
                </a:solidFill>
              </a:rPr>
              <a:t>For now, our </a:t>
            </a:r>
            <a:r>
              <a:rPr lang="en-US" sz="2000" b="1" dirty="0" smtClean="0">
                <a:solidFill>
                  <a:srgbClr val="B23C00"/>
                </a:solidFill>
              </a:rPr>
              <a:t>simple class diagrams </a:t>
            </a:r>
            <a:r>
              <a:rPr lang="en-US" sz="2000" dirty="0" smtClean="0">
                <a:solidFill>
                  <a:srgbClr val="B23C00"/>
                </a:solidFill>
              </a:rPr>
              <a:t>will only show the class names.</a:t>
            </a:r>
          </a:p>
          <a:p>
            <a:r>
              <a:rPr lang="en-US" sz="2000" dirty="0" smtClean="0">
                <a:solidFill>
                  <a:srgbClr val="B23C00"/>
                </a:solidFill>
              </a:rPr>
              <a:t>We won’t show attributes and methods yet.</a:t>
            </a:r>
            <a:endParaRPr lang="en-US" sz="2000" dirty="0">
              <a:solidFill>
                <a:srgbClr val="B23C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57245" y="1325903"/>
            <a:ext cx="146761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Example: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01522906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94301-6A11-C742-B956-5CD8CD837E1A}" type="slidenum">
              <a:rPr lang="en-US"/>
              <a:pPr/>
              <a:t>8</a:t>
            </a:fld>
            <a:endParaRPr lang="en-US"/>
          </a:p>
        </p:txBody>
      </p:sp>
      <p:sp>
        <p:nvSpPr>
          <p:cNvPr id="11" name="Content Placeholder 2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pPr marL="457200" indent="-457200"/>
            <a:r>
              <a:rPr lang="en-US" dirty="0">
                <a:effectLst>
                  <a:outerShdw blurRad="38100" dist="38100" dir="2700000" algn="tl">
                    <a:srgbClr val="DDDDDD"/>
                  </a:outerShdw>
                </a:effectLst>
              </a:rPr>
              <a:t>Relationships among classes using arrows. 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/>
              <a:t>UML Class Diagram: Relationships</a:t>
            </a:r>
          </a:p>
        </p:txBody>
      </p:sp>
      <p:graphicFrame>
        <p:nvGraphicFramePr>
          <p:cNvPr id="246830" name="Group 4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30305932"/>
              </p:ext>
            </p:extLst>
          </p:nvPr>
        </p:nvGraphicFramePr>
        <p:xfrm>
          <a:off x="1508125" y="2057400"/>
          <a:ext cx="6172200" cy="3354390"/>
        </p:xfrm>
        <a:graphic>
          <a:graphicData uri="http://schemas.openxmlformats.org/drawingml/2006/table">
            <a:tbl>
              <a:tblPr/>
              <a:tblGrid>
                <a:gridCol w="2667000"/>
                <a:gridCol w="3505200"/>
              </a:tblGrid>
              <a:tr h="460375"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Verdana" charset="0"/>
                        <a:ea typeface="ＭＳ Ｐゴシック" charset="0"/>
                        <a:cs typeface="Arial" charset="0"/>
                      </a:endParaRPr>
                    </a:p>
                  </a:txBody>
                  <a:tcPr marL="50800" marR="50800" marT="50800" marB="50800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DDDDDD"/>
                            </a:outerShdw>
                          </a:effectLst>
                          <a:latin typeface="Arial" charset="0"/>
                          <a:ea typeface="ＭＳ Ｐゴシック" charset="0"/>
                          <a:cs typeface="Arial" charset="0"/>
                        </a:rPr>
                        <a:t>Dependency</a:t>
                      </a: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DDDDDD"/>
                          </a:outerShdw>
                        </a:effectLst>
                        <a:latin typeface="Verdana" charset="0"/>
                        <a:ea typeface="ＭＳ Ｐゴシック" charset="0"/>
                        <a:cs typeface="Arial" charset="0"/>
                      </a:endParaRPr>
                    </a:p>
                  </a:txBody>
                  <a:tcPr marL="50800" marR="50800" marT="50800" marB="50800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Verdana" charset="0"/>
                        <a:ea typeface="ＭＳ Ｐゴシック" charset="0"/>
                        <a:cs typeface="Arial" charset="0"/>
                      </a:endParaRPr>
                    </a:p>
                  </a:txBody>
                  <a:tcPr marL="50800" marR="50800" marT="50800" marB="50800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DDDDDD"/>
                            </a:outerShdw>
                          </a:effectLst>
                          <a:latin typeface="Arial" charset="0"/>
                          <a:ea typeface="ＭＳ Ｐゴシック" charset="0"/>
                          <a:cs typeface="Arial" charset="0"/>
                        </a:rPr>
                        <a:t>Aggregation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DDDDDD"/>
                          </a:outerShdw>
                        </a:effectLst>
                        <a:latin typeface="Verdana" charset="0"/>
                        <a:ea typeface="ＭＳ Ｐゴシック" charset="0"/>
                        <a:cs typeface="Arial" charset="0"/>
                      </a:endParaRPr>
                    </a:p>
                  </a:txBody>
                  <a:tcPr marL="50800" marR="50800" marT="50800" marB="50800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487363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Verdana" charset="0"/>
                        <a:ea typeface="ＭＳ Ｐゴシック" charset="0"/>
                        <a:cs typeface="Arial" charset="0"/>
                      </a:endParaRPr>
                    </a:p>
                  </a:txBody>
                  <a:tcPr marL="50800" marR="50800" marT="50800" marB="50800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DDDDDD"/>
                            </a:outerShdw>
                          </a:effectLst>
                          <a:latin typeface="Arial" charset="0"/>
                          <a:ea typeface="ＭＳ Ｐゴシック" charset="0"/>
                          <a:cs typeface="Arial" charset="0"/>
                        </a:rPr>
                        <a:t>Inheritance</a:t>
                      </a: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DDDDDD"/>
                          </a:outerShdw>
                        </a:effectLst>
                        <a:latin typeface="Verdana" charset="0"/>
                        <a:ea typeface="ＭＳ Ｐゴシック" charset="0"/>
                        <a:cs typeface="Arial" charset="0"/>
                      </a:endParaRPr>
                    </a:p>
                  </a:txBody>
                  <a:tcPr marL="50800" marR="50800" marT="50800" marB="50800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487363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Verdana" charset="0"/>
                        <a:ea typeface="ＭＳ Ｐゴシック" charset="0"/>
                        <a:cs typeface="Arial" charset="0"/>
                      </a:endParaRPr>
                    </a:p>
                  </a:txBody>
                  <a:tcPr marL="50800" marR="50800" marT="50800" marB="50800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DDDDDD"/>
                            </a:outerShdw>
                          </a:effectLst>
                          <a:latin typeface="Arial" charset="0"/>
                          <a:ea typeface="ＭＳ Ｐゴシック" charset="0"/>
                          <a:cs typeface="Arial" charset="0"/>
                        </a:rPr>
                        <a:t>Composition</a:t>
                      </a: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DDDDDD"/>
                          </a:outerShdw>
                        </a:effectLst>
                        <a:latin typeface="Verdana" charset="0"/>
                        <a:ea typeface="ＭＳ Ｐゴシック" charset="0"/>
                        <a:cs typeface="Arial" charset="0"/>
                      </a:endParaRPr>
                    </a:p>
                  </a:txBody>
                  <a:tcPr marL="50800" marR="50800" marT="50800" marB="50800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487363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Verdana" charset="0"/>
                        <a:ea typeface="ＭＳ Ｐゴシック" charset="0"/>
                        <a:cs typeface="Arial" charset="0"/>
                      </a:endParaRPr>
                    </a:p>
                  </a:txBody>
                  <a:tcPr marL="50800" marR="50800" marT="50800" marB="50800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DDDDDD"/>
                            </a:outerShdw>
                          </a:effectLst>
                          <a:latin typeface="Arial" charset="0"/>
                          <a:ea typeface="ＭＳ Ｐゴシック" charset="0"/>
                          <a:cs typeface="Arial" charset="0"/>
                        </a:rPr>
                        <a:t>Association</a:t>
                      </a: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DDDDDD"/>
                          </a:outerShdw>
                        </a:effectLst>
                        <a:latin typeface="Verdana" charset="0"/>
                        <a:ea typeface="ＭＳ Ｐゴシック" charset="0"/>
                        <a:cs typeface="Arial" charset="0"/>
                      </a:endParaRPr>
                    </a:p>
                  </a:txBody>
                  <a:tcPr marL="50800" marR="50800" marT="50800" marB="50800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487363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Verdana" charset="0"/>
                        <a:ea typeface="ＭＳ Ｐゴシック" charset="0"/>
                        <a:cs typeface="Arial" charset="0"/>
                      </a:endParaRPr>
                    </a:p>
                  </a:txBody>
                  <a:tcPr marL="50800" marR="50800" marT="50800" marB="50800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DDDDDD"/>
                            </a:outerShdw>
                          </a:effectLst>
                          <a:latin typeface="Arial" charset="0"/>
                          <a:ea typeface="ＭＳ Ｐゴシック" charset="0"/>
                          <a:cs typeface="Arial" charset="0"/>
                        </a:rPr>
                        <a:t>Direct association</a:t>
                      </a: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DDDDDD"/>
                          </a:outerShdw>
                        </a:effectLst>
                        <a:latin typeface="Verdana" charset="0"/>
                        <a:ea typeface="ＭＳ Ｐゴシック" charset="0"/>
                        <a:cs typeface="Arial" charset="0"/>
                      </a:endParaRPr>
                    </a:p>
                  </a:txBody>
                  <a:tcPr marL="50800" marR="50800" marT="50800" marB="50800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487363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Verdana" charset="0"/>
                        <a:ea typeface="ＭＳ Ｐゴシック" charset="0"/>
                        <a:cs typeface="Arial" charset="0"/>
                      </a:endParaRPr>
                    </a:p>
                  </a:txBody>
                  <a:tcPr marL="50800" marR="50800" marT="50800" marB="50800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DDDDDD"/>
                            </a:outerShdw>
                          </a:effectLst>
                          <a:latin typeface="Arial" charset="0"/>
                          <a:ea typeface="ＭＳ Ｐゴシック" charset="0"/>
                          <a:cs typeface="Arial" charset="0"/>
                        </a:rPr>
                        <a:t>Interface implementation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DDDDDD"/>
                          </a:outerShdw>
                        </a:effectLst>
                        <a:latin typeface="Verdana" charset="0"/>
                        <a:ea typeface="ＭＳ Ｐゴシック" charset="0"/>
                        <a:cs typeface="Arial" charset="0"/>
                      </a:endParaRPr>
                    </a:p>
                  </a:txBody>
                  <a:tcPr marL="50800" marR="50800" marT="50800" marB="50800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cxnSp>
        <p:nvCxnSpPr>
          <p:cNvPr id="246815" name="Straight Arrow Connector 8"/>
          <p:cNvCxnSpPr>
            <a:cxnSpLocks noChangeShapeType="1"/>
          </p:cNvCxnSpPr>
          <p:nvPr/>
        </p:nvCxnSpPr>
        <p:spPr bwMode="auto">
          <a:xfrm>
            <a:off x="1736725" y="2286000"/>
            <a:ext cx="198120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 type="arrow" w="med" len="med"/>
          </a:ln>
        </p:spPr>
      </p:cxnSp>
      <p:grpSp>
        <p:nvGrpSpPr>
          <p:cNvPr id="246816" name="Group 14"/>
          <p:cNvGrpSpPr>
            <a:grpSpLocks/>
          </p:cNvGrpSpPr>
          <p:nvPr/>
        </p:nvGrpSpPr>
        <p:grpSpPr bwMode="auto">
          <a:xfrm>
            <a:off x="1627188" y="2614613"/>
            <a:ext cx="2014537" cy="190500"/>
            <a:chOff x="2100263" y="3452812"/>
            <a:chExt cx="2014704" cy="190500"/>
          </a:xfrm>
        </p:grpSpPr>
        <p:cxnSp>
          <p:nvCxnSpPr>
            <p:cNvPr id="246817" name="Straight Connector 11"/>
            <p:cNvCxnSpPr>
              <a:cxnSpLocks noChangeShapeType="1"/>
            </p:cNvCxnSpPr>
            <p:nvPr/>
          </p:nvCxnSpPr>
          <p:spPr bwMode="auto">
            <a:xfrm>
              <a:off x="2414588" y="3548230"/>
              <a:ext cx="1700379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</p:cxnSp>
        <p:sp>
          <p:nvSpPr>
            <p:cNvPr id="246818" name="Diamond 12"/>
            <p:cNvSpPr>
              <a:spLocks noChangeArrowheads="1"/>
            </p:cNvSpPr>
            <p:nvPr/>
          </p:nvSpPr>
          <p:spPr bwMode="auto">
            <a:xfrm>
              <a:off x="2100263" y="3452812"/>
              <a:ext cx="319087" cy="190500"/>
            </a:xfrm>
            <a:prstGeom prst="diamond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sz="1800">
                <a:latin typeface="Tahoma" charset="0"/>
                <a:cs typeface="Arial" charset="0"/>
              </a:endParaRPr>
            </a:p>
          </p:txBody>
        </p:sp>
      </p:grpSp>
      <p:grpSp>
        <p:nvGrpSpPr>
          <p:cNvPr id="246819" name="Group 18"/>
          <p:cNvGrpSpPr>
            <a:grpSpLocks/>
          </p:cNvGrpSpPr>
          <p:nvPr/>
        </p:nvGrpSpPr>
        <p:grpSpPr bwMode="auto">
          <a:xfrm>
            <a:off x="1665288" y="3576638"/>
            <a:ext cx="2014537" cy="190500"/>
            <a:chOff x="2138363" y="4414837"/>
            <a:chExt cx="2014704" cy="190500"/>
          </a:xfrm>
        </p:grpSpPr>
        <p:cxnSp>
          <p:nvCxnSpPr>
            <p:cNvPr id="246820" name="Straight Connector 16"/>
            <p:cNvCxnSpPr>
              <a:cxnSpLocks noChangeShapeType="1"/>
            </p:cNvCxnSpPr>
            <p:nvPr/>
          </p:nvCxnSpPr>
          <p:spPr bwMode="auto">
            <a:xfrm>
              <a:off x="2452688" y="4510255"/>
              <a:ext cx="1700379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</p:cxnSp>
        <p:sp>
          <p:nvSpPr>
            <p:cNvPr id="246821" name="Diamond 17"/>
            <p:cNvSpPr>
              <a:spLocks noChangeArrowheads="1"/>
            </p:cNvSpPr>
            <p:nvPr/>
          </p:nvSpPr>
          <p:spPr bwMode="auto">
            <a:xfrm>
              <a:off x="2138363" y="4414837"/>
              <a:ext cx="319087" cy="190500"/>
            </a:xfrm>
            <a:prstGeom prst="diamond">
              <a:avLst/>
            </a:prstGeom>
            <a:solidFill>
              <a:srgbClr val="00206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1800">
                <a:latin typeface="Tahoma" charset="0"/>
                <a:cs typeface="Arial" charset="0"/>
              </a:endParaRPr>
            </a:p>
          </p:txBody>
        </p:sp>
      </p:grpSp>
      <p:cxnSp>
        <p:nvCxnSpPr>
          <p:cNvPr id="246822" name="Straight Arrow Connector 19"/>
          <p:cNvCxnSpPr>
            <a:cxnSpLocks noChangeShapeType="1"/>
          </p:cNvCxnSpPr>
          <p:nvPr/>
        </p:nvCxnSpPr>
        <p:spPr bwMode="auto">
          <a:xfrm>
            <a:off x="1736725" y="4643438"/>
            <a:ext cx="198120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arrow" w="med" len="med"/>
          </a:ln>
        </p:spPr>
      </p:cxnSp>
      <p:grpSp>
        <p:nvGrpSpPr>
          <p:cNvPr id="246823" name="Group 27"/>
          <p:cNvGrpSpPr>
            <a:grpSpLocks/>
          </p:cNvGrpSpPr>
          <p:nvPr/>
        </p:nvGrpSpPr>
        <p:grpSpPr bwMode="auto">
          <a:xfrm>
            <a:off x="1684338" y="3092450"/>
            <a:ext cx="1981200" cy="255588"/>
            <a:chOff x="1952626" y="3878747"/>
            <a:chExt cx="1981200" cy="255109"/>
          </a:xfrm>
        </p:grpSpPr>
        <p:cxnSp>
          <p:nvCxnSpPr>
            <p:cNvPr id="246824" name="Straight Connector 24"/>
            <p:cNvCxnSpPr>
              <a:cxnSpLocks noChangeShapeType="1"/>
            </p:cNvCxnSpPr>
            <p:nvPr/>
          </p:nvCxnSpPr>
          <p:spPr bwMode="auto">
            <a:xfrm>
              <a:off x="1952626" y="4010192"/>
              <a:ext cx="1833729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</p:cxnSp>
        <p:sp>
          <p:nvSpPr>
            <p:cNvPr id="246825" name="Isosceles Triangle 26"/>
            <p:cNvSpPr>
              <a:spLocks noChangeArrowheads="1"/>
            </p:cNvSpPr>
            <p:nvPr/>
          </p:nvSpPr>
          <p:spPr bwMode="auto">
            <a:xfrm rot="5400000">
              <a:off x="3730183" y="3930214"/>
              <a:ext cx="255109" cy="152176"/>
            </a:xfrm>
            <a:prstGeom prst="triangle">
              <a:avLst>
                <a:gd name="adj" fmla="val 50000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10800000" vert="eaVert"/>
            <a:lstStyle/>
            <a:p>
              <a:endParaRPr lang="en-US" sz="1800">
                <a:latin typeface="Tahoma" charset="0"/>
                <a:cs typeface="Arial" charset="0"/>
              </a:endParaRPr>
            </a:p>
          </p:txBody>
        </p:sp>
      </p:grpSp>
      <p:grpSp>
        <p:nvGrpSpPr>
          <p:cNvPr id="246826" name="Group 34"/>
          <p:cNvGrpSpPr>
            <a:grpSpLocks/>
          </p:cNvGrpSpPr>
          <p:nvPr/>
        </p:nvGrpSpPr>
        <p:grpSpPr bwMode="auto">
          <a:xfrm>
            <a:off x="1727200" y="4992688"/>
            <a:ext cx="1981200" cy="255587"/>
            <a:chOff x="2200275" y="5831372"/>
            <a:chExt cx="1981200" cy="255109"/>
          </a:xfrm>
        </p:grpSpPr>
        <p:cxnSp>
          <p:nvCxnSpPr>
            <p:cNvPr id="246827" name="Straight Connector 30"/>
            <p:cNvCxnSpPr>
              <a:cxnSpLocks noChangeShapeType="1"/>
            </p:cNvCxnSpPr>
            <p:nvPr/>
          </p:nvCxnSpPr>
          <p:spPr bwMode="auto">
            <a:xfrm>
              <a:off x="2200275" y="5962817"/>
              <a:ext cx="1833729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</p:spPr>
        </p:cxnSp>
        <p:sp>
          <p:nvSpPr>
            <p:cNvPr id="246828" name="Isosceles Triangle 31"/>
            <p:cNvSpPr>
              <a:spLocks noChangeArrowheads="1"/>
            </p:cNvSpPr>
            <p:nvPr/>
          </p:nvSpPr>
          <p:spPr bwMode="auto">
            <a:xfrm rot="5400000">
              <a:off x="3977832" y="5882839"/>
              <a:ext cx="255109" cy="152176"/>
            </a:xfrm>
            <a:prstGeom prst="triangle">
              <a:avLst>
                <a:gd name="adj" fmla="val 50000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10800000" vert="eaVert"/>
            <a:lstStyle/>
            <a:p>
              <a:endParaRPr lang="en-US" sz="1800">
                <a:latin typeface="Tahoma" charset="0"/>
                <a:cs typeface="Arial" charset="0"/>
              </a:endParaRPr>
            </a:p>
          </p:txBody>
        </p:sp>
      </p:grpSp>
      <p:cxnSp>
        <p:nvCxnSpPr>
          <p:cNvPr id="246829" name="Straight Connector 33"/>
          <p:cNvCxnSpPr>
            <a:cxnSpLocks noChangeShapeType="1"/>
          </p:cNvCxnSpPr>
          <p:nvPr/>
        </p:nvCxnSpPr>
        <p:spPr bwMode="auto">
          <a:xfrm>
            <a:off x="1693863" y="4138613"/>
            <a:ext cx="19621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</p:cxnSp>
    </p:spTree>
    <p:extLst>
      <p:ext uri="{BB962C8B-B14F-4D97-AF65-F5344CB8AC3E}">
        <p14:creationId xmlns:p14="http://schemas.microsoft.com/office/powerpoint/2010/main" val="2033940484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06E4A-E6CE-EC4F-858E-4244FD9A305E}" type="slidenum">
              <a:rPr lang="en-US"/>
              <a:pPr/>
              <a:t>9</a:t>
            </a:fld>
            <a:endParaRPr lang="en-US"/>
          </a:p>
        </p:txBody>
      </p:sp>
      <p:sp>
        <p:nvSpPr>
          <p:cNvPr id="265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UML Class Diagram: </a:t>
            </a:r>
            <a:r>
              <a:rPr lang="en-US" dirty="0" smtClean="0"/>
              <a:t>Inheritance</a:t>
            </a:r>
            <a:endParaRPr lang="en-US" dirty="0"/>
          </a:p>
        </p:txBody>
      </p:sp>
      <p:sp>
        <p:nvSpPr>
          <p:cNvPr id="265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229600" cy="2407917"/>
          </a:xfrm>
        </p:spPr>
        <p:txBody>
          <a:bodyPr/>
          <a:lstStyle/>
          <a:p>
            <a:r>
              <a:rPr lang="en-US" dirty="0" smtClean="0">
                <a:effectLst>
                  <a:outerShdw blurRad="38100" dist="38100" dir="2700000" algn="tl">
                    <a:srgbClr val="DDDDDD"/>
                  </a:outerShdw>
                </a:effectLst>
              </a:rPr>
              <a:t>An “is a” relationship</a:t>
            </a:r>
          </a:p>
          <a:p>
            <a:r>
              <a:rPr lang="en-US" dirty="0" smtClean="0">
                <a:effectLst>
                  <a:outerShdw blurRad="38100" dist="38100" dir="2700000" algn="tl">
                    <a:srgbClr val="DDDDDD"/>
                  </a:outerShdw>
                </a:effectLst>
              </a:rPr>
              <a:t>Use an open triangle at the superclass.</a:t>
            </a:r>
            <a:endParaRPr lang="en-US" dirty="0">
              <a:effectLst>
                <a:outerShdw blurRad="38100" dist="38100" dir="2700000" algn="tl">
                  <a:srgbClr val="DDDDDD"/>
                </a:outerShdw>
              </a:effectLst>
            </a:endParaRPr>
          </a:p>
          <a:p>
            <a:pPr lvl="5"/>
            <a:endParaRPr lang="en-US" dirty="0">
              <a:effectLst>
                <a:outerShdw blurRad="38100" dist="38100" dir="2700000" algn="tl">
                  <a:srgbClr val="DDDDDD"/>
                </a:outerShdw>
              </a:effectLst>
            </a:endParaRPr>
          </a:p>
          <a:p>
            <a:r>
              <a:rPr lang="en-US" dirty="0">
                <a:effectLst>
                  <a:outerShdw blurRad="38100" dist="38100" dir="2700000" algn="tl">
                    <a:srgbClr val="DDDDDD"/>
                  </a:outerShdw>
                </a:effectLst>
              </a:rPr>
              <a:t>Example</a:t>
            </a:r>
          </a:p>
          <a:p>
            <a:pPr lvl="1"/>
            <a:r>
              <a:rPr lang="en-US" dirty="0">
                <a:effectLst>
                  <a:outerShdw blurRad="38100" dist="38100" dir="2700000" algn="tl">
                    <a:srgbClr val="DDDDDD"/>
                  </a:outerShdw>
                </a:effectLst>
              </a:rPr>
              <a:t>A </a:t>
            </a:r>
            <a:r>
              <a:rPr lang="en-US" dirty="0" smtClean="0">
                <a:effectLst>
                  <a:outerShdw blurRad="38100" dist="38100" dir="2700000" algn="tl">
                    <a:srgbClr val="DDDDDD"/>
                  </a:outerShdw>
                </a:effectLst>
              </a:rPr>
              <a:t>dog is a mammal</a:t>
            </a:r>
            <a:endParaRPr lang="en-US" dirty="0"/>
          </a:p>
        </p:txBody>
      </p:sp>
      <p:sp>
        <p:nvSpPr>
          <p:cNvPr id="8" name="AutoShape 67"/>
          <p:cNvSpPr>
            <a:spLocks noChangeArrowheads="1"/>
          </p:cNvSpPr>
          <p:nvPr/>
        </p:nvSpPr>
        <p:spPr bwMode="auto">
          <a:xfrm>
            <a:off x="5031883" y="3246122"/>
            <a:ext cx="1731963" cy="525463"/>
          </a:xfrm>
          <a:prstGeom prst="roundRect">
            <a:avLst>
              <a:gd name="adj" fmla="val 16667"/>
            </a:avLst>
          </a:prstGeom>
          <a:noFill/>
          <a:ln w="19050" cmpd="sng">
            <a:solidFill>
              <a:schemeClr val="tx1"/>
            </a:solidFill>
            <a:headEnd/>
            <a:tailEnd/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1400" dirty="0" smtClean="0">
                <a:latin typeface="+mn-lt"/>
                <a:ea typeface="+mn-ea"/>
              </a:rPr>
              <a:t>Mammal</a:t>
            </a:r>
            <a:endParaRPr lang="en-US" sz="1400" dirty="0">
              <a:latin typeface="+mn-lt"/>
              <a:ea typeface="+mn-ea"/>
            </a:endParaRPr>
          </a:p>
        </p:txBody>
      </p:sp>
      <p:sp>
        <p:nvSpPr>
          <p:cNvPr id="2" name="Isosceles Triangle 1"/>
          <p:cNvSpPr/>
          <p:nvPr/>
        </p:nvSpPr>
        <p:spPr bwMode="auto">
          <a:xfrm>
            <a:off x="5669267" y="3794756"/>
            <a:ext cx="457195" cy="365756"/>
          </a:xfrm>
          <a:prstGeom prst="triangl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0"/>
            </a:endParaRPr>
          </a:p>
        </p:txBody>
      </p:sp>
      <p:cxnSp>
        <p:nvCxnSpPr>
          <p:cNvPr id="5" name="Straight Connector 4"/>
          <p:cNvCxnSpPr>
            <a:stCxn id="2" idx="3"/>
          </p:cNvCxnSpPr>
          <p:nvPr/>
        </p:nvCxnSpPr>
        <p:spPr bwMode="auto">
          <a:xfrm>
            <a:off x="5897865" y="4160512"/>
            <a:ext cx="22859" cy="914390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16" name="AutoShape 67"/>
          <p:cNvSpPr>
            <a:spLocks noChangeArrowheads="1"/>
          </p:cNvSpPr>
          <p:nvPr/>
        </p:nvSpPr>
        <p:spPr bwMode="auto">
          <a:xfrm>
            <a:off x="5031883" y="5074902"/>
            <a:ext cx="1731963" cy="525463"/>
          </a:xfrm>
          <a:prstGeom prst="roundRect">
            <a:avLst>
              <a:gd name="adj" fmla="val 16667"/>
            </a:avLst>
          </a:prstGeom>
          <a:noFill/>
          <a:ln w="19050" cmpd="sng">
            <a:solidFill>
              <a:schemeClr val="tx1"/>
            </a:solidFill>
            <a:headEnd/>
            <a:tailEnd/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1400" dirty="0" smtClean="0">
                <a:latin typeface="+mn-lt"/>
                <a:ea typeface="+mn-ea"/>
              </a:rPr>
              <a:t>Dog</a:t>
            </a:r>
            <a:endParaRPr lang="en-US" sz="1400" dirty="0">
              <a:latin typeface="+mn-lt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294676123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65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65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5219" grpId="0" build="p"/>
    </p:bldLst>
  </p:timing>
</p:sld>
</file>

<file path=ppt/theme/theme1.xml><?xml version="1.0" encoding="utf-8"?>
<a:theme xmlns:a="http://schemas.openxmlformats.org/drawingml/2006/main" name="Quadrant">
  <a:themeElements>
    <a:clrScheme name="Quadrant 2">
      <a:dk1>
        <a:srgbClr val="000000"/>
      </a:dk1>
      <a:lt1>
        <a:srgbClr val="FFFFFF"/>
      </a:lt1>
      <a:dk2>
        <a:srgbClr val="420000"/>
      </a:dk2>
      <a:lt2>
        <a:srgbClr val="660000"/>
      </a:lt2>
      <a:accent1>
        <a:srgbClr val="CCCC00"/>
      </a:accent1>
      <a:accent2>
        <a:srgbClr val="999966"/>
      </a:accent2>
      <a:accent3>
        <a:srgbClr val="FFFFFF"/>
      </a:accent3>
      <a:accent4>
        <a:srgbClr val="000000"/>
      </a:accent4>
      <a:accent5>
        <a:srgbClr val="E2E2AA"/>
      </a:accent5>
      <a:accent6>
        <a:srgbClr val="8A8A5C"/>
      </a:accent6>
      <a:hlink>
        <a:srgbClr val="996633"/>
      </a:hlink>
      <a:folHlink>
        <a:srgbClr val="993300"/>
      </a:folHlink>
    </a:clrScheme>
    <a:fontScheme name="Quadrant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0"/>
          </a:defRPr>
        </a:defPPr>
      </a:lstStyle>
    </a:lnDef>
  </a:objectDefaults>
  <a:extraClrSchemeLst>
    <a:extraClrScheme>
      <a:clrScheme name="Quadrant 1">
        <a:dk1>
          <a:srgbClr val="5C5674"/>
        </a:dk1>
        <a:lt1>
          <a:srgbClr val="FFFFFF"/>
        </a:lt1>
        <a:dk2>
          <a:srgbClr val="85986A"/>
        </a:dk2>
        <a:lt2>
          <a:srgbClr val="FFFFFF"/>
        </a:lt2>
        <a:accent1>
          <a:srgbClr val="666633"/>
        </a:accent1>
        <a:accent2>
          <a:srgbClr val="ADC5B8"/>
        </a:accent2>
        <a:accent3>
          <a:srgbClr val="C2CAB9"/>
        </a:accent3>
        <a:accent4>
          <a:srgbClr val="DADADA"/>
        </a:accent4>
        <a:accent5>
          <a:srgbClr val="B8B8AD"/>
        </a:accent5>
        <a:accent6>
          <a:srgbClr val="9CB2A6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2">
        <a:dk1>
          <a:srgbClr val="000000"/>
        </a:dk1>
        <a:lt1>
          <a:srgbClr val="FFFFFF"/>
        </a:lt1>
        <a:dk2>
          <a:srgbClr val="420000"/>
        </a:dk2>
        <a:lt2>
          <a:srgbClr val="660000"/>
        </a:lt2>
        <a:accent1>
          <a:srgbClr val="CCCC00"/>
        </a:accent1>
        <a:accent2>
          <a:srgbClr val="999966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8A8A5C"/>
        </a:accent6>
        <a:hlink>
          <a:srgbClr val="996633"/>
        </a:hlink>
        <a:folHlink>
          <a:srgbClr val="9933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3">
        <a:dk1>
          <a:srgbClr val="618052"/>
        </a:dk1>
        <a:lt1>
          <a:srgbClr val="FFFFE3"/>
        </a:lt1>
        <a:dk2>
          <a:srgbClr val="162E36"/>
        </a:dk2>
        <a:lt2>
          <a:srgbClr val="FFFFFF"/>
        </a:lt2>
        <a:accent1>
          <a:srgbClr val="336699"/>
        </a:accent1>
        <a:accent2>
          <a:srgbClr val="69888B"/>
        </a:accent2>
        <a:accent3>
          <a:srgbClr val="ABADAE"/>
        </a:accent3>
        <a:accent4>
          <a:srgbClr val="DADAC2"/>
        </a:accent4>
        <a:accent5>
          <a:srgbClr val="ADB8CA"/>
        </a:accent5>
        <a:accent6>
          <a:srgbClr val="5E7B7D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4">
        <a:dk1>
          <a:srgbClr val="000000"/>
        </a:dk1>
        <a:lt1>
          <a:srgbClr val="FFFFFF"/>
        </a:lt1>
        <a:dk2>
          <a:srgbClr val="000000"/>
        </a:dk2>
        <a:lt2>
          <a:srgbClr val="CC0000"/>
        </a:lt2>
        <a:accent1>
          <a:srgbClr val="FFCC00"/>
        </a:accent1>
        <a:accent2>
          <a:srgbClr val="3366CC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2D5CB9"/>
        </a:accent6>
        <a:hlink>
          <a:srgbClr val="666699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5">
        <a:dk1>
          <a:srgbClr val="666699"/>
        </a:dk1>
        <a:lt1>
          <a:srgbClr val="FFFFFF"/>
        </a:lt1>
        <a:dk2>
          <a:srgbClr val="000033"/>
        </a:dk2>
        <a:lt2>
          <a:srgbClr val="FFFFFF"/>
        </a:lt2>
        <a:accent1>
          <a:srgbClr val="9966FF"/>
        </a:accent1>
        <a:accent2>
          <a:srgbClr val="CCCCFF"/>
        </a:accent2>
        <a:accent3>
          <a:srgbClr val="AAAAAD"/>
        </a:accent3>
        <a:accent4>
          <a:srgbClr val="DADADA"/>
        </a:accent4>
        <a:accent5>
          <a:srgbClr val="CAB8FF"/>
        </a:accent5>
        <a:accent6>
          <a:srgbClr val="B9B9E7"/>
        </a:accent6>
        <a:hlink>
          <a:srgbClr val="CCCC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6">
        <a:dk1>
          <a:srgbClr val="000000"/>
        </a:dk1>
        <a:lt1>
          <a:srgbClr val="FFFFFF"/>
        </a:lt1>
        <a:dk2>
          <a:srgbClr val="000000"/>
        </a:dk2>
        <a:lt2>
          <a:srgbClr val="669966"/>
        </a:lt2>
        <a:accent1>
          <a:srgbClr val="CCCC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8A8AB9"/>
        </a:accent6>
        <a:hlink>
          <a:srgbClr val="000066"/>
        </a:hlink>
        <a:folHlink>
          <a:srgbClr val="3333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7">
        <a:dk1>
          <a:srgbClr val="0099CC"/>
        </a:dk1>
        <a:lt1>
          <a:srgbClr val="FFFFFF"/>
        </a:lt1>
        <a:dk2>
          <a:srgbClr val="000099"/>
        </a:dk2>
        <a:lt2>
          <a:srgbClr val="FFFFFF"/>
        </a:lt2>
        <a:accent1>
          <a:srgbClr val="0099CC"/>
        </a:accent1>
        <a:accent2>
          <a:srgbClr val="6600FF"/>
        </a:accent2>
        <a:accent3>
          <a:srgbClr val="AAAACA"/>
        </a:accent3>
        <a:accent4>
          <a:srgbClr val="DADADA"/>
        </a:accent4>
        <a:accent5>
          <a:srgbClr val="AACAE2"/>
        </a:accent5>
        <a:accent6>
          <a:srgbClr val="5C00E7"/>
        </a:accent6>
        <a:hlink>
          <a:srgbClr val="FFCC00"/>
        </a:hlink>
        <a:folHlink>
          <a:srgbClr val="00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8">
        <a:dk1>
          <a:srgbClr val="000033"/>
        </a:dk1>
        <a:lt1>
          <a:srgbClr val="FFFFFF"/>
        </a:lt1>
        <a:dk2>
          <a:srgbClr val="003366"/>
        </a:dk2>
        <a:lt2>
          <a:srgbClr val="275C6D"/>
        </a:lt2>
        <a:accent1>
          <a:srgbClr val="A7D2DF"/>
        </a:accent1>
        <a:accent2>
          <a:srgbClr val="108DA6"/>
        </a:accent2>
        <a:accent3>
          <a:srgbClr val="FFFFFF"/>
        </a:accent3>
        <a:accent4>
          <a:srgbClr val="00002A"/>
        </a:accent4>
        <a:accent5>
          <a:srgbClr val="D0E5EC"/>
        </a:accent5>
        <a:accent6>
          <a:srgbClr val="0D7F96"/>
        </a:accent6>
        <a:hlink>
          <a:srgbClr val="666699"/>
        </a:hlink>
        <a:folHlink>
          <a:srgbClr val="99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9">
        <a:dk1>
          <a:srgbClr val="CC3300"/>
        </a:dk1>
        <a:lt1>
          <a:srgbClr val="FFFFFF"/>
        </a:lt1>
        <a:dk2>
          <a:srgbClr val="000000"/>
        </a:dk2>
        <a:lt2>
          <a:srgbClr val="FFFFCC"/>
        </a:lt2>
        <a:accent1>
          <a:srgbClr val="FF9900"/>
        </a:accent1>
        <a:accent2>
          <a:srgbClr val="993300"/>
        </a:accent2>
        <a:accent3>
          <a:srgbClr val="AAAAAA"/>
        </a:accent3>
        <a:accent4>
          <a:srgbClr val="DADADA"/>
        </a:accent4>
        <a:accent5>
          <a:srgbClr val="FFCAAA"/>
        </a:accent5>
        <a:accent6>
          <a:srgbClr val="8A2D00"/>
        </a:accent6>
        <a:hlink>
          <a:srgbClr val="CEC5A2"/>
        </a:hlink>
        <a:folHlink>
          <a:srgbClr val="DDDDDD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Quadrant</Template>
  <TotalTime>31170</TotalTime>
  <Words>658</Words>
  <Application>Microsoft Macintosh PowerPoint</Application>
  <PresentationFormat>On-screen Show (4:3)</PresentationFormat>
  <Paragraphs>239</Paragraphs>
  <Slides>24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5" baseType="lpstr">
      <vt:lpstr>Quadrant</vt:lpstr>
      <vt:lpstr>CS 46B: Introduction to Data Structures June 16 Class Meeting</vt:lpstr>
      <vt:lpstr>Application Development Big Picture</vt:lpstr>
      <vt:lpstr>Iterative Development</vt:lpstr>
      <vt:lpstr>Incremental Development</vt:lpstr>
      <vt:lpstr>UML Diagrams</vt:lpstr>
      <vt:lpstr>UML Class Diagram</vt:lpstr>
      <vt:lpstr>Example UML Class Diagram</vt:lpstr>
      <vt:lpstr>UML Class Diagram: Relationships</vt:lpstr>
      <vt:lpstr>UML Class Diagram: Inheritance</vt:lpstr>
      <vt:lpstr>UML Class Diagram: Multiplicities</vt:lpstr>
      <vt:lpstr>UML Class Diagram: Aggregation</vt:lpstr>
      <vt:lpstr>UML Class Diagram: Composition</vt:lpstr>
      <vt:lpstr>UML Class Diagram: Interface Implementation</vt:lpstr>
      <vt:lpstr>No Surprises!</vt:lpstr>
      <vt:lpstr>How Good is Your Class Design?</vt:lpstr>
      <vt:lpstr>How Good is Your Class Design?</vt:lpstr>
      <vt:lpstr>In-Class Exercise: UML Class Diagram</vt:lpstr>
      <vt:lpstr>An Exercise Solution</vt:lpstr>
      <vt:lpstr>Break</vt:lpstr>
      <vt:lpstr>Quick Review for the Midterm</vt:lpstr>
      <vt:lpstr>Quick Review for the Midterm, cont’d</vt:lpstr>
      <vt:lpstr>Quick Review for the Midterm, cont’d</vt:lpstr>
      <vt:lpstr>Quick Review for the Midterm, cont’d</vt:lpstr>
      <vt:lpstr>Quick Review for the Midterm, cont’d</vt:lpstr>
    </vt:vector>
  </TitlesOfParts>
  <Manager/>
  <Company>San Jose State University</Company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 46B: Introduction to Data Structures</dc:title>
  <dc:subject/>
  <dc:creator>Ronald Mak</dc:creator>
  <cp:keywords/>
  <dc:description/>
  <cp:lastModifiedBy>Ronald Mak</cp:lastModifiedBy>
  <cp:revision>429</cp:revision>
  <dcterms:created xsi:type="dcterms:W3CDTF">2008-01-12T03:52:55Z</dcterms:created>
  <dcterms:modified xsi:type="dcterms:W3CDTF">2015-06-18T18:03:53Z</dcterms:modified>
  <cp:category/>
</cp:coreProperties>
</file>