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56" r:id="rId2"/>
    <p:sldId id="320" r:id="rId3"/>
    <p:sldId id="319" r:id="rId4"/>
    <p:sldId id="321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22" r:id="rId14"/>
    <p:sldId id="290" r:id="rId15"/>
    <p:sldId id="291" r:id="rId16"/>
    <p:sldId id="292" r:id="rId17"/>
    <p:sldId id="293" r:id="rId18"/>
    <p:sldId id="310" r:id="rId19"/>
    <p:sldId id="298" r:id="rId20"/>
    <p:sldId id="299" r:id="rId21"/>
    <p:sldId id="301" r:id="rId22"/>
    <p:sldId id="300" r:id="rId23"/>
    <p:sldId id="309" r:id="rId24"/>
    <p:sldId id="302" r:id="rId25"/>
    <p:sldId id="304" r:id="rId26"/>
    <p:sldId id="305" r:id="rId27"/>
    <p:sldId id="306" r:id="rId28"/>
    <p:sldId id="307" r:id="rId29"/>
    <p:sldId id="308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163" autoAdjust="0"/>
    <p:restoredTop sz="98450" autoAdjust="0"/>
  </p:normalViewPr>
  <p:slideViewPr>
    <p:cSldViewPr>
      <p:cViewPr varScale="1">
        <p:scale>
          <a:sx n="121" d="100"/>
          <a:sy n="121" d="100"/>
        </p:scale>
        <p:origin x="-120" y="-97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28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11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46B: Introduction</a:t>
            </a:r>
            <a:r>
              <a:rPr lang="en-US" sz="1000" baseline="0" dirty="0" smtClean="0"/>
              <a:t> to Data Structures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S46B/assignments/2/widgets.csv" TargetMode="External"/><Relationship Id="rId3" Type="http://schemas.openxmlformats.org/officeDocument/2006/relationships/hyperlink" Target="http://www.cs.sjsu.edu/~mak/CS46B/assignments/3/widgets.xls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S46B/assignments/3/draft.out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S46B/assignments/3/final.out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decheck.it/codecheck/files/150611070629f45sczkm70ffwuedde6p8ed" TargetMode="External"/><Relationship Id="rId3" Type="http://schemas.openxmlformats.org/officeDocument/2006/relationships/hyperlink" Target="http://codecheck.it/codecheck/files/1506120526avo37t7yjlh6dyh21xjloss7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46B: Introduction to Data Structures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11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#3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34465"/>
            <a:ext cx="8229600" cy="1463024"/>
          </a:xfrm>
        </p:spPr>
        <p:txBody>
          <a:bodyPr/>
          <a:lstStyle/>
          <a:p>
            <a:r>
              <a:rPr lang="en-US" dirty="0" smtClean="0"/>
              <a:t>Input file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widgets.csv</a:t>
            </a:r>
            <a:r>
              <a:rPr lang="en-US" dirty="0" smtClean="0"/>
              <a:t>: </a:t>
            </a:r>
            <a:r>
              <a:rPr lang="en-US" dirty="0">
                <a:hlinkClick r:id="rId2"/>
              </a:rPr>
              <a:t>http://www.cs.sjsu.edu/~mak/CS46B/assignments</a:t>
            </a:r>
            <a:r>
              <a:rPr lang="en-US" dirty="0" smtClean="0">
                <a:hlinkClick r:id="rId2"/>
              </a:rPr>
              <a:t>/3/widgets.csv</a:t>
            </a:r>
            <a:r>
              <a:rPr lang="en-US" dirty="0" smtClean="0"/>
              <a:t> </a:t>
            </a:r>
          </a:p>
          <a:p>
            <a:pPr lvl="4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2606049"/>
            <a:ext cx="4810297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12,34,56,799,Mary Clinton,6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12,40,57,710,Kim Kennedy,8</a:t>
            </a:r>
          </a:p>
          <a:p>
            <a:r>
              <a:rPr lang="cs-CZ" sz="1800" b="1" dirty="0">
                <a:latin typeface="Courier New"/>
                <a:cs typeface="Courier New"/>
              </a:rPr>
              <a:t>12,40,57,990,Jina Johnson,6</a:t>
            </a:r>
          </a:p>
          <a:p>
            <a:r>
              <a:rPr lang="en-US" sz="1800" b="1" dirty="0">
                <a:latin typeface="Courier New"/>
                <a:cs typeface="Courier New"/>
              </a:rPr>
              <a:t>12,40,75,426,Ruby Roosevelt,10</a:t>
            </a:r>
          </a:p>
          <a:p>
            <a:r>
              <a:rPr lang="de-DE" sz="1800" b="1" dirty="0">
                <a:latin typeface="Courier New"/>
                <a:cs typeface="Courier New"/>
              </a:rPr>
              <a:t>12,40,75,551,John Washington,7</a:t>
            </a:r>
          </a:p>
          <a:p>
            <a:r>
              <a:rPr lang="sv-SE" sz="1800" b="1" dirty="0">
                <a:latin typeface="Courier New"/>
                <a:cs typeface="Courier New"/>
              </a:rPr>
              <a:t>33,22,11,297,Hilda Hoover,10</a:t>
            </a:r>
          </a:p>
          <a:p>
            <a:r>
              <a:rPr lang="en-US" sz="1800" b="1" dirty="0">
                <a:latin typeface="Courier New"/>
                <a:cs typeface="Courier New"/>
              </a:rPr>
              <a:t>33,22,11,428,Ted Truman,11</a:t>
            </a:r>
          </a:p>
          <a:p>
            <a:r>
              <a:rPr lang="pt-BR" sz="1800" b="1" dirty="0">
                <a:latin typeface="Courier New"/>
                <a:cs typeface="Courier New"/>
              </a:rPr>
              <a:t>33,22,11,808,Nora Nixon,3</a:t>
            </a:r>
          </a:p>
          <a:p>
            <a:r>
              <a:rPr lang="pt-BR" sz="1800" b="1" dirty="0">
                <a:latin typeface="Courier New"/>
                <a:cs typeface="Courier New"/>
              </a:rPr>
              <a:t>33,22,14,629,Mabel Bush,9</a:t>
            </a:r>
          </a:p>
          <a:p>
            <a:r>
              <a:rPr lang="pt-BR" sz="1800" b="1" dirty="0">
                <a:latin typeface="Courier New"/>
                <a:cs typeface="Courier New"/>
              </a:rPr>
              <a:t>33,27,19,321,Chris Adams,5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587" y="3508817"/>
            <a:ext cx="301748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The Excel spreadsheet:</a:t>
            </a:r>
          </a:p>
          <a:p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www.cs.sjsu.edu</a:t>
            </a:r>
            <a:r>
              <a:rPr lang="en-US" sz="1800" dirty="0">
                <a:hlinkClick r:id="rId3"/>
              </a:rPr>
              <a:t>/</a:t>
            </a:r>
            <a:r>
              <a:rPr lang="en-US" sz="1800" dirty="0" smtClean="0">
                <a:hlinkClick r:id="rId3"/>
              </a:rPr>
              <a:t>~</a:t>
            </a:r>
            <a:r>
              <a:rPr lang="en-US" sz="1800" dirty="0">
                <a:hlinkClick r:id="rId3"/>
              </a:rPr>
              <a:t>mak/CS46B/assignments/3/</a:t>
            </a:r>
            <a:r>
              <a:rPr lang="en-US" sz="1800" dirty="0" smtClean="0">
                <a:hlinkClick r:id="rId3"/>
              </a:rPr>
              <a:t>widgets.xlsx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13907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dirty="0" smtClean="0"/>
              <a:t>Draft </a:t>
            </a:r>
            <a:r>
              <a:rPr lang="en-US" dirty="0"/>
              <a:t>output: </a:t>
            </a:r>
            <a:r>
              <a:rPr lang="en-US" dirty="0">
                <a:hlinkClick r:id="rId2"/>
              </a:rPr>
              <a:t>http://www.cs.sjsu.edu/~mak/CS46B/assignments/3/</a:t>
            </a:r>
            <a:r>
              <a:rPr lang="en-US" dirty="0" smtClean="0">
                <a:hlinkClick r:id="rId2"/>
              </a:rPr>
              <a:t>draft.out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2724179"/>
            <a:ext cx="5602415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STATE PLANT DEPT EMPID COUNT NAME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12    34   56   789     4 George Carter</a:t>
            </a:r>
          </a:p>
          <a:p>
            <a:r>
              <a:rPr lang="en-US" b="1" dirty="0">
                <a:latin typeface="Courier New"/>
                <a:cs typeface="Courier New"/>
              </a:rPr>
              <a:t>   12    34   56   799     6 Mary Clinton</a:t>
            </a:r>
          </a:p>
          <a:p>
            <a:r>
              <a:rPr lang="en-US" b="1" dirty="0">
                <a:latin typeface="Courier New"/>
                <a:cs typeface="Courier New"/>
              </a:rPr>
              <a:t>   12    34   57   639     8 Alfred Lincoln</a:t>
            </a:r>
          </a:p>
          <a:p>
            <a:r>
              <a:rPr lang="en-US" b="1" dirty="0">
                <a:latin typeface="Courier New"/>
                <a:cs typeface="Courier New"/>
              </a:rPr>
              <a:t>   12    40   57   710     8 Kim Kennedy</a:t>
            </a:r>
          </a:p>
          <a:p>
            <a:r>
              <a:rPr lang="cs-CZ" b="1" dirty="0">
                <a:latin typeface="Courier New"/>
                <a:cs typeface="Courier New"/>
              </a:rPr>
              <a:t>   12    40   57   990     6 </a:t>
            </a:r>
            <a:r>
              <a:rPr lang="cs-CZ" b="1" dirty="0" err="1">
                <a:latin typeface="Courier New"/>
                <a:cs typeface="Courier New"/>
              </a:rPr>
              <a:t>Jina</a:t>
            </a:r>
            <a:r>
              <a:rPr lang="cs-CZ" b="1" dirty="0">
                <a:latin typeface="Courier New"/>
                <a:cs typeface="Courier New"/>
              </a:rPr>
              <a:t> Johnson</a:t>
            </a:r>
          </a:p>
          <a:p>
            <a:r>
              <a:rPr lang="en-US" b="1" dirty="0">
                <a:latin typeface="Courier New"/>
                <a:cs typeface="Courier New"/>
              </a:rPr>
              <a:t>   12    40   75   426    10 Ruby Roosevelt</a:t>
            </a:r>
          </a:p>
          <a:p>
            <a:r>
              <a:rPr lang="de-DE" b="1" dirty="0">
                <a:latin typeface="Courier New"/>
                <a:cs typeface="Courier New"/>
              </a:rPr>
              <a:t>   12    40   75   551     7 John Washington</a:t>
            </a:r>
          </a:p>
          <a:p>
            <a:r>
              <a:rPr lang="sv-SE" b="1" dirty="0">
                <a:latin typeface="Courier New"/>
                <a:cs typeface="Courier New"/>
              </a:rPr>
              <a:t>   33    22   11   297    10 Hilda Hoover</a:t>
            </a:r>
          </a:p>
          <a:p>
            <a:r>
              <a:rPr lang="en-US" b="1" dirty="0">
                <a:latin typeface="Courier New"/>
                <a:cs typeface="Courier New"/>
              </a:rPr>
              <a:t>   33    22   11   428    11 Ted Truman</a:t>
            </a:r>
          </a:p>
          <a:p>
            <a:r>
              <a:rPr lang="pt-BR" b="1" dirty="0">
                <a:latin typeface="Courier New"/>
                <a:cs typeface="Courier New"/>
              </a:rPr>
              <a:t>   33    22   11   808     3 Nora Nixon</a:t>
            </a:r>
          </a:p>
          <a:p>
            <a:r>
              <a:rPr lang="pt-BR" b="1" dirty="0">
                <a:latin typeface="Courier New"/>
                <a:cs typeface="Courier New"/>
              </a:rPr>
              <a:t>   33    22   14   629     9 Mabel Bush</a:t>
            </a:r>
          </a:p>
          <a:p>
            <a:r>
              <a:rPr lang="pt-BR" b="1" dirty="0">
                <a:latin typeface="Courier New"/>
                <a:cs typeface="Courier New"/>
              </a:rPr>
              <a:t>   33    27   19   321     5 Chris </a:t>
            </a:r>
            <a:r>
              <a:rPr lang="pt-BR" b="1" dirty="0" smtClean="0">
                <a:latin typeface="Courier New"/>
                <a:cs typeface="Courier New"/>
              </a:rPr>
              <a:t>Adams</a:t>
            </a:r>
            <a:endParaRPr lang="pt-BR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6463" y="3611878"/>
            <a:ext cx="2804449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 output should be</a:t>
            </a:r>
          </a:p>
          <a:p>
            <a:r>
              <a:rPr lang="en-US" sz="2000" dirty="0" smtClean="0"/>
              <a:t>written to a file named</a:t>
            </a:r>
          </a:p>
          <a:p>
            <a:r>
              <a:rPr lang="en-US" sz="20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widgets.out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12535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4023361" cy="655637"/>
          </a:xfrm>
        </p:spPr>
        <p:txBody>
          <a:bodyPr/>
          <a:lstStyle/>
          <a:p>
            <a:r>
              <a:rPr lang="en-US" dirty="0"/>
              <a:t>Homework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023361" cy="4876769"/>
          </a:xfrm>
        </p:spPr>
        <p:txBody>
          <a:bodyPr/>
          <a:lstStyle/>
          <a:p>
            <a:r>
              <a:rPr lang="en-US" dirty="0" smtClean="0"/>
              <a:t>Final </a:t>
            </a:r>
            <a:r>
              <a:rPr lang="en-US" dirty="0"/>
              <a:t>output: </a:t>
            </a:r>
            <a:r>
              <a:rPr lang="en-US" dirty="0">
                <a:hlinkClick r:id="rId2"/>
              </a:rPr>
              <a:t>http://www.cs.sjsu.edu/~mak/CS46B/assignments/3/</a:t>
            </a:r>
            <a:r>
              <a:rPr lang="en-US" dirty="0" smtClean="0">
                <a:hlinkClick r:id="rId2"/>
              </a:rPr>
              <a:t>final.out</a:t>
            </a:r>
            <a:endParaRPr lang="en-US" dirty="0" smtClean="0"/>
          </a:p>
          <a:p>
            <a:pPr lvl="4"/>
            <a:endParaRPr lang="en-US" dirty="0"/>
          </a:p>
          <a:p>
            <a:pPr lvl="1"/>
            <a:r>
              <a:rPr lang="en-US" dirty="0" smtClean="0"/>
              <a:t>What logic do we need to generate </a:t>
            </a:r>
            <a:br>
              <a:rPr lang="en-US" dirty="0" smtClean="0"/>
            </a:br>
            <a:r>
              <a:rPr lang="en-US" dirty="0" smtClean="0"/>
              <a:t>this detail report </a:t>
            </a:r>
            <a:br>
              <a:rPr lang="en-US" dirty="0" smtClean="0"/>
            </a:br>
            <a:r>
              <a:rPr lang="en-US" dirty="0" smtClean="0"/>
              <a:t>with the different levels of totals?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288322"/>
            <a:ext cx="4186413" cy="655564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Courier New"/>
                <a:cs typeface="Courier New"/>
              </a:rPr>
              <a:t>STATE PLANT DEPT EMPID COUNT NAME</a:t>
            </a:r>
          </a:p>
          <a:p>
            <a:endParaRPr lang="en-US" sz="1000" b="1" dirty="0">
              <a:latin typeface="Courier New"/>
              <a:cs typeface="Courier New"/>
            </a:endParaRPr>
          </a:p>
          <a:p>
            <a:r>
              <a:rPr lang="en-US" sz="1000" b="1" dirty="0">
                <a:latin typeface="Courier New"/>
                <a:cs typeface="Courier New"/>
              </a:rPr>
              <a:t>   12    34   56   789     4 George Carter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12    34   56   799     6 Mary Clinton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                       10 TOTAL FOR DEPT  56 *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12    34   57   639     8 Alfred Lincoln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                        8 TOTAL FOR DEPT  57 *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                       18 TOTAL FOR PLANT 34 **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12    40   57   710     8 Kim Kennedy</a:t>
            </a:r>
          </a:p>
          <a:p>
            <a:r>
              <a:rPr lang="cs-CZ" sz="1000" b="1" dirty="0">
                <a:latin typeface="Courier New"/>
                <a:cs typeface="Courier New"/>
              </a:rPr>
              <a:t>   12    40   57   990     6 </a:t>
            </a:r>
            <a:r>
              <a:rPr lang="cs-CZ" sz="1000" b="1" dirty="0" err="1">
                <a:latin typeface="Courier New"/>
                <a:cs typeface="Courier New"/>
              </a:rPr>
              <a:t>Jina</a:t>
            </a:r>
            <a:r>
              <a:rPr lang="cs-CZ" sz="1000" b="1" dirty="0">
                <a:latin typeface="Courier New"/>
                <a:cs typeface="Courier New"/>
              </a:rPr>
              <a:t> Johnson</a:t>
            </a:r>
          </a:p>
          <a:p>
            <a:r>
              <a:rPr lang="cs-CZ" sz="1000" b="1" dirty="0">
                <a:latin typeface="Courier New"/>
                <a:cs typeface="Courier New"/>
              </a:rPr>
              <a:t> </a:t>
            </a:r>
          </a:p>
          <a:p>
            <a:r>
              <a:rPr lang="cs-CZ" sz="1000" b="1" dirty="0">
                <a:latin typeface="Courier New"/>
                <a:cs typeface="Courier New"/>
              </a:rPr>
              <a:t>                          14 TOTAL FOR DEPT  57 *</a:t>
            </a:r>
          </a:p>
          <a:p>
            <a:r>
              <a:rPr lang="cs-CZ" sz="1000" b="1" dirty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12    40   75   426    10 Ruby Roosevelt</a:t>
            </a:r>
          </a:p>
          <a:p>
            <a:r>
              <a:rPr lang="de-DE" sz="1000" b="1" dirty="0">
                <a:latin typeface="Courier New"/>
                <a:cs typeface="Courier New"/>
              </a:rPr>
              <a:t>   12    40   75   551     7 John Washington</a:t>
            </a:r>
          </a:p>
          <a:p>
            <a:r>
              <a:rPr lang="de-DE" sz="1000" b="1" dirty="0">
                <a:latin typeface="Courier New"/>
                <a:cs typeface="Courier New"/>
              </a:rPr>
              <a:t> </a:t>
            </a:r>
          </a:p>
          <a:p>
            <a:r>
              <a:rPr lang="de-DE" sz="1000" b="1" dirty="0">
                <a:latin typeface="Courier New"/>
                <a:cs typeface="Courier New"/>
              </a:rPr>
              <a:t>                          17 TOTAL FOR DEPT  75 *</a:t>
            </a:r>
          </a:p>
          <a:p>
            <a:r>
              <a:rPr lang="de-DE" sz="1000" b="1" dirty="0">
                <a:latin typeface="Courier New"/>
                <a:cs typeface="Courier New"/>
              </a:rPr>
              <a:t>                          31 TOTAL FOR PLANT 40 **</a:t>
            </a:r>
          </a:p>
          <a:p>
            <a:r>
              <a:rPr lang="de-DE" sz="1000" b="1" dirty="0">
                <a:latin typeface="Courier New"/>
                <a:cs typeface="Courier New"/>
              </a:rPr>
              <a:t>                          49 TOTAL FOR STATE 12 ***</a:t>
            </a:r>
          </a:p>
          <a:p>
            <a:r>
              <a:rPr lang="de-DE" sz="1000" b="1" dirty="0">
                <a:latin typeface="Courier New"/>
                <a:cs typeface="Courier New"/>
              </a:rPr>
              <a:t> </a:t>
            </a:r>
          </a:p>
          <a:p>
            <a:r>
              <a:rPr lang="sv-SE" sz="1000" b="1" dirty="0">
                <a:latin typeface="Courier New"/>
                <a:cs typeface="Courier New"/>
              </a:rPr>
              <a:t>   33    22   11   297    10 Hilda Hoover</a:t>
            </a:r>
          </a:p>
          <a:p>
            <a:r>
              <a:rPr lang="en-US" sz="1000" b="1" dirty="0">
                <a:latin typeface="Courier New"/>
                <a:cs typeface="Courier New"/>
              </a:rPr>
              <a:t>   33    22   11   428    11 Ted Truman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33    22   11   808     3 Nora Nixon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24 TOTAL FOR DEPT  11 *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33    22   14   629     9 Mabel Bush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 9 TOTAL FOR DEPT  14 *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33 TOTAL FOR PLANT 22 **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33    27   19   321     5 Chris Adams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 5 TOTAL FOR DEPT  19 *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 5 TOTAL FOR PLANT 27 **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38 TOTAL FOR STATE 33 ***</a:t>
            </a:r>
          </a:p>
          <a:p>
            <a:r>
              <a:rPr lang="pt-BR" sz="1000" b="1" dirty="0">
                <a:latin typeface="Courier New"/>
                <a:cs typeface="Courier New"/>
              </a:rPr>
              <a:t> </a:t>
            </a:r>
          </a:p>
          <a:p>
            <a:r>
              <a:rPr lang="pt-BR" sz="1000" b="1" dirty="0">
                <a:latin typeface="Courier New"/>
                <a:cs typeface="Courier New"/>
              </a:rPr>
              <a:t>                          87 GRAND TOTAL        ****</a:t>
            </a:r>
            <a:endParaRPr lang="en-US" sz="1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01026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73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Exception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1859283"/>
          </a:xfrm>
        </p:spPr>
        <p:txBody>
          <a:bodyPr/>
          <a:lstStyle/>
          <a:p>
            <a:r>
              <a:rPr lang="en-US" dirty="0" smtClean="0"/>
              <a:t>Java </a:t>
            </a:r>
            <a:r>
              <a:rPr lang="en-US" dirty="0" smtClean="0">
                <a:solidFill>
                  <a:srgbClr val="B23C00"/>
                </a:solidFill>
              </a:rPr>
              <a:t>exception handling </a:t>
            </a:r>
            <a:r>
              <a:rPr lang="en-US" dirty="0" smtClean="0"/>
              <a:t>is a flexible means of transferring runtime control:</a:t>
            </a:r>
          </a:p>
          <a:p>
            <a:pPr lvl="1"/>
            <a:r>
              <a:rPr lang="en-US" dirty="0" smtClean="0"/>
              <a:t>From the point an </a:t>
            </a:r>
            <a:r>
              <a:rPr lang="en-US" dirty="0">
                <a:solidFill>
                  <a:srgbClr val="B23C00"/>
                </a:solidFill>
              </a:rPr>
              <a:t>exception</a:t>
            </a:r>
            <a:r>
              <a:rPr lang="en-US" dirty="0"/>
              <a:t> </a:t>
            </a:r>
            <a:r>
              <a:rPr lang="en-US" dirty="0" smtClean="0"/>
              <a:t>(error) is detected</a:t>
            </a:r>
          </a:p>
          <a:p>
            <a:pPr lvl="1"/>
            <a:r>
              <a:rPr lang="en-US" dirty="0" smtClean="0"/>
              <a:t>To special code to </a:t>
            </a:r>
            <a:r>
              <a:rPr lang="en-US" dirty="0" smtClean="0">
                <a:solidFill>
                  <a:srgbClr val="B23C00"/>
                </a:solidFill>
              </a:rPr>
              <a:t>handle</a:t>
            </a:r>
            <a:r>
              <a:rPr lang="en-US" dirty="0" smtClean="0"/>
              <a:t> (deal with) the error.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3001" y="3343308"/>
            <a:ext cx="7572506" cy="255454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try</a:t>
            </a:r>
            <a:r>
              <a:rPr lang="en-US" sz="2000" b="1" dirty="0" smtClean="0">
                <a:latin typeface="Courier New"/>
                <a:cs typeface="Courier New"/>
              </a:rPr>
              <a:t> 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/* code that can cause an exception, such as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an attempt to read a nonexistent file. */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catch</a:t>
            </a:r>
            <a:r>
              <a:rPr lang="en-US" sz="2000" b="1" dirty="0" smtClean="0">
                <a:latin typeface="Courier New"/>
                <a:cs typeface="Courier New"/>
              </a:rPr>
              <a:t> (</a:t>
            </a:r>
            <a:r>
              <a:rPr lang="en-US" sz="2000" b="1" dirty="0" err="1" smtClean="0">
                <a:latin typeface="Courier New"/>
                <a:cs typeface="Courier New"/>
              </a:rPr>
              <a:t>FileNotFoundException</a:t>
            </a:r>
            <a:r>
              <a:rPr lang="en-US" sz="2000" b="1" dirty="0" smtClean="0">
                <a:latin typeface="Courier New"/>
                <a:cs typeface="Courier New"/>
              </a:rPr>
              <a:t> ex) {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/* code to handle the exception,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such as writing an error message. */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4650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Exception </a:t>
            </a:r>
            <a:r>
              <a:rPr lang="en-US" dirty="0" smtClean="0"/>
              <a:t>Handling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4683"/>
            <a:ext cx="8229600" cy="2976241"/>
          </a:xfrm>
        </p:spPr>
        <p:txBody>
          <a:bodyPr/>
          <a:lstStyle/>
          <a:p>
            <a:r>
              <a:rPr lang="en-US" dirty="0" smtClean="0"/>
              <a:t>When a statement inside a </a:t>
            </a:r>
            <a:r>
              <a:rPr lang="en-US" dirty="0" smtClean="0">
                <a:solidFill>
                  <a:srgbClr val="B23C00"/>
                </a:solidFill>
              </a:rPr>
              <a:t>try block </a:t>
            </a:r>
            <a:r>
              <a:rPr lang="en-US" dirty="0" smtClean="0"/>
              <a:t>causes an exception, your program </a:t>
            </a:r>
            <a:r>
              <a:rPr lang="en-US" u="sng" dirty="0" smtClean="0"/>
              <a:t>immediately</a:t>
            </a:r>
            <a:r>
              <a:rPr lang="en-US" dirty="0" smtClean="0"/>
              <a:t> branches to the </a:t>
            </a:r>
            <a:r>
              <a:rPr lang="en-US" dirty="0" smtClean="0">
                <a:solidFill>
                  <a:srgbClr val="B23C00"/>
                </a:solidFill>
              </a:rPr>
              <a:t>catch block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After executing the catch block, your program continues to the next statement.</a:t>
            </a:r>
          </a:p>
          <a:p>
            <a:pPr lvl="1"/>
            <a:r>
              <a:rPr lang="en-US" dirty="0" smtClean="0"/>
              <a:t>It does </a:t>
            </a:r>
            <a:r>
              <a:rPr lang="en-US" u="sng" dirty="0" smtClean="0"/>
              <a:t>not</a:t>
            </a:r>
            <a:r>
              <a:rPr lang="en-US" dirty="0" smtClean="0"/>
              <a:t> resume executing the try block.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234464"/>
            <a:ext cx="4277853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try 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catch (</a:t>
            </a:r>
            <a:r>
              <a:rPr lang="en-US" sz="2000" b="1" dirty="0" err="1" smtClean="0">
                <a:latin typeface="Courier New"/>
                <a:cs typeface="Courier New"/>
              </a:rPr>
              <a:t>SomeException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ex</a:t>
            </a:r>
            <a:r>
              <a:rPr lang="en-US" sz="2000" b="1" dirty="0" smtClean="0">
                <a:latin typeface="Courier New"/>
                <a:cs typeface="Courier New"/>
              </a:rPr>
              <a:t>) {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2073" y="1874537"/>
            <a:ext cx="3572312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The exception variable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ex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contains useful information about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the exception that just occurred.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20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686705" cy="655637"/>
          </a:xfrm>
        </p:spPr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FileNotFoundException</a:t>
            </a:r>
            <a:r>
              <a:rPr lang="en-US" dirty="0"/>
              <a:t> Handler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396268"/>
            <a:ext cx="5448502" cy="5324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countLines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count = 0;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Scanner in = null;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try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in =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new Scanner(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inputFile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while (</a:t>
            </a:r>
            <a:r>
              <a:rPr lang="en-US" sz="1800" b="1" dirty="0" err="1">
                <a:latin typeface="Courier New"/>
                <a:cs typeface="Courier New"/>
              </a:rPr>
              <a:t>in.hasNextLine</a:t>
            </a:r>
            <a:r>
              <a:rPr lang="en-US" sz="1800" b="1" dirty="0">
                <a:latin typeface="Courier New"/>
                <a:cs typeface="Courier New"/>
              </a:rPr>
              <a:t>())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 err="1">
                <a:latin typeface="Courier New"/>
                <a:cs typeface="Courier New"/>
              </a:rPr>
              <a:t>in.nextLine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++count;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catch 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FileNotFoundException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ex</a:t>
            </a:r>
            <a:r>
              <a:rPr lang="en-US" sz="1800" b="1" dirty="0">
                <a:latin typeface="Courier New"/>
                <a:cs typeface="Courier New"/>
              </a:rPr>
              <a:t>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ex.printStackTrace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    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return count;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43973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latin typeface="Courier New"/>
                <a:cs typeface="Courier New"/>
              </a:rPr>
              <a:t>finally</a:t>
            </a:r>
            <a:r>
              <a:rPr lang="en-US" dirty="0" smtClean="0"/>
              <a:t> Clause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 smtClean="0"/>
              <a:t>Add a </a:t>
            </a:r>
            <a:r>
              <a:rPr lang="en-US" dirty="0" smtClean="0">
                <a:solidFill>
                  <a:srgbClr val="B23C00"/>
                </a:solidFill>
              </a:rPr>
              <a:t>finally block </a:t>
            </a:r>
            <a:r>
              <a:rPr lang="en-US" dirty="0" smtClean="0"/>
              <a:t>to a try-catch statement for code that should be executed after the try block, </a:t>
            </a:r>
            <a:r>
              <a:rPr lang="en-US" u="sng" dirty="0" smtClean="0"/>
              <a:t>whether or not </a:t>
            </a:r>
            <a:r>
              <a:rPr lang="en-US" dirty="0" smtClean="0"/>
              <a:t>an exception occurred.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2819193"/>
            <a:ext cx="5417719" cy="317009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try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in = new Scanner(</a:t>
            </a:r>
            <a:r>
              <a:rPr lang="en-US" sz="2000" b="1" dirty="0" err="1">
                <a:latin typeface="Courier New"/>
                <a:cs typeface="Courier New"/>
              </a:rPr>
              <a:t>inputFile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>
                <a:latin typeface="Courier New"/>
                <a:cs typeface="Courier New"/>
              </a:rPr>
              <a:t>catch (</a:t>
            </a:r>
            <a:r>
              <a:rPr lang="en-US" sz="2000" b="1" dirty="0" err="1">
                <a:latin typeface="Courier New"/>
                <a:cs typeface="Courier New"/>
              </a:rPr>
              <a:t>FileNotFoundException</a:t>
            </a:r>
            <a:r>
              <a:rPr lang="en-US" sz="2000" b="1" dirty="0">
                <a:latin typeface="Courier New"/>
                <a:cs typeface="Courier New"/>
              </a:rPr>
              <a:t> ex)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ex.printStackTrace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finally 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if (in != null) 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in.close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8757" y="5797474"/>
            <a:ext cx="5856379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No matter whether the try block executed normally,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or an exception occurred and the catch block executed,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we will always close the input file.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71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 June 11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4069073"/>
            <a:ext cx="8412434" cy="2194536"/>
          </a:xfrm>
        </p:spPr>
        <p:txBody>
          <a:bodyPr/>
          <a:lstStyle/>
          <a:p>
            <a:r>
              <a:rPr lang="en-US" sz="2400" dirty="0" smtClean="0"/>
              <a:t>The file doesn’t exist! What happens?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sz="2000" dirty="0"/>
              <a:t>The message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"I/O error" </a:t>
            </a:r>
            <a:r>
              <a:rPr lang="en-US" sz="2000" dirty="0"/>
              <a:t>is </a:t>
            </a:r>
            <a:r>
              <a:rPr lang="en-US" sz="2000" dirty="0" smtClean="0"/>
              <a:t>printed.</a:t>
            </a:r>
            <a:endParaRPr lang="en-US" sz="2000" dirty="0"/>
          </a:p>
          <a:p>
            <a:pPr marL="928687" lvl="1" indent="-457200">
              <a:buFont typeface="+mj-lt"/>
              <a:buAutoNum type="alphaLcPeriod"/>
            </a:pPr>
            <a:r>
              <a:rPr lang="en-US" sz="2000" dirty="0"/>
              <a:t>A </a:t>
            </a:r>
            <a:r>
              <a:rPr lang="en-US" sz="2000" b="1" dirty="0" err="1">
                <a:solidFill>
                  <a:srgbClr val="0033CC"/>
                </a:solidFill>
                <a:latin typeface="Courier New"/>
                <a:cs typeface="Courier New"/>
              </a:rPr>
              <a:t>FileNotFoundException</a:t>
            </a:r>
            <a:r>
              <a:rPr lang="en-US" sz="2000" dirty="0"/>
              <a:t> is thrown to the caller of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read(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r>
              <a:rPr lang="en-US" sz="2000" b="1" dirty="0" smtClean="0">
                <a:solidFill>
                  <a:srgbClr val="0033CC"/>
                </a:solidFill>
                <a:cs typeface="Courier New"/>
              </a:rPr>
              <a:t>.</a:t>
            </a:r>
            <a:endParaRPr lang="en-US" sz="2000" dirty="0"/>
          </a:p>
          <a:p>
            <a:pPr marL="928687" lvl="1" indent="-457200">
              <a:buFont typeface="+mj-lt"/>
              <a:buAutoNum type="alphaLcPeriod"/>
            </a:pPr>
            <a:r>
              <a:rPr lang="en-US" sz="2000" dirty="0"/>
              <a:t>A </a:t>
            </a:r>
            <a:r>
              <a:rPr lang="en-US" sz="2000" b="1" dirty="0" err="1">
                <a:solidFill>
                  <a:srgbClr val="0033CC"/>
                </a:solidFill>
                <a:latin typeface="Courier New"/>
                <a:cs typeface="Courier New"/>
              </a:rPr>
              <a:t>NullPointerException</a:t>
            </a:r>
            <a:r>
              <a:rPr lang="en-US" sz="2000" dirty="0"/>
              <a:t> is thrown to the caller of 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read()</a:t>
            </a:r>
            <a:r>
              <a:rPr lang="en-US" sz="2000" b="1" dirty="0" smtClean="0">
                <a:solidFill>
                  <a:srgbClr val="0033CC"/>
                </a:solidFill>
                <a:cs typeface="Courier New"/>
              </a:rPr>
              <a:t>.</a:t>
            </a:r>
            <a:endParaRPr lang="en-US" sz="2000" b="1" dirty="0">
              <a:solidFill>
                <a:srgbClr val="0033CC"/>
              </a:solidFill>
              <a:cs typeface="Courier New"/>
            </a:endParaRPr>
          </a:p>
          <a:p>
            <a:pPr marL="928687" lvl="1" indent="-457200">
              <a:buFont typeface="+mj-lt"/>
              <a:buAutoNum type="alphaLcPeriod"/>
            </a:pPr>
            <a:r>
              <a:rPr lang="en-US" sz="2000" dirty="0"/>
              <a:t>The 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read()</a:t>
            </a:r>
            <a:r>
              <a:rPr lang="en-US" sz="2000" dirty="0" smtClean="0"/>
              <a:t> </a:t>
            </a:r>
            <a:r>
              <a:rPr lang="en-US" sz="2000" dirty="0"/>
              <a:t>method returns without printing anything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and without throwing </a:t>
            </a:r>
            <a:r>
              <a:rPr lang="en-US" sz="2000" dirty="0"/>
              <a:t>an </a:t>
            </a:r>
            <a:r>
              <a:rPr lang="en-US" sz="2000" dirty="0" smtClean="0"/>
              <a:t>exception.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08035" y="1234464"/>
            <a:ext cx="6464330" cy="28007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void read(String filename)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Scanner in = null; </a:t>
            </a:r>
          </a:p>
          <a:p>
            <a:r>
              <a:rPr lang="en-US" b="1" dirty="0">
                <a:latin typeface="Courier New"/>
                <a:cs typeface="Courier New"/>
              </a:rPr>
              <a:t>   try</a:t>
            </a:r>
          </a:p>
          <a:p>
            <a:r>
              <a:rPr lang="en-US" b="1" dirty="0">
                <a:latin typeface="Courier New"/>
                <a:cs typeface="Courier New"/>
              </a:rPr>
              <a:t>   {</a:t>
            </a:r>
          </a:p>
          <a:p>
            <a:r>
              <a:rPr lang="en-US" b="1" dirty="0">
                <a:latin typeface="Courier New"/>
                <a:cs typeface="Courier New"/>
              </a:rPr>
              <a:t>      in = new Scanner(new File(filename));</a:t>
            </a:r>
          </a:p>
          <a:p>
            <a:r>
              <a:rPr lang="en-US" b="1" dirty="0">
                <a:latin typeface="Courier New"/>
                <a:cs typeface="Courier New"/>
              </a:rPr>
              <a:t>      process(in);</a:t>
            </a:r>
          </a:p>
          <a:p>
            <a:r>
              <a:rPr lang="en-US" b="1" dirty="0">
                <a:latin typeface="Courier New"/>
                <a:cs typeface="Courier New"/>
              </a:rPr>
              <a:t>   }</a:t>
            </a:r>
          </a:p>
          <a:p>
            <a:r>
              <a:rPr lang="en-US" b="1" dirty="0">
                <a:latin typeface="Courier New"/>
                <a:cs typeface="Courier New"/>
              </a:rPr>
              <a:t>   catch (</a:t>
            </a:r>
            <a:r>
              <a:rPr lang="en-US" b="1" dirty="0" err="1">
                <a:latin typeface="Courier New"/>
                <a:cs typeface="Courier New"/>
              </a:rPr>
              <a:t>IOException</a:t>
            </a:r>
            <a:r>
              <a:rPr lang="en-US" b="1" dirty="0">
                <a:latin typeface="Courier New"/>
                <a:cs typeface="Courier New"/>
              </a:rPr>
              <a:t> ex) { </a:t>
            </a:r>
            <a:r>
              <a:rPr lang="en-US" b="1" dirty="0" err="1">
                <a:latin typeface="Courier New"/>
                <a:cs typeface="Courier New"/>
              </a:rPr>
              <a:t>println</a:t>
            </a:r>
            <a:r>
              <a:rPr lang="en-US" b="1" dirty="0">
                <a:latin typeface="Courier New"/>
                <a:cs typeface="Courier New"/>
              </a:rPr>
              <a:t>("I/O Error"); }</a:t>
            </a:r>
          </a:p>
          <a:p>
            <a:r>
              <a:rPr lang="en-US" b="1" dirty="0">
                <a:latin typeface="Courier New"/>
                <a:cs typeface="Courier New"/>
              </a:rPr>
              <a:t>   finally { </a:t>
            </a:r>
            <a:r>
              <a:rPr lang="en-US" b="1" dirty="0" err="1">
                <a:latin typeface="Courier New"/>
                <a:cs typeface="Courier New"/>
              </a:rPr>
              <a:t>in.close</a:t>
            </a:r>
            <a:r>
              <a:rPr lang="en-US" b="1" dirty="0">
                <a:latin typeface="Courier New"/>
                <a:cs typeface="Courier New"/>
              </a:rPr>
              <a:t>();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16014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 an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an exception occurs, we say that </a:t>
            </a:r>
            <a:br>
              <a:rPr lang="en-US" dirty="0" smtClean="0"/>
            </a:br>
            <a:r>
              <a:rPr lang="en-US" dirty="0" smtClean="0"/>
              <a:t>the code </a:t>
            </a:r>
            <a:r>
              <a:rPr lang="en-US" dirty="0" smtClean="0">
                <a:solidFill>
                  <a:srgbClr val="B23C00"/>
                </a:solidFill>
              </a:rPr>
              <a:t>throws an exception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When an I/O error occurs, such as an attempt to read a nonexistent file, the Scanner code will throw a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FileNotFoundException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Java has an hierarchy of built-in exceptions that it can throw for a variety of runtime errors.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97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b="1" dirty="0">
                <a:latin typeface="Courier New"/>
                <a:cs typeface="Courier New"/>
              </a:rPr>
              <a:t>Scanner</a:t>
            </a:r>
            <a:r>
              <a:rPr lang="en-US" dirty="0"/>
              <a:t> Considers to be a 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320994" cy="3870940"/>
          </a:xfrm>
        </p:spPr>
        <p:txBody>
          <a:bodyPr/>
          <a:lstStyle/>
          <a:p>
            <a:r>
              <a:rPr lang="en-US" dirty="0" smtClean="0"/>
              <a:t>Java considers a word to be any consecutive sequence of characters that is not “white space”.</a:t>
            </a:r>
          </a:p>
          <a:p>
            <a:pPr lvl="1"/>
            <a:r>
              <a:rPr lang="en-US" dirty="0" smtClean="0"/>
              <a:t>White space includes any spaces, tabs,</a:t>
            </a:r>
            <a:br>
              <a:rPr lang="en-US" dirty="0" smtClean="0"/>
            </a:br>
            <a:r>
              <a:rPr lang="en-US" dirty="0" smtClean="0"/>
              <a:t>and newline characters.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So if the input file contains instead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output will be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11708" y="3760402"/>
            <a:ext cx="5172458" cy="400110"/>
          </a:xfrm>
          <a:prstGeom prst="rect">
            <a:avLst/>
          </a:prstGeom>
          <a:solidFill>
            <a:srgbClr val="CCFFCC"/>
          </a:solidFill>
          <a:ln>
            <a:solidFill>
              <a:srgbClr val="99FF66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Mary had 12 little #%@&amp;!! lambs.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8" y="4324617"/>
            <a:ext cx="1108146" cy="1938992"/>
          </a:xfrm>
          <a:prstGeom prst="rect">
            <a:avLst/>
          </a:prstGeom>
          <a:solidFill>
            <a:srgbClr val="E1F5FF"/>
          </a:solidFill>
          <a:ln>
            <a:solidFill>
              <a:srgbClr val="C6DE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Mary</a:t>
            </a:r>
          </a:p>
          <a:p>
            <a:r>
              <a:rPr lang="en-US" sz="2000" b="1" dirty="0">
                <a:latin typeface="Courier New"/>
                <a:cs typeface="Courier New"/>
              </a:rPr>
              <a:t>had</a:t>
            </a:r>
          </a:p>
          <a:p>
            <a:r>
              <a:rPr lang="en-US" sz="2000" b="1" dirty="0">
                <a:latin typeface="Courier New"/>
                <a:cs typeface="Courier New"/>
              </a:rPr>
              <a:t>12</a:t>
            </a:r>
          </a:p>
          <a:p>
            <a:r>
              <a:rPr lang="en-US" sz="2000" b="1" dirty="0">
                <a:latin typeface="Courier New"/>
                <a:cs typeface="Courier New"/>
              </a:rPr>
              <a:t>little</a:t>
            </a:r>
          </a:p>
          <a:p>
            <a:r>
              <a:rPr lang="en-US" sz="2000" b="1" dirty="0">
                <a:latin typeface="Courier New"/>
                <a:cs typeface="Courier New"/>
              </a:rPr>
              <a:t>#%@&amp;!!</a:t>
            </a:r>
          </a:p>
          <a:p>
            <a:r>
              <a:rPr lang="en-US" sz="2000" b="1" dirty="0">
                <a:latin typeface="Courier New"/>
                <a:cs typeface="Courier New"/>
              </a:rPr>
              <a:t>lambs.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12" y="4800585"/>
            <a:ext cx="340632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Using the default delimiters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(the whitespace characters).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47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G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858" y="347826"/>
            <a:ext cx="5794214" cy="63729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4114800" cy="655637"/>
          </a:xfrm>
        </p:spPr>
        <p:txBody>
          <a:bodyPr/>
          <a:lstStyle/>
          <a:p>
            <a:r>
              <a:rPr lang="en-US" dirty="0" smtClean="0"/>
              <a:t>Exceptions Hierarchy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7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5-06-10 at 8.17.5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072" y="2335120"/>
            <a:ext cx="2904683" cy="383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 an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Your catch clause will not only catch </a:t>
            </a:r>
            <a:br>
              <a:rPr lang="en-US" dirty="0" smtClean="0"/>
            </a:br>
            <a:r>
              <a:rPr lang="en-US" dirty="0" smtClean="0"/>
              <a:t>the specified exception, but also </a:t>
            </a:r>
            <a:br>
              <a:rPr lang="en-US" dirty="0" smtClean="0"/>
            </a:br>
            <a:r>
              <a:rPr lang="en-US" dirty="0" smtClean="0"/>
              <a:t>any of the exception’s subclasses.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Catch any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IOException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including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FileNotFoundException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2179" y="2788927"/>
            <a:ext cx="5109893" cy="224676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try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in = new Scanner(</a:t>
            </a:r>
            <a:r>
              <a:rPr lang="en-US" sz="2000" b="1" dirty="0" err="1">
                <a:latin typeface="Courier New"/>
                <a:cs typeface="Courier New"/>
              </a:rPr>
              <a:t>inputFile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>
                <a:latin typeface="Courier New"/>
                <a:cs typeface="Courier New"/>
              </a:rPr>
              <a:t>catch 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r>
              <a:rPr lang="en-US" sz="2000" b="1" dirty="0" err="1" smtClean="0">
                <a:latin typeface="Courier New"/>
                <a:cs typeface="Courier New"/>
              </a:rPr>
              <a:t>IOException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ex)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ex.printStackTrace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56192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 Multiple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catch multiple exceptions.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1965976"/>
            <a:ext cx="5417719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try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in = new Scanner(</a:t>
            </a:r>
            <a:r>
              <a:rPr lang="en-US" sz="2000" b="1" dirty="0" err="1">
                <a:latin typeface="Courier New"/>
                <a:cs typeface="Courier New"/>
              </a:rPr>
              <a:t>inputFile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>
                <a:latin typeface="Courier New"/>
                <a:cs typeface="Courier New"/>
              </a:rPr>
              <a:t>catch 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FileNotFoundException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ex)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latin typeface="Courier New"/>
                <a:cs typeface="Courier New"/>
              </a:rPr>
              <a:t>... ;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catch (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NullPointerException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ex) 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.</a:t>
            </a:r>
            <a:r>
              <a:rPr lang="en-US" sz="2000" b="1" dirty="0">
                <a:latin typeface="Courier New"/>
                <a:cs typeface="Courier New"/>
              </a:rPr>
              <a:t>.. 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catch (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Exception</a:t>
            </a:r>
            <a:r>
              <a:rPr lang="en-US" sz="2000" b="1" dirty="0" smtClean="0">
                <a:latin typeface="Courier New"/>
                <a:cs typeface="Courier New"/>
              </a:rPr>
              <a:t> ex) 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.</a:t>
            </a:r>
            <a:r>
              <a:rPr lang="en-US" sz="2000" b="1" dirty="0">
                <a:latin typeface="Courier New"/>
                <a:cs typeface="Courier New"/>
              </a:rPr>
              <a:t>.. 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585" y="3611878"/>
            <a:ext cx="2968969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When an exception occurs,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the catch clauses are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checked in the order 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that they are specified.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06244" y="5160083"/>
            <a:ext cx="4702918" cy="646331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Specify </a:t>
            </a:r>
            <a:r>
              <a:rPr lang="en-US" sz="1800" b="1" dirty="0" smtClean="0">
                <a:solidFill>
                  <a:srgbClr val="0033CC"/>
                </a:solidFill>
                <a:latin typeface="Courier New"/>
                <a:cs typeface="Courier New"/>
              </a:rPr>
              <a:t>Exception</a:t>
            </a:r>
            <a:r>
              <a:rPr lang="en-US" sz="1800" dirty="0" smtClean="0">
                <a:solidFill>
                  <a:srgbClr val="0033CC"/>
                </a:solidFill>
              </a:rPr>
              <a:t> </a:t>
            </a:r>
            <a:r>
              <a:rPr lang="en-US" sz="1800" dirty="0" smtClean="0">
                <a:solidFill>
                  <a:srgbClr val="B23C00"/>
                </a:solidFill>
              </a:rPr>
              <a:t>last as a catch-all since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it’s the root of the exception hierarchy.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689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 June 11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4684"/>
            <a:ext cx="8229600" cy="2976242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EOFException</a:t>
            </a:r>
            <a:r>
              <a:rPr lang="en-US" dirty="0" smtClean="0"/>
              <a:t> occurs during the call </a:t>
            </a:r>
            <a:br>
              <a:rPr lang="en-US" dirty="0" smtClean="0"/>
            </a:br>
            <a:r>
              <a:rPr lang="en-US" dirty="0" smtClean="0"/>
              <a:t>to method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process()</a:t>
            </a:r>
            <a:r>
              <a:rPr lang="en-US" dirty="0" smtClean="0"/>
              <a:t>. What is printed?</a:t>
            </a:r>
          </a:p>
          <a:p>
            <a:pPr lvl="5"/>
            <a:endParaRPr lang="en-US" dirty="0" smtClean="0"/>
          </a:p>
          <a:p>
            <a:pPr marL="928687" lvl="1" indent="-457200">
              <a:buFont typeface="+mj-lt"/>
              <a:buAutoNum type="alphaLcPeriod"/>
            </a:pP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"File not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found"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"I/O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error"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"Something went wrong"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33500"/>
            <a:ext cx="8595266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try </a:t>
            </a:r>
            <a:r>
              <a:rPr lang="en-US" b="1" dirty="0" smtClean="0">
                <a:latin typeface="Courier New"/>
                <a:cs typeface="Courier New"/>
              </a:rPr>
              <a:t>{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process(filename)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r>
              <a:rPr lang="en-US" b="1" dirty="0">
                <a:latin typeface="Courier New"/>
                <a:cs typeface="Courier New"/>
              </a:rPr>
              <a:t>catch (</a:t>
            </a:r>
            <a:r>
              <a:rPr lang="en-US" b="1" dirty="0" err="1">
                <a:latin typeface="Courier New"/>
                <a:cs typeface="Courier New"/>
              </a:rPr>
              <a:t>FileNotFoundException</a:t>
            </a:r>
            <a:r>
              <a:rPr lang="en-US" b="1" dirty="0">
                <a:latin typeface="Courier New"/>
                <a:cs typeface="Courier New"/>
              </a:rPr>
              <a:t> ex) { </a:t>
            </a:r>
            <a:r>
              <a:rPr lang="en-US" b="1" dirty="0" err="1">
                <a:latin typeface="Courier New"/>
                <a:cs typeface="Courier New"/>
              </a:rPr>
              <a:t>println</a:t>
            </a:r>
            <a:r>
              <a:rPr lang="en-US" b="1" dirty="0">
                <a:latin typeface="Courier New"/>
                <a:cs typeface="Courier New"/>
              </a:rPr>
              <a:t>("File not found"); }</a:t>
            </a:r>
          </a:p>
          <a:p>
            <a:r>
              <a:rPr lang="en-US" b="1" dirty="0">
                <a:latin typeface="Courier New"/>
                <a:cs typeface="Courier New"/>
              </a:rPr>
              <a:t>catch (</a:t>
            </a:r>
            <a:r>
              <a:rPr lang="en-US" b="1" dirty="0" err="1">
                <a:latin typeface="Courier New"/>
                <a:cs typeface="Courier New"/>
              </a:rPr>
              <a:t>IOException</a:t>
            </a:r>
            <a:r>
              <a:rPr lang="en-US" b="1" dirty="0">
                <a:latin typeface="Courier New"/>
                <a:cs typeface="Courier New"/>
              </a:rPr>
              <a:t> ex) </a:t>
            </a:r>
            <a:r>
              <a:rPr lang="en-US" b="1" dirty="0" smtClean="0">
                <a:latin typeface="Courier New"/>
                <a:cs typeface="Courier New"/>
              </a:rPr>
              <a:t>          { </a:t>
            </a:r>
            <a:r>
              <a:rPr lang="en-US" b="1" dirty="0" err="1">
                <a:latin typeface="Courier New"/>
                <a:cs typeface="Courier New"/>
              </a:rPr>
              <a:t>println</a:t>
            </a:r>
            <a:r>
              <a:rPr lang="en-US" b="1" dirty="0">
                <a:latin typeface="Courier New"/>
                <a:cs typeface="Courier New"/>
              </a:rPr>
              <a:t>("I/O error"); }</a:t>
            </a:r>
          </a:p>
          <a:p>
            <a:r>
              <a:rPr lang="en-US" b="1" dirty="0">
                <a:latin typeface="Courier New"/>
                <a:cs typeface="Courier New"/>
              </a:rPr>
              <a:t>catch (</a:t>
            </a:r>
            <a:r>
              <a:rPr lang="en-US" b="1" dirty="0" err="1">
                <a:latin typeface="Courier New"/>
                <a:cs typeface="Courier New"/>
              </a:rPr>
              <a:t>RuntimeException</a:t>
            </a:r>
            <a:r>
              <a:rPr lang="en-US" b="1" dirty="0">
                <a:latin typeface="Courier New"/>
                <a:cs typeface="Courier New"/>
              </a:rPr>
              <a:t> ex) </a:t>
            </a:r>
            <a:r>
              <a:rPr lang="en-US" b="1" dirty="0" smtClean="0">
                <a:latin typeface="Courier New"/>
                <a:cs typeface="Courier New"/>
              </a:rPr>
              <a:t>     { </a:t>
            </a:r>
            <a:r>
              <a:rPr lang="en-US" b="1" dirty="0" err="1">
                <a:latin typeface="Courier New"/>
                <a:cs typeface="Courier New"/>
              </a:rPr>
              <a:t>println</a:t>
            </a:r>
            <a:r>
              <a:rPr lang="en-US" b="1" dirty="0">
                <a:latin typeface="Courier New"/>
                <a:cs typeface="Courier New"/>
              </a:rPr>
              <a:t>("Something went wrong"); </a:t>
            </a:r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55215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You Don’t Catch an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If a method can potentially throw an exception, but the “dangerous” code is not in a try-catch, then the method must </a:t>
            </a:r>
            <a:r>
              <a:rPr lang="en-US" dirty="0" smtClean="0">
                <a:solidFill>
                  <a:srgbClr val="B23C00"/>
                </a:solidFill>
              </a:rPr>
              <a:t>warn any caller </a:t>
            </a:r>
            <a:r>
              <a:rPr lang="en-US" dirty="0" smtClean="0"/>
              <a:t>that </a:t>
            </a:r>
            <a:br>
              <a:rPr lang="en-US" dirty="0" smtClean="0"/>
            </a:br>
            <a:r>
              <a:rPr lang="en-US" dirty="0" smtClean="0"/>
              <a:t>it can throw that exception.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Then the caller must either catch the exception, </a:t>
            </a:r>
            <a:br>
              <a:rPr lang="en-US" dirty="0" smtClean="0"/>
            </a:br>
            <a:r>
              <a:rPr lang="en-US" dirty="0" smtClean="0"/>
              <a:t>or it must in turn warn its caller that the exception can be thrown.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4896" y="3154683"/>
            <a:ext cx="808042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public void </a:t>
            </a:r>
            <a:r>
              <a:rPr lang="en-US" sz="1800" b="1" dirty="0" err="1" smtClean="0">
                <a:latin typeface="Courier New"/>
                <a:cs typeface="Courier New"/>
              </a:rPr>
              <a:t>myMethod</a:t>
            </a:r>
            <a:r>
              <a:rPr lang="en-US" sz="1800" b="1" dirty="0" smtClean="0">
                <a:latin typeface="Courier New"/>
                <a:cs typeface="Courier New"/>
              </a:rPr>
              <a:t>(File f)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throws 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FileNotFoundException</a:t>
            </a:r>
            <a:endParaRPr lang="en-US" sz="1800" b="1" dirty="0" smtClean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Scanner in = new Scanner(f);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42277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Explicitly Throw </a:t>
            </a:r>
            <a:r>
              <a:rPr lang="en-US" dirty="0" smtClean="0"/>
              <a:t>an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 smtClean="0"/>
              <a:t>Your program can </a:t>
            </a:r>
            <a:r>
              <a:rPr lang="en-US" dirty="0" smtClean="0">
                <a:solidFill>
                  <a:srgbClr val="B23C00"/>
                </a:solidFill>
              </a:rPr>
              <a:t>explicitly throw </a:t>
            </a:r>
            <a:r>
              <a:rPr lang="en-US" dirty="0" smtClean="0"/>
              <a:t>an exception:</a:t>
            </a:r>
          </a:p>
          <a:p>
            <a:endParaRPr lang="en-US" dirty="0"/>
          </a:p>
          <a:p>
            <a:pPr lvl="3"/>
            <a:endParaRPr lang="en-US" dirty="0" smtClean="0"/>
          </a:p>
          <a:p>
            <a:r>
              <a:rPr lang="en-US" dirty="0" smtClean="0"/>
              <a:t>Explicitly throw an exception whenever </a:t>
            </a:r>
            <a:r>
              <a:rPr lang="en-US" u="sng" dirty="0" smtClean="0"/>
              <a:t>your</a:t>
            </a:r>
            <a:r>
              <a:rPr lang="en-US" dirty="0" smtClean="0"/>
              <a:t> program logic detects an application-specific error has occurred.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965976"/>
            <a:ext cx="8686705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throw</a:t>
            </a:r>
            <a:r>
              <a:rPr lang="en-US" sz="1800" b="1" dirty="0" smtClean="0">
                <a:latin typeface="Courier New"/>
                <a:cs typeface="Courier New"/>
              </a:rPr>
              <a:t> new </a:t>
            </a:r>
            <a:r>
              <a:rPr lang="en-US" sz="1800" b="1" dirty="0" err="1" smtClean="0">
                <a:latin typeface="Courier New"/>
                <a:cs typeface="Courier New"/>
              </a:rPr>
              <a:t>IllegalArgumentException</a:t>
            </a:r>
            <a:r>
              <a:rPr lang="en-US" sz="1800" b="1" dirty="0" smtClean="0">
                <a:latin typeface="Courier New"/>
                <a:cs typeface="Courier New"/>
              </a:rPr>
              <a:t>("Amount exceeds balance.");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58063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 smtClean="0"/>
              <a:t>You can even define an application-specific subclass of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Exception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class.</a:t>
            </a:r>
          </a:p>
          <a:p>
            <a:pPr lvl="1"/>
            <a:r>
              <a:rPr lang="en-US" dirty="0" smtClean="0"/>
              <a:t>Example: You’re writing a banking application.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94667" y="2788927"/>
            <a:ext cx="7526332" cy="2862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public class 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InsufficientFundsException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extends </a:t>
            </a:r>
            <a:r>
              <a:rPr lang="en-US" sz="1800" b="1" dirty="0" err="1" smtClean="0">
                <a:latin typeface="Courier New"/>
                <a:cs typeface="Courier New"/>
              </a:rPr>
              <a:t>IllegalArgumentException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public </a:t>
            </a:r>
            <a:r>
              <a:rPr lang="en-US" sz="1800" b="1" dirty="0" err="1" smtClean="0">
                <a:latin typeface="Courier New"/>
                <a:cs typeface="Courier New"/>
              </a:rPr>
              <a:t>InsufficientFundsException</a:t>
            </a:r>
            <a:r>
              <a:rPr lang="en-US" sz="1800" b="1" dirty="0" smtClean="0">
                <a:latin typeface="Courier New"/>
                <a:cs typeface="Courier New"/>
              </a:rPr>
              <a:t>() {}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 err="1" smtClean="0">
                <a:latin typeface="Courier New"/>
                <a:cs typeface="Courier New"/>
              </a:rPr>
              <a:t>InsufficientFundsException</a:t>
            </a:r>
            <a:r>
              <a:rPr lang="en-US" sz="1800" b="1" dirty="0" smtClean="0">
                <a:latin typeface="Courier New"/>
                <a:cs typeface="Courier New"/>
              </a:rPr>
              <a:t>(String message)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super(message);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3756" y="5802838"/>
            <a:ext cx="5587024" cy="369332"/>
          </a:xfrm>
          <a:prstGeom prst="rect">
            <a:avLst/>
          </a:prstGeom>
          <a:solidFill>
            <a:srgbClr val="E1F5FF"/>
          </a:solidFill>
          <a:ln>
            <a:solidFill>
              <a:srgbClr val="C6DEF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throw new 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InsufficientFundsException</a:t>
            </a:r>
            <a:r>
              <a:rPr lang="en-US" sz="1800" b="1" dirty="0" smtClean="0">
                <a:latin typeface="Courier New"/>
                <a:cs typeface="Courier New"/>
              </a:rPr>
              <a:t>();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2398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G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71" y="1252978"/>
            <a:ext cx="4971263" cy="5467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Checked vs. Unchecked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55" y="1234464"/>
            <a:ext cx="4114756" cy="5029145"/>
          </a:xfrm>
        </p:spPr>
        <p:txBody>
          <a:bodyPr/>
          <a:lstStyle/>
          <a:p>
            <a:r>
              <a:rPr lang="en-US" dirty="0" smtClean="0"/>
              <a:t>Descendants of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RuntimeException</a:t>
            </a:r>
            <a:r>
              <a:rPr lang="en-US" dirty="0" smtClean="0"/>
              <a:t> are for errors caused by your code.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Unchecked exceptions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All other exceptions are for errors caused by external reasons beyond your control.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Checked exceptions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937756" y="6263609"/>
            <a:ext cx="1005829" cy="36575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176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Checked vs. Unchecked </a:t>
            </a:r>
            <a:r>
              <a:rPr lang="en-US" dirty="0" smtClean="0"/>
              <a:t>Exceptions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program must either handle a checked exception with a try-catch statement,</a:t>
            </a:r>
            <a:br>
              <a:rPr lang="en-US" dirty="0" smtClean="0"/>
            </a:br>
            <a:r>
              <a:rPr lang="en-US" dirty="0" smtClean="0"/>
              <a:t>or a method must warn its callers with a </a:t>
            </a:r>
            <a:br>
              <a:rPr lang="en-US" dirty="0" smtClean="0"/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throws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clause in its header.</a:t>
            </a:r>
          </a:p>
          <a:p>
            <a:pPr lvl="1"/>
            <a:r>
              <a:rPr lang="en-US" dirty="0" smtClean="0"/>
              <a:t>Otherwise, your program will not compile.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Because unchecked exceptions are caused </a:t>
            </a:r>
            <a:br>
              <a:rPr lang="en-US" dirty="0" smtClean="0"/>
            </a:br>
            <a:r>
              <a:rPr lang="en-US" dirty="0" smtClean="0"/>
              <a:t>by your program logic, it is up to you to decide whether or not to handle them.</a:t>
            </a:r>
          </a:p>
          <a:p>
            <a:pPr lvl="1"/>
            <a:r>
              <a:rPr lang="en-US" dirty="0" smtClean="0"/>
              <a:t>No try-catch statement or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throws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clause required.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99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 June 11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503872" cy="4937706"/>
          </a:xfrm>
        </p:spPr>
        <p:txBody>
          <a:bodyPr/>
          <a:lstStyle/>
          <a:p>
            <a:r>
              <a:rPr lang="en-US" sz="2400" dirty="0"/>
              <a:t>When you call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a[</a:t>
            </a:r>
            <a:r>
              <a:rPr lang="en-US" sz="2400" b="1" dirty="0" err="1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]</a:t>
            </a:r>
            <a:r>
              <a:rPr lang="en-US" sz="2400" dirty="0"/>
              <a:t> on an array, </a:t>
            </a:r>
            <a:r>
              <a:rPr lang="en-US" sz="2400" dirty="0" smtClean="0"/>
              <a:t>your </a:t>
            </a:r>
            <a:r>
              <a:rPr lang="en-US" sz="2400" dirty="0"/>
              <a:t>code might throw </a:t>
            </a:r>
            <a:r>
              <a:rPr lang="en-US" sz="2400" dirty="0" smtClean="0"/>
              <a:t>an </a:t>
            </a:r>
            <a:r>
              <a:rPr lang="en-US" sz="24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ArrayIndexOutOfBoundsException</a:t>
            </a:r>
            <a:r>
              <a:rPr lang="en-US" sz="2400" dirty="0"/>
              <a:t>. </a:t>
            </a:r>
          </a:p>
          <a:p>
            <a:pPr lvl="5"/>
            <a:endParaRPr lang="en-US" sz="800" dirty="0" smtClean="0"/>
          </a:p>
          <a:p>
            <a:r>
              <a:rPr lang="en-US" sz="2400" dirty="0" smtClean="0"/>
              <a:t>What is the reason you don’t have </a:t>
            </a:r>
            <a:r>
              <a:rPr lang="en-US" sz="2400" dirty="0"/>
              <a:t>to tag methods with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throws</a:t>
            </a:r>
            <a:r>
              <a:rPr lang="en-US" sz="2400" dirty="0" smtClean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Courier New"/>
                <a:cs typeface="Courier New"/>
              </a:rPr>
              <a:t>ArrayIndexOutOfBoundsException</a:t>
            </a:r>
            <a:r>
              <a:rPr lang="en-US" sz="2400" dirty="0" smtClean="0"/>
              <a:t>?</a:t>
            </a:r>
          </a:p>
          <a:p>
            <a:pPr lvl="5"/>
            <a:endParaRPr lang="en-US" sz="800" dirty="0" smtClean="0"/>
          </a:p>
          <a:p>
            <a:pPr marL="928687" lvl="1" indent="-457200">
              <a:buFont typeface="+mj-lt"/>
              <a:buAutoNum type="alphaLcPeriod"/>
            </a:pP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ArrayIndexOutOfBoundsException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br>
              <a:rPr lang="en-US" dirty="0" smtClean="0">
                <a:solidFill>
                  <a:srgbClr val="0033CC"/>
                </a:solidFill>
              </a:rPr>
            </a:br>
            <a:r>
              <a:rPr lang="en-US" dirty="0" smtClean="0"/>
              <a:t>is </a:t>
            </a:r>
            <a:r>
              <a:rPr lang="en-US" dirty="0"/>
              <a:t>a checked </a:t>
            </a:r>
            <a:r>
              <a:rPr lang="en-US" dirty="0" smtClean="0"/>
              <a:t>exception.</a:t>
            </a:r>
            <a:endParaRPr lang="en-US" dirty="0"/>
          </a:p>
          <a:p>
            <a:pPr marL="928687" lvl="1" indent="-457200">
              <a:buFont typeface="+mj-lt"/>
              <a:buAutoNum type="alphaLcPeriod"/>
            </a:pP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ArrayIndexOutOfBoundsException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checked </a:t>
            </a:r>
            <a:r>
              <a:rPr lang="en-US" dirty="0" smtClean="0"/>
              <a:t>at compile time.</a:t>
            </a:r>
            <a:endParaRPr lang="en-US" dirty="0"/>
          </a:p>
          <a:p>
            <a:pPr marL="928687" lvl="1" indent="-457200">
              <a:buFont typeface="+mj-lt"/>
              <a:buAutoNum type="alphaLcPeriod"/>
            </a:pPr>
            <a:r>
              <a:rPr lang="en-US" dirty="0" smtClean="0"/>
              <a:t>Your program </a:t>
            </a:r>
            <a:r>
              <a:rPr lang="en-US" dirty="0"/>
              <a:t>could have checked whether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dirty="0"/>
              <a:t> is </a:t>
            </a:r>
            <a:r>
              <a:rPr lang="en-US" dirty="0" smtClean="0"/>
              <a:t>valid.</a:t>
            </a:r>
            <a:endParaRPr lang="en-US" dirty="0"/>
          </a:p>
          <a:p>
            <a:pPr marL="928687" lvl="1" indent="-457200">
              <a:buFont typeface="+mj-lt"/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code could have also thrown a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NullPointerException</a:t>
            </a:r>
            <a:r>
              <a:rPr lang="en-US" dirty="0"/>
              <a:t> (if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</a:t>
            </a:r>
            <a:r>
              <a:rPr lang="en-US" dirty="0"/>
              <a:t> is null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5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89" y="411163"/>
            <a:ext cx="8961021" cy="655637"/>
          </a:xfrm>
        </p:spPr>
        <p:txBody>
          <a:bodyPr/>
          <a:lstStyle/>
          <a:p>
            <a:r>
              <a:rPr lang="en-US" dirty="0" smtClean="0"/>
              <a:t>What </a:t>
            </a:r>
            <a:r>
              <a:rPr lang="en-US" b="1" dirty="0" smtClean="0">
                <a:latin typeface="Courier New"/>
                <a:cs typeface="Courier New"/>
              </a:rPr>
              <a:t>Scanner</a:t>
            </a:r>
            <a:r>
              <a:rPr lang="en-US" dirty="0" smtClean="0"/>
              <a:t> Considers to be a Word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11708" y="1325903"/>
            <a:ext cx="5172458" cy="400110"/>
          </a:xfrm>
          <a:prstGeom prst="rect">
            <a:avLst/>
          </a:prstGeom>
          <a:solidFill>
            <a:srgbClr val="CCFFCC"/>
          </a:solidFill>
          <a:ln>
            <a:solidFill>
              <a:srgbClr val="99FF66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Mary had 12 little #%@&amp;!! lambs.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805" y="2103561"/>
            <a:ext cx="4802066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in.useDelimiter</a:t>
            </a:r>
            <a:r>
              <a:rPr lang="en-US" sz="2000" b="1" dirty="0">
                <a:latin typeface="Courier New"/>
                <a:cs typeface="Courier New"/>
              </a:rPr>
              <a:t>("[^A-</a:t>
            </a:r>
            <a:r>
              <a:rPr lang="en-US" sz="2000" b="1" dirty="0" err="1">
                <a:latin typeface="Courier New"/>
                <a:cs typeface="Courier New"/>
              </a:rPr>
              <a:t>Za</a:t>
            </a:r>
            <a:r>
              <a:rPr lang="en-US" sz="2000" b="1" dirty="0">
                <a:latin typeface="Courier New"/>
                <a:cs typeface="Courier New"/>
              </a:rPr>
              <a:t>-z]+");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68" y="2057415"/>
            <a:ext cx="1108146" cy="1323439"/>
          </a:xfrm>
          <a:prstGeom prst="rect">
            <a:avLst/>
          </a:prstGeom>
          <a:solidFill>
            <a:srgbClr val="E1F5FF"/>
          </a:solidFill>
          <a:ln>
            <a:solidFill>
              <a:srgbClr val="C6DE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Mary</a:t>
            </a:r>
          </a:p>
          <a:p>
            <a:r>
              <a:rPr lang="en-US" sz="2000" b="1" dirty="0">
                <a:latin typeface="Courier New"/>
                <a:cs typeface="Courier New"/>
              </a:rPr>
              <a:t>had</a:t>
            </a:r>
          </a:p>
          <a:p>
            <a:r>
              <a:rPr lang="en-US" sz="2000" b="1" dirty="0">
                <a:latin typeface="Courier New"/>
                <a:cs typeface="Courier New"/>
              </a:rPr>
              <a:t>little</a:t>
            </a:r>
          </a:p>
          <a:p>
            <a:r>
              <a:rPr lang="en-US" sz="2000" b="1" dirty="0">
                <a:latin typeface="Courier New"/>
                <a:cs typeface="Courier New"/>
              </a:rPr>
              <a:t>lambs</a:t>
            </a:r>
          </a:p>
        </p:txBody>
      </p:sp>
    </p:spTree>
    <p:extLst>
      <p:ext uri="{BB962C8B-B14F-4D97-AF65-F5344CB8AC3E}">
        <p14:creationId xmlns:p14="http://schemas.microsoft.com/office/powerpoint/2010/main" val="860594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89" y="411163"/>
            <a:ext cx="8869583" cy="655637"/>
          </a:xfrm>
        </p:spPr>
        <p:txBody>
          <a:bodyPr/>
          <a:lstStyle/>
          <a:p>
            <a:r>
              <a:rPr lang="en-US" dirty="0"/>
              <a:t>What </a:t>
            </a:r>
            <a:r>
              <a:rPr lang="en-US" b="1" dirty="0">
                <a:latin typeface="Courier New"/>
                <a:cs typeface="Courier New"/>
              </a:rPr>
              <a:t>Scanner</a:t>
            </a:r>
            <a:r>
              <a:rPr lang="en-US" dirty="0"/>
              <a:t> Considers to be a Word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806" y="1325903"/>
            <a:ext cx="8495986" cy="286232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de-DE" sz="2000" b="1" dirty="0" err="1" smtClean="0">
                <a:latin typeface="Courier New"/>
                <a:cs typeface="Courier New"/>
              </a:rPr>
              <a:t>in.reset</a:t>
            </a:r>
            <a:r>
              <a:rPr lang="de-DE" sz="2000" b="1" dirty="0">
                <a:latin typeface="Courier New"/>
                <a:cs typeface="Courier New"/>
              </a:rPr>
              <a:t>()</a:t>
            </a:r>
            <a:r>
              <a:rPr lang="de-DE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while 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in.hasNext</a:t>
            </a:r>
            <a:r>
              <a:rPr lang="en-US" sz="2000" b="1" dirty="0">
                <a:latin typeface="Courier New"/>
                <a:cs typeface="Courier New"/>
              </a:rPr>
              <a:t>())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if (</a:t>
            </a:r>
            <a:r>
              <a:rPr lang="en-US" sz="2000" b="1" dirty="0" err="1">
                <a:latin typeface="Courier New"/>
                <a:cs typeface="Courier New"/>
              </a:rPr>
              <a:t>in.hasNextInt</a:t>
            </a:r>
            <a:r>
              <a:rPr lang="en-US" sz="2000" b="1" dirty="0">
                <a:latin typeface="Courier New"/>
                <a:cs typeface="Courier New"/>
              </a:rPr>
              <a:t>())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System.out.printf</a:t>
            </a:r>
            <a:r>
              <a:rPr lang="en-US" sz="2000" b="1" dirty="0">
                <a:latin typeface="Courier New"/>
                <a:cs typeface="Courier New"/>
              </a:rPr>
              <a:t>(" 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: %d\n", </a:t>
            </a:r>
            <a:r>
              <a:rPr lang="en-US" sz="2000" b="1" dirty="0" err="1">
                <a:latin typeface="Courier New"/>
                <a:cs typeface="Courier New"/>
              </a:rPr>
              <a:t>in.nextInt</a:t>
            </a:r>
            <a:r>
              <a:rPr lang="en-US" sz="2000" b="1" dirty="0">
                <a:latin typeface="Courier New"/>
                <a:cs typeface="Courier New"/>
              </a:rPr>
              <a:t>());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</a:t>
            </a:r>
            <a:r>
              <a:rPr lang="da-DK" sz="2000" b="1" dirty="0" err="1">
                <a:latin typeface="Courier New"/>
                <a:cs typeface="Courier New"/>
              </a:rPr>
              <a:t>else</a:t>
            </a:r>
            <a:r>
              <a:rPr lang="da-DK" sz="2000" b="1" dirty="0">
                <a:latin typeface="Courier New"/>
                <a:cs typeface="Courier New"/>
              </a:rPr>
              <a:t> {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    </a:t>
            </a:r>
            <a:r>
              <a:rPr lang="da-DK" sz="2000" b="1" dirty="0" err="1">
                <a:latin typeface="Courier New"/>
                <a:cs typeface="Courier New"/>
              </a:rPr>
              <a:t>System.out.printf</a:t>
            </a:r>
            <a:r>
              <a:rPr lang="da-DK" sz="2000" b="1" dirty="0">
                <a:latin typeface="Courier New"/>
                <a:cs typeface="Courier New"/>
              </a:rPr>
              <a:t>("</a:t>
            </a:r>
            <a:r>
              <a:rPr lang="da-DK" sz="2000" b="1" dirty="0" err="1">
                <a:latin typeface="Courier New"/>
                <a:cs typeface="Courier New"/>
              </a:rPr>
              <a:t>word</a:t>
            </a:r>
            <a:r>
              <a:rPr lang="da-DK" sz="2000" b="1" dirty="0">
                <a:latin typeface="Courier New"/>
                <a:cs typeface="Courier New"/>
              </a:rPr>
              <a:t>: %s\n", </a:t>
            </a:r>
            <a:r>
              <a:rPr lang="da-DK" sz="2000" b="1" dirty="0" err="1">
                <a:latin typeface="Courier New"/>
                <a:cs typeface="Courier New"/>
              </a:rPr>
              <a:t>in.next</a:t>
            </a:r>
            <a:r>
              <a:rPr lang="da-DK" sz="2000" b="1" dirty="0">
                <a:latin typeface="Courier New"/>
                <a:cs typeface="Courier New"/>
              </a:rPr>
              <a:t>());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}</a:t>
            </a:r>
          </a:p>
          <a:p>
            <a:r>
              <a:rPr lang="da-DK" sz="2000" b="1" dirty="0" smtClean="0">
                <a:latin typeface="Courier New"/>
                <a:cs typeface="Courier New"/>
              </a:rPr>
              <a:t>}</a:t>
            </a:r>
            <a:endParaRPr lang="da-DK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60707" y="4343390"/>
            <a:ext cx="2094192" cy="1938992"/>
          </a:xfrm>
          <a:prstGeom prst="rect">
            <a:avLst/>
          </a:prstGeom>
          <a:solidFill>
            <a:srgbClr val="E1F5FF"/>
          </a:solidFill>
          <a:ln>
            <a:solidFill>
              <a:srgbClr val="C6DE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word: Mary</a:t>
            </a:r>
          </a:p>
          <a:p>
            <a:r>
              <a:rPr lang="en-US" sz="2000" b="1" dirty="0">
                <a:latin typeface="Courier New"/>
                <a:cs typeface="Courier New"/>
              </a:rPr>
              <a:t>word: had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: 12</a:t>
            </a:r>
          </a:p>
          <a:p>
            <a:r>
              <a:rPr lang="en-US" sz="2000" b="1" dirty="0">
                <a:latin typeface="Courier New"/>
                <a:cs typeface="Courier New"/>
              </a:rPr>
              <a:t>word: little</a:t>
            </a:r>
          </a:p>
          <a:p>
            <a:r>
              <a:rPr lang="nl-NL" sz="2000" b="1" dirty="0">
                <a:latin typeface="Courier New"/>
                <a:cs typeface="Courier New"/>
              </a:rPr>
              <a:t>word: #%@&amp;!!</a:t>
            </a:r>
          </a:p>
          <a:p>
            <a:r>
              <a:rPr lang="nl-NL" sz="2000" b="1" dirty="0">
                <a:latin typeface="Courier New"/>
                <a:cs typeface="Courier New"/>
              </a:rPr>
              <a:t>word: </a:t>
            </a:r>
            <a:r>
              <a:rPr lang="nl-NL" sz="2000" b="1" dirty="0" err="1">
                <a:latin typeface="Courier New"/>
                <a:cs typeface="Courier New"/>
              </a:rPr>
              <a:t>lambs</a:t>
            </a:r>
            <a:r>
              <a:rPr lang="nl-NL" sz="2000" b="1" dirty="0">
                <a:latin typeface="Courier New"/>
                <a:cs typeface="Courier New"/>
              </a:rPr>
              <a:t>.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806" y="4434829"/>
            <a:ext cx="5172458" cy="400110"/>
          </a:xfrm>
          <a:prstGeom prst="rect">
            <a:avLst/>
          </a:prstGeom>
          <a:solidFill>
            <a:srgbClr val="CCFFCC"/>
          </a:solidFill>
          <a:ln>
            <a:solidFill>
              <a:srgbClr val="99FF66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Mary had 12 little #%@&amp;!! lambs.</a:t>
            </a:r>
          </a:p>
        </p:txBody>
      </p:sp>
    </p:spTree>
    <p:extLst>
      <p:ext uri="{BB962C8B-B14F-4D97-AF65-F5344CB8AC3E}">
        <p14:creationId xmlns:p14="http://schemas.microsoft.com/office/powerpoint/2010/main" val="3947838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229600" cy="2743170"/>
          </a:xfrm>
        </p:spPr>
        <p:txBody>
          <a:bodyPr/>
          <a:lstStyle/>
          <a:p>
            <a:r>
              <a:rPr lang="en-US" dirty="0" smtClean="0"/>
              <a:t>Print a detail report with rolled-up sums.</a:t>
            </a:r>
          </a:p>
          <a:p>
            <a:r>
              <a:rPr lang="en-US" dirty="0" smtClean="0"/>
              <a:t>Input will be a </a:t>
            </a:r>
            <a:r>
              <a:rPr lang="en-US" dirty="0" smtClean="0">
                <a:solidFill>
                  <a:srgbClr val="B23C00"/>
                </a:solidFill>
              </a:rPr>
              <a:t>CSV</a:t>
            </a:r>
            <a:r>
              <a:rPr lang="en-US" dirty="0" smtClean="0"/>
              <a:t> (comma-separated values) text file generated from an Excel spreadsheet.</a:t>
            </a:r>
          </a:p>
          <a:p>
            <a:pPr lvl="1"/>
            <a:r>
              <a:rPr lang="en-US" dirty="0" smtClean="0"/>
              <a:t>The first line of the file contains column headers.</a:t>
            </a:r>
          </a:p>
          <a:p>
            <a:pPr lvl="1"/>
            <a:r>
              <a:rPr lang="en-US" dirty="0" smtClean="0"/>
              <a:t>The subsequent detail lines each contains </a:t>
            </a:r>
            <a:br>
              <a:rPr lang="en-US" dirty="0" smtClean="0"/>
            </a:br>
            <a:r>
              <a:rPr lang="en-US" dirty="0" smtClean="0"/>
              <a:t>how many widgets an employee made.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30" y="4069073"/>
            <a:ext cx="5326371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12,34,56,799,Mary Clinton,</a:t>
            </a:r>
            <a:r>
              <a:rPr lang="en-US" sz="2000" b="1" dirty="0" smtClean="0">
                <a:latin typeface="Courier New"/>
                <a:cs typeface="Courier New"/>
              </a:rPr>
              <a:t>6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12,40,57,710,Kim Kennedy,8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84752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</a:t>
            </a:r>
            <a:r>
              <a:rPr lang="en-US" dirty="0" smtClean="0"/>
              <a:t>3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95928"/>
            <a:ext cx="8229600" cy="3067681"/>
          </a:xfrm>
        </p:spPr>
        <p:txBody>
          <a:bodyPr/>
          <a:lstStyle/>
          <a:p>
            <a:r>
              <a:rPr lang="en-US" dirty="0" smtClean="0"/>
              <a:t>Each detail line contains:</a:t>
            </a:r>
          </a:p>
          <a:p>
            <a:pPr lvl="1"/>
            <a:r>
              <a:rPr lang="en-US" dirty="0" smtClean="0"/>
              <a:t>State code</a:t>
            </a:r>
          </a:p>
          <a:p>
            <a:pPr lvl="1"/>
            <a:r>
              <a:rPr lang="en-US" dirty="0" smtClean="0"/>
              <a:t>Plant code</a:t>
            </a:r>
          </a:p>
          <a:p>
            <a:pPr lvl="1"/>
            <a:r>
              <a:rPr lang="en-US" dirty="0" smtClean="0"/>
              <a:t>Department code</a:t>
            </a:r>
          </a:p>
          <a:p>
            <a:pPr lvl="1"/>
            <a:r>
              <a:rPr lang="en-US" dirty="0" smtClean="0"/>
              <a:t>Employee ID</a:t>
            </a:r>
          </a:p>
          <a:p>
            <a:pPr lvl="1"/>
            <a:r>
              <a:rPr lang="en-US" dirty="0" smtClean="0"/>
              <a:t>Employee name</a:t>
            </a:r>
          </a:p>
          <a:p>
            <a:pPr lvl="1"/>
            <a:r>
              <a:rPr lang="en-US" dirty="0" smtClean="0"/>
              <a:t>Count of widgets made by the employee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97360" y="1234464"/>
            <a:ext cx="5326371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12,34,56,799,Mary Clinton,</a:t>
            </a:r>
            <a:r>
              <a:rPr lang="en-US" sz="2000" b="1" dirty="0" smtClean="0">
                <a:latin typeface="Courier New"/>
                <a:cs typeface="Courier New"/>
              </a:rPr>
              <a:t>6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12,40,57,710,Kim Kennedy,8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80460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95928"/>
            <a:ext cx="8229600" cy="2976242"/>
          </a:xfrm>
        </p:spPr>
        <p:txBody>
          <a:bodyPr/>
          <a:lstStyle/>
          <a:p>
            <a:r>
              <a:rPr lang="en-US" dirty="0"/>
              <a:t>A state contains one or more </a:t>
            </a:r>
            <a:r>
              <a:rPr lang="en-US" dirty="0" smtClean="0"/>
              <a:t>plants. 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plant contains one or more </a:t>
            </a:r>
            <a:r>
              <a:rPr lang="en-US" dirty="0" smtClean="0"/>
              <a:t>departments. 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department </a:t>
            </a:r>
            <a:r>
              <a:rPr lang="en-US" dirty="0" smtClean="0"/>
              <a:t>has one </a:t>
            </a:r>
            <a:r>
              <a:rPr lang="en-US" dirty="0"/>
              <a:t>or more employees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/>
              <a:t>Detail lines are </a:t>
            </a:r>
            <a:r>
              <a:rPr lang="en-US" dirty="0" smtClean="0"/>
              <a:t>sorted first </a:t>
            </a:r>
            <a:r>
              <a:rPr lang="en-US" dirty="0"/>
              <a:t>by state code</a:t>
            </a:r>
            <a:r>
              <a:rPr lang="en-US" dirty="0" smtClean="0"/>
              <a:t>, then </a:t>
            </a:r>
            <a:r>
              <a:rPr lang="en-US" dirty="0"/>
              <a:t>by plant code</a:t>
            </a:r>
            <a:r>
              <a:rPr lang="en-US" dirty="0" smtClean="0"/>
              <a:t>, then </a:t>
            </a:r>
            <a:r>
              <a:rPr lang="en-US" dirty="0"/>
              <a:t>by department code</a:t>
            </a:r>
            <a:r>
              <a:rPr lang="en-US" dirty="0" smtClean="0"/>
              <a:t>, then </a:t>
            </a:r>
            <a:r>
              <a:rPr lang="en-US" dirty="0"/>
              <a:t>by employee ID.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3001" y="1234464"/>
            <a:ext cx="5326371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STATE,PLANT,DEPT,EMPID,NAME,COUNT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12,34,56,799,Mary Clinton,</a:t>
            </a:r>
            <a:r>
              <a:rPr lang="en-US" sz="2000" b="1" dirty="0" smtClean="0">
                <a:latin typeface="Courier New"/>
                <a:cs typeface="Courier New"/>
              </a:rPr>
              <a:t>6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sz="2000" b="1" dirty="0">
                <a:latin typeface="Courier New"/>
                <a:cs typeface="Courier New"/>
              </a:rPr>
              <a:t>12,40,57,710,Kim Kennedy,8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7829" y="1783098"/>
            <a:ext cx="3349933" cy="923330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1800" dirty="0">
                <a:solidFill>
                  <a:srgbClr val="B23C00"/>
                </a:solidFill>
              </a:rPr>
              <a:t>Each </a:t>
            </a:r>
            <a:r>
              <a:rPr lang="en-US" sz="1800" dirty="0" smtClean="0">
                <a:solidFill>
                  <a:srgbClr val="B23C00"/>
                </a:solidFill>
              </a:rPr>
              <a:t>plant’s department codes</a:t>
            </a:r>
            <a:endParaRPr lang="en-US" sz="1800" dirty="0">
              <a:solidFill>
                <a:srgbClr val="B23C00"/>
              </a:solidFill>
            </a:endParaRPr>
          </a:p>
          <a:p>
            <a:pPr marL="0" lvl="1"/>
            <a:r>
              <a:rPr lang="en-US" sz="1800" dirty="0" smtClean="0">
                <a:solidFill>
                  <a:srgbClr val="B23C00"/>
                </a:solidFill>
              </a:rPr>
              <a:t>are separate from another</a:t>
            </a:r>
          </a:p>
          <a:p>
            <a:pPr marL="0" lvl="1"/>
            <a:r>
              <a:rPr lang="en-US" sz="1800" dirty="0" smtClean="0">
                <a:solidFill>
                  <a:srgbClr val="B23C00"/>
                </a:solidFill>
              </a:rPr>
              <a:t>plant’s department codes.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891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detail report contains the information </a:t>
            </a:r>
            <a:br>
              <a:rPr lang="en-US" dirty="0" smtClean="0"/>
            </a:br>
            <a:r>
              <a:rPr lang="en-US" dirty="0" smtClean="0"/>
              <a:t>from all the input detail lines.</a:t>
            </a:r>
          </a:p>
          <a:p>
            <a:r>
              <a:rPr lang="en-US" dirty="0" smtClean="0"/>
              <a:t>The report totals for each department the number of widgets made by the employees </a:t>
            </a:r>
            <a:br>
              <a:rPr lang="en-US" dirty="0" smtClean="0"/>
            </a:br>
            <a:r>
              <a:rPr lang="en-US" dirty="0" smtClean="0"/>
              <a:t>of that department.</a:t>
            </a:r>
          </a:p>
          <a:p>
            <a:r>
              <a:rPr lang="en-US" dirty="0" smtClean="0"/>
              <a:t>It totals for each plant the number of widgets made by the departments of that plant.</a:t>
            </a:r>
          </a:p>
          <a:p>
            <a:r>
              <a:rPr lang="en-US" dirty="0" smtClean="0"/>
              <a:t>It totals for each state the number of widgets made by the plants of that state.</a:t>
            </a:r>
          </a:p>
          <a:p>
            <a:r>
              <a:rPr lang="en-US" dirty="0" smtClean="0"/>
              <a:t>It computes the grand total number of widgets.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05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#3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Draft:</a:t>
            </a:r>
            <a:r>
              <a:rPr lang="en-US" dirty="0" smtClean="0"/>
              <a:t> Due Saturday, June 13 at 11:59 PM</a:t>
            </a:r>
          </a:p>
          <a:p>
            <a:pPr lvl="1"/>
            <a:r>
              <a:rPr lang="en-US" dirty="0" smtClean="0"/>
              <a:t>Just print the headers and the contents </a:t>
            </a:r>
            <a:br>
              <a:rPr lang="en-US" dirty="0" smtClean="0"/>
            </a:br>
            <a:r>
              <a:rPr lang="en-US" dirty="0" smtClean="0"/>
              <a:t>of each detail line.</a:t>
            </a:r>
          </a:p>
          <a:p>
            <a:pPr lvl="1"/>
            <a:r>
              <a:rPr lang="en-US" dirty="0" smtClean="0"/>
              <a:t>URL: </a:t>
            </a:r>
            <a:r>
              <a:rPr lang="en-US" dirty="0">
                <a:hlinkClick r:id="rId2"/>
              </a:rPr>
              <a:t>http://codecheck.it/codecheck/files/</a:t>
            </a:r>
            <a:r>
              <a:rPr lang="en-US" dirty="0" smtClean="0">
                <a:hlinkClick r:id="rId2"/>
              </a:rPr>
              <a:t>150611070629f45sczkm70ffwuedde6p8ed</a:t>
            </a:r>
            <a:r>
              <a:rPr lang="en-US" dirty="0" smtClean="0"/>
              <a:t> </a:t>
            </a:r>
          </a:p>
          <a:p>
            <a:pPr lvl="6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Final:</a:t>
            </a:r>
            <a:r>
              <a:rPr lang="en-US" dirty="0" smtClean="0"/>
              <a:t> Due Monday, June 15 at 11:59 PM</a:t>
            </a:r>
          </a:p>
          <a:p>
            <a:pPr lvl="1"/>
            <a:r>
              <a:rPr lang="en-US" dirty="0" smtClean="0"/>
              <a:t>Print the detail report with the multilevel totals.</a:t>
            </a:r>
          </a:p>
          <a:p>
            <a:pPr lvl="1"/>
            <a:r>
              <a:rPr lang="en-US" dirty="0" smtClean="0"/>
              <a:t>URL: </a:t>
            </a:r>
            <a:r>
              <a:rPr lang="en-US" dirty="0">
                <a:hlinkClick r:id="rId3"/>
              </a:rPr>
              <a:t>http://codecheck.it/codecheck/files/</a:t>
            </a:r>
            <a:r>
              <a:rPr lang="en-US" dirty="0" smtClean="0">
                <a:hlinkClick r:id="rId3"/>
              </a:rPr>
              <a:t>1506120526avo37t7yjlh6dyh21xjloss7e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66536" y="2514610"/>
            <a:ext cx="1837963" cy="584776"/>
          </a:xfrm>
          <a:prstGeom prst="rect">
            <a:avLst/>
          </a:prstGeom>
          <a:solidFill>
            <a:srgbClr val="FFFFC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Canvas:</a:t>
            </a:r>
            <a:br>
              <a:rPr lang="en-US" dirty="0" smtClean="0"/>
            </a:br>
            <a:r>
              <a:rPr lang="en-US" dirty="0" smtClean="0"/>
              <a:t>Homework 3 Draft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66536" y="4947321"/>
            <a:ext cx="1838063" cy="584776"/>
          </a:xfrm>
          <a:prstGeom prst="rect">
            <a:avLst/>
          </a:prstGeom>
          <a:solidFill>
            <a:srgbClr val="FFFFC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Canvas:</a:t>
            </a:r>
            <a:br>
              <a:rPr lang="en-US" dirty="0" smtClean="0"/>
            </a:br>
            <a:r>
              <a:rPr lang="en-US" dirty="0" smtClean="0"/>
              <a:t>Homework 3 Final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534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29367</TotalTime>
  <Words>1972</Words>
  <Application>Microsoft Macintosh PowerPoint</Application>
  <PresentationFormat>On-screen Show (4:3)</PresentationFormat>
  <Paragraphs>391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Quadrant</vt:lpstr>
      <vt:lpstr>CS 46B: Introduction to Data Structures June 11 Class Meeting</vt:lpstr>
      <vt:lpstr>What Scanner Considers to be a Word</vt:lpstr>
      <vt:lpstr>What Scanner Considers to be a Word, cont’d</vt:lpstr>
      <vt:lpstr>What Scanner Considers to be a Word, cont’d</vt:lpstr>
      <vt:lpstr>Homework #3</vt:lpstr>
      <vt:lpstr>Homework #3, cont’d</vt:lpstr>
      <vt:lpstr>Homework #3, cont’d</vt:lpstr>
      <vt:lpstr>Homework #3, cont’d</vt:lpstr>
      <vt:lpstr>Homework #3, cont’d</vt:lpstr>
      <vt:lpstr>Homework #3, cont’d</vt:lpstr>
      <vt:lpstr>Homework #3, cont’d</vt:lpstr>
      <vt:lpstr>Homework #3, cont’d</vt:lpstr>
      <vt:lpstr>Break</vt:lpstr>
      <vt:lpstr>Introduction to Exception Handling</vt:lpstr>
      <vt:lpstr>Introduction to Exception Handling, cont’d</vt:lpstr>
      <vt:lpstr>FileNotFoundException Handler Example</vt:lpstr>
      <vt:lpstr>The finally Clause</vt:lpstr>
      <vt:lpstr>Clicker Question June 11 #1</vt:lpstr>
      <vt:lpstr>Throw an Exception</vt:lpstr>
      <vt:lpstr>Exceptions Hierarchy</vt:lpstr>
      <vt:lpstr>Catch an Exception</vt:lpstr>
      <vt:lpstr>Catch Multiple Exceptions</vt:lpstr>
      <vt:lpstr>Clicker Question June 11 #2</vt:lpstr>
      <vt:lpstr>If You Don’t Catch an Exception</vt:lpstr>
      <vt:lpstr>Explicitly Throw an Exception</vt:lpstr>
      <vt:lpstr>Custom Exceptions</vt:lpstr>
      <vt:lpstr>Checked vs. Unchecked Exceptions</vt:lpstr>
      <vt:lpstr>Checked vs. Unchecked Exceptions, cont’d</vt:lpstr>
      <vt:lpstr>Clicker Question June 11 #3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357</cp:revision>
  <dcterms:created xsi:type="dcterms:W3CDTF">2008-01-12T03:52:55Z</dcterms:created>
  <dcterms:modified xsi:type="dcterms:W3CDTF">2015-06-12T06:22:06Z</dcterms:modified>
  <cp:category/>
</cp:coreProperties>
</file>