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388" r:id="rId3"/>
    <p:sldId id="389" r:id="rId4"/>
    <p:sldId id="391" r:id="rId5"/>
    <p:sldId id="390" r:id="rId6"/>
    <p:sldId id="392" r:id="rId7"/>
    <p:sldId id="393" r:id="rId8"/>
    <p:sldId id="394" r:id="rId9"/>
    <p:sldId id="395" r:id="rId10"/>
    <p:sldId id="398" r:id="rId11"/>
    <p:sldId id="396" r:id="rId12"/>
    <p:sldId id="397" r:id="rId13"/>
    <p:sldId id="399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29" r:id="rId22"/>
    <p:sldId id="407" r:id="rId23"/>
    <p:sldId id="408" r:id="rId24"/>
    <p:sldId id="409" r:id="rId25"/>
    <p:sldId id="410" r:id="rId26"/>
    <p:sldId id="411" r:id="rId27"/>
    <p:sldId id="412" r:id="rId28"/>
    <p:sldId id="413" r:id="rId29"/>
    <p:sldId id="414" r:id="rId30"/>
    <p:sldId id="415" r:id="rId31"/>
    <p:sldId id="418" r:id="rId32"/>
    <p:sldId id="416" r:id="rId33"/>
    <p:sldId id="417" r:id="rId34"/>
    <p:sldId id="419" r:id="rId35"/>
    <p:sldId id="420" r:id="rId36"/>
    <p:sldId id="422" r:id="rId37"/>
    <p:sldId id="423" r:id="rId38"/>
    <p:sldId id="425" r:id="rId39"/>
    <p:sldId id="424" r:id="rId40"/>
    <p:sldId id="426" r:id="rId41"/>
    <p:sldId id="427" r:id="rId42"/>
    <p:sldId id="428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393" autoAdjust="0"/>
    <p:restoredTop sz="98450" autoAdjust="0"/>
  </p:normalViewPr>
  <p:slideViewPr>
    <p:cSldViewPr>
      <p:cViewPr varScale="1">
        <p:scale>
          <a:sx n="107" d="100"/>
          <a:sy n="107" d="100"/>
        </p:scale>
        <p:origin x="-648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40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</a:t>
            </a:r>
            <a:r>
              <a:rPr lang="en-US" sz="1000" baseline="0" dirty="0" smtClean="0"/>
              <a:t>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check.it/codecheck/files/150604071197x6dcrpyvsnn7z4kt6orx884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check.it/codecheck/files/15060409083s77uby9jo4sowst4ay96alj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</a:t>
            </a:r>
            <a:r>
              <a:rPr lang="en-US" sz="2400" dirty="0" smtClean="0"/>
              <a:t>4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5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equals()</a:t>
            </a:r>
            <a:r>
              <a:rPr lang="en-US" dirty="0"/>
              <a:t>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3767"/>
            <a:ext cx="8229600" cy="5109842"/>
          </a:xfrm>
        </p:spPr>
        <p:txBody>
          <a:bodyPr/>
          <a:lstStyle/>
          <a:p>
            <a:r>
              <a:rPr lang="en-US" dirty="0" smtClean="0"/>
              <a:t>A method of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class.</a:t>
            </a:r>
          </a:p>
          <a:p>
            <a:pPr lvl="1"/>
            <a:r>
              <a:rPr lang="en-US" dirty="0" smtClean="0"/>
              <a:t>Returns true or false depending on whether to objects are “equal” – i.e., have the same contents.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Suppose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obj1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obj2</a:t>
            </a:r>
            <a:r>
              <a:rPr lang="en-US" dirty="0" smtClean="0"/>
              <a:t> refer to objects </a:t>
            </a:r>
            <a:br>
              <a:rPr lang="en-US" dirty="0" smtClean="0"/>
            </a:br>
            <a:r>
              <a:rPr lang="en-US" dirty="0" smtClean="0"/>
              <a:t>of the same type.</a:t>
            </a:r>
          </a:p>
          <a:p>
            <a:pPr lvl="5"/>
            <a:endParaRPr lang="en-US" dirty="0" smtClean="0"/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obj1 == obj2 </a:t>
            </a:r>
            <a:r>
              <a:rPr lang="en-US" dirty="0" smtClean="0"/>
              <a:t>tests whether both refer to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same object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Example:</a:t>
            </a:r>
          </a:p>
          <a:p>
            <a:pPr lvl="6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obj1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.equals(obj2) </a:t>
            </a:r>
            <a:r>
              <a:rPr lang="en-US" dirty="0" smtClean="0"/>
              <a:t>tests the objects’ </a:t>
            </a:r>
            <a:r>
              <a:rPr lang="en-US" dirty="0" smtClean="0">
                <a:solidFill>
                  <a:srgbClr val="B23C00"/>
                </a:solidFill>
              </a:rPr>
              <a:t>contents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15" y="4674792"/>
            <a:ext cx="341684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if (obj1 == obj2) ... 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15" y="5772060"/>
            <a:ext cx="418641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if (obj1.equals(obj2)) ...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3142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Override </a:t>
            </a:r>
            <a:r>
              <a:rPr lang="en-US" b="1" dirty="0" smtClean="0">
                <a:latin typeface="Courier New"/>
                <a:cs typeface="Courier New"/>
              </a:rPr>
              <a:t>equals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Example: Two employees are “equal” </a:t>
            </a:r>
            <a:br>
              <a:rPr lang="en-US" dirty="0" smtClean="0"/>
            </a:br>
            <a:r>
              <a:rPr lang="en-US" dirty="0" smtClean="0"/>
              <a:t>if they have the same employee id.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2514610"/>
            <a:ext cx="7079983" cy="304698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public </a:t>
            </a:r>
            <a:r>
              <a:rPr lang="en-US" b="1" dirty="0">
                <a:latin typeface="Courier New"/>
                <a:cs typeface="Courier New"/>
              </a:rPr>
              <a:t>boolean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equals(Object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otherObject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</a:t>
            </a:r>
            <a:r>
              <a:rPr lang="en-US" b="1" dirty="0" err="1">
                <a:latin typeface="Courier New"/>
                <a:cs typeface="Courier New"/>
              </a:rPr>
              <a:t>otherEmployee</a:t>
            </a:r>
            <a:r>
              <a:rPr lang="en-US" b="1" dirty="0">
                <a:latin typeface="Courier New"/>
                <a:cs typeface="Courier New"/>
              </a:rPr>
              <a:t> = (Employee) 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this.id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otherEmployee.id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75785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Override </a:t>
            </a:r>
            <a:r>
              <a:rPr lang="en-US" b="1" dirty="0">
                <a:latin typeface="Courier New"/>
                <a:cs typeface="Courier New"/>
              </a:rPr>
              <a:t>equals(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i="1" dirty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55" y="5166341"/>
            <a:ext cx="3383333" cy="548634"/>
          </a:xfrm>
        </p:spPr>
        <p:txBody>
          <a:bodyPr/>
          <a:lstStyle/>
          <a:p>
            <a:r>
              <a:rPr lang="en-US" dirty="0" smtClean="0"/>
              <a:t>What is printed?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876" y="1234464"/>
            <a:ext cx="8958635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equals;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EmployeeTester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bob1 = new Employee(123, "Smith", "Robert", 100000.00);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bob2 = new Employee(123, "Smith", "Bob", </a:t>
            </a:r>
            <a:r>
              <a:rPr lang="en-US" b="1" dirty="0" smtClean="0">
                <a:latin typeface="Courier New"/>
                <a:cs typeface="Courier New"/>
              </a:rPr>
              <a:t>   100000.00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nl-NL" b="1" dirty="0">
                <a:latin typeface="Courier New"/>
                <a:cs typeface="Courier New"/>
              </a:rPr>
              <a:t>        boolean test1 = bob1 == bob2;</a:t>
            </a:r>
          </a:p>
          <a:p>
            <a:r>
              <a:rPr lang="nl-NL" b="1" dirty="0">
                <a:latin typeface="Courier New"/>
                <a:cs typeface="Courier New"/>
              </a:rPr>
              <a:t>        boolean test2 = bob1.equals(bob2);</a:t>
            </a:r>
          </a:p>
          <a:p>
            <a:r>
              <a:rPr lang="nl-NL" b="1" dirty="0">
                <a:latin typeface="Courier New"/>
                <a:cs typeface="Courier New"/>
              </a:rPr>
              <a:t>        </a:t>
            </a:r>
          </a:p>
          <a:p>
            <a:r>
              <a:rPr lang="ro-RO" b="1" dirty="0">
                <a:latin typeface="Courier New"/>
                <a:cs typeface="Courier New"/>
              </a:rPr>
              <a:t>        System.out.println("bob1 == bob2     </a:t>
            </a:r>
            <a:r>
              <a:rPr lang="ro-RO" b="1" dirty="0" smtClean="0">
                <a:latin typeface="Courier New"/>
                <a:cs typeface="Courier New"/>
              </a:rPr>
              <a:t> : </a:t>
            </a:r>
            <a:r>
              <a:rPr lang="ro-RO" b="1" dirty="0">
                <a:latin typeface="Courier New"/>
                <a:cs typeface="Courier New"/>
              </a:rPr>
              <a:t>" + test1);</a:t>
            </a:r>
          </a:p>
          <a:p>
            <a:r>
              <a:rPr lang="ro-RO" b="1" dirty="0">
                <a:latin typeface="Courier New"/>
                <a:cs typeface="Courier New"/>
              </a:rPr>
              <a:t>        System.out.println("bob1.</a:t>
            </a:r>
            <a:r>
              <a:rPr lang="ro-RO" b="1" dirty="0" smtClean="0">
                <a:latin typeface="Courier New"/>
                <a:cs typeface="Courier New"/>
              </a:rPr>
              <a:t>equals(</a:t>
            </a:r>
            <a:r>
              <a:rPr lang="ro-RO" b="1" dirty="0">
                <a:latin typeface="Courier New"/>
                <a:cs typeface="Courier New"/>
              </a:rPr>
              <a:t>bob2) : " + test2);</a:t>
            </a:r>
          </a:p>
          <a:p>
            <a:r>
              <a:rPr lang="ro-RO" b="1" dirty="0">
                <a:latin typeface="Courier New"/>
                <a:cs typeface="Courier New"/>
              </a:rPr>
              <a:t>    }</a:t>
            </a:r>
          </a:p>
          <a:p>
            <a:r>
              <a:rPr lang="ro-RO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366" y="5296715"/>
            <a:ext cx="3647716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da-DK" sz="1800" b="1" dirty="0">
                <a:latin typeface="Courier New"/>
                <a:cs typeface="Courier New"/>
              </a:rPr>
              <a:t>bob1 == bob2    </a:t>
            </a:r>
            <a:r>
              <a:rPr lang="da-DK" sz="1800" b="1" dirty="0" smtClean="0">
                <a:latin typeface="Courier New"/>
                <a:cs typeface="Courier New"/>
              </a:rPr>
              <a:t>  </a:t>
            </a:r>
            <a:r>
              <a:rPr lang="da-DK" sz="1800" b="1" dirty="0">
                <a:latin typeface="Courier New"/>
                <a:cs typeface="Courier New"/>
              </a:rPr>
              <a:t>: false</a:t>
            </a:r>
          </a:p>
          <a:p>
            <a:r>
              <a:rPr lang="da-DK" sz="1800" b="1" dirty="0">
                <a:latin typeface="Courier New"/>
                <a:cs typeface="Courier New"/>
              </a:rPr>
              <a:t>bob1.</a:t>
            </a:r>
            <a:r>
              <a:rPr lang="da-DK" sz="1800" b="1" dirty="0" smtClean="0">
                <a:latin typeface="Courier New"/>
                <a:cs typeface="Courier New"/>
              </a:rPr>
              <a:t>equals(</a:t>
            </a:r>
            <a:r>
              <a:rPr lang="da-DK" sz="1800" b="1" dirty="0">
                <a:latin typeface="Courier New"/>
                <a:cs typeface="Courier New"/>
              </a:rPr>
              <a:t>bob2) : true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827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Override </a:t>
            </a:r>
            <a:r>
              <a:rPr lang="en-US" b="1" dirty="0">
                <a:latin typeface="Courier New"/>
                <a:cs typeface="Courier New"/>
              </a:rPr>
              <a:t>equals()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4"/>
            <a:ext cx="8229600" cy="2976242"/>
          </a:xfrm>
        </p:spPr>
        <p:txBody>
          <a:bodyPr/>
          <a:lstStyle/>
          <a:p>
            <a:r>
              <a:rPr lang="en-US" dirty="0" smtClean="0"/>
              <a:t>Why did we need the type cast?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0306" y="1318151"/>
            <a:ext cx="8188159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boolean equals(Object </a:t>
            </a:r>
            <a:r>
              <a:rPr lang="en-US" sz="2000" b="1" dirty="0" err="1">
                <a:latin typeface="Courier New"/>
                <a:cs typeface="Courier New"/>
              </a:rPr>
              <a:t>otherObject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Employee </a:t>
            </a:r>
            <a:r>
              <a:rPr lang="en-US" sz="2000" b="1" dirty="0" err="1">
                <a:latin typeface="Courier New"/>
                <a:cs typeface="Courier New"/>
              </a:rPr>
              <a:t>otherEmployee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(Employee) </a:t>
            </a:r>
            <a:r>
              <a:rPr lang="en-US" sz="2000" b="1" dirty="0" err="1">
                <a:latin typeface="Courier New"/>
                <a:cs typeface="Courier New"/>
              </a:rPr>
              <a:t>otherObject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</a:t>
            </a:r>
            <a:r>
              <a:rPr lang="en-US" sz="2000" b="1" dirty="0" err="1">
                <a:latin typeface="Courier New"/>
                <a:cs typeface="Courier New"/>
              </a:rPr>
              <a:t>this.id</a:t>
            </a:r>
            <a:r>
              <a:rPr lang="en-US" sz="2000" b="1" dirty="0">
                <a:latin typeface="Courier New"/>
                <a:cs typeface="Courier New"/>
              </a:rPr>
              <a:t> == </a:t>
            </a:r>
            <a:r>
              <a:rPr lang="en-US" sz="2000" b="1" dirty="0" err="1">
                <a:latin typeface="Courier New"/>
                <a:cs typeface="Courier New"/>
              </a:rPr>
              <a:t>otherEmployee.id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87849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equals()</a:t>
            </a:r>
            <a:r>
              <a:rPr lang="en-US" dirty="0" smtClean="0"/>
              <a:t> and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5"/>
            <a:ext cx="8229600" cy="2560292"/>
          </a:xfrm>
        </p:spPr>
        <p:txBody>
          <a:bodyPr/>
          <a:lstStyle/>
          <a:p>
            <a:r>
              <a:rPr lang="en-US" dirty="0" smtClean="0"/>
              <a:t>When you override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equals()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/>
              <a:t>in a subclass, be sure to call the superclass’s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equals(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dirty="0" smtClean="0"/>
              <a:t> method.</a:t>
            </a:r>
          </a:p>
          <a:p>
            <a:pPr lvl="1"/>
            <a:r>
              <a:rPr lang="en-US" dirty="0" smtClean="0"/>
              <a:t>Example: Suppose, for some bizarre reason, </a:t>
            </a:r>
            <a:br>
              <a:rPr lang="en-US" dirty="0" smtClean="0"/>
            </a:br>
            <a:r>
              <a:rPr lang="en-US" dirty="0" smtClean="0"/>
              <a:t>two managers are the same if they have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same employee id </a:t>
            </a:r>
            <a:r>
              <a:rPr lang="en-US" dirty="0" smtClean="0"/>
              <a:t>and the </a:t>
            </a:r>
            <a:r>
              <a:rPr lang="en-US" dirty="0" smtClean="0">
                <a:solidFill>
                  <a:srgbClr val="B23C00"/>
                </a:solidFill>
              </a:rPr>
              <a:t>same bonus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3886195"/>
            <a:ext cx="6710591" cy="280076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Manager extends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is-I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public boolean equals(Object 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if (!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super.equals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otherObject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)) return false;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Manager </a:t>
            </a:r>
            <a:r>
              <a:rPr lang="en-US" b="1" dirty="0" err="1">
                <a:latin typeface="Courier New"/>
                <a:cs typeface="Courier New"/>
              </a:rPr>
              <a:t>otherManager</a:t>
            </a:r>
            <a:r>
              <a:rPr lang="en-US" b="1" dirty="0">
                <a:latin typeface="Courier New"/>
                <a:cs typeface="Courier New"/>
              </a:rPr>
              <a:t> = (Manager) 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return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this.bonus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==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otherManager.bonus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69133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Dangerous Typecast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Why is this typecast dangerous?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6759" y="1980662"/>
            <a:ext cx="8188159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boolean equals(Object </a:t>
            </a:r>
            <a:r>
              <a:rPr lang="en-US" sz="2000" b="1" dirty="0" err="1">
                <a:latin typeface="Courier New"/>
                <a:cs typeface="Courier New"/>
              </a:rPr>
              <a:t>otherObject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Employee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otherEmployee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= (Employee)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otherObject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id == </a:t>
            </a:r>
            <a:r>
              <a:rPr lang="en-US" sz="2000" b="1" dirty="0" err="1">
                <a:latin typeface="Courier New"/>
                <a:cs typeface="Courier New"/>
              </a:rPr>
              <a:t>otherEmployee.id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66252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Dangerous </a:t>
            </a:r>
            <a:r>
              <a:rPr lang="en-US" dirty="0" smtClean="0"/>
              <a:t>Typecast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390"/>
            <a:ext cx="8229600" cy="1787535"/>
          </a:xfrm>
        </p:spPr>
        <p:txBody>
          <a:bodyPr/>
          <a:lstStyle/>
          <a:p>
            <a:r>
              <a:rPr lang="en-US" dirty="0" smtClean="0"/>
              <a:t>Yes, this will compile!</a:t>
            </a:r>
          </a:p>
          <a:p>
            <a:r>
              <a:rPr lang="en-US" dirty="0" smtClean="0"/>
              <a:t>What happens when you run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3875" y="1325903"/>
            <a:ext cx="8958635" cy="280076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EmployeeTester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bob1 = new Employee(123, "Smith", "Robert", 100000.00);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String   bob2 = new String("Robert Smith");</a:t>
            </a:r>
          </a:p>
          <a:p>
            <a:r>
              <a:rPr lang="en-US" b="1" dirty="0">
                <a:latin typeface="Courier New"/>
                <a:cs typeface="Courier New"/>
              </a:rPr>
              <a:t>        boolean  test = bob1.equals(bob2);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("bob1.</a:t>
            </a:r>
            <a:r>
              <a:rPr lang="en-US" b="1" dirty="0" smtClean="0">
                <a:latin typeface="Courier New"/>
                <a:cs typeface="Courier New"/>
              </a:rPr>
              <a:t>equals(</a:t>
            </a:r>
            <a:r>
              <a:rPr lang="en-US" b="1" dirty="0">
                <a:latin typeface="Courier New"/>
                <a:cs typeface="Courier New"/>
              </a:rPr>
              <a:t>bob2) : " + test);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31362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with Operator </a:t>
            </a:r>
            <a:r>
              <a:rPr lang="en-US" b="1" dirty="0" err="1" smtClean="0">
                <a:latin typeface="Courier New"/>
                <a:cs typeface="Courier New"/>
              </a:rPr>
              <a:t>instanceof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One solution: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065638"/>
            <a:ext cx="8634508" cy="338554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Employee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...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public boolean equals(Object </a:t>
            </a:r>
            <a:r>
              <a:rPr lang="en-US" sz="1800" b="1" dirty="0" err="1">
                <a:latin typeface="Courier New"/>
                <a:cs typeface="Courier New"/>
              </a:rPr>
              <a:t>otherObject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(!(</a:t>
            </a:r>
            <a:r>
              <a:rPr lang="en-US" sz="1800" b="1" dirty="0" err="1">
                <a:latin typeface="Courier New"/>
                <a:cs typeface="Courier New"/>
              </a:rPr>
              <a:t>otherObject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instanceof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Employee)) return false;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Employee </a:t>
            </a:r>
            <a:r>
              <a:rPr lang="en-US" sz="1800" b="1" dirty="0" err="1">
                <a:latin typeface="Courier New"/>
                <a:cs typeface="Courier New"/>
              </a:rPr>
              <a:t>otherEmployee</a:t>
            </a:r>
            <a:r>
              <a:rPr lang="en-US" sz="1800" b="1" dirty="0">
                <a:latin typeface="Courier New"/>
                <a:cs typeface="Courier New"/>
              </a:rPr>
              <a:t> = (Employee) </a:t>
            </a:r>
            <a:r>
              <a:rPr lang="en-US" sz="1800" b="1" dirty="0" err="1">
                <a:latin typeface="Courier New"/>
                <a:cs typeface="Courier New"/>
              </a:rPr>
              <a:t>otherObject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id == </a:t>
            </a:r>
            <a:r>
              <a:rPr lang="en-US" sz="1800" b="1" dirty="0" err="1">
                <a:latin typeface="Courier New"/>
                <a:cs typeface="Courier New"/>
              </a:rPr>
              <a:t>otherEmployee.id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237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with Method </a:t>
            </a:r>
            <a:r>
              <a:rPr lang="en-US" b="1" dirty="0" err="1" smtClean="0">
                <a:latin typeface="Courier New"/>
                <a:cs typeface="Courier New"/>
              </a:rPr>
              <a:t>getClass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09146"/>
            <a:ext cx="8229600" cy="1421779"/>
          </a:xfrm>
        </p:spPr>
        <p:txBody>
          <a:bodyPr/>
          <a:lstStyle/>
          <a:p>
            <a:r>
              <a:rPr lang="en-US" dirty="0" smtClean="0"/>
              <a:t>Why is this even better than using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instanceof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operator?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7588" y="1318151"/>
            <a:ext cx="8557551" cy="329320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boolean equals(Object 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if (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 == null) return false;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if 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this.getClass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 !=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otherObject.getClass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()) return false;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</a:t>
            </a:r>
            <a:r>
              <a:rPr lang="en-US" b="1" dirty="0" err="1">
                <a:latin typeface="Courier New"/>
                <a:cs typeface="Courier New"/>
              </a:rPr>
              <a:t>otherEmployee</a:t>
            </a:r>
            <a:r>
              <a:rPr lang="en-US" b="1" dirty="0">
                <a:latin typeface="Courier New"/>
                <a:cs typeface="Courier New"/>
              </a:rPr>
              <a:t> = (Employee) </a:t>
            </a:r>
            <a:r>
              <a:rPr lang="en-US" b="1" dirty="0" err="1">
                <a:latin typeface="Courier New"/>
                <a:cs typeface="Courier New"/>
              </a:rPr>
              <a:t>otherObject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id == </a:t>
            </a:r>
            <a:r>
              <a:rPr lang="en-US" b="1" dirty="0" err="1">
                <a:latin typeface="Courier New"/>
                <a:cs typeface="Courier New"/>
              </a:rPr>
              <a:t>otherEmployee.id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630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Ultimate Superclass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 is the root </a:t>
            </a:r>
            <a:br>
              <a:rPr lang="en-US" dirty="0" smtClean="0"/>
            </a:br>
            <a:r>
              <a:rPr lang="en-US" dirty="0" smtClean="0"/>
              <a:t>of the Java class hierarchy.</a:t>
            </a:r>
          </a:p>
          <a:p>
            <a:pPr lvl="1"/>
            <a:r>
              <a:rPr lang="en-US" dirty="0" smtClean="0"/>
              <a:t>Any class that doesn’t explicitly extend a superclass implicitly extends 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/>
              <a:t> has two methods that you can override: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String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boolean equals()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53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4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“Quiz 2 June 9” and “Quiz 5 June 9”</a:t>
            </a:r>
          </a:p>
          <a:p>
            <a:r>
              <a:rPr lang="en-US" dirty="0" smtClean="0"/>
              <a:t>Both are due before class next Tuesday, June 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Java interface is:</a:t>
            </a:r>
          </a:p>
          <a:p>
            <a:pPr lvl="1"/>
            <a:r>
              <a:rPr lang="en-US" dirty="0" smtClean="0"/>
              <a:t>A set of promises.</a:t>
            </a:r>
          </a:p>
          <a:p>
            <a:pPr lvl="1"/>
            <a:r>
              <a:rPr lang="en-US" dirty="0" smtClean="0"/>
              <a:t>A contract.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When a class implements an interface, </a:t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 smtClean="0">
                <a:solidFill>
                  <a:srgbClr val="B23C00"/>
                </a:solidFill>
              </a:rPr>
              <a:t>promises</a:t>
            </a:r>
            <a:r>
              <a:rPr lang="en-US" dirty="0" smtClean="0"/>
              <a:t> to have all the methods </a:t>
            </a:r>
            <a:br>
              <a:rPr lang="en-US" dirty="0" smtClean="0"/>
            </a:br>
            <a:r>
              <a:rPr lang="en-US" dirty="0" smtClean="0"/>
              <a:t>defined by the interface.</a:t>
            </a:r>
          </a:p>
          <a:p>
            <a:pPr lvl="1"/>
            <a:r>
              <a:rPr lang="en-US" dirty="0" smtClean="0"/>
              <a:t>That’s why an interface is a contract.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4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want to compute the average salaries of some employees.</a:t>
            </a:r>
          </a:p>
          <a:p>
            <a:pPr lvl="1"/>
            <a:r>
              <a:rPr lang="en-US" dirty="0" smtClean="0"/>
              <a:t>We would write 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average()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/>
              <a:t>to compute that average.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Suppose we also want to compute the average weight of some animals.</a:t>
            </a:r>
          </a:p>
          <a:p>
            <a:pPr lvl="1"/>
            <a:r>
              <a:rPr lang="en-US" dirty="0"/>
              <a:t>We would write an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average()</a:t>
            </a:r>
            <a:r>
              <a:rPr lang="en-US" dirty="0"/>
              <a:t> method </a:t>
            </a:r>
            <a:br>
              <a:rPr lang="en-US" dirty="0"/>
            </a:br>
            <a:r>
              <a:rPr lang="en-US" dirty="0"/>
              <a:t>to compute that average.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Can we use the same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average()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/>
              <a:t>to compute both averages?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5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</a:t>
            </a:r>
            <a:r>
              <a:rPr lang="en-US" dirty="0" smtClean="0"/>
              <a:t>Interfaces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Can we use the same method </a:t>
            </a:r>
            <a:br>
              <a:rPr lang="en-US" dirty="0"/>
            </a:br>
            <a:r>
              <a:rPr lang="en-US" dirty="0"/>
              <a:t>to compute both averages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 smtClean="0"/>
              <a:t>Problem: </a:t>
            </a:r>
          </a:p>
          <a:p>
            <a:pPr lvl="1"/>
            <a:r>
              <a:rPr lang="en-US" dirty="0" smtClean="0"/>
              <a:t>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 has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getSalary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dirty="0" smtClean="0"/>
              <a:t>Class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 has 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getWeight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can agree to have both methods </a:t>
            </a:r>
            <a:br>
              <a:rPr lang="en-US" dirty="0" smtClean="0"/>
            </a:br>
            <a:r>
              <a:rPr lang="en-US" dirty="0" smtClean="0"/>
              <a:t>named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getMeasure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Problem: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 are different types.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06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a Java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A Java interface definition is similar </a:t>
            </a:r>
            <a:br>
              <a:rPr lang="en-US" dirty="0" smtClean="0"/>
            </a:br>
            <a:r>
              <a:rPr lang="en-US" dirty="0" smtClean="0"/>
              <a:t>to a Java class definition: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Some differences from a class definition:</a:t>
            </a:r>
          </a:p>
          <a:p>
            <a:pPr lvl="1"/>
            <a:r>
              <a:rPr lang="en-US" dirty="0" smtClean="0"/>
              <a:t>All the methods in an interface are abstract. </a:t>
            </a:r>
            <a:br>
              <a:rPr lang="en-US" dirty="0" smtClean="0"/>
            </a:br>
            <a:r>
              <a:rPr lang="en-US" dirty="0" smtClean="0"/>
              <a:t>Each method has a name, return type, and parameters, but no implementation.</a:t>
            </a:r>
          </a:p>
          <a:p>
            <a:pPr lvl="1"/>
            <a:r>
              <a:rPr lang="en-US" dirty="0" smtClean="0"/>
              <a:t>Each interface method is automatically public.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25" y="2331732"/>
            <a:ext cx="4402891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interface Measurable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double </a:t>
            </a:r>
            <a:r>
              <a:rPr lang="en-US" sz="2000" b="1" dirty="0" err="1">
                <a:latin typeface="Courier New"/>
                <a:cs typeface="Courier New"/>
              </a:rPr>
              <a:t>getMeasure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01936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a Java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373188"/>
            <a:ext cx="7726419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Employee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implements Measurable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private </a:t>
            </a:r>
            <a:r>
              <a:rPr lang="en-US" sz="2000" b="1" dirty="0">
                <a:latin typeface="Courier New"/>
                <a:cs typeface="Courier New"/>
              </a:rPr>
              <a:t>double salary;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public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double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getMeasure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000" b="1" dirty="0">
                <a:latin typeface="Courier New"/>
                <a:cs typeface="Courier New"/>
              </a:rPr>
              <a:t> { return salary; </a:t>
            </a:r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62" y="3429000"/>
            <a:ext cx="7726419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Animal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implements Measurable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private </a:t>
            </a:r>
            <a:r>
              <a:rPr lang="en-US" sz="2000" b="1" dirty="0">
                <a:latin typeface="Courier New"/>
                <a:cs typeface="Courier New"/>
              </a:rPr>
              <a:t>double weight;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public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double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getMeasure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000" b="1" dirty="0">
                <a:latin typeface="Courier New"/>
                <a:cs typeface="Courier New"/>
              </a:rPr>
              <a:t> { return weight; </a:t>
            </a:r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0196" y="5532097"/>
            <a:ext cx="6904629" cy="70788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</a:t>
            </a:r>
            <a:r>
              <a:rPr lang="en-US" sz="20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getMeasure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sz="2000" dirty="0" smtClean="0"/>
              <a:t> methods have the </a:t>
            </a:r>
            <a:r>
              <a:rPr lang="en-US" sz="2000" dirty="0" smtClean="0">
                <a:solidFill>
                  <a:srgbClr val="B23C00"/>
                </a:solidFill>
              </a:rPr>
              <a:t>same signature</a:t>
            </a:r>
          </a:p>
          <a:p>
            <a:r>
              <a:rPr lang="en-US" sz="2000" dirty="0" smtClean="0"/>
              <a:t>as defined by the interface, but are </a:t>
            </a:r>
            <a:r>
              <a:rPr lang="en-US" sz="2000" dirty="0" smtClean="0">
                <a:solidFill>
                  <a:srgbClr val="B23C00"/>
                </a:solidFill>
              </a:rPr>
              <a:t>implemented differently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218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Interface is a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 smtClean="0"/>
              <a:t>Employee and Animal are different types.</a:t>
            </a:r>
          </a:p>
          <a:p>
            <a:pPr lvl="1"/>
            <a:r>
              <a:rPr lang="en-US" dirty="0" smtClean="0"/>
              <a:t>How can a single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average()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/>
              <a:t>work with both types?</a:t>
            </a:r>
          </a:p>
          <a:p>
            <a:r>
              <a:rPr lang="en-US" dirty="0" smtClean="0"/>
              <a:t>A Java interface is a type!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3154683"/>
            <a:ext cx="6833722" cy="35394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Data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double average(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Measurable</a:t>
            </a:r>
            <a:r>
              <a:rPr lang="en-US" b="1" dirty="0">
                <a:latin typeface="Courier New"/>
                <a:cs typeface="Courier New"/>
              </a:rPr>
              <a:t> objects[])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double sum = 0;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for (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Measurable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obj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: objects)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sum +=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obj.getMeasure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</a:t>
            </a:r>
            <a:r>
              <a:rPr lang="en-US" b="1" dirty="0" err="1">
                <a:latin typeface="Courier New"/>
                <a:cs typeface="Courier New"/>
              </a:rPr>
              <a:t>objects.length</a:t>
            </a:r>
            <a:r>
              <a:rPr lang="en-US" b="1" dirty="0">
                <a:latin typeface="Courier New"/>
                <a:cs typeface="Courier New"/>
              </a:rPr>
              <a:t> &gt; 0 ? sum/</a:t>
            </a:r>
            <a:r>
              <a:rPr lang="en-US" b="1" dirty="0" err="1">
                <a:latin typeface="Courier New"/>
                <a:cs typeface="Courier New"/>
              </a:rPr>
              <a:t>objects.length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                        : 0;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381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Interface is a </a:t>
            </a:r>
            <a:r>
              <a:rPr lang="en-US" dirty="0" smtClean="0"/>
              <a:t>Type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568" y="1155411"/>
            <a:ext cx="8926943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MeasurableTester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Measurable employees[] = new Measurable[2];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employees[0] = new Employee(123, "Smith", "Robert", 100000.00);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employees[1] = new Employee(456, "Jones", "Susan",  150000.00);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double </a:t>
            </a:r>
            <a:r>
              <a:rPr lang="en-US" b="1" dirty="0" err="1">
                <a:latin typeface="Courier New"/>
                <a:cs typeface="Courier New"/>
              </a:rPr>
              <a:t>avgSalary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Data.average</a:t>
            </a:r>
            <a:r>
              <a:rPr lang="en-US" b="1" dirty="0">
                <a:latin typeface="Courier New"/>
                <a:cs typeface="Courier New"/>
              </a:rPr>
              <a:t>(employees);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("The average salary is " + </a:t>
            </a:r>
            <a:r>
              <a:rPr lang="en-US" b="1" dirty="0" err="1">
                <a:latin typeface="Courier New"/>
                <a:cs typeface="Courier New"/>
              </a:rPr>
              <a:t>avgSalary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Measurable animals[] = new Measurable[3];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animals[0] = new Animal("gerbil", 1);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animals[1] = new Animal("cat", 10);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animals[2] = new Animal("human", 100);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double </a:t>
            </a:r>
            <a:r>
              <a:rPr lang="en-US" b="1" dirty="0" err="1">
                <a:latin typeface="Courier New"/>
                <a:cs typeface="Courier New"/>
              </a:rPr>
              <a:t>avgWeight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Data.average</a:t>
            </a:r>
            <a:r>
              <a:rPr lang="en-US" b="1" dirty="0">
                <a:latin typeface="Courier New"/>
                <a:cs typeface="Courier New"/>
              </a:rPr>
              <a:t>(animals);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("The average weight is " + </a:t>
            </a:r>
            <a:r>
              <a:rPr lang="en-US" b="1" dirty="0" err="1">
                <a:latin typeface="Courier New"/>
                <a:cs typeface="Courier New"/>
              </a:rPr>
              <a:t>avgWeight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3658" y="6355048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following two assignment statements:</a:t>
            </a:r>
          </a:p>
          <a:p>
            <a:endParaRPr lang="en-US" dirty="0" smtClean="0"/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Variable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m1</a:t>
            </a:r>
            <a:r>
              <a:rPr lang="en-US" dirty="0" smtClean="0"/>
              <a:t> has type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 smtClean="0"/>
              <a:t> (an interface) and it can refer to a value of type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(a class) because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 implements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Variable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m2</a:t>
            </a:r>
            <a:r>
              <a:rPr lang="en-US" dirty="0" smtClean="0"/>
              <a:t> </a:t>
            </a:r>
            <a:r>
              <a:rPr lang="en-US" dirty="0"/>
              <a:t>has type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/>
              <a:t> (an interface) and it can refer to a value of type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 (</a:t>
            </a:r>
            <a:r>
              <a:rPr lang="en-US" dirty="0"/>
              <a:t>a class) because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 implements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7464" y="2331732"/>
            <a:ext cx="8077852" cy="58477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Measurable m1 = </a:t>
            </a:r>
            <a:r>
              <a:rPr lang="en-US" b="1" dirty="0">
                <a:latin typeface="Courier New"/>
                <a:cs typeface="Courier New"/>
              </a:rPr>
              <a:t>new Employee(123, "Smith", "Robert", 100000.00)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Measurable m2 = </a:t>
            </a:r>
            <a:r>
              <a:rPr lang="en-US" b="1" dirty="0">
                <a:latin typeface="Courier New"/>
                <a:cs typeface="Courier New"/>
              </a:rPr>
              <a:t>new Animal("cat", 10);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40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 smtClean="0">
                <a:latin typeface="Courier New"/>
                <a:cs typeface="Courier New"/>
              </a:rPr>
              <a:t>toString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Method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method of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Object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class.</a:t>
            </a:r>
          </a:p>
          <a:p>
            <a:pPr lvl="1"/>
            <a:r>
              <a:rPr lang="en-US" dirty="0" smtClean="0"/>
              <a:t>Returns a string that describes an object.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Called automatically whenever:</a:t>
            </a:r>
          </a:p>
          <a:p>
            <a:pPr lvl="1"/>
            <a:r>
              <a:rPr lang="en-US" dirty="0" smtClean="0"/>
              <a:t>The object is printed.</a:t>
            </a:r>
          </a:p>
          <a:p>
            <a:pPr lvl="1"/>
            <a:r>
              <a:rPr lang="en-US" dirty="0" smtClean="0"/>
              <a:t>The object is part of a string concatenation.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default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method returns </a:t>
            </a:r>
            <a:br>
              <a:rPr lang="en-US" dirty="0" smtClean="0"/>
            </a:br>
            <a:r>
              <a:rPr lang="en-US" dirty="0" smtClean="0"/>
              <a:t>a somewhat cryptic string.</a:t>
            </a:r>
          </a:p>
          <a:p>
            <a:pPr lvl="1"/>
            <a:r>
              <a:rPr lang="en-US" dirty="0" smtClean="0"/>
              <a:t>The string won’t tell you much about the object’s contents (i.e., values of its instance variables).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90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</a:t>
            </a:r>
            <a:r>
              <a:rPr lang="en-US" dirty="0" smtClean="0"/>
              <a:t>Variables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8854"/>
            <a:ext cx="8229600" cy="3017487"/>
          </a:xfrm>
        </p:spPr>
        <p:txBody>
          <a:bodyPr/>
          <a:lstStyle/>
          <a:p>
            <a:r>
              <a:rPr lang="en-US" dirty="0" smtClean="0"/>
              <a:t>Valid expressions: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Invalid expressions: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7464" y="1325903"/>
            <a:ext cx="8077852" cy="58477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Measurable m1 = </a:t>
            </a:r>
            <a:r>
              <a:rPr lang="en-US" b="1" dirty="0">
                <a:latin typeface="Courier New"/>
                <a:cs typeface="Courier New"/>
              </a:rPr>
              <a:t>new Employee(123, "Smith", "Robert", 100000.00)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Measurable m2 = </a:t>
            </a:r>
            <a:r>
              <a:rPr lang="en-US" b="1" dirty="0">
                <a:latin typeface="Courier New"/>
                <a:cs typeface="Courier New"/>
              </a:rPr>
              <a:t>new Animal("cat", 10);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3074" y="2788927"/>
            <a:ext cx="2647279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m1.getMeasure();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m2.getMeasure();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3074" y="4343390"/>
            <a:ext cx="2185539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m1.getId();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m2.getName();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7683" y="2971805"/>
            <a:ext cx="401947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Why are these expressions valid?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3" y="4434829"/>
            <a:ext cx="421909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Why are these expressions invalid?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61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urier New"/>
                <a:cs typeface="Courier New"/>
              </a:rPr>
              <a:t>Comparable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dirty="0" smtClean="0"/>
              <a:t>Any class that implements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interface promises to have a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getMeasure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How can we make a class promise to allow </a:t>
            </a:r>
            <a:br>
              <a:rPr lang="en-US" dirty="0" smtClean="0"/>
            </a:br>
            <a:r>
              <a:rPr lang="en-US" dirty="0" smtClean="0"/>
              <a:t>its instances to be compare to each other?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3660024"/>
            <a:ext cx="587945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interface Comparable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compareTo</a:t>
            </a:r>
            <a:r>
              <a:rPr lang="en-US" sz="2000" b="1" dirty="0">
                <a:latin typeface="Courier New"/>
                <a:cs typeface="Courier New"/>
              </a:rPr>
              <a:t>(Object </a:t>
            </a:r>
            <a:r>
              <a:rPr lang="en-US" sz="2000" b="1" dirty="0" err="1">
                <a:latin typeface="Courier New"/>
                <a:cs typeface="Courier New"/>
              </a:rPr>
              <a:t>otherObject</a:t>
            </a:r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88949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urier New"/>
                <a:cs typeface="Courier New"/>
              </a:rPr>
              <a:t>Comparable</a:t>
            </a:r>
            <a:r>
              <a:rPr lang="en-US" dirty="0" smtClean="0"/>
              <a:t> Interface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6"/>
            <a:ext cx="8229600" cy="3200364"/>
          </a:xfrm>
        </p:spPr>
        <p:txBody>
          <a:bodyPr/>
          <a:lstStyle/>
          <a:p>
            <a:r>
              <a:rPr lang="en-US" dirty="0" smtClean="0"/>
              <a:t>By convention, method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compareTo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returns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-1 if this object is less than the other object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0 if this object equals the other object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1 if this object is greater than the other object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Regardless of the implementation!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45952" y="1417342"/>
            <a:ext cx="5879459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interface Comparable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compareTo</a:t>
            </a:r>
            <a:r>
              <a:rPr lang="en-US" sz="2000" b="1" dirty="0">
                <a:latin typeface="Courier New"/>
                <a:cs typeface="Courier New"/>
              </a:rPr>
              <a:t>(Object </a:t>
            </a:r>
            <a:r>
              <a:rPr lang="en-US" sz="2000" b="1" dirty="0" err="1">
                <a:latin typeface="Courier New"/>
                <a:cs typeface="Courier New"/>
              </a:rPr>
              <a:t>otherObject</a:t>
            </a:r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85150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/>
                <a:cs typeface="Courier New"/>
              </a:rPr>
              <a:t>Comparable</a:t>
            </a:r>
            <a:r>
              <a:rPr lang="en-US" dirty="0"/>
              <a:t> Interface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Compare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 salaries: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813" y="1965976"/>
            <a:ext cx="8218942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class Employee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implements Comparable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private </a:t>
            </a:r>
            <a:r>
              <a:rPr lang="en-US" sz="1800" b="1" dirty="0">
                <a:latin typeface="Courier New"/>
                <a:cs typeface="Courier New"/>
              </a:rPr>
              <a:t>double salary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...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    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compareTo</a:t>
            </a:r>
            <a:r>
              <a:rPr lang="en-US" sz="1800" b="1" dirty="0">
                <a:latin typeface="Courier New"/>
                <a:cs typeface="Courier New"/>
              </a:rPr>
              <a:t>(Object </a:t>
            </a:r>
            <a:r>
              <a:rPr lang="en-US" sz="1800" b="1" dirty="0" err="1">
                <a:latin typeface="Courier New"/>
                <a:cs typeface="Courier New"/>
              </a:rPr>
              <a:t>otherObject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Employee </a:t>
            </a:r>
            <a:r>
              <a:rPr lang="en-US" sz="1800" b="1" dirty="0" err="1">
                <a:latin typeface="Courier New"/>
                <a:cs typeface="Courier New"/>
              </a:rPr>
              <a:t>otherEmployee</a:t>
            </a:r>
            <a:r>
              <a:rPr lang="en-US" sz="1800" b="1" dirty="0">
                <a:latin typeface="Courier New"/>
                <a:cs typeface="Courier New"/>
              </a:rPr>
              <a:t> = (Employee) </a:t>
            </a:r>
            <a:r>
              <a:rPr lang="en-US" sz="1800" b="1" dirty="0" err="1">
                <a:latin typeface="Courier New"/>
                <a:cs typeface="Courier New"/>
              </a:rPr>
              <a:t>otherObject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</a:t>
            </a:r>
            <a:r>
              <a:rPr lang="en-US" sz="1800" b="1" dirty="0" err="1">
                <a:latin typeface="Courier New"/>
                <a:cs typeface="Courier New"/>
              </a:rPr>
              <a:t>this.salary</a:t>
            </a:r>
            <a:r>
              <a:rPr lang="en-US" sz="1800" b="1" dirty="0">
                <a:latin typeface="Courier New"/>
                <a:cs typeface="Courier New"/>
              </a:rPr>
              <a:t> &lt; </a:t>
            </a:r>
            <a:r>
              <a:rPr lang="en-US" sz="1800" b="1" dirty="0" err="1">
                <a:latin typeface="Courier New"/>
                <a:cs typeface="Courier New"/>
              </a:rPr>
              <a:t>otherEmployee.salary</a:t>
            </a:r>
            <a:r>
              <a:rPr lang="en-US" sz="1800" b="1" dirty="0">
                <a:latin typeface="Courier New"/>
                <a:cs typeface="Courier New"/>
              </a:rPr>
              <a:t>) return -1;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if (</a:t>
            </a:r>
            <a:r>
              <a:rPr lang="en-US" sz="1800" b="1" dirty="0" err="1">
                <a:latin typeface="Courier New"/>
                <a:cs typeface="Courier New"/>
              </a:rPr>
              <a:t>this.salary</a:t>
            </a:r>
            <a:r>
              <a:rPr lang="en-US" sz="1800" b="1" dirty="0">
                <a:latin typeface="Courier New"/>
                <a:cs typeface="Courier New"/>
              </a:rPr>
              <a:t> &gt; </a:t>
            </a:r>
            <a:r>
              <a:rPr lang="en-US" sz="1800" b="1" dirty="0" err="1">
                <a:latin typeface="Courier New"/>
                <a:cs typeface="Courier New"/>
              </a:rPr>
              <a:t>otherEmployee.salary</a:t>
            </a:r>
            <a:r>
              <a:rPr lang="en-US" sz="1800" b="1" dirty="0">
                <a:latin typeface="Courier New"/>
                <a:cs typeface="Courier New"/>
              </a:rPr>
              <a:t>) return  1;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    return 0;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}</a:t>
            </a:r>
          </a:p>
          <a:p>
            <a:r>
              <a:rPr lang="is-IS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67135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Multiple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A class can implement multiple interfaces.</a:t>
            </a:r>
          </a:p>
          <a:p>
            <a:pPr lvl="1"/>
            <a:r>
              <a:rPr lang="en-US" dirty="0" smtClean="0"/>
              <a:t>Example:</a:t>
            </a:r>
          </a:p>
          <a:p>
            <a:pPr marL="471487" lvl="1" indent="0">
              <a:buNone/>
            </a:pPr>
            <a:endParaRPr lang="en-US" dirty="0" smtClean="0"/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Class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promises to implement all the methods in both interfaces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Comparable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Measurable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This is a major difference between </a:t>
            </a:r>
            <a:br>
              <a:rPr lang="en-US" dirty="0" smtClean="0"/>
            </a:br>
            <a:r>
              <a:rPr lang="en-US" dirty="0" smtClean="0"/>
              <a:t>classes and interfaces.</a:t>
            </a:r>
          </a:p>
          <a:p>
            <a:pPr lvl="1"/>
            <a:r>
              <a:rPr lang="en-US" dirty="0" smtClean="0"/>
              <a:t>A class can have only one superclass.</a:t>
            </a:r>
          </a:p>
          <a:p>
            <a:pPr lvl="1"/>
            <a:r>
              <a:rPr lang="en-US" dirty="0" smtClean="0"/>
              <a:t>A class can implement multiple interfaces.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388817"/>
            <a:ext cx="864989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class Employee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implements Comparable, Measurable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6349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Java program that prints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Hello, world!</a:t>
            </a:r>
          </a:p>
          <a:p>
            <a:pPr lvl="5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dirty="0" smtClean="0"/>
              <a:t>Go to this URL to submit your program:</a:t>
            </a:r>
            <a:br>
              <a:rPr lang="en-US" dirty="0" smtClean="0"/>
            </a:br>
            <a:r>
              <a:rPr lang="en-US" dirty="0">
                <a:hlinkClick r:id="rId2"/>
              </a:rPr>
              <a:t>http://codecheck.it/codecheck/files/</a:t>
            </a:r>
            <a:r>
              <a:rPr lang="en-US" dirty="0" smtClean="0">
                <a:hlinkClick r:id="rId2"/>
              </a:rPr>
              <a:t>150604071197x6dcrpyvsnn7z4kt6orx884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Best </a:t>
            </a:r>
            <a:r>
              <a:rPr lang="en-US" dirty="0" smtClean="0"/>
              <a:t>with the Firefox browser.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Download the signed zip file.</a:t>
            </a:r>
          </a:p>
          <a:p>
            <a:r>
              <a:rPr lang="en-US" dirty="0" smtClean="0"/>
              <a:t>Submit the signed zip file into Canvas:</a:t>
            </a:r>
            <a:br>
              <a:rPr lang="en-US" dirty="0" smtClean="0"/>
            </a:br>
            <a:r>
              <a:rPr lang="en-US" dirty="0" smtClean="0">
                <a:solidFill>
                  <a:srgbClr val="0033CC"/>
                </a:solidFill>
              </a:rPr>
              <a:t>Assignments/Homework 0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13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Two interfaces: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9006" y="1975492"/>
            <a:ext cx="7203114" cy="156966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public 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interface Comparable</a:t>
            </a:r>
          </a:p>
          <a:p>
            <a:r>
              <a:rPr lang="en-US" sz="2400" b="1" dirty="0">
                <a:latin typeface="Courier New"/>
                <a:cs typeface="Courier New"/>
              </a:rPr>
              <a:t>{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</a:t>
            </a:r>
            <a:r>
              <a:rPr lang="en-US" sz="2400" b="1" dirty="0" err="1">
                <a:latin typeface="Courier New"/>
                <a:cs typeface="Courier New"/>
              </a:rPr>
              <a:t>int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>
                <a:latin typeface="Courier New"/>
                <a:cs typeface="Courier New"/>
              </a:rPr>
              <a:t>compareTo</a:t>
            </a:r>
            <a:r>
              <a:rPr lang="en-US" sz="2400" b="1" dirty="0">
                <a:latin typeface="Courier New"/>
                <a:cs typeface="Courier New"/>
              </a:rPr>
              <a:t>(Object </a:t>
            </a:r>
            <a:r>
              <a:rPr lang="en-US" sz="2400" b="1" dirty="0" err="1">
                <a:latin typeface="Courier New"/>
                <a:cs typeface="Courier New"/>
              </a:rPr>
              <a:t>otherObject</a:t>
            </a:r>
            <a:r>
              <a:rPr lang="en-US" sz="2400" b="1" dirty="0">
                <a:latin typeface="Courier New"/>
                <a:cs typeface="Courier New"/>
              </a:rPr>
              <a:t>);</a:t>
            </a:r>
          </a:p>
          <a:p>
            <a:r>
              <a:rPr lang="en-US" sz="2400" b="1" dirty="0">
                <a:latin typeface="Courier New"/>
                <a:cs typeface="Courier New"/>
              </a:rPr>
              <a:t>}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5879" y="3871612"/>
            <a:ext cx="6649026" cy="156966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public 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interface </a:t>
            </a:r>
            <a:r>
              <a:rPr lang="en-US" sz="2400" b="1" dirty="0" err="1">
                <a:solidFill>
                  <a:srgbClr val="B23C00"/>
                </a:solidFill>
                <a:latin typeface="Courier New"/>
                <a:cs typeface="Courier New"/>
              </a:rPr>
              <a:t>Growable</a:t>
            </a:r>
            <a:endParaRPr lang="en-US" sz="24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400" b="1" dirty="0">
                <a:latin typeface="Courier New"/>
                <a:cs typeface="Courier New"/>
              </a:rPr>
              <a:t>{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void </a:t>
            </a:r>
            <a:r>
              <a:rPr lang="en-US" sz="2400" b="1" dirty="0" err="1">
                <a:latin typeface="Courier New"/>
                <a:cs typeface="Courier New"/>
              </a:rPr>
              <a:t>increaseBy</a:t>
            </a:r>
            <a:r>
              <a:rPr lang="en-US" sz="2400" b="1" dirty="0">
                <a:latin typeface="Courier New"/>
                <a:cs typeface="Courier New"/>
              </a:rPr>
              <a:t>(double amount);</a:t>
            </a:r>
          </a:p>
          <a:p>
            <a:r>
              <a:rPr lang="en-US" sz="2400" b="1" dirty="0" smtClean="0">
                <a:latin typeface="Courier New"/>
                <a:cs typeface="Courier New"/>
              </a:rPr>
              <a:t>}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0036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#1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Two implementing classes: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4251951"/>
            <a:ext cx="6495112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class Animal </a:t>
            </a:r>
            <a:r>
              <a:rPr lang="en-US" sz="2000" b="1" dirty="0">
                <a:latin typeface="Courier New"/>
                <a:cs typeface="Courier New"/>
              </a:rPr>
              <a:t>implements Comparable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private String name;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/***  Complete this class. ***/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45" y="1874537"/>
            <a:ext cx="8342072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class Employee </a:t>
            </a:r>
            <a:r>
              <a:rPr lang="en-US" sz="2000" b="1" dirty="0">
                <a:latin typeface="Courier New"/>
                <a:cs typeface="Courier New"/>
              </a:rPr>
              <a:t>implements Comparable, </a:t>
            </a:r>
            <a:r>
              <a:rPr lang="en-US" sz="2000" b="1" dirty="0" err="1">
                <a:latin typeface="Courier New"/>
                <a:cs typeface="Courier New"/>
              </a:rPr>
              <a:t>Growable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private String name;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private double salary;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/***  Complete this class. ***/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74165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objects are compared </a:t>
            </a:r>
            <a:br>
              <a:rPr lang="en-US" dirty="0" smtClean="0"/>
            </a:br>
            <a:r>
              <a:rPr lang="en-US" dirty="0" smtClean="0"/>
              <a:t>by their names alphabetically.</a:t>
            </a:r>
          </a:p>
          <a:p>
            <a:pPr lvl="4"/>
            <a:endParaRPr lang="en-US" dirty="0" smtClean="0"/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 objects are compared by salaries.</a:t>
            </a:r>
          </a:p>
          <a:p>
            <a:r>
              <a:rPr lang="en-US" dirty="0" smtClean="0"/>
              <a:t>Salaries can be increased.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70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A utility class that contains a method to find the largest object in an array of objects.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2601652"/>
            <a:ext cx="8034246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class Utility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public static Comparable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max</a:t>
            </a:r>
            <a:r>
              <a:rPr lang="en-US" sz="2000" b="1" dirty="0">
                <a:latin typeface="Courier New"/>
                <a:cs typeface="Courier New"/>
              </a:rPr>
              <a:t>(Comparable </a:t>
            </a:r>
            <a:r>
              <a:rPr lang="en-US" sz="2000" b="1" dirty="0" err="1">
                <a:latin typeface="Courier New"/>
                <a:cs typeface="Courier New"/>
              </a:rPr>
              <a:t>objs</a:t>
            </a:r>
            <a:r>
              <a:rPr lang="en-US" sz="2000" b="1" dirty="0">
                <a:latin typeface="Courier New"/>
                <a:cs typeface="Courier New"/>
              </a:rPr>
              <a:t>[])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/***  Complete this class. ***/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78160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 smtClean="0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 Method</a:t>
            </a:r>
            <a:r>
              <a:rPr lang="en-US" i="1" dirty="0"/>
              <a:t>, </a:t>
            </a:r>
            <a:r>
              <a:rPr lang="en-US" i="1" dirty="0" smtClean="0"/>
              <a:t>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5938" y="1397000"/>
            <a:ext cx="6587461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</a:t>
            </a:r>
            <a:r>
              <a:rPr lang="en-US" b="1" dirty="0" err="1">
                <a:latin typeface="Courier New"/>
                <a:cs typeface="Courier New"/>
              </a:rPr>
              <a:t>notoverridden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String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String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double salary;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Employee(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id, String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String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, double salary)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this.id</a:t>
            </a:r>
            <a:r>
              <a:rPr lang="en-US" b="1" dirty="0">
                <a:latin typeface="Courier New"/>
                <a:cs typeface="Courier New"/>
              </a:rPr>
              <a:t>        = id;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this.lastName</a:t>
            </a:r>
            <a:r>
              <a:rPr lang="en-US" b="1" dirty="0">
                <a:latin typeface="Courier New"/>
                <a:cs typeface="Courier New"/>
              </a:rPr>
              <a:t>  =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this.firstName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this.salary</a:t>
            </a:r>
            <a:r>
              <a:rPr lang="en-US" b="1" dirty="0">
                <a:latin typeface="Courier New"/>
                <a:cs typeface="Courier New"/>
              </a:rPr>
              <a:t>    = salary;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304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7"/>
          </a:xfrm>
        </p:spPr>
        <p:txBody>
          <a:bodyPr/>
          <a:lstStyle/>
          <a:p>
            <a:r>
              <a:rPr lang="en-US" dirty="0" smtClean="0"/>
              <a:t>A class for testing.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874537"/>
            <a:ext cx="7818767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public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class Maxima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 cat = new Animal("cat");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 dog = new Animal("dog");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 pig = new Animal("pig");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 cow = new Animal("cow");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 = new Employee("bob", 100000);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sue = new Employee("sue", 150000);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</a:t>
            </a:r>
            <a:r>
              <a:rPr lang="en-US" b="1" dirty="0" err="1">
                <a:latin typeface="Courier New"/>
                <a:cs typeface="Courier New"/>
              </a:rPr>
              <a:t>ann</a:t>
            </a:r>
            <a:r>
              <a:rPr lang="en-US" b="1" dirty="0">
                <a:latin typeface="Courier New"/>
                <a:cs typeface="Courier New"/>
              </a:rPr>
              <a:t> = new Employee("</a:t>
            </a:r>
            <a:r>
              <a:rPr lang="en-US" b="1" dirty="0" err="1">
                <a:latin typeface="Courier New"/>
                <a:cs typeface="Courier New"/>
              </a:rPr>
              <a:t>ann</a:t>
            </a:r>
            <a:r>
              <a:rPr lang="en-US" b="1" dirty="0">
                <a:latin typeface="Courier New"/>
                <a:cs typeface="Courier New"/>
              </a:rPr>
              <a:t>",  50000);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tom = new Employee("tom",  75000);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Animal zoo[] = new Animal[] {cat, dog, pig, cow};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</a:t>
            </a:r>
            <a:r>
              <a:rPr lang="en-US" b="1" dirty="0" err="1">
                <a:latin typeface="Courier New"/>
                <a:cs typeface="Courier New"/>
              </a:rPr>
              <a:t>dept</a:t>
            </a:r>
            <a:r>
              <a:rPr lang="en-US" b="1" dirty="0">
                <a:latin typeface="Courier New"/>
                <a:cs typeface="Courier New"/>
              </a:rPr>
              <a:t>[] = new Employee[] {bob, sue, </a:t>
            </a:r>
            <a:r>
              <a:rPr lang="en-US" b="1" dirty="0" err="1">
                <a:latin typeface="Courier New"/>
                <a:cs typeface="Courier New"/>
              </a:rPr>
              <a:t>ann</a:t>
            </a:r>
            <a:r>
              <a:rPr lang="en-US" b="1" dirty="0">
                <a:latin typeface="Courier New"/>
                <a:cs typeface="Courier New"/>
              </a:rPr>
              <a:t>, tom};</a:t>
            </a:r>
          </a:p>
          <a:p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1333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7"/>
          </a:xfrm>
        </p:spPr>
        <p:txBody>
          <a:bodyPr/>
          <a:lstStyle/>
          <a:p>
            <a:r>
              <a:rPr lang="en-US" dirty="0" smtClean="0"/>
              <a:t>A class for testing</a:t>
            </a:r>
            <a:r>
              <a:rPr lang="en-US" i="1" dirty="0" smtClean="0"/>
              <a:t>, cont’d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81987" y="1957854"/>
            <a:ext cx="7607869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Animal </a:t>
            </a:r>
            <a:r>
              <a:rPr lang="en-US" b="1" dirty="0" err="1">
                <a:latin typeface="Courier New"/>
                <a:cs typeface="Courier New"/>
              </a:rPr>
              <a:t>maxAnimal</a:t>
            </a:r>
            <a:r>
              <a:rPr lang="en-US" b="1" dirty="0">
                <a:latin typeface="Courier New"/>
                <a:cs typeface="Courier New"/>
              </a:rPr>
              <a:t> = (Animal)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Utility.max</a:t>
            </a:r>
            <a:r>
              <a:rPr lang="en-US" b="1" dirty="0">
                <a:latin typeface="Courier New"/>
                <a:cs typeface="Courier New"/>
              </a:rPr>
              <a:t>(zoo);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("The maximum animal is " + </a:t>
            </a:r>
          </a:p>
          <a:p>
            <a:r>
              <a:rPr lang="de-DE" b="1" dirty="0">
                <a:latin typeface="Courier New"/>
                <a:cs typeface="Courier New"/>
              </a:rPr>
              <a:t>                           </a:t>
            </a:r>
            <a:r>
              <a:rPr lang="de-DE" b="1" dirty="0" err="1">
                <a:latin typeface="Courier New"/>
                <a:cs typeface="Courier New"/>
              </a:rPr>
              <a:t>maxAnimal.getName</a:t>
            </a:r>
            <a:r>
              <a:rPr lang="de-DE" b="1" dirty="0">
                <a:latin typeface="Courier New"/>
                <a:cs typeface="Courier New"/>
              </a:rPr>
              <a:t>());</a:t>
            </a:r>
          </a:p>
          <a:p>
            <a:r>
              <a:rPr lang="de-DE" b="1" dirty="0">
                <a:latin typeface="Courier New"/>
                <a:cs typeface="Courier New"/>
              </a:rPr>
              <a:t>        </a:t>
            </a:r>
          </a:p>
          <a:p>
            <a:r>
              <a:rPr lang="de-DE" b="1" dirty="0">
                <a:latin typeface="Courier New"/>
                <a:cs typeface="Courier New"/>
              </a:rPr>
              <a:t>        </a:t>
            </a:r>
            <a:r>
              <a:rPr lang="de-DE" b="1" dirty="0" err="1">
                <a:latin typeface="Courier New"/>
                <a:cs typeface="Courier New"/>
              </a:rPr>
              <a:t>Employee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maxEmployee</a:t>
            </a:r>
            <a:r>
              <a:rPr lang="de-DE" b="1" dirty="0">
                <a:latin typeface="Courier New"/>
                <a:cs typeface="Courier New"/>
              </a:rPr>
              <a:t> = (</a:t>
            </a:r>
            <a:r>
              <a:rPr lang="de-DE" b="1" dirty="0" err="1">
                <a:latin typeface="Courier New"/>
                <a:cs typeface="Courier New"/>
              </a:rPr>
              <a:t>Employee</a:t>
            </a:r>
            <a:r>
              <a:rPr lang="de-DE" b="1" dirty="0">
                <a:latin typeface="Courier New"/>
                <a:cs typeface="Courier New"/>
              </a:rPr>
              <a:t>) </a:t>
            </a:r>
            <a:r>
              <a:rPr lang="de-DE" b="1" dirty="0" err="1">
                <a:solidFill>
                  <a:srgbClr val="B23C00"/>
                </a:solidFill>
                <a:latin typeface="Courier New"/>
                <a:cs typeface="Courier New"/>
              </a:rPr>
              <a:t>Utility.max</a:t>
            </a:r>
            <a:r>
              <a:rPr lang="de-DE" b="1" dirty="0">
                <a:latin typeface="Courier New"/>
                <a:cs typeface="Courier New"/>
              </a:rPr>
              <a:t>(</a:t>
            </a:r>
            <a:r>
              <a:rPr lang="de-DE" b="1" dirty="0" err="1">
                <a:latin typeface="Courier New"/>
                <a:cs typeface="Courier New"/>
              </a:rPr>
              <a:t>dept</a:t>
            </a:r>
            <a:r>
              <a:rPr lang="de-DE" b="1" dirty="0">
                <a:latin typeface="Courier New"/>
                <a:cs typeface="Courier New"/>
              </a:rPr>
              <a:t>);</a:t>
            </a:r>
          </a:p>
          <a:p>
            <a:r>
              <a:rPr lang="de-DE" b="1" dirty="0">
                <a:latin typeface="Courier New"/>
                <a:cs typeface="Courier New"/>
              </a:rPr>
              <a:t>        </a:t>
            </a:r>
            <a:r>
              <a:rPr lang="de-DE" b="1" dirty="0" err="1">
                <a:latin typeface="Courier New"/>
                <a:cs typeface="Courier New"/>
              </a:rPr>
              <a:t>System.out.println</a:t>
            </a:r>
            <a:r>
              <a:rPr lang="de-DE" b="1" dirty="0">
                <a:latin typeface="Courier New"/>
                <a:cs typeface="Courier New"/>
              </a:rPr>
              <a:t>("The </a:t>
            </a:r>
            <a:r>
              <a:rPr lang="de-DE" b="1" dirty="0" err="1">
                <a:latin typeface="Courier New"/>
                <a:cs typeface="Courier New"/>
              </a:rPr>
              <a:t>maximum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employee</a:t>
            </a:r>
            <a:r>
              <a:rPr lang="de-DE" b="1" dirty="0">
                <a:latin typeface="Courier New"/>
                <a:cs typeface="Courier New"/>
              </a:rPr>
              <a:t> </a:t>
            </a:r>
            <a:r>
              <a:rPr lang="de-DE" b="1" dirty="0" err="1">
                <a:latin typeface="Courier New"/>
                <a:cs typeface="Courier New"/>
              </a:rPr>
              <a:t>is</a:t>
            </a:r>
            <a:r>
              <a:rPr lang="de-DE" b="1" dirty="0">
                <a:latin typeface="Courier New"/>
                <a:cs typeface="Courier New"/>
              </a:rPr>
              <a:t> " +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   </a:t>
            </a:r>
            <a:r>
              <a:rPr lang="en-US" b="1" dirty="0" err="1">
                <a:latin typeface="Courier New"/>
                <a:cs typeface="Courier New"/>
              </a:rPr>
              <a:t>maxEmployee.getName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ann.increaseBy</a:t>
            </a:r>
            <a:r>
              <a:rPr lang="en-US" b="1" dirty="0">
                <a:latin typeface="Courier New"/>
                <a:cs typeface="Courier New"/>
              </a:rPr>
              <a:t>(20000);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bob.increaseBy</a:t>
            </a:r>
            <a:r>
              <a:rPr lang="en-US" b="1" dirty="0">
                <a:latin typeface="Courier New"/>
                <a:cs typeface="Courier New"/>
              </a:rPr>
              <a:t>(60000);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maxEmployee</a:t>
            </a:r>
            <a:r>
              <a:rPr lang="en-US" b="1" dirty="0">
                <a:latin typeface="Courier New"/>
                <a:cs typeface="Courier New"/>
              </a:rPr>
              <a:t> = (Employee)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Utility.max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dept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("The maximum employee is " +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   </a:t>
            </a:r>
            <a:r>
              <a:rPr lang="en-US" b="1" dirty="0" err="1">
                <a:latin typeface="Courier New"/>
                <a:cs typeface="Courier New"/>
              </a:rPr>
              <a:t>maxEmployee.getName</a:t>
            </a:r>
            <a:r>
              <a:rPr lang="en-US" b="1" dirty="0">
                <a:latin typeface="Courier New"/>
                <a:cs typeface="Courier New"/>
              </a:rPr>
              <a:t>());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7199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Go to URL</a:t>
            </a:r>
            <a:br>
              <a:rPr lang="en-US" dirty="0" smtClean="0"/>
            </a:br>
            <a:r>
              <a:rPr lang="en-US" dirty="0">
                <a:hlinkClick r:id="rId2"/>
              </a:rPr>
              <a:t>http://codecheck.it/codecheck/files/</a:t>
            </a:r>
            <a:r>
              <a:rPr lang="en-US" dirty="0" smtClean="0">
                <a:hlinkClick r:id="rId2"/>
              </a:rPr>
              <a:t>15060409083s77uby9jo4sowst4ay96aljm</a:t>
            </a:r>
            <a:r>
              <a:rPr lang="en-US" dirty="0" smtClean="0"/>
              <a:t> 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Complete classes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Animal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Employee</a:t>
            </a:r>
            <a:r>
              <a:rPr lang="en-US" dirty="0" smtClean="0"/>
              <a:t>,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Utility</a:t>
            </a:r>
            <a:r>
              <a:rPr lang="en-US" dirty="0" smtClean="0"/>
              <a:t> and then submit.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When you have a solution that passes, download the signed zip file.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Submit the zip file in Canvas under</a:t>
            </a:r>
            <a:br>
              <a:rPr lang="en-US" dirty="0" smtClean="0"/>
            </a:br>
            <a:r>
              <a:rPr lang="en-US" dirty="0" smtClean="0">
                <a:solidFill>
                  <a:srgbClr val="0033CC"/>
                </a:solidFill>
              </a:rPr>
              <a:t>Assignments/Homework 1 Final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83658" y="4617707"/>
            <a:ext cx="2389922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Due Monday,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June 8 at 11:50 PM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950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 smtClean="0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Method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77635"/>
            <a:ext cx="8229600" cy="548634"/>
          </a:xfrm>
        </p:spPr>
        <p:txBody>
          <a:bodyPr/>
          <a:lstStyle/>
          <a:p>
            <a:r>
              <a:rPr lang="en-US" dirty="0" smtClean="0"/>
              <a:t>What is printed?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234464"/>
            <a:ext cx="8926943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</a:t>
            </a:r>
            <a:r>
              <a:rPr lang="en-US" b="1" dirty="0" err="1">
                <a:latin typeface="Courier New"/>
                <a:cs typeface="Courier New"/>
              </a:rPr>
              <a:t>notoverridden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</a:t>
            </a:r>
            <a:r>
              <a:rPr lang="en-US" b="1" dirty="0" err="1">
                <a:latin typeface="Courier New"/>
                <a:cs typeface="Courier New"/>
              </a:rPr>
              <a:t>EmployeeTester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 = new Employee(123, "Smith", "Robert", 100000.00);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("An employee is " + bob);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96" y="4709146"/>
            <a:ext cx="5848677" cy="33855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An employee is notoverridden.Employee@</a:t>
            </a:r>
            <a:r>
              <a:rPr lang="en-US" b="1" dirty="0" smtClean="0">
                <a:latin typeface="Courier New"/>
                <a:cs typeface="Courier New"/>
              </a:rPr>
              <a:t>1ddd40f3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108976" y="4617707"/>
            <a:ext cx="3931877" cy="548634"/>
          </a:xfrm>
          <a:prstGeom prst="rect">
            <a:avLst/>
          </a:prstGeom>
          <a:noFill/>
          <a:ln w="127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26098" y="5257780"/>
            <a:ext cx="42258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Default string returned by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endParaRPr lang="en-US" sz="1800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2755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Override </a:t>
            </a:r>
            <a:r>
              <a:rPr lang="en-US" b="1" dirty="0" err="1" smtClean="0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568" y="1457824"/>
            <a:ext cx="8926943" cy="5262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overridden;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String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String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private double salary;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Employee(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id, String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String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, double salary)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String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toString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return "Employee[id=" + id + "][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=" +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 +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"][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=" +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 + "][salary=" + salary + "]"; 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3599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Override </a:t>
            </a:r>
            <a:r>
              <a:rPr lang="en-US" b="1" dirty="0" err="1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i="1" dirty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9073"/>
            <a:ext cx="8229600" cy="548634"/>
          </a:xfrm>
        </p:spPr>
        <p:txBody>
          <a:bodyPr/>
          <a:lstStyle/>
          <a:p>
            <a:r>
              <a:rPr lang="en-US" dirty="0" smtClean="0"/>
              <a:t>What is printed?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325903"/>
            <a:ext cx="8926943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overridden;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EmployeeTester1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static void main(String </a:t>
            </a:r>
            <a:r>
              <a:rPr lang="en-US" b="1" dirty="0" err="1">
                <a:latin typeface="Courier New"/>
                <a:cs typeface="Courier New"/>
              </a:rPr>
              <a:t>args</a:t>
            </a:r>
            <a:r>
              <a:rPr lang="en-US" b="1" dirty="0">
                <a:latin typeface="Courier New"/>
                <a:cs typeface="Courier New"/>
              </a:rPr>
              <a:t>[])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Employee bob = new Employee(123, "Smith", "Robert", 100000.00);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System.out.println</a:t>
            </a:r>
            <a:r>
              <a:rPr lang="en-US" b="1" dirty="0">
                <a:latin typeface="Courier New"/>
                <a:cs typeface="Courier New"/>
              </a:rPr>
              <a:t>("An employee is " + bob);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90" y="4858564"/>
            <a:ext cx="8961022" cy="30777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An employee is Employee[id=123][</a:t>
            </a:r>
            <a:r>
              <a:rPr lang="en-US" sz="1400" b="1" dirty="0" err="1">
                <a:latin typeface="Courier New"/>
                <a:cs typeface="Courier New"/>
              </a:rPr>
              <a:t>lastName</a:t>
            </a:r>
            <a:r>
              <a:rPr lang="en-US" sz="1400" b="1" dirty="0">
                <a:latin typeface="Courier New"/>
                <a:cs typeface="Courier New"/>
              </a:rPr>
              <a:t>=Smith][</a:t>
            </a:r>
            <a:r>
              <a:rPr lang="en-US" sz="1400" b="1" dirty="0" err="1">
                <a:latin typeface="Courier New"/>
                <a:cs typeface="Courier New"/>
              </a:rPr>
              <a:t>firstName</a:t>
            </a:r>
            <a:r>
              <a:rPr lang="en-US" sz="1400" b="1" dirty="0">
                <a:latin typeface="Courier New"/>
                <a:cs typeface="Courier New"/>
              </a:rPr>
              <a:t>=Robert][salary=100000.0]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737391" y="4709146"/>
            <a:ext cx="7223681" cy="548634"/>
          </a:xfrm>
          <a:prstGeom prst="rect">
            <a:avLst/>
          </a:prstGeom>
          <a:noFill/>
          <a:ln w="1270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7413" y="5345643"/>
            <a:ext cx="535495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String returned by the new improved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toString</a:t>
            </a:r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37405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r>
              <a:rPr lang="en-US" i="1" dirty="0" smtClean="0"/>
              <a:t> </a:t>
            </a:r>
            <a:r>
              <a:rPr lang="en-US" dirty="0" smtClean="0"/>
              <a:t>and Inheritance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8596" y="1358338"/>
            <a:ext cx="8188159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package overridden;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public class Manager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extends Employee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private double bonus;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Manager(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id, String </a:t>
            </a:r>
            <a:r>
              <a:rPr lang="en-US" b="1" dirty="0" err="1">
                <a:latin typeface="Courier New"/>
                <a:cs typeface="Courier New"/>
              </a:rPr>
              <a:t>lastName</a:t>
            </a:r>
            <a:r>
              <a:rPr lang="en-US" b="1" dirty="0">
                <a:latin typeface="Courier New"/>
                <a:cs typeface="Courier New"/>
              </a:rPr>
              <a:t>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String </a:t>
            </a:r>
            <a:r>
              <a:rPr lang="en-US" b="1" dirty="0" err="1">
                <a:latin typeface="Courier New"/>
                <a:cs typeface="Courier New"/>
              </a:rPr>
              <a:t>firstName</a:t>
            </a:r>
            <a:r>
              <a:rPr lang="en-US" b="1" dirty="0">
                <a:latin typeface="Courier New"/>
                <a:cs typeface="Courier New"/>
              </a:rPr>
              <a:t>, double salary, double bonus)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    super(id,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lastName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firstName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, salary);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this.bonus</a:t>
            </a:r>
            <a:r>
              <a:rPr lang="en-US" b="1" dirty="0">
                <a:latin typeface="Courier New"/>
                <a:cs typeface="Courier New"/>
              </a:rPr>
              <a:t> = bonus;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public String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toString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is-IS" b="1" dirty="0">
                <a:latin typeface="Courier New"/>
                <a:cs typeface="Courier New"/>
              </a:rPr>
              <a:t>        return </a:t>
            </a:r>
            <a:r>
              <a:rPr lang="is-IS" b="1" dirty="0">
                <a:solidFill>
                  <a:srgbClr val="B23C00"/>
                </a:solidFill>
                <a:latin typeface="Courier New"/>
                <a:cs typeface="Courier New"/>
              </a:rPr>
              <a:t>super.toString()</a:t>
            </a:r>
            <a:r>
              <a:rPr lang="is-IS" b="1" dirty="0">
                <a:latin typeface="Courier New"/>
                <a:cs typeface="Courier New"/>
              </a:rPr>
              <a:t> + "[bonus=" + bonus + "]";</a:t>
            </a:r>
          </a:p>
          <a:p>
            <a:r>
              <a:rPr lang="is-IS" b="1" dirty="0">
                <a:latin typeface="Courier New"/>
                <a:cs typeface="Courier New"/>
              </a:rPr>
              <a:t>    }</a:t>
            </a:r>
          </a:p>
          <a:p>
            <a:r>
              <a:rPr lang="is-IS" b="1" dirty="0" smtClean="0">
                <a:latin typeface="Courier New"/>
                <a:cs typeface="Courier New"/>
              </a:rPr>
              <a:t>}</a:t>
            </a:r>
            <a:endParaRPr lang="is-I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15043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toString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dirty="0" smtClean="0"/>
              <a:t>Inheritance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34829"/>
            <a:ext cx="8229600" cy="548634"/>
          </a:xfrm>
        </p:spPr>
        <p:txBody>
          <a:bodyPr/>
          <a:lstStyle/>
          <a:p>
            <a:r>
              <a:rPr lang="en-US" dirty="0" smtClean="0"/>
              <a:t>What is printed?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1299" y="1325903"/>
            <a:ext cx="8588334" cy="292387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package overridden;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public class EmployeeTester2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public static void main(String </a:t>
            </a:r>
            <a:r>
              <a:rPr lang="en-US" sz="1400" b="1" dirty="0" err="1">
                <a:latin typeface="Courier New"/>
                <a:cs typeface="Courier New"/>
              </a:rPr>
              <a:t>args</a:t>
            </a:r>
            <a:r>
              <a:rPr lang="en-US" sz="1400" b="1" dirty="0">
                <a:latin typeface="Courier New"/>
                <a:cs typeface="Courier New"/>
              </a:rPr>
              <a:t>[])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Employee bob = new Employee(123, "Smith", "Robert", 100000.00);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Employee sue = new Manager(456, "Jones", "Susan", 150000.00, 5000.00);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</a:t>
            </a:r>
            <a:r>
              <a:rPr lang="en-US" sz="1400" b="1" dirty="0" err="1">
                <a:latin typeface="Courier New"/>
                <a:cs typeface="Courier New"/>
              </a:rPr>
              <a:t>System.out.println</a:t>
            </a:r>
            <a:r>
              <a:rPr lang="en-US" sz="1400" b="1" dirty="0">
                <a:latin typeface="Courier New"/>
                <a:cs typeface="Courier New"/>
              </a:rPr>
              <a:t>("An employee is " + bob);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</a:t>
            </a:r>
            <a:r>
              <a:rPr lang="en-US" sz="1400" b="1" dirty="0" err="1">
                <a:latin typeface="Courier New"/>
                <a:cs typeface="Courier New"/>
              </a:rPr>
              <a:t>System.out.println</a:t>
            </a:r>
            <a:r>
              <a:rPr lang="en-US" sz="1400" b="1" dirty="0">
                <a:latin typeface="Courier New"/>
                <a:cs typeface="Courier New"/>
              </a:rPr>
              <a:t>("A manager is " + sue);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210" y="5161871"/>
            <a:ext cx="8703862" cy="46166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An employee is Employee[id=123][</a:t>
            </a:r>
            <a:r>
              <a:rPr lang="en-US" sz="1200" b="1" dirty="0" err="1">
                <a:latin typeface="Courier New"/>
                <a:cs typeface="Courier New"/>
              </a:rPr>
              <a:t>lastName</a:t>
            </a:r>
            <a:r>
              <a:rPr lang="en-US" sz="1200" b="1" dirty="0">
                <a:latin typeface="Courier New"/>
                <a:cs typeface="Courier New"/>
              </a:rPr>
              <a:t>=Smith][</a:t>
            </a:r>
            <a:r>
              <a:rPr lang="en-US" sz="1200" b="1" dirty="0" err="1">
                <a:latin typeface="Courier New"/>
                <a:cs typeface="Courier New"/>
              </a:rPr>
              <a:t>firstName</a:t>
            </a:r>
            <a:r>
              <a:rPr lang="en-US" sz="1200" b="1" dirty="0">
                <a:latin typeface="Courier New"/>
                <a:cs typeface="Courier New"/>
              </a:rPr>
              <a:t>=Robert][salary=100000.0]</a:t>
            </a:r>
          </a:p>
          <a:p>
            <a:r>
              <a:rPr lang="en-US" sz="1200" b="1" dirty="0">
                <a:latin typeface="Courier New"/>
                <a:cs typeface="Courier New"/>
              </a:rPr>
              <a:t>A manager is Employee[id=456][</a:t>
            </a:r>
            <a:r>
              <a:rPr lang="en-US" sz="1200" b="1" dirty="0" err="1">
                <a:latin typeface="Courier New"/>
                <a:cs typeface="Courier New"/>
              </a:rPr>
              <a:t>lastName</a:t>
            </a:r>
            <a:r>
              <a:rPr lang="en-US" sz="1200" b="1" dirty="0">
                <a:latin typeface="Courier New"/>
                <a:cs typeface="Courier New"/>
              </a:rPr>
              <a:t>=Jones][</a:t>
            </a:r>
            <a:r>
              <a:rPr lang="en-US" sz="1200" b="1" dirty="0" err="1">
                <a:latin typeface="Courier New"/>
                <a:cs typeface="Courier New"/>
              </a:rPr>
              <a:t>firstName</a:t>
            </a:r>
            <a:r>
              <a:rPr lang="en-US" sz="1200" b="1" dirty="0">
                <a:latin typeface="Courier New"/>
                <a:cs typeface="Courier New"/>
              </a:rPr>
              <a:t>=Susan][salary=150000.0][bonus=5000.0</a:t>
            </a:r>
            <a:r>
              <a:rPr lang="en-US" sz="1200" b="1" dirty="0" smtClean="0">
                <a:latin typeface="Courier New"/>
                <a:cs typeface="Courier New"/>
              </a:rPr>
              <a:t>]</a:t>
            </a:r>
            <a:endParaRPr lang="en-US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6392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27966</TotalTime>
  <Words>2626</Words>
  <Application>Microsoft Macintosh PowerPoint</Application>
  <PresentationFormat>On-screen Show (4:3)</PresentationFormat>
  <Paragraphs>543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46B: Introduction to Data Structures June 4 Class Meeting</vt:lpstr>
      <vt:lpstr>The Ultimate Superclass</vt:lpstr>
      <vt:lpstr>The toString() Method</vt:lpstr>
      <vt:lpstr>The toString() Method, cont’d</vt:lpstr>
      <vt:lpstr>The toString() Method, cont’d</vt:lpstr>
      <vt:lpstr>Override toString()</vt:lpstr>
      <vt:lpstr>Override toString(), cont’d</vt:lpstr>
      <vt:lpstr>toString() and Inheritance</vt:lpstr>
      <vt:lpstr>toString() and Inheritance, cont’d</vt:lpstr>
      <vt:lpstr>Take Roll</vt:lpstr>
      <vt:lpstr>The equals() Method</vt:lpstr>
      <vt:lpstr>Override equals()</vt:lpstr>
      <vt:lpstr>Override equals(), cont’d</vt:lpstr>
      <vt:lpstr>Override equals(), cont’d</vt:lpstr>
      <vt:lpstr>equals() and Inheritance</vt:lpstr>
      <vt:lpstr>A Dangerous Typecast</vt:lpstr>
      <vt:lpstr>A Dangerous Typecast, cont’d</vt:lpstr>
      <vt:lpstr>Test with Operator instanceof</vt:lpstr>
      <vt:lpstr>Test with Method getClass()</vt:lpstr>
      <vt:lpstr>Break</vt:lpstr>
      <vt:lpstr>Quizzes</vt:lpstr>
      <vt:lpstr>Interfaces</vt:lpstr>
      <vt:lpstr>Reasons for Interfaces</vt:lpstr>
      <vt:lpstr>Reasons for Interfaces, cont’d</vt:lpstr>
      <vt:lpstr>Define a Java Interface</vt:lpstr>
      <vt:lpstr>Implement a Java Interface</vt:lpstr>
      <vt:lpstr>An Interface is a Type</vt:lpstr>
      <vt:lpstr>An Interface is a Type, cont’d</vt:lpstr>
      <vt:lpstr>Interface Variables</vt:lpstr>
      <vt:lpstr>Interface Variables, cont’d</vt:lpstr>
      <vt:lpstr>The Comparable Interface</vt:lpstr>
      <vt:lpstr>The Comparable Interface, cont’d</vt:lpstr>
      <vt:lpstr>The Comparable Interface, cont’d</vt:lpstr>
      <vt:lpstr>Implement Multiple Interfaces</vt:lpstr>
      <vt:lpstr>Practice Homework</vt:lpstr>
      <vt:lpstr>Homework #1</vt:lpstr>
      <vt:lpstr>Homework #1, cont’d</vt:lpstr>
      <vt:lpstr>Homework #1, cont’d</vt:lpstr>
      <vt:lpstr>Homework #1, cont’d</vt:lpstr>
      <vt:lpstr>Homework #1, cont’d</vt:lpstr>
      <vt:lpstr>Homework #1, cont’d</vt:lpstr>
      <vt:lpstr>Homework #1,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273</cp:revision>
  <dcterms:created xsi:type="dcterms:W3CDTF">2008-01-12T03:52:55Z</dcterms:created>
  <dcterms:modified xsi:type="dcterms:W3CDTF">2015-06-04T18:13:29Z</dcterms:modified>
  <cp:category/>
</cp:coreProperties>
</file>