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344" r:id="rId3"/>
    <p:sldId id="313" r:id="rId4"/>
    <p:sldId id="364" r:id="rId5"/>
    <p:sldId id="365" r:id="rId6"/>
    <p:sldId id="391" r:id="rId7"/>
    <p:sldId id="389" r:id="rId8"/>
    <p:sldId id="366" r:id="rId9"/>
    <p:sldId id="367" r:id="rId10"/>
    <p:sldId id="368" r:id="rId11"/>
    <p:sldId id="369" r:id="rId12"/>
    <p:sldId id="370" r:id="rId13"/>
    <p:sldId id="371" r:id="rId14"/>
    <p:sldId id="372" r:id="rId15"/>
    <p:sldId id="373" r:id="rId16"/>
    <p:sldId id="374" r:id="rId17"/>
    <p:sldId id="375" r:id="rId18"/>
    <p:sldId id="392" r:id="rId19"/>
    <p:sldId id="385" r:id="rId20"/>
    <p:sldId id="386" r:id="rId21"/>
    <p:sldId id="387" r:id="rId22"/>
    <p:sldId id="382" r:id="rId23"/>
    <p:sldId id="383" r:id="rId24"/>
    <p:sldId id="384" r:id="rId25"/>
    <p:sldId id="388" r:id="rId26"/>
    <p:sldId id="377" r:id="rId27"/>
    <p:sldId id="378" r:id="rId28"/>
    <p:sldId id="379" r:id="rId29"/>
    <p:sldId id="380" r:id="rId30"/>
    <p:sldId id="390" r:id="rId31"/>
    <p:sldId id="381" r:id="rId32"/>
    <p:sldId id="393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93" autoAdjust="0"/>
    <p:restoredTop sz="98450" autoAdjust="0"/>
  </p:normalViewPr>
  <p:slideViewPr>
    <p:cSldViewPr>
      <p:cViewPr varScale="1">
        <p:scale>
          <a:sx n="160" d="100"/>
          <a:sy n="160" d="100"/>
        </p:scale>
        <p:origin x="-216" y="-11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</a:t>
            </a:r>
            <a:r>
              <a:rPr lang="en-US" sz="1000" baseline="0" dirty="0" smtClean="0"/>
              <a:t>: </a:t>
            </a:r>
            <a:r>
              <a:rPr lang="en-US" sz="1000" baseline="0" dirty="0" smtClean="0"/>
              <a:t>June 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</a:t>
            </a:r>
            <a:r>
              <a:rPr lang="en-US" sz="1000" dirty="0" smtClean="0"/>
              <a:t>46B: Introduction</a:t>
            </a:r>
            <a:r>
              <a:rPr lang="en-US" sz="1000" baseline="0" dirty="0" smtClean="0"/>
              <a:t> to Data Structures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46B: Introduction to Data Structures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2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in Behavior vs. Variation in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subclassing and inheritance </a:t>
            </a:r>
            <a:br>
              <a:rPr lang="en-US" dirty="0" smtClean="0"/>
            </a:br>
            <a:r>
              <a:rPr lang="en-US" dirty="0" smtClean="0"/>
              <a:t>to model objects that are related </a:t>
            </a:r>
            <a:br>
              <a:rPr lang="en-US" dirty="0" smtClean="0"/>
            </a:br>
            <a:r>
              <a:rPr lang="en-US" dirty="0" smtClean="0"/>
              <a:t>but have </a:t>
            </a:r>
            <a:r>
              <a:rPr lang="en-US" dirty="0" smtClean="0">
                <a:solidFill>
                  <a:srgbClr val="A12A03"/>
                </a:solidFill>
              </a:rPr>
              <a:t>different behavior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Use overriding methods to implement </a:t>
            </a:r>
            <a:br>
              <a:rPr lang="en-US" dirty="0" smtClean="0"/>
            </a:br>
            <a:r>
              <a:rPr lang="en-US" dirty="0" smtClean="0"/>
              <a:t>the behaviors of the different subclasses.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Subclassing and inheritance are not required </a:t>
            </a:r>
            <a:br>
              <a:rPr lang="en-US" dirty="0" smtClean="0"/>
            </a:br>
            <a:r>
              <a:rPr lang="en-US" dirty="0" smtClean="0"/>
              <a:t>if the related objects only have </a:t>
            </a:r>
            <a:r>
              <a:rPr lang="en-US" dirty="0" smtClean="0">
                <a:solidFill>
                  <a:srgbClr val="A12A03"/>
                </a:solidFill>
              </a:rPr>
              <a:t>different values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Objects instantiated from the same class can have different values for their instance variables.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22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Behaviors vs. Values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you are writing a program that models animals, and so you have a class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Animal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your program is only concerned with the </a:t>
            </a:r>
            <a:r>
              <a:rPr lang="en-US" dirty="0" smtClean="0">
                <a:solidFill>
                  <a:srgbClr val="B23C00"/>
                </a:solidFill>
              </a:rPr>
              <a:t>heights and weights </a:t>
            </a:r>
            <a:r>
              <a:rPr lang="en-US" dirty="0" smtClean="0"/>
              <a:t>of the different animals, how would you model them?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your program is also concerned with how the animals </a:t>
            </a:r>
            <a:r>
              <a:rPr lang="en-US" dirty="0" smtClean="0">
                <a:solidFill>
                  <a:srgbClr val="B23C00"/>
                </a:solidFill>
              </a:rPr>
              <a:t>care for their young and hunt for food</a:t>
            </a:r>
            <a:r>
              <a:rPr lang="en-US" dirty="0" smtClean="0"/>
              <a:t>, how would you model them?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93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Shadowing Instance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 smtClean="0"/>
              <a:t>Here’s a class: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And a subclass: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1783098"/>
            <a:ext cx="6341199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public class </a:t>
            </a:r>
            <a:r>
              <a:rPr lang="en-US" b="1" dirty="0" err="1" smtClean="0">
                <a:latin typeface="Courier New"/>
                <a:cs typeface="Courier New"/>
              </a:rPr>
              <a:t>BankAccount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private double balance;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public double </a:t>
            </a:r>
            <a:r>
              <a:rPr lang="en-US" b="1" dirty="0" err="1" smtClean="0">
                <a:latin typeface="Courier New"/>
                <a:cs typeface="Courier New"/>
              </a:rPr>
              <a:t>getBalance</a:t>
            </a:r>
            <a:r>
              <a:rPr lang="en-US" b="1" dirty="0" smtClean="0">
                <a:latin typeface="Courier New"/>
                <a:cs typeface="Courier New"/>
              </a:rPr>
              <a:t>() { return balance; }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40" y="3886195"/>
            <a:ext cx="7079983" cy="2308324"/>
          </a:xfrm>
          <a:prstGeom prst="rect">
            <a:avLst/>
          </a:prstGeom>
          <a:solidFill>
            <a:srgbClr val="E1F5FF"/>
          </a:solidFill>
          <a:ln>
            <a:solidFill>
              <a:srgbClr val="6699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</a:t>
            </a:r>
            <a:r>
              <a:rPr lang="en-US" b="1" dirty="0" err="1">
                <a:latin typeface="Courier New"/>
                <a:cs typeface="Courier New"/>
              </a:rPr>
              <a:t>SavingsAccount</a:t>
            </a:r>
            <a:r>
              <a:rPr lang="en-US" b="1" dirty="0">
                <a:latin typeface="Courier New"/>
                <a:cs typeface="Courier New"/>
              </a:rPr>
              <a:t> extends </a:t>
            </a:r>
            <a:r>
              <a:rPr lang="en-US" b="1" dirty="0" err="1">
                <a:latin typeface="Courier New"/>
                <a:cs typeface="Courier New"/>
              </a:rPr>
              <a:t>BankAccount</a:t>
            </a:r>
            <a:r>
              <a:rPr lang="en-US" b="1" dirty="0">
                <a:latin typeface="Courier New"/>
                <a:cs typeface="Courier New"/>
              </a:rPr>
              <a:t> </a:t>
            </a:r>
          </a:p>
          <a:p>
            <a:r>
              <a:rPr lang="en-US" b="1" dirty="0">
                <a:latin typeface="Courier New"/>
                <a:cs typeface="Courier New"/>
              </a:rPr>
              <a:t>{  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public </a:t>
            </a:r>
            <a:r>
              <a:rPr lang="en-US" b="1" dirty="0">
                <a:latin typeface="Courier New"/>
                <a:cs typeface="Courier New"/>
              </a:rPr>
              <a:t>void </a:t>
            </a:r>
            <a:r>
              <a:rPr lang="en-US" b="1" dirty="0" err="1">
                <a:latin typeface="Courier New"/>
                <a:cs typeface="Courier New"/>
              </a:rPr>
              <a:t>addInterest</a:t>
            </a:r>
            <a:r>
              <a:rPr lang="en-US" b="1" dirty="0">
                <a:latin typeface="Courier New"/>
                <a:cs typeface="Courier New"/>
              </a:rPr>
              <a:t>() </a:t>
            </a: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{ 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double </a:t>
            </a:r>
            <a:r>
              <a:rPr lang="en-US" b="1" dirty="0">
                <a:latin typeface="Courier New"/>
                <a:cs typeface="Courier New"/>
              </a:rPr>
              <a:t>interest = </a:t>
            </a:r>
            <a:r>
              <a:rPr lang="en-US" b="1" dirty="0" err="1">
                <a:latin typeface="Courier New"/>
                <a:cs typeface="Courier New"/>
              </a:rPr>
              <a:t>getBalance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)*</a:t>
            </a:r>
            <a:r>
              <a:rPr lang="en-US" b="1" dirty="0" err="1" smtClean="0">
                <a:latin typeface="Courier New"/>
                <a:cs typeface="Courier New"/>
              </a:rPr>
              <a:t>interestRate</a:t>
            </a:r>
            <a:r>
              <a:rPr lang="en-US" b="1" dirty="0" smtClean="0">
                <a:latin typeface="Courier New"/>
                <a:cs typeface="Courier New"/>
              </a:rPr>
              <a:t>/100</a:t>
            </a:r>
            <a:r>
              <a:rPr lang="en-US" b="1" dirty="0">
                <a:latin typeface="Courier New"/>
                <a:cs typeface="Courier New"/>
              </a:rPr>
              <a:t>; 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smtClean="0">
                <a:latin typeface="Courier New"/>
                <a:cs typeface="Courier New"/>
              </a:rPr>
              <a:t>  balance </a:t>
            </a:r>
            <a:r>
              <a:rPr lang="en-US" b="1" dirty="0">
                <a:latin typeface="Courier New"/>
                <a:cs typeface="Courier New"/>
              </a:rPr>
              <a:t>= balance + interest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}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...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38125" y="5532097"/>
            <a:ext cx="2165752" cy="400110"/>
          </a:xfrm>
          <a:prstGeom prst="rect">
            <a:avLst/>
          </a:prstGeom>
          <a:solidFill>
            <a:srgbClr val="A12A03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Will this compile?</a:t>
            </a:r>
            <a:endParaRPr lang="en-US" sz="2000" dirty="0">
              <a:solidFill>
                <a:srgbClr val="FFFF00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7223731" y="2514610"/>
            <a:ext cx="1656022" cy="1060383"/>
            <a:chOff x="7396489" y="1508781"/>
            <a:chExt cx="1656022" cy="1060383"/>
          </a:xfrm>
        </p:grpSpPr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7527635" y="1508781"/>
              <a:ext cx="1393731" cy="33855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dirty="0" err="1" smtClean="0"/>
                <a:t>BankAccount</a:t>
              </a:r>
              <a:endParaRPr lang="en-US" sz="1600" dirty="0"/>
            </a:p>
          </p:txBody>
        </p:sp>
        <p:sp>
          <p:nvSpPr>
            <p:cNvPr id="22" name="AutoShape 32"/>
            <p:cNvSpPr>
              <a:spLocks noChangeArrowheads="1"/>
            </p:cNvSpPr>
            <p:nvPr/>
          </p:nvSpPr>
          <p:spPr bwMode="auto">
            <a:xfrm>
              <a:off x="8087975" y="1854856"/>
              <a:ext cx="273050" cy="182563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29"/>
            <p:cNvSpPr txBox="1">
              <a:spLocks noChangeArrowheads="1"/>
            </p:cNvSpPr>
            <p:nvPr/>
          </p:nvSpPr>
          <p:spPr bwMode="auto">
            <a:xfrm>
              <a:off x="7396489" y="2230610"/>
              <a:ext cx="1656022" cy="33855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dirty="0" err="1" smtClean="0"/>
                <a:t>SavingsAccount</a:t>
              </a:r>
              <a:endParaRPr lang="en-US" sz="1600" dirty="0"/>
            </a:p>
          </p:txBody>
        </p:sp>
        <p:sp>
          <p:nvSpPr>
            <p:cNvPr id="13" name="Line 34"/>
            <p:cNvSpPr>
              <a:spLocks noChangeShapeType="1"/>
            </p:cNvSpPr>
            <p:nvPr/>
          </p:nvSpPr>
          <p:spPr bwMode="auto">
            <a:xfrm flipV="1">
              <a:off x="8224500" y="2041698"/>
              <a:ext cx="0" cy="1889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994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Shadowing Instance </a:t>
            </a:r>
            <a:r>
              <a:rPr lang="en-US" dirty="0" smtClean="0"/>
              <a:t>Variables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Is this a good fix?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1859340"/>
            <a:ext cx="6341199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public class </a:t>
            </a:r>
            <a:r>
              <a:rPr lang="en-US" b="1" dirty="0" err="1" smtClean="0">
                <a:latin typeface="Courier New"/>
                <a:cs typeface="Courier New"/>
              </a:rPr>
              <a:t>BankAccount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private double balance;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public double </a:t>
            </a:r>
            <a:r>
              <a:rPr lang="en-US" b="1" dirty="0" err="1" smtClean="0">
                <a:latin typeface="Courier New"/>
                <a:cs typeface="Courier New"/>
              </a:rPr>
              <a:t>getBalance</a:t>
            </a:r>
            <a:r>
              <a:rPr lang="en-US" b="1" dirty="0" smtClean="0">
                <a:latin typeface="Courier New"/>
                <a:cs typeface="Courier New"/>
              </a:rPr>
              <a:t>() { return balance; }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9577" y="3462843"/>
            <a:ext cx="7079983" cy="2800766"/>
          </a:xfrm>
          <a:prstGeom prst="rect">
            <a:avLst/>
          </a:prstGeom>
          <a:solidFill>
            <a:srgbClr val="E1F5FF"/>
          </a:solidFill>
          <a:ln>
            <a:solidFill>
              <a:srgbClr val="6699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</a:t>
            </a:r>
            <a:r>
              <a:rPr lang="en-US" b="1" dirty="0" err="1">
                <a:latin typeface="Courier New"/>
                <a:cs typeface="Courier New"/>
              </a:rPr>
              <a:t>SavingsAccount</a:t>
            </a:r>
            <a:r>
              <a:rPr lang="en-US" b="1" dirty="0">
                <a:latin typeface="Courier New"/>
                <a:cs typeface="Courier New"/>
              </a:rPr>
              <a:t> extends </a:t>
            </a:r>
            <a:r>
              <a:rPr lang="en-US" b="1" dirty="0" err="1">
                <a:latin typeface="Courier New"/>
                <a:cs typeface="Courier New"/>
              </a:rPr>
              <a:t>BankAccount</a:t>
            </a:r>
            <a:r>
              <a:rPr lang="en-US" b="1" dirty="0">
                <a:latin typeface="Courier New"/>
                <a:cs typeface="Courier New"/>
              </a:rPr>
              <a:t>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private double balance;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public </a:t>
            </a:r>
            <a:r>
              <a:rPr lang="en-US" b="1" dirty="0">
                <a:latin typeface="Courier New"/>
                <a:cs typeface="Courier New"/>
              </a:rPr>
              <a:t>void </a:t>
            </a:r>
            <a:r>
              <a:rPr lang="en-US" b="1" dirty="0" err="1">
                <a:latin typeface="Courier New"/>
                <a:cs typeface="Courier New"/>
              </a:rPr>
              <a:t>addInterest</a:t>
            </a:r>
            <a:r>
              <a:rPr lang="en-US" b="1" dirty="0">
                <a:latin typeface="Courier New"/>
                <a:cs typeface="Courier New"/>
              </a:rPr>
              <a:t>() </a:t>
            </a: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{ 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double </a:t>
            </a:r>
            <a:r>
              <a:rPr lang="en-US" b="1" dirty="0">
                <a:latin typeface="Courier New"/>
                <a:cs typeface="Courier New"/>
              </a:rPr>
              <a:t>interest = </a:t>
            </a:r>
            <a:r>
              <a:rPr lang="en-US" b="1" dirty="0" err="1">
                <a:latin typeface="Courier New"/>
                <a:cs typeface="Courier New"/>
              </a:rPr>
              <a:t>getBalance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)*</a:t>
            </a:r>
            <a:r>
              <a:rPr lang="en-US" b="1" dirty="0" err="1" smtClean="0">
                <a:latin typeface="Courier New"/>
                <a:cs typeface="Courier New"/>
              </a:rPr>
              <a:t>interestRate</a:t>
            </a:r>
            <a:r>
              <a:rPr lang="en-US" b="1" dirty="0" smtClean="0">
                <a:latin typeface="Courier New"/>
                <a:cs typeface="Courier New"/>
              </a:rPr>
              <a:t>/100</a:t>
            </a:r>
            <a:r>
              <a:rPr lang="en-US" b="1" dirty="0">
                <a:latin typeface="Courier New"/>
                <a:cs typeface="Courier New"/>
              </a:rPr>
              <a:t>; 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smtClean="0">
                <a:latin typeface="Courier New"/>
                <a:cs typeface="Courier New"/>
              </a:rPr>
              <a:t>  balance </a:t>
            </a:r>
            <a:r>
              <a:rPr lang="en-US" b="1" dirty="0">
                <a:latin typeface="Courier New"/>
                <a:cs typeface="Courier New"/>
              </a:rPr>
              <a:t>= balance + interest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}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...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38125" y="5497743"/>
            <a:ext cx="2165752" cy="400110"/>
          </a:xfrm>
          <a:prstGeom prst="rect">
            <a:avLst/>
          </a:prstGeom>
          <a:solidFill>
            <a:srgbClr val="A12A03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Will this compile?</a:t>
            </a:r>
            <a:endParaRPr lang="en-US" sz="2000" dirty="0">
              <a:solidFill>
                <a:srgbClr val="FFFF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223731" y="2057415"/>
            <a:ext cx="1656022" cy="1060383"/>
            <a:chOff x="7396489" y="1508781"/>
            <a:chExt cx="1656022" cy="1060383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7527635" y="1508781"/>
              <a:ext cx="1393731" cy="33855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dirty="0" err="1" smtClean="0"/>
                <a:t>BankAccount</a:t>
              </a:r>
              <a:endParaRPr lang="en-US" sz="1600" dirty="0"/>
            </a:p>
          </p:txBody>
        </p:sp>
        <p:sp>
          <p:nvSpPr>
            <p:cNvPr id="11" name="AutoShape 32"/>
            <p:cNvSpPr>
              <a:spLocks noChangeArrowheads="1"/>
            </p:cNvSpPr>
            <p:nvPr/>
          </p:nvSpPr>
          <p:spPr bwMode="auto">
            <a:xfrm>
              <a:off x="8087975" y="1854856"/>
              <a:ext cx="273050" cy="182563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29"/>
            <p:cNvSpPr txBox="1">
              <a:spLocks noChangeArrowheads="1"/>
            </p:cNvSpPr>
            <p:nvPr/>
          </p:nvSpPr>
          <p:spPr bwMode="auto">
            <a:xfrm>
              <a:off x="7396489" y="2230610"/>
              <a:ext cx="1656022" cy="33855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dirty="0" err="1" smtClean="0"/>
                <a:t>SavingsAccount</a:t>
              </a:r>
              <a:endParaRPr lang="en-US" sz="1600" dirty="0"/>
            </a:p>
          </p:txBody>
        </p:sp>
        <p:sp>
          <p:nvSpPr>
            <p:cNvPr id="13" name="Line 34"/>
            <p:cNvSpPr>
              <a:spLocks noChangeShapeType="1"/>
            </p:cNvSpPr>
            <p:nvPr/>
          </p:nvSpPr>
          <p:spPr bwMode="auto">
            <a:xfrm flipV="1">
              <a:off x="8224500" y="2041698"/>
              <a:ext cx="0" cy="1889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3730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Shadowing Instance Variables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 smtClean="0"/>
              <a:t>Will this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3545" y="1965976"/>
            <a:ext cx="7880332" cy="3477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public class </a:t>
            </a:r>
            <a:r>
              <a:rPr lang="en-US" sz="2000" b="1" dirty="0" err="1" smtClean="0">
                <a:latin typeface="Courier New"/>
                <a:cs typeface="Courier New"/>
              </a:rPr>
              <a:t>BankAccount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private double balance;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public double </a:t>
            </a:r>
            <a:r>
              <a:rPr lang="en-US" sz="2000" b="1" dirty="0" err="1" smtClean="0">
                <a:latin typeface="Courier New"/>
                <a:cs typeface="Courier New"/>
              </a:rPr>
              <a:t>getBalance</a:t>
            </a:r>
            <a:r>
              <a:rPr lang="en-US" sz="2000" b="1" dirty="0" smtClean="0">
                <a:latin typeface="Courier New"/>
                <a:cs typeface="Courier New"/>
              </a:rPr>
              <a:t>() { return balance; }</a:t>
            </a:r>
          </a:p>
          <a:p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public void </a:t>
            </a:r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incrementBalance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(double amount)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balance = balance + amount;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12407" y="4491914"/>
            <a:ext cx="3396934" cy="400110"/>
          </a:xfrm>
          <a:prstGeom prst="rect">
            <a:avLst/>
          </a:prstGeom>
          <a:solidFill>
            <a:srgbClr val="0033CC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or:  </a:t>
            </a:r>
            <a:r>
              <a:rPr lang="en-US" sz="2000" b="1" dirty="0" smtClean="0">
                <a:solidFill>
                  <a:srgbClr val="FFFF00"/>
                </a:solidFill>
                <a:latin typeface="Courier New"/>
                <a:cs typeface="Courier New"/>
              </a:rPr>
              <a:t>balance += amount;</a:t>
            </a:r>
            <a:endParaRPr lang="en-US" sz="2000" b="1" dirty="0">
              <a:solidFill>
                <a:srgbClr val="FFFF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43359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Shadowing Instance Variables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17707"/>
            <a:ext cx="8229600" cy="1513218"/>
          </a:xfrm>
        </p:spPr>
        <p:txBody>
          <a:bodyPr/>
          <a:lstStyle/>
          <a:p>
            <a:r>
              <a:rPr lang="en-US" dirty="0" smtClean="0"/>
              <a:t>Why is this a good solution?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359746"/>
            <a:ext cx="8803812" cy="2862322"/>
          </a:xfrm>
          <a:prstGeom prst="rect">
            <a:avLst/>
          </a:prstGeom>
          <a:solidFill>
            <a:srgbClr val="E1F5FF"/>
          </a:solidFill>
          <a:ln>
            <a:solidFill>
              <a:srgbClr val="6699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class </a:t>
            </a:r>
            <a:r>
              <a:rPr lang="en-US" sz="2000" b="1" dirty="0" err="1">
                <a:latin typeface="Courier New"/>
                <a:cs typeface="Courier New"/>
              </a:rPr>
              <a:t>SavingsAccount</a:t>
            </a:r>
            <a:r>
              <a:rPr lang="en-US" sz="2000" b="1" dirty="0">
                <a:latin typeface="Courier New"/>
                <a:cs typeface="Courier New"/>
              </a:rPr>
              <a:t> extends </a:t>
            </a:r>
            <a:r>
              <a:rPr lang="en-US" sz="2000" b="1" dirty="0" err="1">
                <a:latin typeface="Courier New"/>
                <a:cs typeface="Courier New"/>
              </a:rPr>
              <a:t>BankAccount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{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public </a:t>
            </a:r>
            <a:r>
              <a:rPr lang="en-US" sz="2000" b="1" dirty="0">
                <a:latin typeface="Courier New"/>
                <a:cs typeface="Courier New"/>
              </a:rPr>
              <a:t>void </a:t>
            </a:r>
            <a:r>
              <a:rPr lang="en-US" sz="2000" b="1" dirty="0" err="1">
                <a:latin typeface="Courier New"/>
                <a:cs typeface="Courier New"/>
              </a:rPr>
              <a:t>addInterest</a:t>
            </a:r>
            <a:r>
              <a:rPr lang="en-US" sz="2000" b="1" dirty="0">
                <a:latin typeface="Courier New"/>
                <a:cs typeface="Courier New"/>
              </a:rPr>
              <a:t>()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 smtClean="0">
                <a:latin typeface="Courier New"/>
                <a:cs typeface="Courier New"/>
              </a:rPr>
              <a:t> { 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double </a:t>
            </a:r>
            <a:r>
              <a:rPr lang="en-US" sz="2000" b="1" dirty="0">
                <a:latin typeface="Courier New"/>
                <a:cs typeface="Courier New"/>
              </a:rPr>
              <a:t>interest = </a:t>
            </a:r>
            <a:r>
              <a:rPr lang="en-US" sz="2000" b="1" dirty="0" err="1">
                <a:latin typeface="Courier New"/>
                <a:cs typeface="Courier New"/>
              </a:rPr>
              <a:t>getBalance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smtClean="0">
                <a:latin typeface="Courier New"/>
                <a:cs typeface="Courier New"/>
              </a:rPr>
              <a:t>)*</a:t>
            </a:r>
            <a:r>
              <a:rPr lang="en-US" sz="2000" b="1" dirty="0" err="1" smtClean="0">
                <a:latin typeface="Courier New"/>
                <a:cs typeface="Courier New"/>
              </a:rPr>
              <a:t>interestRate</a:t>
            </a:r>
            <a:r>
              <a:rPr lang="en-US" sz="2000" b="1" dirty="0" smtClean="0">
                <a:latin typeface="Courier New"/>
                <a:cs typeface="Courier New"/>
              </a:rPr>
              <a:t>/100</a:t>
            </a:r>
            <a:r>
              <a:rPr lang="en-US" sz="2000" b="1" dirty="0">
                <a:latin typeface="Courier New"/>
                <a:cs typeface="Courier New"/>
              </a:rPr>
              <a:t>;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</a:t>
            </a:r>
            <a:r>
              <a:rPr lang="en-US" sz="2000" b="1" dirty="0" smtClean="0">
                <a:latin typeface="Courier New"/>
                <a:cs typeface="Courier New"/>
              </a:rPr>
              <a:t>  </a:t>
            </a:r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incrementBalance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(interest);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 smtClean="0">
                <a:latin typeface="Courier New"/>
                <a:cs typeface="Courier New"/>
              </a:rPr>
              <a:t> }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 smtClean="0">
                <a:latin typeface="Courier New"/>
                <a:cs typeface="Courier New"/>
              </a:rPr>
              <a:t> ...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4905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Substitution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You can always use a </a:t>
            </a:r>
            <a:r>
              <a:rPr lang="en-US" dirty="0" smtClean="0">
                <a:solidFill>
                  <a:srgbClr val="B23C00"/>
                </a:solidFill>
              </a:rPr>
              <a:t>subclass object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a </a:t>
            </a:r>
            <a:r>
              <a:rPr lang="en-US" dirty="0" smtClean="0">
                <a:solidFill>
                  <a:srgbClr val="B23C00"/>
                </a:solidFill>
              </a:rPr>
              <a:t>superclass object </a:t>
            </a:r>
            <a:r>
              <a:rPr lang="en-US" dirty="0" smtClean="0"/>
              <a:t>is expected.</a:t>
            </a:r>
          </a:p>
          <a:p>
            <a:endParaRPr lang="en-US" dirty="0"/>
          </a:p>
          <a:p>
            <a:endParaRPr lang="en-US" dirty="0" smtClean="0"/>
          </a:p>
          <a:p>
            <a:pPr lvl="2"/>
            <a:endParaRPr lang="en-US" dirty="0"/>
          </a:p>
          <a:p>
            <a:r>
              <a:rPr lang="en-US" dirty="0" smtClean="0"/>
              <a:t>This will work:</a:t>
            </a:r>
          </a:p>
          <a:p>
            <a:endParaRPr lang="en-US" dirty="0"/>
          </a:p>
          <a:p>
            <a:pPr lvl="4"/>
            <a:endParaRPr lang="en-US" dirty="0" smtClean="0"/>
          </a:p>
          <a:p>
            <a:r>
              <a:rPr lang="en-US" dirty="0" smtClean="0"/>
              <a:t>And so will this: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928" y="2331732"/>
            <a:ext cx="877303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void </a:t>
            </a:r>
            <a:r>
              <a:rPr lang="en-US" sz="1800" b="1" dirty="0" err="1" smtClean="0">
                <a:latin typeface="Courier New"/>
                <a:cs typeface="Courier New"/>
              </a:rPr>
              <a:t>printBalance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BankAccount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 acct</a:t>
            </a:r>
            <a:r>
              <a:rPr lang="en-US" sz="1800" b="1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</a:t>
            </a:r>
            <a:r>
              <a:rPr lang="en-US" sz="1800" b="1" dirty="0" err="1" smtClean="0">
                <a:latin typeface="Courier New"/>
                <a:cs typeface="Courier New"/>
              </a:rPr>
              <a:t>System.out.println</a:t>
            </a:r>
            <a:r>
              <a:rPr lang="en-US" sz="1800" b="1" dirty="0" smtClean="0">
                <a:latin typeface="Courier New"/>
                <a:cs typeface="Courier New"/>
              </a:rPr>
              <a:t>("The balance is " + </a:t>
            </a:r>
            <a:r>
              <a:rPr lang="en-US" sz="1800" b="1" dirty="0" err="1" smtClean="0">
                <a:latin typeface="Courier New"/>
                <a:cs typeface="Courier New"/>
              </a:rPr>
              <a:t>acct.getBalance</a:t>
            </a:r>
            <a:r>
              <a:rPr lang="en-US" sz="1800" b="1" dirty="0" smtClean="0">
                <a:latin typeface="Courier New"/>
                <a:cs typeface="Courier New"/>
              </a:rPr>
              <a:t>());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6223" y="4160512"/>
            <a:ext cx="6556678" cy="646331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r>
              <a:rPr lang="en-US" sz="1800" b="1" dirty="0" err="1" smtClean="0">
                <a:latin typeface="Courier New"/>
                <a:cs typeface="Courier New"/>
              </a:rPr>
              <a:t>BankAccount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bankAcct</a:t>
            </a:r>
            <a:r>
              <a:rPr lang="en-US" sz="1800" b="1" dirty="0" smtClean="0">
                <a:latin typeface="Courier New"/>
                <a:cs typeface="Courier New"/>
              </a:rPr>
              <a:t> = new </a:t>
            </a:r>
            <a:r>
              <a:rPr lang="en-US" sz="1800" b="1" dirty="0" err="1" smtClean="0">
                <a:latin typeface="Courier New"/>
                <a:cs typeface="Courier New"/>
              </a:rPr>
              <a:t>BankAccount</a:t>
            </a:r>
            <a:r>
              <a:rPr lang="en-US" sz="1800" b="1" dirty="0" smtClean="0">
                <a:latin typeface="Courier New"/>
                <a:cs typeface="Courier New"/>
              </a:rPr>
              <a:t>( ... );</a:t>
            </a:r>
          </a:p>
          <a:p>
            <a:r>
              <a:rPr lang="en-US" sz="1800" b="1" dirty="0" err="1" smtClean="0">
                <a:latin typeface="Courier New"/>
                <a:cs typeface="Courier New"/>
              </a:rPr>
              <a:t>printBalance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bankAcct</a:t>
            </a:r>
            <a:r>
              <a:rPr lang="en-US" sz="1800" b="1" dirty="0" smtClean="0">
                <a:latin typeface="Courier New"/>
                <a:cs typeface="Courier New"/>
              </a:rPr>
              <a:t>);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6223" y="5349219"/>
            <a:ext cx="7941898" cy="646331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en-US" sz="1800" b="1" dirty="0" err="1" smtClean="0">
                <a:latin typeface="Courier New"/>
                <a:cs typeface="Courier New"/>
              </a:rPr>
              <a:t>SavingsAccount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savingsAcct</a:t>
            </a:r>
            <a:r>
              <a:rPr lang="en-US" sz="1800" b="1" dirty="0" smtClean="0">
                <a:latin typeface="Courier New"/>
                <a:cs typeface="Courier New"/>
              </a:rPr>
              <a:t> = new </a:t>
            </a:r>
            <a:r>
              <a:rPr lang="en-US" sz="1800" b="1" dirty="0" err="1" smtClean="0">
                <a:latin typeface="Courier New"/>
                <a:cs typeface="Courier New"/>
              </a:rPr>
              <a:t>SavingsAccount</a:t>
            </a:r>
            <a:r>
              <a:rPr lang="en-US" sz="1800" b="1" dirty="0" smtClean="0">
                <a:latin typeface="Courier New"/>
                <a:cs typeface="Courier New"/>
              </a:rPr>
              <a:t>( ... );</a:t>
            </a:r>
          </a:p>
          <a:p>
            <a:r>
              <a:rPr lang="en-US" sz="1800" b="1" dirty="0" err="1" smtClean="0">
                <a:latin typeface="Courier New"/>
                <a:cs typeface="Courier New"/>
              </a:rPr>
              <a:t>printBalance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savingsAcct</a:t>
            </a:r>
            <a:r>
              <a:rPr lang="en-US" sz="1800" b="1" dirty="0" smtClean="0">
                <a:latin typeface="Courier New"/>
                <a:cs typeface="Courier New"/>
              </a:rPr>
              <a:t>);</a:t>
            </a:r>
            <a:endParaRPr lang="en-US" sz="1800" b="1" dirty="0">
              <a:latin typeface="Courier New"/>
              <a:cs typeface="Courier New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223731" y="3923080"/>
            <a:ext cx="1656022" cy="1060383"/>
            <a:chOff x="7396489" y="1508781"/>
            <a:chExt cx="1656022" cy="1060383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7527635" y="1508781"/>
              <a:ext cx="1393731" cy="33855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dirty="0" err="1" smtClean="0"/>
                <a:t>BankAccount</a:t>
              </a:r>
              <a:endParaRPr lang="en-US" sz="1600" dirty="0"/>
            </a:p>
          </p:txBody>
        </p:sp>
        <p:sp>
          <p:nvSpPr>
            <p:cNvPr id="10" name="AutoShape 32"/>
            <p:cNvSpPr>
              <a:spLocks noChangeArrowheads="1"/>
            </p:cNvSpPr>
            <p:nvPr/>
          </p:nvSpPr>
          <p:spPr bwMode="auto">
            <a:xfrm>
              <a:off x="8087975" y="1854856"/>
              <a:ext cx="273050" cy="182563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29"/>
            <p:cNvSpPr txBox="1">
              <a:spLocks noChangeArrowheads="1"/>
            </p:cNvSpPr>
            <p:nvPr/>
          </p:nvSpPr>
          <p:spPr bwMode="auto">
            <a:xfrm>
              <a:off x="7396489" y="2230610"/>
              <a:ext cx="1656022" cy="33855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dirty="0" err="1" smtClean="0"/>
                <a:t>SavingsAccount</a:t>
              </a:r>
              <a:endParaRPr lang="en-US" sz="1600" dirty="0"/>
            </a:p>
          </p:txBody>
        </p:sp>
        <p:sp>
          <p:nvSpPr>
            <p:cNvPr id="12" name="Line 34"/>
            <p:cNvSpPr>
              <a:spLocks noChangeShapeType="1"/>
            </p:cNvSpPr>
            <p:nvPr/>
          </p:nvSpPr>
          <p:spPr bwMode="auto">
            <a:xfrm flipV="1">
              <a:off x="8224500" y="2041698"/>
              <a:ext cx="0" cy="1889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5193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Substitution Principle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26268"/>
            <a:ext cx="8229600" cy="1604657"/>
          </a:xfrm>
        </p:spPr>
        <p:txBody>
          <a:bodyPr/>
          <a:lstStyle/>
          <a:p>
            <a:r>
              <a:rPr lang="en-US" dirty="0" smtClean="0"/>
              <a:t>Why does the substitution principle work?</a:t>
            </a:r>
          </a:p>
          <a:p>
            <a:r>
              <a:rPr lang="en-US" dirty="0" smtClean="0"/>
              <a:t>What if class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SavingsAccount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overrode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getBalance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method?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325903"/>
            <a:ext cx="877303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void </a:t>
            </a:r>
            <a:r>
              <a:rPr lang="en-US" sz="1800" b="1" dirty="0" err="1" smtClean="0">
                <a:latin typeface="Courier New"/>
                <a:cs typeface="Courier New"/>
              </a:rPr>
              <a:t>printBalance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BankAccount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 acct</a:t>
            </a:r>
            <a:r>
              <a:rPr lang="en-US" sz="1800" b="1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</a:t>
            </a:r>
            <a:r>
              <a:rPr lang="en-US" sz="1800" b="1" dirty="0" err="1" smtClean="0">
                <a:latin typeface="Courier New"/>
                <a:cs typeface="Courier New"/>
              </a:rPr>
              <a:t>System.out.println</a:t>
            </a:r>
            <a:r>
              <a:rPr lang="en-US" sz="1800" b="1" dirty="0" smtClean="0">
                <a:latin typeface="Courier New"/>
                <a:cs typeface="Courier New"/>
              </a:rPr>
              <a:t>("The balance is " + </a:t>
            </a:r>
            <a:r>
              <a:rPr lang="en-US" sz="1800" b="1" dirty="0" err="1" smtClean="0">
                <a:latin typeface="Courier New"/>
                <a:cs typeface="Courier New"/>
              </a:rPr>
              <a:t>acct.getBalance</a:t>
            </a:r>
            <a:r>
              <a:rPr lang="en-US" sz="1800" b="1" dirty="0" smtClean="0">
                <a:latin typeface="Courier New"/>
                <a:cs typeface="Courier New"/>
              </a:rPr>
              <a:t>());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62" y="2697488"/>
            <a:ext cx="6556678" cy="646331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r>
              <a:rPr lang="en-US" sz="1800" b="1" dirty="0" err="1" smtClean="0">
                <a:latin typeface="Courier New"/>
                <a:cs typeface="Courier New"/>
              </a:rPr>
              <a:t>BankAccount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bankAcct</a:t>
            </a:r>
            <a:r>
              <a:rPr lang="en-US" sz="1800" b="1" dirty="0" smtClean="0">
                <a:latin typeface="Courier New"/>
                <a:cs typeface="Courier New"/>
              </a:rPr>
              <a:t> = new </a:t>
            </a:r>
            <a:r>
              <a:rPr lang="en-US" sz="1800" b="1" dirty="0" err="1" smtClean="0">
                <a:latin typeface="Courier New"/>
                <a:cs typeface="Courier New"/>
              </a:rPr>
              <a:t>BankAccount</a:t>
            </a:r>
            <a:r>
              <a:rPr lang="en-US" sz="1800" b="1" dirty="0" smtClean="0">
                <a:latin typeface="Courier New"/>
                <a:cs typeface="Courier New"/>
              </a:rPr>
              <a:t>( ... );</a:t>
            </a:r>
          </a:p>
          <a:p>
            <a:r>
              <a:rPr lang="en-US" sz="1800" b="1" dirty="0" err="1" smtClean="0">
                <a:latin typeface="Courier New"/>
                <a:cs typeface="Courier New"/>
              </a:rPr>
              <a:t>printBalance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bankAcct</a:t>
            </a:r>
            <a:r>
              <a:rPr lang="en-US" sz="1800" b="1" dirty="0" smtClean="0">
                <a:latin typeface="Courier New"/>
                <a:cs typeface="Courier New"/>
              </a:rPr>
              <a:t>);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62" y="3520439"/>
            <a:ext cx="7941898" cy="646331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en-US" sz="1800" b="1" dirty="0" err="1" smtClean="0">
                <a:latin typeface="Courier New"/>
                <a:cs typeface="Courier New"/>
              </a:rPr>
              <a:t>SavingsAccount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savingsAcct</a:t>
            </a:r>
            <a:r>
              <a:rPr lang="en-US" sz="1800" b="1" dirty="0" smtClean="0">
                <a:latin typeface="Courier New"/>
                <a:cs typeface="Courier New"/>
              </a:rPr>
              <a:t> = new </a:t>
            </a:r>
            <a:r>
              <a:rPr lang="en-US" sz="1800" b="1" dirty="0" err="1" smtClean="0">
                <a:latin typeface="Courier New"/>
                <a:cs typeface="Courier New"/>
              </a:rPr>
              <a:t>SavingsAccount</a:t>
            </a:r>
            <a:r>
              <a:rPr lang="en-US" sz="1800" b="1" dirty="0" smtClean="0">
                <a:latin typeface="Courier New"/>
                <a:cs typeface="Courier New"/>
              </a:rPr>
              <a:t>( ... );</a:t>
            </a:r>
          </a:p>
          <a:p>
            <a:r>
              <a:rPr lang="en-US" sz="1800" b="1" dirty="0" err="1" smtClean="0">
                <a:latin typeface="Courier New"/>
                <a:cs typeface="Courier New"/>
              </a:rPr>
              <a:t>printBalance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savingsAcct</a:t>
            </a:r>
            <a:r>
              <a:rPr lang="en-US" sz="1800" b="1" dirty="0" smtClean="0">
                <a:latin typeface="Courier New"/>
                <a:cs typeface="Courier New"/>
              </a:rPr>
              <a:t>);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76316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26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Superclass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r>
              <a:rPr lang="en-US" dirty="0" smtClean="0"/>
              <a:t>When you create an object with a call to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new()</a:t>
            </a:r>
            <a:r>
              <a:rPr lang="en-US" dirty="0" smtClean="0"/>
              <a:t>, you implicitly invoke the object’s </a:t>
            </a:r>
            <a:r>
              <a:rPr lang="en-US" dirty="0" smtClean="0">
                <a:solidFill>
                  <a:srgbClr val="B23C00"/>
                </a:solidFill>
              </a:rPr>
              <a:t>constructor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default constructor </a:t>
            </a:r>
            <a:r>
              <a:rPr lang="en-US" dirty="0" smtClean="0"/>
              <a:t>has no arguments.</a:t>
            </a:r>
          </a:p>
          <a:p>
            <a:pPr lvl="1"/>
            <a:r>
              <a:rPr lang="en-US" dirty="0" smtClean="0"/>
              <a:t>If the body of the default constructor is empty </a:t>
            </a:r>
            <a:br>
              <a:rPr lang="en-US" dirty="0" smtClean="0"/>
            </a:br>
            <a:r>
              <a:rPr lang="en-US" dirty="0" smtClean="0"/>
              <a:t>(it has no statements), you don’t need to define </a:t>
            </a:r>
            <a:br>
              <a:rPr lang="en-US" dirty="0" smtClean="0"/>
            </a:br>
            <a:r>
              <a:rPr lang="en-US" dirty="0" smtClean="0"/>
              <a:t>the constructor explicitly.</a:t>
            </a:r>
          </a:p>
          <a:p>
            <a:pPr lvl="7"/>
            <a:endParaRPr lang="en-US" dirty="0" smtClean="0"/>
          </a:p>
          <a:p>
            <a:r>
              <a:rPr lang="en-US" dirty="0" smtClean="0"/>
              <a:t>When a subclass constructor is called, </a:t>
            </a:r>
            <a:br>
              <a:rPr lang="en-US" dirty="0" smtClean="0"/>
            </a:br>
            <a:r>
              <a:rPr lang="en-US" dirty="0" smtClean="0"/>
              <a:t>so is the default constructor of the </a:t>
            </a:r>
            <a:br>
              <a:rPr lang="en-US" dirty="0" smtClean="0"/>
            </a:br>
            <a:r>
              <a:rPr lang="en-US" dirty="0" smtClean="0"/>
              <a:t>object’s superclass.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03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</a:p>
          <a:p>
            <a:pPr lvl="1"/>
            <a:r>
              <a:rPr lang="en-US" dirty="0" err="1" smtClean="0"/>
              <a:t>TuTh</a:t>
            </a:r>
            <a:r>
              <a:rPr lang="en-US" dirty="0" smtClean="0"/>
              <a:t> </a:t>
            </a:r>
            <a:r>
              <a:rPr lang="en-US" dirty="0" smtClean="0"/>
              <a:t>2:00 </a:t>
            </a:r>
            <a:r>
              <a:rPr lang="en-US" dirty="0" smtClean="0"/>
              <a:t>– 3:00 </a:t>
            </a:r>
            <a:r>
              <a:rPr lang="en-US" dirty="0" smtClean="0"/>
              <a:t>PM</a:t>
            </a:r>
          </a:p>
          <a:p>
            <a:pPr lvl="1"/>
            <a:r>
              <a:rPr lang="en-US" dirty="0" smtClean="0"/>
              <a:t>MH 413</a:t>
            </a:r>
          </a:p>
          <a:p>
            <a:pPr lvl="1"/>
            <a:endParaRPr lang="en-US" dirty="0"/>
          </a:p>
          <a:p>
            <a:r>
              <a:rPr lang="en-US" dirty="0" smtClean="0"/>
              <a:t>Class website</a:t>
            </a:r>
          </a:p>
          <a:p>
            <a:pPr lvl="1"/>
            <a:r>
              <a:rPr lang="en-US" dirty="0">
                <a:hlinkClick r:id="rId2"/>
              </a:rPr>
              <a:t>http://www.cs.sjsu.edu/~mak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Green sheet</a:t>
            </a:r>
          </a:p>
          <a:p>
            <a:pPr lvl="1"/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33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Superclass Construction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4465"/>
            <a:ext cx="8412433" cy="1828780"/>
          </a:xfrm>
        </p:spPr>
        <p:txBody>
          <a:bodyPr/>
          <a:lstStyle/>
          <a:p>
            <a:r>
              <a:rPr lang="en-US" dirty="0" smtClean="0"/>
              <a:t>If instead, you want to call a superclass’s </a:t>
            </a:r>
            <a:r>
              <a:rPr lang="en-US" dirty="0" err="1" smtClean="0"/>
              <a:t>nondefault</a:t>
            </a:r>
            <a:r>
              <a:rPr lang="en-US" dirty="0" smtClean="0"/>
              <a:t> constructor (one that has arguments), </a:t>
            </a:r>
            <a:br>
              <a:rPr lang="en-US" dirty="0" smtClean="0"/>
            </a:br>
            <a:r>
              <a:rPr lang="en-US" dirty="0" smtClean="0"/>
              <a:t>call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super(...)</a:t>
            </a:r>
            <a:r>
              <a:rPr lang="en-US" dirty="0" smtClean="0"/>
              <a:t> as the </a:t>
            </a:r>
            <a:r>
              <a:rPr lang="en-US" dirty="0" smtClean="0">
                <a:solidFill>
                  <a:srgbClr val="B23C00"/>
                </a:solidFill>
              </a:rPr>
              <a:t>first</a:t>
            </a:r>
            <a:r>
              <a:rPr lang="en-US" dirty="0" smtClean="0">
                <a:solidFill>
                  <a:srgbClr val="A12A03"/>
                </a:solidFill>
              </a:rPr>
              <a:t> </a:t>
            </a:r>
            <a:r>
              <a:rPr lang="en-US" dirty="0" smtClean="0">
                <a:solidFill>
                  <a:srgbClr val="B23C00"/>
                </a:solidFill>
              </a:rPr>
              <a:t>statement</a:t>
            </a:r>
            <a:r>
              <a:rPr lang="en-US" dirty="0" smtClean="0">
                <a:solidFill>
                  <a:srgbClr val="A12A03"/>
                </a:solidFill>
              </a:rPr>
              <a:t> </a:t>
            </a:r>
            <a:br>
              <a:rPr lang="en-US" dirty="0" smtClean="0">
                <a:solidFill>
                  <a:srgbClr val="A12A03"/>
                </a:solidFill>
              </a:rPr>
            </a:br>
            <a:r>
              <a:rPr lang="en-US" dirty="0" smtClean="0"/>
              <a:t>of the subclass constructor.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3154683"/>
            <a:ext cx="6094938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</a:t>
            </a:r>
            <a:r>
              <a:rPr lang="en-US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SavingsAccount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extends </a:t>
            </a:r>
            <a:r>
              <a:rPr lang="en-US" b="1" dirty="0" err="1">
                <a:latin typeface="Courier New"/>
                <a:cs typeface="Courier New"/>
              </a:rPr>
              <a:t>BankAccount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private </a:t>
            </a: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transactionCount</a:t>
            </a:r>
            <a:r>
              <a:rPr lang="en-US" b="1" dirty="0" smtClean="0">
                <a:latin typeface="Courier New"/>
                <a:cs typeface="Courier New"/>
              </a:rPr>
              <a:t>;   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public </a:t>
            </a:r>
            <a:r>
              <a:rPr lang="en-US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SavingsAccount</a:t>
            </a:r>
            <a:r>
              <a:rPr lang="en-US" b="1" dirty="0" smtClean="0">
                <a:latin typeface="Courier New"/>
                <a:cs typeface="Courier New"/>
              </a:rPr>
              <a:t>(</a:t>
            </a:r>
            <a:r>
              <a:rPr lang="en-US" b="1" dirty="0">
                <a:latin typeface="Courier New"/>
                <a:cs typeface="Courier New"/>
              </a:rPr>
              <a:t>double </a:t>
            </a:r>
            <a:r>
              <a:rPr lang="en-US" b="1" dirty="0" err="1">
                <a:latin typeface="Courier New"/>
                <a:cs typeface="Courier New"/>
              </a:rPr>
              <a:t>initialBalance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{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smtClean="0">
                <a:latin typeface="Courier New"/>
                <a:cs typeface="Courier New"/>
              </a:rPr>
              <a:t>  /</a:t>
            </a:r>
            <a:r>
              <a:rPr lang="en-US" b="1" dirty="0">
                <a:latin typeface="Courier New"/>
                <a:cs typeface="Courier New"/>
              </a:rPr>
              <a:t>/ </a:t>
            </a:r>
            <a:r>
              <a:rPr lang="en-US" b="1" dirty="0" smtClean="0">
                <a:latin typeface="Courier New"/>
                <a:cs typeface="Courier New"/>
              </a:rPr>
              <a:t>Construct the superclass.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smtClean="0">
                <a:latin typeface="Courier New"/>
                <a:cs typeface="Courier New"/>
              </a:rPr>
              <a:t> 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super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initialBalance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smtClean="0">
                <a:latin typeface="Courier New"/>
                <a:cs typeface="Courier New"/>
              </a:rPr>
              <a:t>  /</a:t>
            </a:r>
            <a:r>
              <a:rPr lang="en-US" b="1" dirty="0">
                <a:latin typeface="Courier New"/>
                <a:cs typeface="Courier New"/>
              </a:rPr>
              <a:t>/ </a:t>
            </a:r>
            <a:r>
              <a:rPr lang="en-US" b="1" dirty="0" smtClean="0">
                <a:latin typeface="Courier New"/>
                <a:cs typeface="Courier New"/>
              </a:rPr>
              <a:t>Initialize the </a:t>
            </a:r>
            <a:r>
              <a:rPr lang="en-US" b="1" dirty="0">
                <a:latin typeface="Courier New"/>
                <a:cs typeface="Courier New"/>
              </a:rPr>
              <a:t>transaction </a:t>
            </a:r>
            <a:r>
              <a:rPr lang="en-US" b="1" dirty="0" smtClean="0">
                <a:latin typeface="Courier New"/>
                <a:cs typeface="Courier New"/>
              </a:rPr>
              <a:t>count.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smtClean="0">
                <a:latin typeface="Courier New"/>
                <a:cs typeface="Courier New"/>
              </a:rPr>
              <a:t>  </a:t>
            </a:r>
            <a:r>
              <a:rPr lang="en-US" b="1" dirty="0" err="1" smtClean="0">
                <a:latin typeface="Courier New"/>
                <a:cs typeface="Courier New"/>
              </a:rPr>
              <a:t>transactionCount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= 0;</a:t>
            </a: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}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smtClean="0">
                <a:latin typeface="Courier New"/>
                <a:cs typeface="Courier New"/>
              </a:rPr>
              <a:t> 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69144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a Superclass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You can also use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super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to call </a:t>
            </a:r>
            <a:br>
              <a:rPr lang="en-US" dirty="0" smtClean="0"/>
            </a:br>
            <a:r>
              <a:rPr lang="en-US" dirty="0" smtClean="0"/>
              <a:t>a superclass’s method: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77464" y="2423171"/>
            <a:ext cx="4247978" cy="46166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super</a:t>
            </a:r>
            <a:r>
              <a:rPr lang="en-US" sz="2400" b="1" dirty="0" err="1" smtClean="0">
                <a:latin typeface="Courier New"/>
                <a:cs typeface="Courier New"/>
              </a:rPr>
              <a:t>.someMethod</a:t>
            </a:r>
            <a:r>
              <a:rPr lang="en-US" sz="2400" b="1" dirty="0" smtClean="0">
                <a:latin typeface="Courier New"/>
                <a:cs typeface="Courier New"/>
              </a:rPr>
              <a:t>(...);</a:t>
            </a:r>
            <a:endParaRPr lang="en-US" sz="2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50327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a Superclass Method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143025"/>
            <a:ext cx="8229600" cy="1513218"/>
          </a:xfrm>
        </p:spPr>
        <p:txBody>
          <a:bodyPr/>
          <a:lstStyle/>
          <a:p>
            <a:r>
              <a:rPr lang="en-US" dirty="0" smtClean="0"/>
              <a:t>Managers are employees.</a:t>
            </a:r>
          </a:p>
          <a:p>
            <a:r>
              <a:rPr lang="en-US" dirty="0" smtClean="0"/>
              <a:t>Managers get a bonus above a </a:t>
            </a:r>
            <a:br>
              <a:rPr lang="en-US" dirty="0" smtClean="0"/>
            </a:br>
            <a:r>
              <a:rPr lang="en-US" dirty="0" smtClean="0"/>
              <a:t>regular employee’s pay.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2659047"/>
            <a:ext cx="5725546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public class Employee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public double pay() { return ... ; 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57" y="4087675"/>
            <a:ext cx="5309980" cy="2585323"/>
          </a:xfrm>
          <a:prstGeom prst="rect">
            <a:avLst/>
          </a:prstGeom>
          <a:solidFill>
            <a:srgbClr val="E1F5FF"/>
          </a:solidFill>
          <a:ln>
            <a:solidFill>
              <a:srgbClr val="C6DEF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Manager extends Employee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double bonus = ... 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public double pay()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pay() + bonus;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75097" y="4705570"/>
            <a:ext cx="2224287" cy="369332"/>
          </a:xfrm>
          <a:prstGeom prst="rect">
            <a:avLst/>
          </a:prstGeom>
          <a:solidFill>
            <a:srgbClr val="A12A03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FF00"/>
                </a:solidFill>
              </a:rPr>
              <a:t>Will this code work?</a:t>
            </a:r>
            <a:endParaRPr lang="en-US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263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a Superclass </a:t>
            </a:r>
            <a:r>
              <a:rPr lang="en-US" dirty="0" smtClean="0"/>
              <a:t>Method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 smtClean="0"/>
              <a:t>This is an infinitely recursive call!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05190" y="2032384"/>
            <a:ext cx="5309980" cy="2585323"/>
          </a:xfrm>
          <a:prstGeom prst="rect">
            <a:avLst/>
          </a:prstGeom>
          <a:solidFill>
            <a:srgbClr val="E1F5FF"/>
          </a:solidFill>
          <a:ln>
            <a:solidFill>
              <a:srgbClr val="C6DEF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Manager extends Employee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double bonus = ... 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public double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pay()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pay()</a:t>
            </a:r>
            <a:r>
              <a:rPr lang="en-US" sz="1800" b="1" dirty="0">
                <a:latin typeface="Courier New"/>
                <a:cs typeface="Courier New"/>
              </a:rPr>
              <a:t> + bonus;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65629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a Superclass Method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1402088"/>
          </a:xfrm>
        </p:spPr>
        <p:txBody>
          <a:bodyPr/>
          <a:lstStyle/>
          <a:p>
            <a:r>
              <a:rPr lang="en-US" dirty="0" smtClean="0"/>
              <a:t>In class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Manager</a:t>
            </a:r>
            <a:r>
              <a:rPr lang="en-US" dirty="0" smtClean="0"/>
              <a:t>’s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pay()</a:t>
            </a:r>
            <a:r>
              <a:rPr lang="en-US" dirty="0" smtClean="0"/>
              <a:t> method, </a:t>
            </a:r>
            <a:br>
              <a:rPr lang="en-US" dirty="0" smtClean="0"/>
            </a:br>
            <a:r>
              <a:rPr lang="en-US" dirty="0" smtClean="0"/>
              <a:t>call the superclass’s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pay()</a:t>
            </a:r>
            <a:r>
              <a:rPr lang="en-US" dirty="0" smtClean="0"/>
              <a:t> method </a:t>
            </a:r>
            <a:br>
              <a:rPr lang="en-US" dirty="0" smtClean="0"/>
            </a:br>
            <a:r>
              <a:rPr lang="en-US" dirty="0" smtClean="0"/>
              <a:t>and then add the bonus.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2685866"/>
            <a:ext cx="5725546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public class Employee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public double pay() { return ... ; 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57" y="4087675"/>
            <a:ext cx="5309980" cy="2585323"/>
          </a:xfrm>
          <a:prstGeom prst="rect">
            <a:avLst/>
          </a:prstGeom>
          <a:solidFill>
            <a:srgbClr val="E1F5FF"/>
          </a:solidFill>
          <a:ln>
            <a:solidFill>
              <a:srgbClr val="C6DEF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Manager extends Employee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double bonus = ... 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public double pay()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super.pay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1800" b="1" dirty="0">
                <a:latin typeface="Courier New"/>
                <a:cs typeface="Courier New"/>
              </a:rPr>
              <a:t> + bonus;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38174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Ultimate Superclass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Class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Object</a:t>
            </a:r>
            <a:r>
              <a:rPr lang="en-US" dirty="0" smtClean="0"/>
              <a:t> is the root </a:t>
            </a:r>
            <a:br>
              <a:rPr lang="en-US" dirty="0" smtClean="0"/>
            </a:br>
            <a:r>
              <a:rPr lang="en-US" dirty="0" smtClean="0"/>
              <a:t>of the Java class hierarchy.</a:t>
            </a:r>
          </a:p>
          <a:p>
            <a:pPr lvl="1"/>
            <a:r>
              <a:rPr lang="en-US" dirty="0" smtClean="0"/>
              <a:t>Any class that doesn’t explicitly extend a superclass implicitly extends class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Object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Object</a:t>
            </a:r>
            <a:r>
              <a:rPr lang="en-US" dirty="0" smtClean="0"/>
              <a:t> has two methods that you can override: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String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toString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boolean equals()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53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89999" y="1370969"/>
            <a:ext cx="6279634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Animal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public void </a:t>
            </a:r>
            <a:r>
              <a:rPr lang="en-US" sz="1800" b="1" dirty="0">
                <a:latin typeface="Courier New"/>
                <a:cs typeface="Courier New"/>
              </a:rPr>
              <a:t>move()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latin typeface="Courier New"/>
                <a:cs typeface="Courier New"/>
              </a:rPr>
              <a:t>System.out.println</a:t>
            </a:r>
            <a:r>
              <a:rPr lang="en-US" sz="1800" b="1" dirty="0">
                <a:latin typeface="Courier New"/>
                <a:cs typeface="Courier New"/>
              </a:rPr>
              <a:t>("Animal moves.");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89999" y="3611878"/>
            <a:ext cx="6279634" cy="20313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Mammal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extends Animal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void move()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latin typeface="Courier New"/>
                <a:cs typeface="Courier New"/>
              </a:rPr>
              <a:t>System.out.println</a:t>
            </a:r>
            <a:r>
              <a:rPr lang="en-US" sz="1800" b="1" dirty="0">
                <a:latin typeface="Courier New"/>
                <a:cs typeface="Courier New"/>
              </a:rPr>
              <a:t>("Mammal moves.");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48684" y="1417342"/>
            <a:ext cx="1601788" cy="1966429"/>
            <a:chOff x="3468386" y="1620216"/>
            <a:chExt cx="1601788" cy="1966429"/>
          </a:xfrm>
        </p:grpSpPr>
        <p:grpSp>
          <p:nvGrpSpPr>
            <p:cNvPr id="8" name="Group 7"/>
            <p:cNvGrpSpPr/>
            <p:nvPr/>
          </p:nvGrpSpPr>
          <p:grpSpPr>
            <a:xfrm>
              <a:off x="3911753" y="1620216"/>
              <a:ext cx="815975" cy="528638"/>
              <a:chOff x="3931927" y="1620216"/>
              <a:chExt cx="815975" cy="528638"/>
            </a:xfrm>
          </p:grpSpPr>
          <p:sp>
            <p:nvSpPr>
              <p:cNvPr id="20" name="Text Box 3"/>
              <p:cNvSpPr txBox="1">
                <a:spLocks noChangeArrowheads="1"/>
              </p:cNvSpPr>
              <p:nvPr/>
            </p:nvSpPr>
            <p:spPr bwMode="auto">
              <a:xfrm>
                <a:off x="3931927" y="1620216"/>
                <a:ext cx="815975" cy="34925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Animal</a:t>
                </a:r>
              </a:p>
            </p:txBody>
          </p:sp>
          <p:sp>
            <p:nvSpPr>
              <p:cNvPr id="21" name="AutoShape 32"/>
              <p:cNvSpPr>
                <a:spLocks noChangeArrowheads="1"/>
              </p:cNvSpPr>
              <p:nvPr/>
            </p:nvSpPr>
            <p:spPr bwMode="auto">
              <a:xfrm>
                <a:off x="4206565" y="1966291"/>
                <a:ext cx="273050" cy="182563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468386" y="2153133"/>
              <a:ext cx="1601788" cy="1433512"/>
              <a:chOff x="3518846" y="2178366"/>
              <a:chExt cx="1601788" cy="1433512"/>
            </a:xfrm>
          </p:grpSpPr>
          <p:grpSp>
            <p:nvGrpSpPr>
              <p:cNvPr id="10" name="Group 4"/>
              <p:cNvGrpSpPr>
                <a:grpSpLocks/>
              </p:cNvGrpSpPr>
              <p:nvPr/>
            </p:nvGrpSpPr>
            <p:grpSpPr bwMode="auto">
              <a:xfrm>
                <a:off x="3518846" y="2713353"/>
                <a:ext cx="1601788" cy="898525"/>
                <a:chOff x="616" y="1654"/>
                <a:chExt cx="1009" cy="566"/>
              </a:xfrm>
            </p:grpSpPr>
            <p:sp>
              <p:nvSpPr>
                <p:cNvPr id="13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616" y="2000"/>
                  <a:ext cx="365" cy="22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1600"/>
                    <a:t>Lion</a:t>
                  </a:r>
                </a:p>
              </p:txBody>
            </p:sp>
            <p:sp>
              <p:nvSpPr>
                <p:cNvPr id="14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267" y="2000"/>
                  <a:ext cx="358" cy="22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1600"/>
                    <a:t>Dog</a:t>
                  </a:r>
                </a:p>
              </p:txBody>
            </p:sp>
            <p:sp>
              <p:nvSpPr>
                <p:cNvPr id="15" name="AutoShape 7"/>
                <p:cNvSpPr>
                  <a:spLocks noChangeArrowheads="1"/>
                </p:cNvSpPr>
                <p:nvPr/>
              </p:nvSpPr>
              <p:spPr bwMode="auto">
                <a:xfrm>
                  <a:off x="1065" y="1654"/>
                  <a:ext cx="172" cy="115"/>
                </a:xfrm>
                <a:prstGeom prst="triangle">
                  <a:avLst>
                    <a:gd name="adj" fmla="val 50000"/>
                  </a:avLst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804" y="1881"/>
                  <a:ext cx="0" cy="11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465" y="1881"/>
                  <a:ext cx="0" cy="11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10"/>
                <p:cNvSpPr>
                  <a:spLocks noChangeShapeType="1"/>
                </p:cNvSpPr>
                <p:nvPr/>
              </p:nvSpPr>
              <p:spPr bwMode="auto">
                <a:xfrm>
                  <a:off x="804" y="1881"/>
                  <a:ext cx="661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1153" y="1762"/>
                  <a:ext cx="0" cy="11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" name="Text Box 29"/>
              <p:cNvSpPr txBox="1">
                <a:spLocks noChangeArrowheads="1"/>
              </p:cNvSpPr>
              <p:nvPr/>
            </p:nvSpPr>
            <p:spPr bwMode="auto">
              <a:xfrm>
                <a:off x="3893496" y="2367278"/>
                <a:ext cx="976313" cy="34925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 dirty="0"/>
                  <a:t>Mammal</a:t>
                </a:r>
              </a:p>
            </p:txBody>
          </p:sp>
          <p:sp>
            <p:nvSpPr>
              <p:cNvPr id="12" name="Line 34"/>
              <p:cNvSpPr>
                <a:spLocks noChangeShapeType="1"/>
              </p:cNvSpPr>
              <p:nvPr/>
            </p:nvSpPr>
            <p:spPr bwMode="auto">
              <a:xfrm flipV="1">
                <a:off x="4371334" y="2178366"/>
                <a:ext cx="0" cy="1889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3982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Polymorphism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89999" y="1370969"/>
            <a:ext cx="6043394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Lion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extends Mammal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void move()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latin typeface="Courier New"/>
                <a:cs typeface="Courier New"/>
              </a:rPr>
              <a:t>System.out.println</a:t>
            </a:r>
            <a:r>
              <a:rPr lang="en-US" sz="1800" b="1" dirty="0">
                <a:latin typeface="Courier New"/>
                <a:cs typeface="Courier New"/>
              </a:rPr>
              <a:t>("Lion moves.");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89999" y="3611878"/>
            <a:ext cx="5904872" cy="20313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Dog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extends Mammal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void move()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latin typeface="Courier New"/>
                <a:cs typeface="Courier New"/>
              </a:rPr>
              <a:t>System.out.println</a:t>
            </a:r>
            <a:r>
              <a:rPr lang="en-US" sz="1800" b="1" dirty="0">
                <a:latin typeface="Courier New"/>
                <a:cs typeface="Courier New"/>
              </a:rPr>
              <a:t>("Dog moves.");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48684" y="1417342"/>
            <a:ext cx="1601788" cy="1966429"/>
            <a:chOff x="3468386" y="1620216"/>
            <a:chExt cx="1601788" cy="1966429"/>
          </a:xfrm>
        </p:grpSpPr>
        <p:grpSp>
          <p:nvGrpSpPr>
            <p:cNvPr id="8" name="Group 7"/>
            <p:cNvGrpSpPr/>
            <p:nvPr/>
          </p:nvGrpSpPr>
          <p:grpSpPr>
            <a:xfrm>
              <a:off x="3911753" y="1620216"/>
              <a:ext cx="815975" cy="528638"/>
              <a:chOff x="3931927" y="1620216"/>
              <a:chExt cx="815975" cy="528638"/>
            </a:xfrm>
          </p:grpSpPr>
          <p:sp>
            <p:nvSpPr>
              <p:cNvPr id="20" name="Text Box 3"/>
              <p:cNvSpPr txBox="1">
                <a:spLocks noChangeArrowheads="1"/>
              </p:cNvSpPr>
              <p:nvPr/>
            </p:nvSpPr>
            <p:spPr bwMode="auto">
              <a:xfrm>
                <a:off x="3931927" y="1620216"/>
                <a:ext cx="815975" cy="34925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Animal</a:t>
                </a:r>
              </a:p>
            </p:txBody>
          </p:sp>
          <p:sp>
            <p:nvSpPr>
              <p:cNvPr id="21" name="AutoShape 32"/>
              <p:cNvSpPr>
                <a:spLocks noChangeArrowheads="1"/>
              </p:cNvSpPr>
              <p:nvPr/>
            </p:nvSpPr>
            <p:spPr bwMode="auto">
              <a:xfrm>
                <a:off x="4206565" y="1966291"/>
                <a:ext cx="273050" cy="182563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468386" y="2153133"/>
              <a:ext cx="1601788" cy="1433512"/>
              <a:chOff x="3518846" y="2178366"/>
              <a:chExt cx="1601788" cy="1433512"/>
            </a:xfrm>
          </p:grpSpPr>
          <p:grpSp>
            <p:nvGrpSpPr>
              <p:cNvPr id="10" name="Group 4"/>
              <p:cNvGrpSpPr>
                <a:grpSpLocks/>
              </p:cNvGrpSpPr>
              <p:nvPr/>
            </p:nvGrpSpPr>
            <p:grpSpPr bwMode="auto">
              <a:xfrm>
                <a:off x="3518846" y="2713353"/>
                <a:ext cx="1601788" cy="898525"/>
                <a:chOff x="616" y="1654"/>
                <a:chExt cx="1009" cy="566"/>
              </a:xfrm>
            </p:grpSpPr>
            <p:sp>
              <p:nvSpPr>
                <p:cNvPr id="13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616" y="2000"/>
                  <a:ext cx="365" cy="22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1600"/>
                    <a:t>Lion</a:t>
                  </a:r>
                </a:p>
              </p:txBody>
            </p:sp>
            <p:sp>
              <p:nvSpPr>
                <p:cNvPr id="14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267" y="2000"/>
                  <a:ext cx="358" cy="22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1600"/>
                    <a:t>Dog</a:t>
                  </a:r>
                </a:p>
              </p:txBody>
            </p:sp>
            <p:sp>
              <p:nvSpPr>
                <p:cNvPr id="15" name="AutoShape 7"/>
                <p:cNvSpPr>
                  <a:spLocks noChangeArrowheads="1"/>
                </p:cNvSpPr>
                <p:nvPr/>
              </p:nvSpPr>
              <p:spPr bwMode="auto">
                <a:xfrm>
                  <a:off x="1065" y="1654"/>
                  <a:ext cx="172" cy="115"/>
                </a:xfrm>
                <a:prstGeom prst="triangle">
                  <a:avLst>
                    <a:gd name="adj" fmla="val 50000"/>
                  </a:avLst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804" y="1881"/>
                  <a:ext cx="0" cy="11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465" y="1881"/>
                  <a:ext cx="0" cy="11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10"/>
                <p:cNvSpPr>
                  <a:spLocks noChangeShapeType="1"/>
                </p:cNvSpPr>
                <p:nvPr/>
              </p:nvSpPr>
              <p:spPr bwMode="auto">
                <a:xfrm>
                  <a:off x="804" y="1881"/>
                  <a:ext cx="661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1153" y="1762"/>
                  <a:ext cx="0" cy="11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" name="Text Box 29"/>
              <p:cNvSpPr txBox="1">
                <a:spLocks noChangeArrowheads="1"/>
              </p:cNvSpPr>
              <p:nvPr/>
            </p:nvSpPr>
            <p:spPr bwMode="auto">
              <a:xfrm>
                <a:off x="3893496" y="2367278"/>
                <a:ext cx="976313" cy="34925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 dirty="0"/>
                  <a:t>Mammal</a:t>
                </a:r>
              </a:p>
            </p:txBody>
          </p:sp>
          <p:sp>
            <p:nvSpPr>
              <p:cNvPr id="12" name="Line 34"/>
              <p:cNvSpPr>
                <a:spLocks noChangeShapeType="1"/>
              </p:cNvSpPr>
              <p:nvPr/>
            </p:nvSpPr>
            <p:spPr bwMode="auto">
              <a:xfrm flipV="1">
                <a:off x="4371334" y="2178366"/>
                <a:ext cx="0" cy="1889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43517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26"/>
            <a:ext cx="8229600" cy="3749000"/>
          </a:xfrm>
        </p:spPr>
        <p:txBody>
          <a:bodyPr/>
          <a:lstStyle/>
          <a:p>
            <a:r>
              <a:rPr lang="en-US" dirty="0" smtClean="0"/>
              <a:t>What is printed?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is printed?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23493" y="1325903"/>
            <a:ext cx="4214628" cy="2585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Animal animal = new Animal();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Mammal mammal = new Mammal();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Lion   lion   = new Lion();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Dog    dog    = new Dog();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err="1">
                <a:latin typeface="Courier New"/>
                <a:cs typeface="Courier New"/>
              </a:rPr>
              <a:t>animal.move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mammal.move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lion.move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dog.move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1444" y="4343390"/>
            <a:ext cx="2955106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mammal = new Lion();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mammal.move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animal = new Dog();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animal.move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31284" y="2697488"/>
            <a:ext cx="1998276" cy="1200329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Courier New"/>
                <a:cs typeface="Courier New"/>
              </a:rPr>
              <a:t>Animal moves.</a:t>
            </a:r>
          </a:p>
          <a:p>
            <a:r>
              <a:rPr lang="en-US" sz="1800" b="1" dirty="0">
                <a:solidFill>
                  <a:schemeClr val="bg1"/>
                </a:solidFill>
                <a:latin typeface="Courier New"/>
                <a:cs typeface="Courier New"/>
              </a:rPr>
              <a:t>Mammal moves.</a:t>
            </a:r>
          </a:p>
          <a:p>
            <a:r>
              <a:rPr lang="en-US" sz="1800" b="1" dirty="0">
                <a:solidFill>
                  <a:schemeClr val="bg1"/>
                </a:solidFill>
                <a:latin typeface="Courier New"/>
                <a:cs typeface="Courier New"/>
              </a:rPr>
              <a:t>Lion moves.</a:t>
            </a:r>
          </a:p>
          <a:p>
            <a:r>
              <a:rPr lang="en-US" sz="1800" b="1" dirty="0">
                <a:solidFill>
                  <a:schemeClr val="bg1"/>
                </a:solidFill>
                <a:latin typeface="Courier New"/>
                <a:cs typeface="Courier New"/>
              </a:rPr>
              <a:t>Dog moves.</a:t>
            </a:r>
            <a:endParaRPr lang="en-US" sz="1800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6536" y="4800585"/>
            <a:ext cx="1708408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Courier New"/>
                <a:cs typeface="Courier New"/>
              </a:rPr>
              <a:t>Lion moves.</a:t>
            </a:r>
          </a:p>
          <a:p>
            <a:r>
              <a:rPr lang="en-US" sz="1800" b="1" dirty="0">
                <a:solidFill>
                  <a:schemeClr val="bg1"/>
                </a:solidFill>
                <a:latin typeface="Courier New"/>
                <a:cs typeface="Courier New"/>
              </a:rPr>
              <a:t>Dog moves.</a:t>
            </a:r>
            <a:endParaRPr lang="en-US" sz="1800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46561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Dynamic method lookup</a:t>
            </a:r>
          </a:p>
          <a:p>
            <a:pPr lvl="5"/>
            <a:endParaRPr lang="en-US" dirty="0" smtClean="0">
              <a:solidFill>
                <a:srgbClr val="B23C00"/>
              </a:solidFill>
            </a:endParaRPr>
          </a:p>
          <a:p>
            <a:r>
              <a:rPr lang="en-US" dirty="0" smtClean="0"/>
              <a:t>In Java, the method calls are always determined by the </a:t>
            </a:r>
            <a:r>
              <a:rPr lang="en-US" dirty="0" smtClean="0">
                <a:solidFill>
                  <a:srgbClr val="B23C00"/>
                </a:solidFill>
              </a:rPr>
              <a:t>type of the object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u="sng" dirty="0" smtClean="0"/>
              <a:t>not</a:t>
            </a:r>
            <a:r>
              <a:rPr lang="en-US" dirty="0" smtClean="0"/>
              <a:t> by the type of the variable </a:t>
            </a:r>
            <a:br>
              <a:rPr lang="en-US" dirty="0" smtClean="0"/>
            </a:br>
            <a:r>
              <a:rPr lang="en-US" dirty="0" smtClean="0"/>
              <a:t>containing the object reference.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The type of variable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animal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Animal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type of the object is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Dog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Dog moves. </a:t>
            </a:r>
            <a:r>
              <a:rPr lang="en-US" dirty="0" smtClean="0"/>
              <a:t>is printed.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97245" y="3977634"/>
            <a:ext cx="4186413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Animal</a:t>
            </a:r>
            <a:r>
              <a:rPr lang="en-US" sz="2000" b="1" dirty="0" smtClean="0">
                <a:latin typeface="Courier New"/>
                <a:cs typeface="Courier New"/>
              </a:rPr>
              <a:t> animal </a:t>
            </a:r>
            <a:r>
              <a:rPr lang="en-US" sz="2000" b="1" dirty="0">
                <a:latin typeface="Courier New"/>
                <a:cs typeface="Courier New"/>
              </a:rPr>
              <a:t>= new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Dog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animal.move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97872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6EE0-7194-E344-9CC6-A924FA57E717}" type="slidenum">
              <a:rPr lang="en-US"/>
              <a:pPr/>
              <a:t>3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 Outcomes</a:t>
            </a:r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Use and work with </a:t>
            </a:r>
            <a:r>
              <a:rPr lang="en-US" dirty="0">
                <a:solidFill>
                  <a:srgbClr val="A12A03"/>
                </a:solidFill>
              </a:rPr>
              <a:t>basic structures </a:t>
            </a:r>
            <a:r>
              <a:rPr lang="en-US" dirty="0"/>
              <a:t>such as linked lists, stacks, queues, binary search </a:t>
            </a:r>
            <a:r>
              <a:rPr lang="en-US" dirty="0" smtClean="0"/>
              <a:t>trees, </a:t>
            </a:r>
            <a:r>
              <a:rPr lang="en-US" dirty="0"/>
              <a:t>and iterators.</a:t>
            </a:r>
          </a:p>
          <a:p>
            <a:pPr lvl="0">
              <a:spcBef>
                <a:spcPts val="800"/>
              </a:spcBef>
            </a:pPr>
            <a:r>
              <a:rPr lang="en-US" dirty="0"/>
              <a:t>Implement from specifications Java classes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embody </a:t>
            </a:r>
            <a:r>
              <a:rPr lang="en-US" dirty="0">
                <a:solidFill>
                  <a:srgbClr val="A12A03"/>
                </a:solidFill>
              </a:rPr>
              <a:t>data structures</a:t>
            </a:r>
            <a:r>
              <a:rPr lang="en-US" dirty="0"/>
              <a:t>.</a:t>
            </a:r>
          </a:p>
          <a:p>
            <a:pPr lvl="0">
              <a:spcBef>
                <a:spcPts val="800"/>
              </a:spcBef>
            </a:pPr>
            <a:r>
              <a:rPr lang="en-US" dirty="0"/>
              <a:t>Use and work with pre-existing implementations such as the </a:t>
            </a:r>
            <a:r>
              <a:rPr lang="en-US" dirty="0">
                <a:solidFill>
                  <a:srgbClr val="A12A03"/>
                </a:solidFill>
              </a:rPr>
              <a:t>Java collections framework</a:t>
            </a:r>
            <a:r>
              <a:rPr lang="en-US" dirty="0"/>
              <a:t>.</a:t>
            </a:r>
          </a:p>
          <a:p>
            <a:pPr lvl="0">
              <a:spcBef>
                <a:spcPts val="800"/>
              </a:spcBef>
            </a:pPr>
            <a:r>
              <a:rPr lang="en-US" dirty="0"/>
              <a:t>Make relative estimates between alternative algorithms of the running time of algorithms using </a:t>
            </a:r>
            <a:r>
              <a:rPr lang="en-US" dirty="0">
                <a:solidFill>
                  <a:srgbClr val="A12A03"/>
                </a:solidFill>
              </a:rPr>
              <a:t>big-O estimates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 Question June 2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778" y="1234464"/>
            <a:ext cx="2560293" cy="4896461"/>
          </a:xfrm>
        </p:spPr>
        <p:txBody>
          <a:bodyPr/>
          <a:lstStyle/>
          <a:p>
            <a:r>
              <a:rPr lang="en-US" dirty="0" smtClean="0"/>
              <a:t>What is printed?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fg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ffg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ffh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None of the above.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928" y="1234464"/>
            <a:ext cx="6130301" cy="55092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class A </a:t>
            </a:r>
          </a:p>
          <a:p>
            <a:r>
              <a:rPr lang="en-US" b="1" dirty="0">
                <a:latin typeface="Courier New"/>
                <a:cs typeface="Courier New"/>
              </a:rPr>
              <a:t>{ </a:t>
            </a:r>
          </a:p>
          <a:p>
            <a:r>
              <a:rPr lang="en-US" b="1" dirty="0">
                <a:latin typeface="Courier New"/>
                <a:cs typeface="Courier New"/>
              </a:rPr>
              <a:t>   void print(String s) { </a:t>
            </a:r>
            <a:r>
              <a:rPr lang="en-US" b="1" dirty="0" err="1">
                <a:latin typeface="Courier New"/>
                <a:cs typeface="Courier New"/>
              </a:rPr>
              <a:t>System.out.print</a:t>
            </a:r>
            <a:r>
              <a:rPr lang="en-US" b="1" dirty="0">
                <a:latin typeface="Courier New"/>
                <a:cs typeface="Courier New"/>
              </a:rPr>
              <a:t>(s); }</a:t>
            </a:r>
          </a:p>
          <a:p>
            <a:r>
              <a:rPr lang="fi-FI" b="1" dirty="0">
                <a:latin typeface="Courier New"/>
                <a:cs typeface="Courier New"/>
              </a:rPr>
              <a:t>   </a:t>
            </a:r>
            <a:r>
              <a:rPr lang="fi-FI" b="1" dirty="0" err="1">
                <a:latin typeface="Courier New"/>
                <a:cs typeface="Courier New"/>
              </a:rPr>
              <a:t>void</a:t>
            </a:r>
            <a:r>
              <a:rPr lang="fi-FI" b="1" dirty="0">
                <a:latin typeface="Courier New"/>
                <a:cs typeface="Courier New"/>
              </a:rPr>
              <a:t> f() { </a:t>
            </a:r>
            <a:r>
              <a:rPr lang="fi-FI" b="1" dirty="0" err="1">
                <a:latin typeface="Courier New"/>
                <a:cs typeface="Courier New"/>
              </a:rPr>
              <a:t>print("f</a:t>
            </a:r>
            <a:r>
              <a:rPr lang="fi-FI" b="1" dirty="0">
                <a:latin typeface="Courier New"/>
                <a:cs typeface="Courier New"/>
              </a:rPr>
              <a:t>"); g(); } </a:t>
            </a:r>
          </a:p>
          <a:p>
            <a:r>
              <a:rPr lang="fi-FI" b="1" dirty="0">
                <a:latin typeface="Courier New"/>
                <a:cs typeface="Courier New"/>
              </a:rPr>
              <a:t>   </a:t>
            </a:r>
            <a:r>
              <a:rPr lang="fi-FI" b="1" dirty="0" err="1">
                <a:latin typeface="Courier New"/>
                <a:cs typeface="Courier New"/>
              </a:rPr>
              <a:t>void</a:t>
            </a:r>
            <a:r>
              <a:rPr lang="fi-FI" b="1" dirty="0">
                <a:latin typeface="Courier New"/>
                <a:cs typeface="Courier New"/>
              </a:rPr>
              <a:t> g() { </a:t>
            </a:r>
            <a:r>
              <a:rPr lang="fi-FI" b="1" dirty="0" err="1">
                <a:latin typeface="Courier New"/>
                <a:cs typeface="Courier New"/>
              </a:rPr>
              <a:t>print("g</a:t>
            </a:r>
            <a:r>
              <a:rPr lang="fi-FI" b="1" dirty="0">
                <a:latin typeface="Courier New"/>
                <a:cs typeface="Courier New"/>
              </a:rPr>
              <a:t>"); }</a:t>
            </a:r>
          </a:p>
          <a:p>
            <a:r>
              <a:rPr lang="fi-FI" b="1" dirty="0">
                <a:latin typeface="Courier New"/>
                <a:cs typeface="Courier New"/>
              </a:rPr>
              <a:t>}</a:t>
            </a:r>
          </a:p>
          <a:p>
            <a:endParaRPr lang="fi-FI" b="1" dirty="0">
              <a:latin typeface="Courier New"/>
              <a:cs typeface="Courier New"/>
            </a:endParaRPr>
          </a:p>
          <a:p>
            <a:r>
              <a:rPr lang="fi-FI" b="1" dirty="0" err="1">
                <a:latin typeface="Courier New"/>
                <a:cs typeface="Courier New"/>
              </a:rPr>
              <a:t>class</a:t>
            </a:r>
            <a:r>
              <a:rPr lang="fi-FI" b="1" dirty="0">
                <a:latin typeface="Courier New"/>
                <a:cs typeface="Courier New"/>
              </a:rPr>
              <a:t> B </a:t>
            </a:r>
            <a:r>
              <a:rPr lang="fi-FI" b="1" dirty="0" err="1">
                <a:latin typeface="Courier New"/>
                <a:cs typeface="Courier New"/>
              </a:rPr>
              <a:t>extends</a:t>
            </a:r>
            <a:r>
              <a:rPr lang="fi-FI" b="1" dirty="0">
                <a:latin typeface="Courier New"/>
                <a:cs typeface="Courier New"/>
              </a:rPr>
              <a:t> A </a:t>
            </a:r>
          </a:p>
          <a:p>
            <a:r>
              <a:rPr lang="fi-FI" b="1" dirty="0">
                <a:latin typeface="Courier New"/>
                <a:cs typeface="Courier New"/>
              </a:rPr>
              <a:t>{</a:t>
            </a:r>
          </a:p>
          <a:p>
            <a:r>
              <a:rPr lang="fi-FI" b="1" dirty="0">
                <a:latin typeface="Courier New"/>
                <a:cs typeface="Courier New"/>
              </a:rPr>
              <a:t>   </a:t>
            </a:r>
            <a:r>
              <a:rPr lang="fi-FI" b="1" dirty="0" err="1">
                <a:latin typeface="Courier New"/>
                <a:cs typeface="Courier New"/>
              </a:rPr>
              <a:t>void</a:t>
            </a:r>
            <a:r>
              <a:rPr lang="fi-FI" b="1" dirty="0">
                <a:latin typeface="Courier New"/>
                <a:cs typeface="Courier New"/>
              </a:rPr>
              <a:t> f() { </a:t>
            </a:r>
            <a:r>
              <a:rPr lang="fi-FI" b="1" dirty="0" err="1">
                <a:latin typeface="Courier New"/>
                <a:cs typeface="Courier New"/>
              </a:rPr>
              <a:t>print("f</a:t>
            </a:r>
            <a:r>
              <a:rPr lang="fi-FI" b="1" dirty="0">
                <a:latin typeface="Courier New"/>
                <a:cs typeface="Courier New"/>
              </a:rPr>
              <a:t>"); </a:t>
            </a:r>
            <a:r>
              <a:rPr lang="fi-FI" b="1" dirty="0" err="1">
                <a:latin typeface="Courier New"/>
                <a:cs typeface="Courier New"/>
              </a:rPr>
              <a:t>super.f</a:t>
            </a:r>
            <a:r>
              <a:rPr lang="fi-FI" b="1" dirty="0">
                <a:latin typeface="Courier New"/>
                <a:cs typeface="Courier New"/>
              </a:rPr>
              <a:t>(); }</a:t>
            </a:r>
          </a:p>
          <a:p>
            <a:r>
              <a:rPr lang="fi-FI" b="1" dirty="0">
                <a:latin typeface="Courier New"/>
                <a:cs typeface="Courier New"/>
              </a:rPr>
              <a:t>   </a:t>
            </a:r>
            <a:r>
              <a:rPr lang="fi-FI" b="1" dirty="0" err="1">
                <a:latin typeface="Courier New"/>
                <a:cs typeface="Courier New"/>
              </a:rPr>
              <a:t>void</a:t>
            </a:r>
            <a:r>
              <a:rPr lang="fi-FI" b="1" dirty="0">
                <a:latin typeface="Courier New"/>
                <a:cs typeface="Courier New"/>
              </a:rPr>
              <a:t> g() { h(); }</a:t>
            </a:r>
          </a:p>
          <a:p>
            <a:r>
              <a:rPr lang="fi-FI" b="1" dirty="0">
                <a:latin typeface="Courier New"/>
                <a:cs typeface="Courier New"/>
              </a:rPr>
              <a:t>   </a:t>
            </a:r>
            <a:r>
              <a:rPr lang="fi-FI" b="1" dirty="0" err="1">
                <a:latin typeface="Courier New"/>
                <a:cs typeface="Courier New"/>
              </a:rPr>
              <a:t>void</a:t>
            </a:r>
            <a:r>
              <a:rPr lang="fi-FI" b="1" dirty="0">
                <a:latin typeface="Courier New"/>
                <a:cs typeface="Courier New"/>
              </a:rPr>
              <a:t> h() { </a:t>
            </a:r>
            <a:r>
              <a:rPr lang="fi-FI" b="1" dirty="0" err="1">
                <a:latin typeface="Courier New"/>
                <a:cs typeface="Courier New"/>
              </a:rPr>
              <a:t>print("h</a:t>
            </a:r>
            <a:r>
              <a:rPr lang="fi-FI" b="1" dirty="0">
                <a:latin typeface="Courier New"/>
                <a:cs typeface="Courier New"/>
              </a:rPr>
              <a:t>"); }</a:t>
            </a:r>
          </a:p>
          <a:p>
            <a:r>
              <a:rPr lang="fi-FI" b="1" dirty="0">
                <a:latin typeface="Courier New"/>
                <a:cs typeface="Courier New"/>
              </a:rPr>
              <a:t>}</a:t>
            </a:r>
          </a:p>
          <a:p>
            <a:endParaRPr lang="fi-FI" b="1" dirty="0">
              <a:latin typeface="Courier New"/>
              <a:cs typeface="Courier New"/>
            </a:endParaRPr>
          </a:p>
          <a:p>
            <a:r>
              <a:rPr lang="fi-FI" b="1" dirty="0" err="1">
                <a:latin typeface="Courier New"/>
                <a:cs typeface="Courier New"/>
              </a:rPr>
              <a:t>public</a:t>
            </a:r>
            <a:r>
              <a:rPr lang="fi-FI" b="1" dirty="0">
                <a:latin typeface="Courier New"/>
                <a:cs typeface="Courier New"/>
              </a:rPr>
              <a:t> </a:t>
            </a:r>
            <a:r>
              <a:rPr lang="fi-FI" b="1" dirty="0" err="1">
                <a:latin typeface="Courier New"/>
                <a:cs typeface="Courier New"/>
              </a:rPr>
              <a:t>class</a:t>
            </a:r>
            <a:r>
              <a:rPr lang="fi-FI" b="1" dirty="0">
                <a:latin typeface="Courier New"/>
                <a:cs typeface="Courier New"/>
              </a:rPr>
              <a:t> </a:t>
            </a:r>
            <a:r>
              <a:rPr lang="fi-FI" b="1" dirty="0" err="1">
                <a:latin typeface="Courier New"/>
                <a:cs typeface="Courier New"/>
              </a:rPr>
              <a:t>Print</a:t>
            </a:r>
            <a:endParaRPr lang="fi-FI" b="1" dirty="0">
              <a:latin typeface="Courier New"/>
              <a:cs typeface="Courier New"/>
            </a:endParaRPr>
          </a:p>
          <a:p>
            <a:r>
              <a:rPr lang="fi-FI" b="1" dirty="0">
                <a:latin typeface="Courier New"/>
                <a:cs typeface="Courier New"/>
              </a:rPr>
              <a:t>{</a:t>
            </a:r>
          </a:p>
          <a:p>
            <a:r>
              <a:rPr lang="fi-FI" b="1" dirty="0">
                <a:latin typeface="Courier New"/>
                <a:cs typeface="Courier New"/>
              </a:rPr>
              <a:t>    </a:t>
            </a:r>
            <a:r>
              <a:rPr lang="fi-FI" b="1" dirty="0" err="1">
                <a:latin typeface="Courier New"/>
                <a:cs typeface="Courier New"/>
              </a:rPr>
              <a:t>public</a:t>
            </a:r>
            <a:r>
              <a:rPr lang="fi-FI" b="1" dirty="0">
                <a:latin typeface="Courier New"/>
                <a:cs typeface="Courier New"/>
              </a:rPr>
              <a:t> </a:t>
            </a:r>
            <a:r>
              <a:rPr lang="fi-FI" b="1" dirty="0" err="1">
                <a:latin typeface="Courier New"/>
                <a:cs typeface="Courier New"/>
              </a:rPr>
              <a:t>static</a:t>
            </a:r>
            <a:r>
              <a:rPr lang="fi-FI" b="1" dirty="0">
                <a:latin typeface="Courier New"/>
                <a:cs typeface="Courier New"/>
              </a:rPr>
              <a:t> </a:t>
            </a:r>
            <a:r>
              <a:rPr lang="fi-FI" b="1" dirty="0" err="1">
                <a:latin typeface="Courier New"/>
                <a:cs typeface="Courier New"/>
              </a:rPr>
              <a:t>void</a:t>
            </a:r>
            <a:r>
              <a:rPr lang="fi-FI" b="1" dirty="0">
                <a:latin typeface="Courier New"/>
                <a:cs typeface="Courier New"/>
              </a:rPr>
              <a:t> </a:t>
            </a:r>
            <a:r>
              <a:rPr lang="fi-FI" b="1" dirty="0" err="1">
                <a:latin typeface="Courier New"/>
                <a:cs typeface="Courier New"/>
              </a:rPr>
              <a:t>main(String</a:t>
            </a:r>
            <a:r>
              <a:rPr lang="fi-FI" b="1" dirty="0">
                <a:latin typeface="Courier New"/>
                <a:cs typeface="Courier New"/>
              </a:rPr>
              <a:t> </a:t>
            </a:r>
            <a:r>
              <a:rPr lang="fi-FI" b="1" dirty="0" err="1">
                <a:latin typeface="Courier New"/>
                <a:cs typeface="Courier New"/>
              </a:rPr>
              <a:t>args</a:t>
            </a:r>
            <a:r>
              <a:rPr lang="fi-FI" b="1" dirty="0">
                <a:latin typeface="Courier New"/>
                <a:cs typeface="Courier New"/>
              </a:rPr>
              <a:t>[])</a:t>
            </a:r>
          </a:p>
          <a:p>
            <a:r>
              <a:rPr lang="fi-FI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A a = new B(); 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a.f</a:t>
            </a:r>
            <a:r>
              <a:rPr lang="en-US" b="1" dirty="0">
                <a:latin typeface="Courier New"/>
                <a:cs typeface="Courier New"/>
              </a:rPr>
              <a:t>(); // What does it print?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81615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Polymorphic Self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63244"/>
            <a:ext cx="8229600" cy="1696096"/>
          </a:xfrm>
        </p:spPr>
        <p:txBody>
          <a:bodyPr/>
          <a:lstStyle/>
          <a:p>
            <a:r>
              <a:rPr lang="en-US" dirty="0" smtClean="0"/>
              <a:t>From which account is the withdrawal made?</a:t>
            </a:r>
          </a:p>
          <a:p>
            <a:r>
              <a:rPr lang="en-US" dirty="0" smtClean="0"/>
              <a:t>Same as </a:t>
            </a:r>
            <a:r>
              <a:rPr lang="en-US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this.withdraw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(amount);</a:t>
            </a:r>
          </a:p>
          <a:p>
            <a:pPr lvl="1"/>
            <a:r>
              <a:rPr lang="en-US" dirty="0" smtClean="0"/>
              <a:t>The value of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this</a:t>
            </a:r>
            <a:r>
              <a:rPr lang="en-US" dirty="0" smtClean="0"/>
              <a:t> depends on the caller.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25903"/>
            <a:ext cx="8495986" cy="16312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void transfer(double amount, </a:t>
            </a:r>
            <a:r>
              <a:rPr lang="en-US" sz="2000" b="1" dirty="0" err="1">
                <a:latin typeface="Courier New"/>
                <a:cs typeface="Courier New"/>
              </a:rPr>
              <a:t>BankAccount</a:t>
            </a:r>
            <a:r>
              <a:rPr lang="en-US" sz="2000" b="1" dirty="0">
                <a:latin typeface="Courier New"/>
                <a:cs typeface="Courier New"/>
              </a:rPr>
              <a:t> other)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withdraw(amount);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 err="1">
                <a:latin typeface="Courier New"/>
                <a:cs typeface="Courier New"/>
              </a:rPr>
              <a:t>other.deposit</a:t>
            </a:r>
            <a:r>
              <a:rPr lang="en-US" sz="2000" b="1" dirty="0">
                <a:latin typeface="Courier New"/>
                <a:cs typeface="Courier New"/>
              </a:rPr>
              <a:t>(amount);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8757" y="4709146"/>
            <a:ext cx="6495112" cy="707886"/>
          </a:xfrm>
          <a:prstGeom prst="rect">
            <a:avLst/>
          </a:prstGeom>
          <a:solidFill>
            <a:srgbClr val="E1F5FF"/>
          </a:solidFill>
          <a:ln>
            <a:solidFill>
              <a:srgbClr val="6699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BankAccount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myAccount</a:t>
            </a:r>
            <a:r>
              <a:rPr lang="en-US" sz="2000" b="1" dirty="0">
                <a:latin typeface="Courier New"/>
                <a:cs typeface="Courier New"/>
              </a:rPr>
              <a:t> = ..</a:t>
            </a:r>
            <a:r>
              <a:rPr lang="en-US" sz="2000" b="1" dirty="0" smtClean="0">
                <a:latin typeface="Courier New"/>
                <a:cs typeface="Courier New"/>
              </a:rPr>
              <a:t>. ;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myAccount</a:t>
            </a:r>
            <a:r>
              <a:rPr lang="en-US" sz="2000" b="1" dirty="0" err="1">
                <a:latin typeface="Courier New"/>
                <a:cs typeface="Courier New"/>
              </a:rPr>
              <a:t>.transfer</a:t>
            </a:r>
            <a:r>
              <a:rPr lang="en-US" sz="2000" b="1" dirty="0">
                <a:latin typeface="Courier New"/>
                <a:cs typeface="Courier New"/>
              </a:rPr>
              <a:t>(1000, </a:t>
            </a:r>
            <a:r>
              <a:rPr lang="en-US" sz="2000" b="1" dirty="0" err="1">
                <a:latin typeface="Courier New"/>
                <a:cs typeface="Courier New"/>
              </a:rPr>
              <a:t>anotherAccount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0155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“Quiz 1 June 4”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in Canvas.</a:t>
            </a:r>
          </a:p>
          <a:p>
            <a:r>
              <a:rPr lang="en-US" dirty="0" smtClean="0"/>
              <a:t>Start reading the chapter on interfaces.</a:t>
            </a:r>
          </a:p>
          <a:p>
            <a:r>
              <a:rPr lang="en-US" dirty="0" smtClean="0"/>
              <a:t>Take the quiz before coming to the next class.</a:t>
            </a:r>
            <a:endParaRPr lang="en-US" dirty="0"/>
          </a:p>
          <a:p>
            <a:pPr lvl="1"/>
            <a:r>
              <a:rPr lang="en-US" dirty="0" smtClean="0"/>
              <a:t>The quiz will close at 9:00 AM on Thursday.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92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6EE0-7194-E344-9CC6-A924FA57E717}" type="slidenum">
              <a:rPr lang="en-US"/>
              <a:pPr/>
              <a:t>4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 Outcomes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Formulate </a:t>
            </a:r>
            <a:r>
              <a:rPr lang="en-US" dirty="0"/>
              <a:t>and test for </a:t>
            </a:r>
            <a:r>
              <a:rPr lang="en-US" dirty="0">
                <a:solidFill>
                  <a:srgbClr val="A12A03"/>
                </a:solidFill>
              </a:rPr>
              <a:t>pre- and post-conditions</a:t>
            </a:r>
            <a:r>
              <a:rPr lang="en-US" dirty="0"/>
              <a:t>.</a:t>
            </a:r>
          </a:p>
          <a:p>
            <a:pPr lvl="0">
              <a:spcBef>
                <a:spcPts val="800"/>
              </a:spcBef>
            </a:pPr>
            <a:r>
              <a:rPr lang="en-US" dirty="0"/>
              <a:t>Distinguish between different types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A12A03"/>
                </a:solidFill>
              </a:rPr>
              <a:t>program </a:t>
            </a:r>
            <a:r>
              <a:rPr lang="en-US" dirty="0">
                <a:solidFill>
                  <a:srgbClr val="A12A03"/>
                </a:solidFill>
              </a:rPr>
              <a:t>defects </a:t>
            </a:r>
            <a:r>
              <a:rPr lang="en-US" dirty="0"/>
              <a:t>and understand how testing and debugging are used to correct them.</a:t>
            </a:r>
          </a:p>
          <a:p>
            <a:pPr lvl="0">
              <a:spcBef>
                <a:spcPts val="800"/>
              </a:spcBef>
            </a:pPr>
            <a:r>
              <a:rPr lang="en-US" dirty="0"/>
              <a:t>Implement </a:t>
            </a:r>
            <a:r>
              <a:rPr lang="en-US" dirty="0">
                <a:solidFill>
                  <a:srgbClr val="A12A03"/>
                </a:solidFill>
              </a:rPr>
              <a:t>simple sorting algorithms </a:t>
            </a:r>
            <a:r>
              <a:rPr lang="en-US" dirty="0"/>
              <a:t>such as insertion sort and selection sort.</a:t>
            </a:r>
          </a:p>
          <a:p>
            <a:pPr lvl="0">
              <a:spcBef>
                <a:spcPts val="800"/>
              </a:spcBef>
            </a:pPr>
            <a:r>
              <a:rPr lang="en-US" dirty="0"/>
              <a:t>Implement the </a:t>
            </a:r>
            <a:r>
              <a:rPr lang="en-US" dirty="0">
                <a:solidFill>
                  <a:srgbClr val="A12A03"/>
                </a:solidFill>
              </a:rPr>
              <a:t>sequential search </a:t>
            </a:r>
            <a:r>
              <a:rPr lang="en-US" dirty="0"/>
              <a:t>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A12A03"/>
                </a:solidFill>
              </a:rPr>
              <a:t>binary </a:t>
            </a:r>
            <a:r>
              <a:rPr lang="en-US" dirty="0">
                <a:solidFill>
                  <a:srgbClr val="A12A03"/>
                </a:solidFill>
              </a:rPr>
              <a:t>search </a:t>
            </a:r>
            <a:r>
              <a:rPr lang="en-US" dirty="0"/>
              <a:t>algorithms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57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6EE0-7194-E344-9CC6-A924FA57E717}" type="slidenum">
              <a:rPr lang="en-US"/>
              <a:pPr/>
              <a:t>5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 Outcomes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 </a:t>
            </a:r>
            <a:r>
              <a:rPr lang="en-US" dirty="0">
                <a:solidFill>
                  <a:srgbClr val="A12A03"/>
                </a:solidFill>
              </a:rPr>
              <a:t>simple recursive algorithms </a:t>
            </a:r>
            <a:r>
              <a:rPr lang="en-US" dirty="0" smtClean="0">
                <a:solidFill>
                  <a:srgbClr val="A12A03"/>
                </a:solidFill>
              </a:rPr>
              <a:t/>
            </a:r>
            <a:br>
              <a:rPr lang="en-US" dirty="0" smtClean="0">
                <a:solidFill>
                  <a:srgbClr val="A12A03"/>
                </a:solidFill>
              </a:rPr>
            </a:br>
            <a:r>
              <a:rPr lang="en-US" dirty="0" smtClean="0"/>
              <a:t>such </a:t>
            </a:r>
            <a:r>
              <a:rPr lang="en-US" dirty="0"/>
              <a:t>as binary tree </a:t>
            </a:r>
            <a:r>
              <a:rPr lang="en-US" dirty="0" smtClean="0"/>
              <a:t>traversals.</a:t>
            </a:r>
            <a:endParaRPr lang="en-US" dirty="0"/>
          </a:p>
          <a:p>
            <a:pPr lvl="0"/>
            <a:r>
              <a:rPr lang="en-US" dirty="0" smtClean="0"/>
              <a:t>Use </a:t>
            </a:r>
            <a:r>
              <a:rPr lang="en-US" dirty="0">
                <a:solidFill>
                  <a:srgbClr val="A12A03"/>
                </a:solidFill>
              </a:rPr>
              <a:t>hash tables </a:t>
            </a:r>
            <a:r>
              <a:rPr lang="en-US" dirty="0"/>
              <a:t>when appropriate.</a:t>
            </a:r>
          </a:p>
          <a:p>
            <a:pPr lvl="0"/>
            <a:r>
              <a:rPr lang="en-US" dirty="0"/>
              <a:t>Understand the overhead involved 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A12A03"/>
                </a:solidFill>
              </a:rPr>
              <a:t>method </a:t>
            </a:r>
            <a:r>
              <a:rPr lang="en-US" dirty="0">
                <a:solidFill>
                  <a:srgbClr val="A12A03"/>
                </a:solidFill>
              </a:rPr>
              <a:t>invocation and return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Work competently with commonly used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A12A03"/>
                </a:solidFill>
              </a:rPr>
              <a:t>tools </a:t>
            </a:r>
            <a:r>
              <a:rPr lang="en-US" dirty="0">
                <a:solidFill>
                  <a:srgbClr val="A12A03"/>
                </a:solidFill>
              </a:rPr>
              <a:t>for software development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Learn to use the </a:t>
            </a:r>
            <a:r>
              <a:rPr lang="en-US" dirty="0" smtClean="0">
                <a:solidFill>
                  <a:srgbClr val="B23C00"/>
                </a:solidFill>
              </a:rPr>
              <a:t>Eclipse IDE </a:t>
            </a:r>
            <a:r>
              <a:rPr lang="en-US" dirty="0" smtClean="0"/>
              <a:t>for Java.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551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Roll!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84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are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413746"/>
          </a:xfrm>
        </p:spPr>
        <p:txBody>
          <a:bodyPr numCol="2"/>
          <a:lstStyle/>
          <a:p>
            <a:r>
              <a:rPr lang="en-US" dirty="0" smtClean="0"/>
              <a:t>Scalar types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int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long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float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double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boolean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char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Array types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Class types</a:t>
            </a:r>
          </a:p>
          <a:p>
            <a:pPr lvl="1"/>
            <a:r>
              <a:rPr lang="en-US" dirty="0" smtClean="0"/>
              <a:t>Yes, a Java class </a:t>
            </a:r>
            <a:br>
              <a:rPr lang="en-US" dirty="0" smtClean="0"/>
            </a:br>
            <a:r>
              <a:rPr lang="en-US" dirty="0" smtClean="0"/>
              <a:t>is a type!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String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Rectangle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rogrammer-defined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89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5-06-01 at 3.02.4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776" y="1417342"/>
            <a:ext cx="5818735" cy="41448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Hierarchies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114800" cy="3962380"/>
          </a:xfrm>
        </p:spPr>
        <p:txBody>
          <a:bodyPr/>
          <a:lstStyle/>
          <a:p>
            <a:r>
              <a:rPr lang="en-US" dirty="0" smtClean="0"/>
              <a:t>Review these terms: </a:t>
            </a:r>
          </a:p>
          <a:p>
            <a:pPr lvl="1"/>
            <a:r>
              <a:rPr lang="en-US" dirty="0" smtClean="0"/>
              <a:t>superclass</a:t>
            </a:r>
          </a:p>
          <a:p>
            <a:pPr lvl="1"/>
            <a:r>
              <a:rPr lang="en-US" dirty="0" smtClean="0"/>
              <a:t>subclass</a:t>
            </a:r>
          </a:p>
          <a:p>
            <a:pPr lvl="1"/>
            <a:r>
              <a:rPr lang="en-US" dirty="0" smtClean="0"/>
              <a:t>extends</a:t>
            </a:r>
          </a:p>
          <a:p>
            <a:pPr lvl="1"/>
            <a:r>
              <a:rPr lang="en-US" dirty="0" smtClean="0"/>
              <a:t>inheritance</a:t>
            </a:r>
          </a:p>
          <a:p>
            <a:pPr lvl="1"/>
            <a:r>
              <a:rPr lang="en-US" dirty="0" smtClean="0"/>
              <a:t>instance </a:t>
            </a:r>
            <a:br>
              <a:rPr lang="en-US" dirty="0" smtClean="0"/>
            </a:br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method</a:t>
            </a:r>
            <a:endParaRPr lang="en-US" dirty="0"/>
          </a:p>
          <a:p>
            <a:pPr lvl="1"/>
            <a:r>
              <a:rPr lang="en-US" dirty="0" smtClean="0"/>
              <a:t>overriding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3563" y="5349219"/>
            <a:ext cx="4062681" cy="707886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What does it mean for one class</a:t>
            </a:r>
          </a:p>
          <a:p>
            <a:r>
              <a:rPr lang="en-US" sz="2000" dirty="0" smtClean="0">
                <a:solidFill>
                  <a:srgbClr val="FFFF00"/>
                </a:solidFill>
              </a:rPr>
              <a:t>to be a subclass of another class?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105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</a:t>
            </a:r>
            <a:r>
              <a:rPr lang="en-US" dirty="0" smtClean="0"/>
              <a:t>uestion June 2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195"/>
            <a:ext cx="8229600" cy="2244730"/>
          </a:xfrm>
        </p:spPr>
        <p:txBody>
          <a:bodyPr/>
          <a:lstStyle/>
          <a:p>
            <a:r>
              <a:rPr lang="en-US" dirty="0" smtClean="0"/>
              <a:t>Which of the following statements is true?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dirty="0" smtClean="0"/>
              <a:t>Mammal inherits from Dog.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dirty="0" smtClean="0"/>
              <a:t>Bird extends Hummingbird.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dirty="0" smtClean="0"/>
              <a:t>Goldfish is an Animal.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dirty="0" smtClean="0"/>
              <a:t>Fish is a Piranha.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763227" y="1452878"/>
            <a:ext cx="7740650" cy="2159000"/>
            <a:chOff x="977900" y="1365250"/>
            <a:chExt cx="7740650" cy="2159000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4152900" y="1365250"/>
              <a:ext cx="815975" cy="3492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Animal</a:t>
              </a: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977900" y="2625725"/>
              <a:ext cx="1601788" cy="898525"/>
              <a:chOff x="616" y="1654"/>
              <a:chExt cx="1009" cy="566"/>
            </a:xfrm>
          </p:grpSpPr>
          <p:sp>
            <p:nvSpPr>
              <p:cNvPr id="7" name="Text Box 5"/>
              <p:cNvSpPr txBox="1">
                <a:spLocks noChangeArrowheads="1"/>
              </p:cNvSpPr>
              <p:nvPr/>
            </p:nvSpPr>
            <p:spPr bwMode="auto">
              <a:xfrm>
                <a:off x="616" y="2000"/>
                <a:ext cx="365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Lion</a:t>
                </a:r>
              </a:p>
            </p:txBody>
          </p:sp>
          <p:sp>
            <p:nvSpPr>
              <p:cNvPr id="8" name="Text Box 6"/>
              <p:cNvSpPr txBox="1">
                <a:spLocks noChangeArrowheads="1"/>
              </p:cNvSpPr>
              <p:nvPr/>
            </p:nvSpPr>
            <p:spPr bwMode="auto">
              <a:xfrm>
                <a:off x="1267" y="2000"/>
                <a:ext cx="358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Dog</a:t>
                </a:r>
              </a:p>
            </p:txBody>
          </p:sp>
          <p:sp>
            <p:nvSpPr>
              <p:cNvPr id="9" name="AutoShape 7"/>
              <p:cNvSpPr>
                <a:spLocks noChangeArrowheads="1"/>
              </p:cNvSpPr>
              <p:nvPr/>
            </p:nvSpPr>
            <p:spPr bwMode="auto">
              <a:xfrm>
                <a:off x="1065" y="1654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 flipV="1">
                <a:off x="804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/>
            </p:nvSpPr>
            <p:spPr bwMode="auto">
              <a:xfrm flipV="1">
                <a:off x="1465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804" y="1881"/>
                <a:ext cx="66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V="1">
                <a:off x="1153" y="1762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12"/>
            <p:cNvGrpSpPr>
              <a:grpSpLocks/>
            </p:cNvGrpSpPr>
            <p:nvPr/>
          </p:nvGrpSpPr>
          <p:grpSpPr bwMode="auto">
            <a:xfrm>
              <a:off x="3497263" y="2625725"/>
              <a:ext cx="2179637" cy="898525"/>
              <a:chOff x="2203" y="1654"/>
              <a:chExt cx="1373" cy="566"/>
            </a:xfrm>
          </p:grpSpPr>
          <p:sp>
            <p:nvSpPr>
              <p:cNvPr id="15" name="Text Box 13"/>
              <p:cNvSpPr txBox="1">
                <a:spLocks noChangeArrowheads="1"/>
              </p:cNvSpPr>
              <p:nvPr/>
            </p:nvSpPr>
            <p:spPr bwMode="auto">
              <a:xfrm>
                <a:off x="2203" y="2000"/>
                <a:ext cx="564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Piranha</a:t>
                </a:r>
              </a:p>
            </p:txBody>
          </p:sp>
          <p:sp>
            <p:nvSpPr>
              <p:cNvPr id="16" name="Text Box 14"/>
              <p:cNvSpPr txBox="1">
                <a:spLocks noChangeArrowheads="1"/>
              </p:cNvSpPr>
              <p:nvPr/>
            </p:nvSpPr>
            <p:spPr bwMode="auto">
              <a:xfrm>
                <a:off x="2983" y="2000"/>
                <a:ext cx="593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Goldfish</a:t>
                </a:r>
              </a:p>
            </p:txBody>
          </p:sp>
          <p:sp>
            <p:nvSpPr>
              <p:cNvPr id="17" name="AutoShape 15"/>
              <p:cNvSpPr>
                <a:spLocks noChangeArrowheads="1"/>
              </p:cNvSpPr>
              <p:nvPr/>
            </p:nvSpPr>
            <p:spPr bwMode="auto">
              <a:xfrm>
                <a:off x="2795" y="1654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 flipV="1">
                <a:off x="2479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/>
            </p:nvSpPr>
            <p:spPr bwMode="auto">
              <a:xfrm flipV="1">
                <a:off x="3289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/>
            </p:nvSpPr>
            <p:spPr bwMode="auto">
              <a:xfrm>
                <a:off x="2479" y="1881"/>
                <a:ext cx="81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880" y="1769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" name="Group 20"/>
            <p:cNvGrpSpPr>
              <a:grpSpLocks/>
            </p:cNvGrpSpPr>
            <p:nvPr/>
          </p:nvGrpSpPr>
          <p:grpSpPr bwMode="auto">
            <a:xfrm>
              <a:off x="6218238" y="2625725"/>
              <a:ext cx="2500312" cy="898525"/>
              <a:chOff x="3917" y="1654"/>
              <a:chExt cx="1575" cy="566"/>
            </a:xfrm>
          </p:grpSpPr>
          <p:sp>
            <p:nvSpPr>
              <p:cNvPr id="23" name="Text Box 21"/>
              <p:cNvSpPr txBox="1">
                <a:spLocks noChangeArrowheads="1"/>
              </p:cNvSpPr>
              <p:nvPr/>
            </p:nvSpPr>
            <p:spPr bwMode="auto">
              <a:xfrm>
                <a:off x="3917" y="2000"/>
                <a:ext cx="473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Parrot</a:t>
                </a:r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4608" y="2000"/>
                <a:ext cx="884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Hummingbird</a:t>
                </a:r>
              </a:p>
            </p:txBody>
          </p:sp>
          <p:sp>
            <p:nvSpPr>
              <p:cNvPr id="25" name="AutoShape 23"/>
              <p:cNvSpPr>
                <a:spLocks noChangeArrowheads="1"/>
              </p:cNvSpPr>
              <p:nvPr/>
            </p:nvSpPr>
            <p:spPr bwMode="auto">
              <a:xfrm>
                <a:off x="4523" y="1654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/>
            </p:nvSpPr>
            <p:spPr bwMode="auto">
              <a:xfrm flipV="1">
                <a:off x="4147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/>
            </p:nvSpPr>
            <p:spPr bwMode="auto">
              <a:xfrm flipV="1">
                <a:off x="5011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/>
            </p:nvSpPr>
            <p:spPr bwMode="auto">
              <a:xfrm>
                <a:off x="4147" y="1881"/>
                <a:ext cx="8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/>
            </p:nvSpPr>
            <p:spPr bwMode="auto">
              <a:xfrm flipV="1">
                <a:off x="4602" y="1769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" name="Group 28"/>
            <p:cNvGrpSpPr>
              <a:grpSpLocks/>
            </p:cNvGrpSpPr>
            <p:nvPr/>
          </p:nvGrpSpPr>
          <p:grpSpPr bwMode="auto">
            <a:xfrm>
              <a:off x="1352550" y="1711325"/>
              <a:ext cx="6240463" cy="917575"/>
              <a:chOff x="852" y="1078"/>
              <a:chExt cx="3931" cy="578"/>
            </a:xfrm>
          </p:grpSpPr>
          <p:sp>
            <p:nvSpPr>
              <p:cNvPr id="31" name="Text Box 29"/>
              <p:cNvSpPr txBox="1">
                <a:spLocks noChangeArrowheads="1"/>
              </p:cNvSpPr>
              <p:nvPr/>
            </p:nvSpPr>
            <p:spPr bwMode="auto">
              <a:xfrm>
                <a:off x="852" y="1436"/>
                <a:ext cx="615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Mammal</a:t>
                </a:r>
              </a:p>
            </p:txBody>
          </p:sp>
          <p:sp>
            <p:nvSpPr>
              <p:cNvPr id="32" name="Text Box 30"/>
              <p:cNvSpPr txBox="1">
                <a:spLocks noChangeArrowheads="1"/>
              </p:cNvSpPr>
              <p:nvPr/>
            </p:nvSpPr>
            <p:spPr bwMode="auto">
              <a:xfrm>
                <a:off x="2690" y="1436"/>
                <a:ext cx="365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Fish</a:t>
                </a:r>
              </a:p>
            </p:txBody>
          </p:sp>
          <p:sp>
            <p:nvSpPr>
              <p:cNvPr id="33" name="Text Box 31"/>
              <p:cNvSpPr txBox="1">
                <a:spLocks noChangeArrowheads="1"/>
              </p:cNvSpPr>
              <p:nvPr/>
            </p:nvSpPr>
            <p:spPr bwMode="auto">
              <a:xfrm>
                <a:off x="4432" y="1436"/>
                <a:ext cx="351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Bird</a:t>
                </a:r>
              </a:p>
            </p:txBody>
          </p:sp>
          <p:sp>
            <p:nvSpPr>
              <p:cNvPr id="34" name="AutoShape 32"/>
              <p:cNvSpPr>
                <a:spLocks noChangeArrowheads="1"/>
              </p:cNvSpPr>
              <p:nvPr/>
            </p:nvSpPr>
            <p:spPr bwMode="auto">
              <a:xfrm>
                <a:off x="2789" y="1078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/>
            </p:nvSpPr>
            <p:spPr bwMode="auto">
              <a:xfrm>
                <a:off x="2880" y="1193"/>
                <a:ext cx="0" cy="24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/>
            </p:nvSpPr>
            <p:spPr bwMode="auto">
              <a:xfrm flipV="1">
                <a:off x="1153" y="1317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/>
            </p:nvSpPr>
            <p:spPr bwMode="auto">
              <a:xfrm flipV="1">
                <a:off x="4596" y="1317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/>
            </p:nvSpPr>
            <p:spPr bwMode="auto">
              <a:xfrm>
                <a:off x="1153" y="1317"/>
                <a:ext cx="344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62770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27004</TotalTime>
  <Words>1563</Words>
  <Application>Microsoft Macintosh PowerPoint</Application>
  <PresentationFormat>On-screen Show (4:3)</PresentationFormat>
  <Paragraphs>415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Quadrant</vt:lpstr>
      <vt:lpstr>CS 46B: Introduction to Data Structures June 2 Class Meeting</vt:lpstr>
      <vt:lpstr>Basic Info</vt:lpstr>
      <vt:lpstr>Student Learning Outcomes</vt:lpstr>
      <vt:lpstr>Student Learning Outcomes, cont’d</vt:lpstr>
      <vt:lpstr>Student Learning Outcomes, cont’d</vt:lpstr>
      <vt:lpstr>Take Roll!</vt:lpstr>
      <vt:lpstr>Classes are Types</vt:lpstr>
      <vt:lpstr>Class Hierarchies</vt:lpstr>
      <vt:lpstr>Clicker Question June 2 #1</vt:lpstr>
      <vt:lpstr>Variation in Behavior vs. Variation in Value</vt:lpstr>
      <vt:lpstr>Behaviors vs. Values, cont’d</vt:lpstr>
      <vt:lpstr>Shadowing Instance Variables</vt:lpstr>
      <vt:lpstr>Shadowing Instance Variables, cont’d</vt:lpstr>
      <vt:lpstr>Shadowing Instance Variables, cont’d</vt:lpstr>
      <vt:lpstr>Shadowing Instance Variables, cont’d</vt:lpstr>
      <vt:lpstr>The Substitution Principle</vt:lpstr>
      <vt:lpstr>The Substitution Principle, cont’d</vt:lpstr>
      <vt:lpstr>Break</vt:lpstr>
      <vt:lpstr>Superclass Construction</vt:lpstr>
      <vt:lpstr>Superclass Construction, cont’d</vt:lpstr>
      <vt:lpstr>Call a Superclass Method</vt:lpstr>
      <vt:lpstr>Call a Superclass Method, cont’d</vt:lpstr>
      <vt:lpstr>Call a Superclass Method, cont’d</vt:lpstr>
      <vt:lpstr>Call a Superclass Method, cont’d</vt:lpstr>
      <vt:lpstr>The Ultimate Superclass</vt:lpstr>
      <vt:lpstr>Polymorphism</vt:lpstr>
      <vt:lpstr>Polymorphism, cont’d</vt:lpstr>
      <vt:lpstr>Polymorphism, cont’d</vt:lpstr>
      <vt:lpstr>Polymorphism, cont’d</vt:lpstr>
      <vt:lpstr>Clicker Question June 2 #2</vt:lpstr>
      <vt:lpstr>Polymorphic Self Calls</vt:lpstr>
      <vt:lpstr>Take “Quiz 1 June 4”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235</cp:revision>
  <dcterms:created xsi:type="dcterms:W3CDTF">2008-01-12T03:52:55Z</dcterms:created>
  <dcterms:modified xsi:type="dcterms:W3CDTF">2015-06-02T23:29:38Z</dcterms:modified>
  <cp:category/>
</cp:coreProperties>
</file>