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9" r:id="rId3"/>
    <p:sldId id="300" r:id="rId4"/>
    <p:sldId id="301" r:id="rId5"/>
    <p:sldId id="303" r:id="rId6"/>
    <p:sldId id="30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6F0FF"/>
    <a:srgbClr val="B23C00"/>
    <a:srgbClr val="FFF1E4"/>
    <a:srgbClr val="FFE5CB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2" autoAdjust="0"/>
    <p:restoredTop sz="98450" autoAdjust="0"/>
  </p:normalViewPr>
  <p:slideViewPr>
    <p:cSldViewPr>
      <p:cViewPr varScale="1">
        <p:scale>
          <a:sx n="110" d="100"/>
          <a:sy n="110" d="100"/>
        </p:scale>
        <p:origin x="-368" y="-96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3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April </a:t>
            </a:r>
            <a:r>
              <a:rPr lang="en-US" sz="1000" baseline="0" dirty="0" smtClean="0"/>
              <a:t>28</a:t>
            </a:r>
            <a:endParaRPr lang="en-US" sz="1000" baseline="0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BM_1401" TargetMode="External"/><Relationship Id="rId4" Type="http://schemas.openxmlformats.org/officeDocument/2006/relationships/hyperlink" Target="http://www.cs.sjsu.edu/~mak/1401/" TargetMode="External"/><Relationship Id="rId5" Type="http://schemas.openxmlformats.org/officeDocument/2006/relationships/hyperlink" Target="http://ed-thelen.org/1401Project/1401RestorationPag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uterhistory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</a:t>
            </a:r>
            <a:r>
              <a:rPr lang="en-US" sz="2400" dirty="0" smtClean="0"/>
              <a:t>28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for 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30867"/>
          </a:xfrm>
        </p:spPr>
        <p:txBody>
          <a:bodyPr numCol="2"/>
          <a:lstStyle/>
          <a:p>
            <a:r>
              <a:rPr lang="en-US" dirty="0" smtClean="0"/>
              <a:t>Overview Plus Detail</a:t>
            </a:r>
          </a:p>
          <a:p>
            <a:r>
              <a:rPr lang="en-US" dirty="0" smtClean="0"/>
              <a:t>Data Tips</a:t>
            </a:r>
          </a:p>
          <a:p>
            <a:r>
              <a:rPr lang="en-US" dirty="0" smtClean="0"/>
              <a:t>Data Spotlight</a:t>
            </a:r>
          </a:p>
          <a:p>
            <a:r>
              <a:rPr lang="en-US" dirty="0" smtClean="0"/>
              <a:t>Dynamic Queries</a:t>
            </a:r>
          </a:p>
          <a:p>
            <a:r>
              <a:rPr lang="en-US" dirty="0" smtClean="0"/>
              <a:t>Data Brushing</a:t>
            </a:r>
          </a:p>
          <a:p>
            <a:r>
              <a:rPr lang="en-US" dirty="0" smtClean="0"/>
              <a:t>Local Zooming</a:t>
            </a:r>
          </a:p>
          <a:p>
            <a:r>
              <a:rPr lang="en-US" dirty="0" smtClean="0"/>
              <a:t>Sortable Table</a:t>
            </a:r>
          </a:p>
          <a:p>
            <a:r>
              <a:rPr lang="en-US" dirty="0" smtClean="0"/>
              <a:t>Radial Table</a:t>
            </a:r>
          </a:p>
          <a:p>
            <a:r>
              <a:rPr lang="en-US" dirty="0" smtClean="0"/>
              <a:t>Multi-Y Graph</a:t>
            </a:r>
          </a:p>
          <a:p>
            <a:r>
              <a:rPr lang="en-US" dirty="0" smtClean="0"/>
              <a:t>Small Multiples</a:t>
            </a:r>
          </a:p>
          <a:p>
            <a:r>
              <a:rPr lang="en-US" dirty="0" smtClean="0"/>
              <a:t>Treemap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Plus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3"/>
            <a:ext cx="8229600" cy="4846267"/>
          </a:xfrm>
        </p:spPr>
        <p:txBody>
          <a:bodyPr numCol="1"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Graphic overview </a:t>
            </a:r>
            <a:br>
              <a:rPr lang="en-US" dirty="0" smtClean="0"/>
            </a:br>
            <a:r>
              <a:rPr lang="en-US" dirty="0" smtClean="0"/>
              <a:t>next to a zoomed detail view.</a:t>
            </a:r>
          </a:p>
          <a:p>
            <a:pPr lvl="1"/>
            <a:r>
              <a:rPr lang="en-US" dirty="0" smtClean="0"/>
              <a:t>User drags a viewport </a:t>
            </a:r>
            <a:br>
              <a:rPr lang="en-US" dirty="0" smtClean="0"/>
            </a:br>
            <a:r>
              <a:rPr lang="en-US" dirty="0" smtClean="0"/>
              <a:t>over the overview.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Show the big picture.</a:t>
            </a:r>
          </a:p>
          <a:p>
            <a:pPr lvl="1"/>
            <a:r>
              <a:rPr lang="en-US" dirty="0" smtClean="0"/>
              <a:t>Allow the user to zoom in for more detail.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Deal with complexity.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3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Plus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httpatomoreillycomsourceoreillyimages7433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417342"/>
            <a:ext cx="8741346" cy="3291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4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325903"/>
            <a:ext cx="8229600" cy="4744086"/>
          </a:xfrm>
        </p:spPr>
        <p:txBody>
          <a:bodyPr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Pop up data values on mouse rollover.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Show detail about specific points on an overview.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Easy to find data values for further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0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Tips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httpatomoreillycomsourceoreillyimages74331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1234464"/>
            <a:ext cx="7863754" cy="4940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9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Spotlight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7"/>
            <a:ext cx="8229600" cy="4785333"/>
          </a:xfrm>
        </p:spPr>
        <p:txBody>
          <a:bodyPr numCol="1"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Highlight data that the mouse rolls over.</a:t>
            </a:r>
          </a:p>
          <a:p>
            <a:pPr lvl="1"/>
            <a:r>
              <a:rPr lang="en-US" dirty="0" smtClean="0"/>
              <a:t>Dim the rest.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Very rich data graphic that obscures relationships.</a:t>
            </a:r>
          </a:p>
          <a:p>
            <a:pPr lvl="1"/>
            <a:r>
              <a:rPr lang="en-US" dirty="0" smtClean="0"/>
              <a:t>Complex multivariate data with dependencies.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“Focus plus context”: Untangle data threads.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atomoreillycomsourceoreillyimages7433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1600219"/>
            <a:ext cx="8977645" cy="2468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Spotlight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2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4114800" cy="655637"/>
          </a:xfrm>
        </p:spPr>
        <p:txBody>
          <a:bodyPr/>
          <a:lstStyle/>
          <a:p>
            <a:pPr algn="l"/>
            <a:r>
              <a:rPr lang="en-US" dirty="0"/>
              <a:t>Data </a:t>
            </a:r>
            <a:r>
              <a:rPr lang="en-US" dirty="0" smtClean="0"/>
              <a:t>Spotlight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httpatomoreillycomsourceoreillyimages74332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2" y="411513"/>
            <a:ext cx="4593895" cy="5852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5806414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8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931922" cy="4835525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Standard controls to </a:t>
            </a:r>
            <a:br>
              <a:rPr lang="en-US" sz="2000" dirty="0" smtClean="0"/>
            </a:br>
            <a:r>
              <a:rPr lang="en-US" sz="2000" dirty="0" smtClean="0"/>
              <a:t>filter data dynamically.</a:t>
            </a:r>
          </a:p>
          <a:p>
            <a:r>
              <a:rPr lang="en-US" sz="2400" dirty="0" smtClean="0"/>
              <a:t>When</a:t>
            </a:r>
          </a:p>
          <a:p>
            <a:pPr lvl="1"/>
            <a:r>
              <a:rPr lang="en-US" sz="2000" dirty="0" smtClean="0"/>
              <a:t>Large multivariate data </a:t>
            </a:r>
            <a:br>
              <a:rPr lang="en-US" sz="2000" dirty="0" smtClean="0"/>
            </a:br>
            <a:r>
              <a:rPr lang="en-US" sz="2000" dirty="0" smtClean="0"/>
              <a:t>with a fixed set of </a:t>
            </a:r>
            <a:br>
              <a:rPr lang="en-US" sz="2000" dirty="0" smtClean="0"/>
            </a:br>
            <a:r>
              <a:rPr lang="en-US" sz="2000" dirty="0" smtClean="0"/>
              <a:t>attributes.</a:t>
            </a:r>
          </a:p>
          <a:p>
            <a:pPr lvl="1"/>
            <a:r>
              <a:rPr lang="en-US" sz="2000" dirty="0" smtClean="0"/>
              <a:t>Users need to filter out </a:t>
            </a:r>
            <a:br>
              <a:rPr lang="en-US" sz="2000" dirty="0" smtClean="0"/>
            </a:br>
            <a:r>
              <a:rPr lang="en-US" sz="2000" dirty="0" smtClean="0"/>
              <a:t>some of the data.</a:t>
            </a:r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Easy to learn controls.</a:t>
            </a:r>
          </a:p>
          <a:p>
            <a:pPr lvl="1"/>
            <a:r>
              <a:rPr lang="en-US" sz="2000" dirty="0" smtClean="0"/>
              <a:t>Encourage open-ended </a:t>
            </a:r>
            <a:br>
              <a:rPr lang="en-US" sz="2000" dirty="0" smtClean="0"/>
            </a:br>
            <a:r>
              <a:rPr lang="en-US" sz="2000" dirty="0" smtClean="0"/>
              <a:t>data exploration.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httpatomoreillycomsourceoreillyimages7433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4" y="1325903"/>
            <a:ext cx="4816121" cy="4848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1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Queries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Screen Shot 2014-11-15 at 10.5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464"/>
            <a:ext cx="9144000" cy="4989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5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BE10-432E-064A-91F9-C806971AAEDF}" type="slidenum">
              <a:rPr lang="en-US"/>
              <a:pPr/>
              <a:t>2</a:t>
            </a:fld>
            <a:endParaRPr lang="en-US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B23C00"/>
                </a:solidFill>
              </a:rPr>
              <a:t>Computer History Museum in Mt. View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2"/>
              </a:rPr>
              <a:t>http://www.computerhistory.org/</a:t>
            </a:r>
            <a:endParaRPr lang="en-US" sz="2000" dirty="0"/>
          </a:p>
          <a:p>
            <a:pPr lvl="4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33CC"/>
                </a:solidFill>
              </a:rPr>
              <a:t>Saturday, </a:t>
            </a:r>
            <a:r>
              <a:rPr lang="en-US" sz="2400" b="1" dirty="0" smtClean="0">
                <a:solidFill>
                  <a:srgbClr val="0033CC"/>
                </a:solidFill>
              </a:rPr>
              <a:t>May 9, </a:t>
            </a:r>
            <a:r>
              <a:rPr lang="en-US" sz="2400" b="1" dirty="0">
                <a:solidFill>
                  <a:srgbClr val="0033CC"/>
                </a:solidFill>
              </a:rPr>
              <a:t>11:30 – closing time</a:t>
            </a:r>
          </a:p>
          <a:p>
            <a:pPr lvl="4">
              <a:lnSpc>
                <a:spcPct val="90000"/>
              </a:lnSpc>
            </a:pPr>
            <a:endParaRPr lang="en-US" sz="11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Special free admission.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a self-guided tour of the new </a:t>
            </a:r>
            <a:r>
              <a:rPr lang="en-US" sz="2000" dirty="0">
                <a:solidFill>
                  <a:srgbClr val="B23C00"/>
                </a:solidFill>
              </a:rPr>
              <a:t>Revolution </a:t>
            </a:r>
            <a:r>
              <a:rPr lang="en-US" sz="2000" dirty="0"/>
              <a:t>exhibit.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See a life-size working model of Charles Babbage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</a:t>
            </a:r>
            <a:br>
              <a:rPr lang="en-US" sz="2000" dirty="0"/>
            </a:br>
            <a:r>
              <a:rPr lang="en-US" sz="2000" dirty="0">
                <a:solidFill>
                  <a:srgbClr val="B23C00"/>
                </a:solidFill>
              </a:rPr>
              <a:t>Difference Engine </a:t>
            </a:r>
            <a:r>
              <a:rPr lang="en-US" sz="2000" dirty="0"/>
              <a:t>in operation, a hand-cranked mechanical computer designed in the early 1800s.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Experience a fully restored </a:t>
            </a:r>
            <a:r>
              <a:rPr lang="en-US" sz="2000" dirty="0">
                <a:solidFill>
                  <a:srgbClr val="B23C00"/>
                </a:solidFill>
              </a:rPr>
              <a:t>IBM 1401 </a:t>
            </a:r>
            <a:r>
              <a:rPr lang="en-US" sz="2000" dirty="0"/>
              <a:t>mainframe computer </a:t>
            </a:r>
            <a:br>
              <a:rPr lang="en-US" sz="2000" dirty="0"/>
            </a:br>
            <a:r>
              <a:rPr lang="en-US" sz="2000" dirty="0"/>
              <a:t>from the early 1960s in operation.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General info: </a:t>
            </a:r>
            <a:r>
              <a:rPr lang="en-US" sz="1800" dirty="0">
                <a:hlinkClick r:id="rId3"/>
              </a:rPr>
              <a:t>http://en.wikipedia.org/wiki/IBM_1401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My summer seminar: </a:t>
            </a:r>
            <a:r>
              <a:rPr lang="en-US" sz="1800" dirty="0">
                <a:hlinkClick r:id="rId4"/>
              </a:rPr>
              <a:t>http://www.cs.sjsu.edu/~mak/1401/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Restoration: </a:t>
            </a:r>
            <a:r>
              <a:rPr lang="en-US" sz="1800" dirty="0">
                <a:hlinkClick r:id="rId5"/>
              </a:rPr>
              <a:t>http://ed-thelen.org/1401Project/1401RestorationPage.html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6766536" y="1783098"/>
            <a:ext cx="2000543" cy="954107"/>
          </a:xfrm>
          <a:prstGeom prst="rect">
            <a:avLst/>
          </a:prstGeom>
          <a:solidFill>
            <a:srgbClr val="FFFDC7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Extra credit</a:t>
            </a:r>
          </a:p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fun quiz!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5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Brushing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555" cy="4754828"/>
          </a:xfrm>
        </p:spPr>
        <p:txBody>
          <a:bodyPr numCol="1"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Highlight the same data in multiple graphs.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Show multiple graphs </a:t>
            </a:r>
            <a:br>
              <a:rPr lang="en-US" dirty="0" smtClean="0"/>
            </a:br>
            <a:r>
              <a:rPr lang="en-US" dirty="0" smtClean="0"/>
              <a:t>of the same data.</a:t>
            </a:r>
          </a:p>
          <a:p>
            <a:pPr lvl="5"/>
            <a:endParaRPr lang="en-US" dirty="0" smtClean="0"/>
          </a:p>
          <a:p>
            <a:r>
              <a:rPr lang="en-US" dirty="0"/>
              <a:t>Why</a:t>
            </a:r>
          </a:p>
          <a:p>
            <a:pPr lvl="1"/>
            <a:r>
              <a:rPr lang="en-US" dirty="0"/>
              <a:t>Very rich form of </a:t>
            </a:r>
            <a:r>
              <a:rPr lang="en-US" dirty="0" smtClean="0"/>
              <a:t>interactive </a:t>
            </a:r>
            <a:r>
              <a:rPr lang="en-US" dirty="0"/>
              <a:t>data exploration.</a:t>
            </a:r>
          </a:p>
          <a:p>
            <a:pPr lvl="1"/>
            <a:r>
              <a:rPr lang="en-US" dirty="0"/>
              <a:t>Users can see the same data </a:t>
            </a:r>
            <a:r>
              <a:rPr lang="en-US" dirty="0" smtClean="0"/>
              <a:t>in </a:t>
            </a:r>
            <a:r>
              <a:rPr lang="en-US" dirty="0"/>
              <a:t>multiple contexts.</a:t>
            </a:r>
          </a:p>
          <a:p>
            <a:pPr lvl="1"/>
            <a:r>
              <a:rPr lang="en-US" dirty="0"/>
              <a:t>Linked views: Synchronized selection, panning, etc.</a:t>
            </a:r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6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Brushing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httpatomoreillycomsourceoreillyimages7433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417342"/>
            <a:ext cx="8782238" cy="3566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8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Brushing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httpatomoreillycomsourceoreillyimages7433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8547209" cy="4846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Brushing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httpatomoreillycomsourceoreillyimages74334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2" y="1234464"/>
            <a:ext cx="8383202" cy="4937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1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Zooming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 numCol="1"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Show all data in a single dense page </a:t>
            </a:r>
            <a:br>
              <a:rPr lang="en-US" dirty="0" smtClean="0"/>
            </a:br>
            <a:r>
              <a:rPr lang="en-US" dirty="0" smtClean="0"/>
              <a:t>with small-scale data items.</a:t>
            </a:r>
          </a:p>
          <a:p>
            <a:pPr lvl="1"/>
            <a:r>
              <a:rPr lang="en-US" dirty="0" smtClean="0"/>
              <a:t>Wherever the mouse goes, automatically enlarge those data items.</a:t>
            </a:r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Users need an overview when browsing </a:t>
            </a:r>
            <a:br>
              <a:rPr lang="en-US" dirty="0" smtClean="0"/>
            </a:br>
            <a:r>
              <a:rPr lang="en-US" dirty="0" smtClean="0"/>
              <a:t>or searching through the data.</a:t>
            </a:r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Ordinary zooming causes the user to lose context </a:t>
            </a:r>
            <a:br>
              <a:rPr lang="en-US" dirty="0" smtClean="0"/>
            </a:br>
            <a:r>
              <a:rPr lang="en-US" dirty="0" smtClean="0"/>
              <a:t>by removing the overview.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3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Zooming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httpatomoreillycomsourceoreillyimages7433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339503"/>
            <a:ext cx="8869633" cy="4284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7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Zooming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httpatomoreillycomsourceoreillyimages7433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6" y="1234463"/>
            <a:ext cx="8750812" cy="4937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Zooming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httpatomoreillycomsourceoreillyimages74335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417342"/>
            <a:ext cx="8412438" cy="148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Zooming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httpatomoreillycomsourceoreillyimages74335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1325903"/>
            <a:ext cx="6857925" cy="4779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Sortable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325903"/>
            <a:ext cx="8229600" cy="4754828"/>
          </a:xfrm>
        </p:spPr>
        <p:txBody>
          <a:bodyPr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Display data in a table.</a:t>
            </a:r>
          </a:p>
          <a:p>
            <a:pPr lvl="1"/>
            <a:r>
              <a:rPr lang="en-US" dirty="0" smtClean="0"/>
              <a:t>Allow the user to sort by a selected column.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Multivariate data needs to be sorted by different columns to provide additional insights.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Users want to explore, reorder, customize, search, or understand the data using different variables.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team chooses one or more datasets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 smtClean="0"/>
              <a:t>Develop a </a:t>
            </a:r>
            <a:r>
              <a:rPr lang="en-US" dirty="0" smtClean="0">
                <a:solidFill>
                  <a:srgbClr val="B23C00"/>
                </a:solidFill>
              </a:rPr>
              <a:t>data visualization application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(web</a:t>
            </a:r>
            <a:r>
              <a:rPr lang="en-US" dirty="0"/>
              <a:t> </a:t>
            </a:r>
            <a:r>
              <a:rPr lang="en-US" dirty="0" smtClean="0"/>
              <a:t>or desktop).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The application provides a </a:t>
            </a:r>
            <a:r>
              <a:rPr lang="en-US" dirty="0" smtClean="0">
                <a:solidFill>
                  <a:srgbClr val="B23300"/>
                </a:solidFill>
              </a:rPr>
              <a:t>story or narrative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Employ UI principles and design patterns.</a:t>
            </a:r>
          </a:p>
          <a:p>
            <a:pPr lvl="1"/>
            <a:r>
              <a:rPr lang="en-US" dirty="0"/>
              <a:t>Who are the users?</a:t>
            </a:r>
          </a:p>
          <a:p>
            <a:pPr lvl="1"/>
            <a:r>
              <a:rPr lang="en-US" dirty="0" smtClean="0"/>
              <a:t>What are their goals?</a:t>
            </a:r>
          </a:p>
          <a:p>
            <a:pPr lvl="1"/>
            <a:r>
              <a:rPr lang="en-US" dirty="0" smtClean="0"/>
              <a:t>How will they use the application?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8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Sortable Table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Screen Shot 2014-11-16 at 11.01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0" y="1143025"/>
            <a:ext cx="7315170" cy="5565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1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Sortable </a:t>
            </a:r>
            <a:r>
              <a:rPr lang="en-US" dirty="0" smtClean="0"/>
              <a:t>Table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httpatomoreillycomsourceoreillyimages7433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" y="1325903"/>
            <a:ext cx="7680876" cy="4789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Arrange a list of items in a circle.</a:t>
            </a:r>
          </a:p>
          <a:p>
            <a:pPr lvl="1"/>
            <a:r>
              <a:rPr lang="en-US" dirty="0" smtClean="0"/>
              <a:t>Draw connections among items through the circle.</a:t>
            </a:r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Need to show arbitrary relationships among items.</a:t>
            </a:r>
          </a:p>
          <a:p>
            <a:pPr lvl="1"/>
            <a:r>
              <a:rPr lang="en-US" dirty="0" smtClean="0"/>
              <a:t>Can encode numerical values using line thickness.</a:t>
            </a:r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Easier visualization of relationships.</a:t>
            </a:r>
          </a:p>
          <a:p>
            <a:pPr lvl="1"/>
            <a:r>
              <a:rPr lang="en-US" dirty="0" smtClean="0"/>
              <a:t>Users can see patterns more easily.</a:t>
            </a:r>
          </a:p>
          <a:p>
            <a:pPr lvl="1"/>
            <a:r>
              <a:rPr lang="en-US" dirty="0" smtClean="0"/>
              <a:t>Visualizations can be beautifully drawn.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8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atomoreillycomsourceoreillyimages74336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502952"/>
            <a:ext cx="6309291" cy="6309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Radial Table</a:t>
            </a:r>
            <a:r>
              <a:rPr lang="en-US" sz="2800" i="1" dirty="0" smtClean="0"/>
              <a:t>, cont’d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8757" y="5806414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atomoreillycomsourceoreillyimages74336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92" y="320074"/>
            <a:ext cx="6492219" cy="6446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Radial Table</a:t>
            </a:r>
            <a:r>
              <a:rPr lang="en-US" sz="2800" i="1" dirty="0"/>
              <a:t>, cont’d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8757" y="5806414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6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atomoreillycomsourceoreillyimages74336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41" y="502952"/>
            <a:ext cx="6323273" cy="6355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Radial Table</a:t>
            </a:r>
            <a:r>
              <a:rPr lang="en-US" sz="2800" i="1" dirty="0"/>
              <a:t>, cont’d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757" y="5806414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1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Multi-Y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Multiple graphs stacked vertically.</a:t>
            </a:r>
          </a:p>
          <a:p>
            <a:pPr lvl="1"/>
            <a:r>
              <a:rPr lang="en-US" dirty="0" smtClean="0"/>
              <a:t>All share the same x-axis.</a:t>
            </a:r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Several graphs share the same x-axis, </a:t>
            </a:r>
            <a:br>
              <a:rPr lang="en-US" dirty="0" smtClean="0"/>
            </a:br>
            <a:r>
              <a:rPr lang="en-US" dirty="0" smtClean="0"/>
              <a:t>often a timeline.</a:t>
            </a:r>
          </a:p>
          <a:p>
            <a:pPr lvl="1"/>
            <a:r>
              <a:rPr lang="en-US" dirty="0" smtClean="0"/>
              <a:t>The graphs may have different y-axes.</a:t>
            </a:r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Let users know the graphs are related.</a:t>
            </a:r>
          </a:p>
          <a:p>
            <a:pPr lvl="1"/>
            <a:r>
              <a:rPr lang="en-US" dirty="0" smtClean="0"/>
              <a:t>Encourage comparisons among the graphs.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Multi-Y </a:t>
            </a:r>
            <a:r>
              <a:rPr lang="en-US" dirty="0" smtClean="0"/>
              <a:t>Graph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httpatomoreillycomsourceoreillyimages74336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325903"/>
            <a:ext cx="8503827" cy="4828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4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Multi-Y Graph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httpatomoreillycomsourceoreillyimages7433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417342"/>
            <a:ext cx="8595266" cy="4683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1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Multi-Y Graph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httpatomoreillycomsourceoreillyimages74337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325903"/>
            <a:ext cx="8734734" cy="4480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visualizations of the data.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Employ visualization principles and design patterns.</a:t>
            </a:r>
          </a:p>
          <a:p>
            <a:pPr lvl="1"/>
            <a:r>
              <a:rPr lang="en-US" dirty="0" smtClean="0"/>
              <a:t>Static </a:t>
            </a:r>
            <a:r>
              <a:rPr lang="en-US" dirty="0" smtClean="0"/>
              <a:t>and/or dynamic visualizations.</a:t>
            </a:r>
          </a:p>
          <a:p>
            <a:pPr lvl="2"/>
            <a:r>
              <a:rPr lang="en-US" dirty="0" smtClean="0"/>
              <a:t>Data streaming can be simulated by reading from a file.</a:t>
            </a:r>
          </a:p>
          <a:p>
            <a:pPr lvl="1"/>
            <a:r>
              <a:rPr lang="en-US" dirty="0" smtClean="0"/>
              <a:t>Visualizations </a:t>
            </a:r>
            <a:r>
              <a:rPr lang="en-US" dirty="0" smtClean="0"/>
              <a:t>should be on multiple pages.</a:t>
            </a:r>
          </a:p>
          <a:p>
            <a:pPr lvl="2"/>
            <a:r>
              <a:rPr lang="en-US" dirty="0" smtClean="0"/>
              <a:t>Use navigation design patterns.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Data visualizations should be </a:t>
            </a:r>
            <a:r>
              <a:rPr lang="en-US" dirty="0" smtClean="0">
                <a:solidFill>
                  <a:srgbClr val="B23C00"/>
                </a:solidFill>
              </a:rPr>
              <a:t>creative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but they must </a:t>
            </a:r>
            <a:r>
              <a:rPr lang="en-US" dirty="0" smtClean="0">
                <a:solidFill>
                  <a:srgbClr val="B23C00"/>
                </a:solidFill>
              </a:rPr>
              <a:t>convey useful information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 way that users can understand and use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>
                <a:solidFill>
                  <a:srgbClr val="B23300"/>
                </a:solidFill>
              </a:rPr>
              <a:t>insights</a:t>
            </a:r>
            <a:r>
              <a:rPr lang="en-US" dirty="0" smtClean="0"/>
              <a:t> can you provide?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9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Multi-Y Graph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" name="Picture 2" descr="httpatomoreillycomsourceoreillyimages74337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325902"/>
            <a:ext cx="8780449" cy="4480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781" y="5806414"/>
            <a:ext cx="37388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Alternative: Superimposed graphs.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5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Multi-Y Graph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httpatomoreillycomsourceoreillyimages74337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9" y="1325903"/>
            <a:ext cx="7132242" cy="4834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6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Multiples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Tile many small graphs.</a:t>
            </a:r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Show multiple dimensions of a large dataset at once.</a:t>
            </a:r>
          </a:p>
          <a:p>
            <a:pPr lvl="1"/>
            <a:r>
              <a:rPr lang="en-US" dirty="0" smtClean="0"/>
              <a:t>Large display area – not good for mobile devices.</a:t>
            </a:r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Show how data changes from one picture to the next.</a:t>
            </a:r>
          </a:p>
          <a:p>
            <a:pPr lvl="1"/>
            <a:r>
              <a:rPr lang="en-US" dirty="0" smtClean="0"/>
              <a:t>No paging necessary.</a:t>
            </a:r>
          </a:p>
          <a:p>
            <a:pPr lvl="1"/>
            <a:r>
              <a:rPr lang="en-US" dirty="0" smtClean="0"/>
              <a:t>Sequential presentation.</a:t>
            </a:r>
          </a:p>
          <a:p>
            <a:pPr lvl="1"/>
            <a:r>
              <a:rPr lang="en-US" dirty="0" smtClean="0"/>
              <a:t>3-D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6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Multiples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 descr="httpatomoreillycomsourceoreillyimages74337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414785"/>
            <a:ext cx="8686705" cy="2745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7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atomoreillycomsourceoreillyimages7433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63" y="411512"/>
            <a:ext cx="6309291" cy="6309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/>
              <a:t>Small </a:t>
            </a:r>
            <a:r>
              <a:rPr lang="en-US" sz="2400" dirty="0" smtClean="0"/>
              <a:t>Multiples, cont’d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8757" y="5806414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1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Nested rectangles to show multidimensional </a:t>
            </a:r>
            <a:br>
              <a:rPr lang="en-US" dirty="0" smtClean="0"/>
            </a:br>
            <a:r>
              <a:rPr lang="en-US" dirty="0" smtClean="0"/>
              <a:t>and/or hierarchical data.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Hierarchical data.</a:t>
            </a:r>
          </a:p>
          <a:p>
            <a:pPr lvl="1"/>
            <a:r>
              <a:rPr lang="en-US" dirty="0" smtClean="0"/>
              <a:t>Multivariate data that can be grouped </a:t>
            </a:r>
            <a:br>
              <a:rPr lang="en-US" dirty="0" smtClean="0"/>
            </a:br>
            <a:r>
              <a:rPr lang="en-US" dirty="0" smtClean="0"/>
              <a:t>by their common attributes.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Why </a:t>
            </a:r>
          </a:p>
          <a:p>
            <a:pPr lvl="1"/>
            <a:r>
              <a:rPr lang="en-US" dirty="0" smtClean="0"/>
              <a:t>Pack much information into a single space.</a:t>
            </a:r>
          </a:p>
          <a:p>
            <a:pPr lvl="1"/>
            <a:r>
              <a:rPr lang="en-US" dirty="0" smtClean="0"/>
              <a:t>Encourage users to seek trends and relationships.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4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Treemap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 descr="httpatomoreillycomsourceoreillyimages74338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76" y="1234464"/>
            <a:ext cx="7970757" cy="4937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5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Treemap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 descr="httpatomoreillycomsourceoreillyimages74338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9" y="1234464"/>
            <a:ext cx="7040803" cy="4936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9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Treemap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 descr="httpatomoreillycomsourceoreillyimages7433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1341972"/>
            <a:ext cx="8961072" cy="4373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2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</a:t>
            </a:r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Thursday, May 21</a:t>
            </a:r>
          </a:p>
          <a:p>
            <a:pPr lvl="1"/>
            <a:r>
              <a:rPr lang="en-US" dirty="0"/>
              <a:t>12:15 – 2:30 PM</a:t>
            </a:r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Each team has </a:t>
            </a:r>
            <a:r>
              <a:rPr lang="en-US" dirty="0" smtClean="0">
                <a:solidFill>
                  <a:srgbClr val="B23C00"/>
                </a:solidFill>
              </a:rPr>
              <a:t>20 </a:t>
            </a:r>
            <a:r>
              <a:rPr lang="en-US" dirty="0" smtClean="0">
                <a:solidFill>
                  <a:srgbClr val="B23C00"/>
                </a:solidFill>
              </a:rPr>
              <a:t>minutes </a:t>
            </a:r>
            <a:r>
              <a:rPr lang="en-US" dirty="0" smtClean="0"/>
              <a:t>to present</a:t>
            </a:r>
            <a:br>
              <a:rPr lang="en-US" dirty="0" smtClean="0"/>
            </a:br>
            <a:r>
              <a:rPr lang="en-US" dirty="0" smtClean="0"/>
              <a:t>and for questions and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2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Report: Due Friday, </a:t>
            </a:r>
            <a:r>
              <a:rPr lang="en-US" dirty="0" smtClean="0"/>
              <a:t>May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 of your application?</a:t>
            </a:r>
          </a:p>
          <a:p>
            <a:r>
              <a:rPr lang="en-US" dirty="0" smtClean="0"/>
              <a:t>Who will use it and what are their goals?</a:t>
            </a:r>
          </a:p>
          <a:p>
            <a:r>
              <a:rPr lang="en-US" dirty="0" smtClean="0"/>
              <a:t>How did you fulfill the goals?</a:t>
            </a:r>
          </a:p>
          <a:p>
            <a:r>
              <a:rPr lang="en-US" dirty="0" smtClean="0"/>
              <a:t>What are your data sources?</a:t>
            </a:r>
          </a:p>
          <a:p>
            <a:r>
              <a:rPr lang="en-US" dirty="0"/>
              <a:t>What do your visualizations show?</a:t>
            </a:r>
          </a:p>
          <a:p>
            <a:r>
              <a:rPr lang="en-US" dirty="0" smtClean="0"/>
              <a:t>How did you create the visualizations?</a:t>
            </a:r>
          </a:p>
          <a:p>
            <a:r>
              <a:rPr lang="en-US" dirty="0" smtClean="0"/>
              <a:t>Screen shots.</a:t>
            </a:r>
          </a:p>
          <a:p>
            <a:r>
              <a:rPr lang="en-US" dirty="0" smtClean="0"/>
              <a:t>How to run your application?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8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Sorting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httpatomoreillycomsourceoreillyimages74329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234464"/>
            <a:ext cx="3898127" cy="4780334"/>
          </a:xfrm>
          <a:prstGeom prst="rect">
            <a:avLst/>
          </a:prstGeom>
        </p:spPr>
      </p:pic>
      <p:pic>
        <p:nvPicPr>
          <p:cNvPr id="6" name="Picture 5" descr="httpatomoreillycomsourceoreillyimages743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4" y="1234464"/>
            <a:ext cx="4831110" cy="4754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1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Rearranging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1463024"/>
          </a:xfrm>
        </p:spPr>
        <p:txBody>
          <a:bodyPr/>
          <a:lstStyle/>
          <a:p>
            <a:r>
              <a:rPr lang="en-US" dirty="0" smtClean="0"/>
              <a:t>In a stacked bar chart, move the variable you want to compare to the base line.</a:t>
            </a:r>
          </a:p>
          <a:p>
            <a:pPr lvl="1"/>
            <a:r>
              <a:rPr lang="en-US" dirty="0" smtClean="0"/>
              <a:t>Example: The variable represented by blue.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httpatomoreillycomsourceoreillyimages74330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3" y="2954002"/>
            <a:ext cx="8496300" cy="212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7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Filtering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httpatomoreillycomsourceoreillyimages74330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" y="1325903"/>
            <a:ext cx="7772315" cy="4772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339" y="6259139"/>
            <a:ext cx="1569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O’Reilly, 2011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5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39018</TotalTime>
  <Words>1115</Words>
  <Application>Microsoft Macintosh PowerPoint</Application>
  <PresentationFormat>On-screen Show (4:3)</PresentationFormat>
  <Paragraphs>347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Quadrant</vt:lpstr>
      <vt:lpstr>CS 235: User Interface Design April 28 Class Meeting</vt:lpstr>
      <vt:lpstr>Unofficial Field Trip</vt:lpstr>
      <vt:lpstr>Final Project</vt:lpstr>
      <vt:lpstr>Final Project, cont’d</vt:lpstr>
      <vt:lpstr>Final Project Presentations</vt:lpstr>
      <vt:lpstr>Final Project Report: Due Friday, May 22</vt:lpstr>
      <vt:lpstr>Another Sorting Example</vt:lpstr>
      <vt:lpstr>Rearranging Data</vt:lpstr>
      <vt:lpstr>Another Filtering Example</vt:lpstr>
      <vt:lpstr>Design Patterns for Data Visualization</vt:lpstr>
      <vt:lpstr>Overview Plus Detail</vt:lpstr>
      <vt:lpstr>Overview Plus Detail</vt:lpstr>
      <vt:lpstr>Data Tips</vt:lpstr>
      <vt:lpstr>Data Tips, cont’d</vt:lpstr>
      <vt:lpstr>Data Spotlight</vt:lpstr>
      <vt:lpstr>Data Spotlight, cont’d</vt:lpstr>
      <vt:lpstr>Data Spotlight, cont’d</vt:lpstr>
      <vt:lpstr>Dynamic Queries</vt:lpstr>
      <vt:lpstr>Dynamic Queries, cont’d</vt:lpstr>
      <vt:lpstr>Data Brushing</vt:lpstr>
      <vt:lpstr>Data Brushing, cont’d</vt:lpstr>
      <vt:lpstr>Data Brushing, cont’d</vt:lpstr>
      <vt:lpstr>Data Brushing, cont’d</vt:lpstr>
      <vt:lpstr>Local Zooming</vt:lpstr>
      <vt:lpstr>Local Zooming, cont’d</vt:lpstr>
      <vt:lpstr>Local Zooming, cont’d</vt:lpstr>
      <vt:lpstr>Local Zooming, cont’d</vt:lpstr>
      <vt:lpstr>Local Zooming, cont’d</vt:lpstr>
      <vt:lpstr>Sortable Table</vt:lpstr>
      <vt:lpstr>Sortable Table, cont’d</vt:lpstr>
      <vt:lpstr>Sortable Table, cont’d</vt:lpstr>
      <vt:lpstr>Radial Table</vt:lpstr>
      <vt:lpstr>Radial Table, cont’d</vt:lpstr>
      <vt:lpstr>Radial Table, cont’d</vt:lpstr>
      <vt:lpstr>Radial Table, cont’d</vt:lpstr>
      <vt:lpstr>Multi-Y Graph</vt:lpstr>
      <vt:lpstr>Multi-Y Graph, cont’d</vt:lpstr>
      <vt:lpstr>Multi-Y Graph, cont’d</vt:lpstr>
      <vt:lpstr>Multi-Y Graph, cont’d</vt:lpstr>
      <vt:lpstr>Multi-Y Graph, cont’d</vt:lpstr>
      <vt:lpstr>Multi-Y Graph, cont’d</vt:lpstr>
      <vt:lpstr>Small Multiples</vt:lpstr>
      <vt:lpstr>Small Multiples</vt:lpstr>
      <vt:lpstr>Small Multiples, cont’d</vt:lpstr>
      <vt:lpstr>Treemap</vt:lpstr>
      <vt:lpstr>Treemap, cont’d</vt:lpstr>
      <vt:lpstr>Treemap, cont’d</vt:lpstr>
      <vt:lpstr>Treemap,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565</cp:revision>
  <dcterms:created xsi:type="dcterms:W3CDTF">2008-01-12T03:52:55Z</dcterms:created>
  <dcterms:modified xsi:type="dcterms:W3CDTF">2015-04-28T20:24:42Z</dcterms:modified>
  <cp:category/>
</cp:coreProperties>
</file>