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49"/>
  </p:notesMasterIdLst>
  <p:handoutMasterIdLst>
    <p:handoutMasterId r:id="rId50"/>
  </p:handoutMasterIdLst>
  <p:sldIdLst>
    <p:sldId id="256" r:id="rId2"/>
    <p:sldId id="371" r:id="rId3"/>
    <p:sldId id="372" r:id="rId4"/>
    <p:sldId id="37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96" r:id="rId28"/>
    <p:sldId id="397" r:id="rId29"/>
    <p:sldId id="398" r:id="rId30"/>
    <p:sldId id="399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407" r:id="rId39"/>
    <p:sldId id="408" r:id="rId40"/>
    <p:sldId id="409" r:id="rId41"/>
    <p:sldId id="410" r:id="rId42"/>
    <p:sldId id="411" r:id="rId43"/>
    <p:sldId id="412" r:id="rId44"/>
    <p:sldId id="413" r:id="rId45"/>
    <p:sldId id="414" r:id="rId46"/>
    <p:sldId id="415" r:id="rId47"/>
    <p:sldId id="416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6F0FF"/>
    <a:srgbClr val="B23C00"/>
    <a:srgbClr val="FFF1E4"/>
    <a:srgbClr val="FFE5CB"/>
    <a:srgbClr val="66CCFF"/>
    <a:srgbClr val="A40000"/>
    <a:srgbClr val="0033CC"/>
    <a:srgbClr val="CC99FF"/>
    <a:srgbClr val="99FF66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202" autoAdjust="0"/>
    <p:restoredTop sz="98450" autoAdjust="0"/>
  </p:normalViewPr>
  <p:slideViewPr>
    <p:cSldViewPr>
      <p:cViewPr varScale="1">
        <p:scale>
          <a:sx n="90" d="100"/>
          <a:sy n="90" d="100"/>
        </p:scale>
        <p:origin x="-944" y="-104"/>
      </p:cViewPr>
      <p:guideLst>
        <p:guide orient="horz" pos="2160"/>
        <p:guide pos="2822"/>
      </p:guideLst>
    </p:cSldViewPr>
  </p:slideViewPr>
  <p:outlineViewPr>
    <p:cViewPr>
      <p:scale>
        <a:sx n="33" d="100"/>
        <a:sy n="33" d="100"/>
      </p:scale>
      <p:origin x="0" y="346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58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2015: April </a:t>
            </a:r>
            <a:r>
              <a:rPr lang="en-US" sz="1000" baseline="0" dirty="0" smtClean="0"/>
              <a:t>16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749049" y="6263609"/>
            <a:ext cx="1923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235: User Interface</a:t>
            </a:r>
            <a:r>
              <a:rPr lang="en-US" sz="1000" baseline="0" dirty="0" smtClean="0"/>
              <a:t> Design</a:t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hyperlink" Target="https://docs.oracle.com/middleware/1212/adf/ADFUI/img/dvt_intro_treemap.pn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235: User Interface Design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</a:t>
            </a:r>
            <a:r>
              <a:rPr lang="en-US" sz="2400" dirty="0" smtClean="0"/>
              <a:t>16 </a:t>
            </a:r>
            <a:r>
              <a:rPr lang="en-US" sz="2400" dirty="0" smtClean="0"/>
              <a:t>Class </a:t>
            </a:r>
            <a:r>
              <a:rPr lang="en-US" sz="2400" dirty="0"/>
              <a:t>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Interactions with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555" cy="4145258"/>
          </a:xfrm>
        </p:spPr>
        <p:txBody>
          <a:bodyPr numCol="2"/>
          <a:lstStyle/>
          <a:p>
            <a:r>
              <a:rPr lang="en-US" dirty="0" smtClean="0"/>
              <a:t>Comparing</a:t>
            </a:r>
          </a:p>
          <a:p>
            <a:r>
              <a:rPr lang="en-US" dirty="0" smtClean="0"/>
              <a:t>Sorting</a:t>
            </a:r>
          </a:p>
          <a:p>
            <a:r>
              <a:rPr lang="en-US" dirty="0" smtClean="0"/>
              <a:t>Adding variables</a:t>
            </a:r>
          </a:p>
          <a:p>
            <a:r>
              <a:rPr lang="en-US" dirty="0" smtClean="0"/>
              <a:t>Filtering</a:t>
            </a:r>
          </a:p>
          <a:p>
            <a:r>
              <a:rPr lang="en-US" dirty="0" smtClean="0"/>
              <a:t>Highlighting</a:t>
            </a:r>
          </a:p>
          <a:p>
            <a:r>
              <a:rPr lang="en-US" dirty="0" smtClean="0"/>
              <a:t>Aggregating</a:t>
            </a:r>
          </a:p>
          <a:p>
            <a:r>
              <a:rPr lang="en-US" dirty="0" smtClean="0"/>
              <a:t>Re-expressing</a:t>
            </a:r>
          </a:p>
          <a:p>
            <a:r>
              <a:rPr lang="en-US" dirty="0" smtClean="0"/>
              <a:t>Re-visualizing</a:t>
            </a:r>
          </a:p>
          <a:p>
            <a:r>
              <a:rPr lang="en-US" dirty="0"/>
              <a:t>Zooming and panning</a:t>
            </a:r>
          </a:p>
          <a:p>
            <a:r>
              <a:rPr lang="en-US" dirty="0" smtClean="0"/>
              <a:t>Re-scaling</a:t>
            </a:r>
          </a:p>
          <a:p>
            <a:r>
              <a:rPr lang="en-US" dirty="0" smtClean="0"/>
              <a:t>Accessing details on demand</a:t>
            </a:r>
          </a:p>
          <a:p>
            <a:r>
              <a:rPr lang="en-US" dirty="0" smtClean="0"/>
              <a:t>Annotating</a:t>
            </a:r>
          </a:p>
          <a:p>
            <a:r>
              <a:rPr lang="en-US" dirty="0" smtClean="0"/>
              <a:t>Bookmarking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89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Screen Shot 2014-11-11 at 9.55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83" y="1303323"/>
            <a:ext cx="7086600" cy="462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7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Magnitude Comparisons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Nominal</a:t>
            </a:r>
          </a:p>
          <a:p>
            <a:pPr lvl="1"/>
            <a:r>
              <a:rPr lang="en-US" dirty="0" smtClean="0"/>
              <a:t>Values that have no particular order.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 descr="Screen Shot 2014-11-11 at 10.00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2514610"/>
            <a:ext cx="4394200" cy="3022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165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Magnitude </a:t>
            </a:r>
            <a:r>
              <a:rPr lang="en-US" dirty="0" smtClean="0"/>
              <a:t>Comparisons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036332"/>
          </a:xfrm>
        </p:spPr>
        <p:txBody>
          <a:bodyPr/>
          <a:lstStyle/>
          <a:p>
            <a:r>
              <a:rPr lang="en-US" dirty="0" smtClean="0"/>
              <a:t>Ranking</a:t>
            </a:r>
          </a:p>
          <a:p>
            <a:pPr lvl="1"/>
            <a:r>
              <a:rPr lang="en-US" dirty="0" smtClean="0"/>
              <a:t>Compare values that are arranged by magnitude.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 descr="Screen Shot 2014-11-11 at 10.01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2440919"/>
            <a:ext cx="4445000" cy="29083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5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Magnitude Comparisons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Part-to-whole</a:t>
            </a:r>
          </a:p>
          <a:p>
            <a:pPr lvl="1"/>
            <a:r>
              <a:rPr lang="en-US" dirty="0" smtClean="0"/>
              <a:t>Compare values that are parts of a whole.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 descr="Screen Shot 2014-11-11 at 10.03.4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2550141"/>
            <a:ext cx="4521200" cy="261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3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Magnitude Comparisons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Deviation</a:t>
            </a:r>
          </a:p>
          <a:p>
            <a:pPr lvl="1"/>
            <a:r>
              <a:rPr lang="en-US" dirty="0" smtClean="0"/>
              <a:t>Compare differences between two sets of values.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 descr="Screen Shot 2014-11-11 at 10.0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64" y="2423171"/>
            <a:ext cx="4394200" cy="317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65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Magnitude Comparisons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Time series</a:t>
            </a:r>
          </a:p>
          <a:p>
            <a:pPr lvl="1"/>
            <a:r>
              <a:rPr lang="en-US" dirty="0" smtClean="0"/>
              <a:t>Show how values changed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 descr="Screen Shot 2014-11-11 at 10.06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03" y="2514610"/>
            <a:ext cx="4191000" cy="3162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54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Magnitude Comparisons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Time series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Screen Shot 2014-11-11 at 10.07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01" y="1874537"/>
            <a:ext cx="7497998" cy="42355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156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Magnitude Comparisons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Scatter plot vs. bar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Screen Shot 2014-11-11 at 10.09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1965976"/>
            <a:ext cx="8859624" cy="38404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4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 3-D Graphs!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 descr="Screen Shot 2014-11-11 at 10.1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8" y="1325903"/>
            <a:ext cx="5011092" cy="4851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3291849" cy="1036332"/>
          </a:xfrm>
        </p:spPr>
        <p:txBody>
          <a:bodyPr/>
          <a:lstStyle/>
          <a:p>
            <a:r>
              <a:rPr lang="en-US" dirty="0" smtClean="0"/>
              <a:t>Some bars obscure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5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Application </a:t>
            </a:r>
            <a:r>
              <a:rPr lang="en-US" dirty="0" smtClean="0"/>
              <a:t>Demo Schedule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Tuesday</a:t>
            </a:r>
            <a:r>
              <a:rPr lang="en-US" dirty="0" smtClean="0"/>
              <a:t>, April 21</a:t>
            </a:r>
          </a:p>
          <a:p>
            <a:pPr lvl="1"/>
            <a:r>
              <a:rPr lang="en-US" dirty="0" smtClean="0"/>
              <a:t>Unknown, </a:t>
            </a:r>
            <a:r>
              <a:rPr lang="en-US" dirty="0" err="1" smtClean="0"/>
              <a:t>UXability</a:t>
            </a:r>
            <a:r>
              <a:rPr lang="en-US" dirty="0" smtClean="0"/>
              <a:t>, X Factor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Thursday, April 23</a:t>
            </a:r>
          </a:p>
          <a:p>
            <a:pPr lvl="1"/>
            <a:r>
              <a:rPr lang="en-US" dirty="0" smtClean="0"/>
              <a:t>Innovative Designers, Team Four, </a:t>
            </a:r>
            <a:r>
              <a:rPr lang="en-US" dirty="0" err="1" smtClean="0"/>
              <a:t>Thundercats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9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3-D Graphs</a:t>
            </a:r>
            <a:r>
              <a:rPr lang="en-US" dirty="0" smtClean="0"/>
              <a:t>! </a:t>
            </a:r>
            <a:r>
              <a:rPr lang="en-US" i="1" dirty="0" smtClean="0"/>
              <a:t>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Which line represents the East region?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Screen Shot 2014-11-11 at 10.1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35" y="1874537"/>
            <a:ext cx="6459819" cy="4206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02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3-D Graphs!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Which is easiest to read?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 descr="Screen Shot 2014-11-11 at 10.14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708" y="1874537"/>
            <a:ext cx="5120584" cy="4356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269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3-D Graphs!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What are we hiding?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Screen Shot 2014-11-11 at 10.15.4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18" y="1874537"/>
            <a:ext cx="5486340" cy="48593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4951" y="2971805"/>
            <a:ext cx="275185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Expenses rose from</a:t>
            </a:r>
          </a:p>
          <a:p>
            <a:r>
              <a:rPr lang="en-US" sz="2000" dirty="0" smtClean="0"/>
              <a:t>$100,000 to $121,000.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857975" y="6259139"/>
            <a:ext cx="128482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Show Me the Numbers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3-D Graphs! </a:t>
            </a:r>
            <a:r>
              <a:rPr lang="en-US" i="1" dirty="0"/>
              <a:t>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 descr="Screen Shot 2014-11-11 at 10.18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325903"/>
            <a:ext cx="5599916" cy="49952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7975" y="6259139"/>
            <a:ext cx="128482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Show Me the Numbers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022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Heights in Bar Charts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579137"/>
          </a:xfrm>
        </p:spPr>
        <p:txBody>
          <a:bodyPr/>
          <a:lstStyle/>
          <a:p>
            <a:r>
              <a:rPr lang="en-US" dirty="0" smtClean="0"/>
              <a:t>Are the “Yes” responses 4X the “No” responses?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Screen Shot 2014-11-11 at 10.2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1874537"/>
            <a:ext cx="6034974" cy="4353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5806" y="5074902"/>
            <a:ext cx="1795684" cy="1015663"/>
          </a:xfrm>
          <a:prstGeom prst="rect">
            <a:avLst/>
          </a:prstGeom>
          <a:solidFill>
            <a:srgbClr val="FFFFC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Bar charts</a:t>
            </a:r>
          </a:p>
          <a:p>
            <a:r>
              <a:rPr lang="en-US" sz="2000" dirty="0" smtClean="0"/>
              <a:t>should always</a:t>
            </a:r>
          </a:p>
          <a:p>
            <a:r>
              <a:rPr lang="en-US" sz="2000" dirty="0" smtClean="0"/>
              <a:t>include 0.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07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Sorted graphs provide more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 descr="Screen Shot 2014-11-11 at 10.24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50" y="2331731"/>
            <a:ext cx="4031272" cy="3170581"/>
          </a:xfrm>
          <a:prstGeom prst="rect">
            <a:avLst/>
          </a:prstGeom>
        </p:spPr>
      </p:pic>
      <p:pic>
        <p:nvPicPr>
          <p:cNvPr id="6" name="Picture 5" descr="Screen Shot 2014-11-11 at 10.25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39" y="2293252"/>
            <a:ext cx="4114805" cy="32388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19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Sorting + correlation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 descr="Screen Shot 2014-11-11 at 10.27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874536"/>
            <a:ext cx="8778144" cy="3940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452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We may not always know in advance </a:t>
            </a:r>
            <a:br>
              <a:rPr lang="en-US" dirty="0" smtClean="0"/>
            </a:br>
            <a:r>
              <a:rPr lang="en-US" dirty="0" smtClean="0"/>
              <a:t>which variables we should analyze.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 descr="Screen Shot 2014-11-11 at 10.27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2375141"/>
            <a:ext cx="8961072" cy="26997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73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03872" cy="579137"/>
          </a:xfrm>
        </p:spPr>
        <p:txBody>
          <a:bodyPr/>
          <a:lstStyle/>
          <a:p>
            <a:r>
              <a:rPr lang="en-US" dirty="0" smtClean="0"/>
              <a:t>Reduce the data that we’re analyzing to a subset.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 descr="Screen Shot 2014-11-11 at 10.31.5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2071279"/>
            <a:ext cx="8940065" cy="28207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30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Instead of filtering, make certain data stand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4" descr="Screen Shot 2014-11-11 at 10.33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69" y="1874537"/>
            <a:ext cx="5120584" cy="4373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78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Application Prototype Reports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short report:</a:t>
            </a:r>
          </a:p>
          <a:p>
            <a:pPr lvl="1"/>
            <a:r>
              <a:rPr lang="en-US" dirty="0" smtClean="0"/>
              <a:t>What is your application.</a:t>
            </a:r>
          </a:p>
          <a:p>
            <a:pPr lvl="1"/>
            <a:r>
              <a:rPr lang="en-US" dirty="0" smtClean="0"/>
              <a:t>What UI design patterns did you use and why.</a:t>
            </a:r>
          </a:p>
          <a:p>
            <a:pPr lvl="2"/>
            <a:r>
              <a:rPr lang="en-US" dirty="0" smtClean="0"/>
              <a:t>Describe up to 5 patterns.</a:t>
            </a:r>
          </a:p>
          <a:p>
            <a:pPr lvl="1"/>
            <a:r>
              <a:rPr lang="en-US" dirty="0" smtClean="0"/>
              <a:t>Screen shots that illustrate your design patterns.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Your PowerPoint slides, if any.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Your prototype code, if runnable by anyone.</a:t>
            </a:r>
          </a:p>
          <a:p>
            <a:pPr lvl="1"/>
            <a:r>
              <a:rPr lang="en-US" dirty="0" smtClean="0"/>
              <a:t>Include installation and how to run instructions.</a:t>
            </a:r>
          </a:p>
          <a:p>
            <a:pPr lvl="5"/>
            <a:endParaRPr lang="en-US" dirty="0"/>
          </a:p>
          <a:p>
            <a:r>
              <a:rPr lang="en-US" dirty="0" smtClean="0"/>
              <a:t>Due </a:t>
            </a:r>
            <a:r>
              <a:rPr lang="en-US" dirty="0" smtClean="0"/>
              <a:t>one week after your demo.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2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Brushing</a:t>
            </a:r>
            <a:r>
              <a:rPr lang="en-US" dirty="0" smtClean="0"/>
              <a:t> highlights the same subset of data across multiple graphs.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 descr="Screen Shot 2014-11-11 at 10.35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620" y="2240293"/>
            <a:ext cx="5413038" cy="45719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641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412433" cy="4835525"/>
          </a:xfrm>
        </p:spPr>
        <p:txBody>
          <a:bodyPr/>
          <a:lstStyle/>
          <a:p>
            <a:r>
              <a:rPr lang="en-US" dirty="0" smtClean="0"/>
              <a:t>With hierarchical data, we can </a:t>
            </a:r>
            <a:br>
              <a:rPr lang="en-US" dirty="0" smtClean="0"/>
            </a:br>
            <a:r>
              <a:rPr lang="en-US" dirty="0" smtClean="0"/>
              <a:t>aggregate</a:t>
            </a:r>
            <a:r>
              <a:rPr lang="en-US" dirty="0"/>
              <a:t> </a:t>
            </a:r>
            <a:r>
              <a:rPr lang="en-US" dirty="0" smtClean="0"/>
              <a:t>at multiple levels.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Aggregate daily data </a:t>
            </a:r>
            <a:r>
              <a:rPr lang="en-US" dirty="0" smtClean="0">
                <a:sym typeface="Wingdings"/>
              </a:rPr>
              <a:t> weekly totals</a:t>
            </a:r>
          </a:p>
          <a:p>
            <a:pPr lvl="1"/>
            <a:r>
              <a:rPr lang="en-US" dirty="0" smtClean="0">
                <a:sym typeface="Wingdings"/>
              </a:rPr>
              <a:t>Aggregate store data  regional totals</a:t>
            </a:r>
          </a:p>
          <a:p>
            <a:pPr lvl="6"/>
            <a:endParaRPr lang="en-US" dirty="0" smtClean="0">
              <a:sym typeface="Wingdings"/>
            </a:endParaRPr>
          </a:p>
          <a:p>
            <a:r>
              <a:rPr lang="en-US" dirty="0" smtClean="0">
                <a:solidFill>
                  <a:srgbClr val="B23C00"/>
                </a:solidFill>
                <a:sym typeface="Wingdings"/>
              </a:rPr>
              <a:t>Aggregating / de-aggregating </a:t>
            </a:r>
            <a:r>
              <a:rPr lang="en-US" dirty="0" smtClean="0">
                <a:sym typeface="Wingdings"/>
              </a:rPr>
              <a:t>are associated with </a:t>
            </a:r>
            <a:r>
              <a:rPr lang="en-US" dirty="0" smtClean="0">
                <a:solidFill>
                  <a:srgbClr val="B23C00"/>
                </a:solidFill>
                <a:sym typeface="Wingdings"/>
              </a:rPr>
              <a:t>drill up / drill down </a:t>
            </a:r>
            <a:r>
              <a:rPr lang="en-US" dirty="0" smtClean="0">
                <a:sym typeface="Wingdings"/>
              </a:rPr>
              <a:t>operations with the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Re-Expressing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Change the </a:t>
            </a:r>
            <a:r>
              <a:rPr lang="en-US" dirty="0" smtClean="0">
                <a:solidFill>
                  <a:srgbClr val="B23C00"/>
                </a:solidFill>
              </a:rPr>
              <a:t>graph parameters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order to gain new insights.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4" descr="Screen Shot 2014-11-11 at 10.4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2584888"/>
            <a:ext cx="8973829" cy="26728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8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</a:t>
            </a:r>
            <a:r>
              <a:rPr lang="en-US" dirty="0" smtClean="0"/>
              <a:t>Expressing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 descr="Screen Shot 2014-11-11 at 10.43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7" y="1143025"/>
            <a:ext cx="3975919" cy="2560293"/>
          </a:xfrm>
          <a:prstGeom prst="rect">
            <a:avLst/>
          </a:prstGeom>
        </p:spPr>
      </p:pic>
      <p:pic>
        <p:nvPicPr>
          <p:cNvPr id="6" name="Picture 5" descr="Screen Shot 2014-11-11 at 10.44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3703317"/>
            <a:ext cx="3931876" cy="2506571"/>
          </a:xfrm>
          <a:prstGeom prst="rect">
            <a:avLst/>
          </a:prstGeom>
        </p:spPr>
      </p:pic>
      <p:pic>
        <p:nvPicPr>
          <p:cNvPr id="8" name="Picture 7" descr="Screen Shot 2014-11-11 at 10.47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104" y="1161160"/>
            <a:ext cx="3704334" cy="2450718"/>
          </a:xfrm>
          <a:prstGeom prst="rect">
            <a:avLst/>
          </a:prstGeom>
        </p:spPr>
      </p:pic>
      <p:pic>
        <p:nvPicPr>
          <p:cNvPr id="9" name="Picture 8" descr="Screen Shot 2014-11-11 at 10.49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3703317"/>
            <a:ext cx="3931877" cy="25315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045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Re-Visualizing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Change the </a:t>
            </a:r>
            <a:r>
              <a:rPr lang="en-US" dirty="0" smtClean="0">
                <a:solidFill>
                  <a:srgbClr val="B23C00"/>
                </a:solidFill>
              </a:rPr>
              <a:t>type of graph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 order to gain new insights.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 descr="Screen Shot 2014-11-11 at 10.5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" y="2640626"/>
            <a:ext cx="4355376" cy="2697488"/>
          </a:xfrm>
          <a:prstGeom prst="rect">
            <a:avLst/>
          </a:prstGeom>
        </p:spPr>
      </p:pic>
      <p:pic>
        <p:nvPicPr>
          <p:cNvPr id="6" name="Picture 5" descr="Screen Shot 2014-11-11 at 10.51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562972"/>
            <a:ext cx="4480511" cy="27862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7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Zooming and Panning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Zoom in on an area of interest in a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 descr="Screen Shot 2014-11-11 at 10.54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52" y="1965976"/>
            <a:ext cx="5852096" cy="42137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029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Re-Scaling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 smtClean="0"/>
              <a:t>Are hardware sales or software sales </a:t>
            </a:r>
            <a:br>
              <a:rPr lang="en-US" dirty="0" smtClean="0"/>
            </a:br>
            <a:r>
              <a:rPr lang="en-US" dirty="0" smtClean="0"/>
              <a:t>increasing at a faster rate?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 descr="Screen Shot 2014-11-11 at 10.55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97" y="2331732"/>
            <a:ext cx="6693434" cy="37603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07905" y="2880366"/>
            <a:ext cx="1524801" cy="1323439"/>
          </a:xfrm>
          <a:prstGeom prst="rect">
            <a:avLst/>
          </a:prstGeom>
          <a:solidFill>
            <a:srgbClr val="FFFFC2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Both are</a:t>
            </a:r>
          </a:p>
          <a:p>
            <a:r>
              <a:rPr lang="en-US" sz="2000" dirty="0" smtClean="0"/>
              <a:t>increasing</a:t>
            </a:r>
          </a:p>
          <a:p>
            <a:r>
              <a:rPr lang="en-US" sz="2000" dirty="0" smtClean="0"/>
              <a:t>at the same</a:t>
            </a:r>
          </a:p>
          <a:p>
            <a:r>
              <a:rPr lang="en-US" sz="2000" dirty="0" smtClean="0"/>
              <a:t>10% rate.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170" y="4434829"/>
            <a:ext cx="165291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23C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B23C00"/>
                </a:solidFill>
              </a:rPr>
              <a:t>How can </a:t>
            </a:r>
            <a:r>
              <a:rPr lang="en-US" sz="2000" dirty="0" smtClean="0">
                <a:solidFill>
                  <a:srgbClr val="B23C00"/>
                </a:solidFill>
              </a:rPr>
              <a:t>this </a:t>
            </a:r>
            <a:br>
              <a:rPr lang="en-US" sz="2000" dirty="0" smtClean="0">
                <a:solidFill>
                  <a:srgbClr val="B23C00"/>
                </a:solidFill>
              </a:rPr>
            </a:br>
            <a:r>
              <a:rPr lang="en-US" sz="2000" dirty="0" smtClean="0">
                <a:solidFill>
                  <a:srgbClr val="B23C00"/>
                </a:solidFill>
              </a:rPr>
              <a:t>be </a:t>
            </a:r>
            <a:r>
              <a:rPr lang="en-US" sz="2000" dirty="0">
                <a:solidFill>
                  <a:srgbClr val="B23C00"/>
                </a:solidFill>
              </a:rPr>
              <a:t>made </a:t>
            </a:r>
          </a:p>
          <a:p>
            <a:r>
              <a:rPr lang="en-US" sz="2000" dirty="0">
                <a:solidFill>
                  <a:srgbClr val="B23C00"/>
                </a:solidFill>
              </a:rPr>
              <a:t>clearer</a:t>
            </a:r>
            <a:r>
              <a:rPr lang="en-US" sz="2000" dirty="0" smtClean="0">
                <a:solidFill>
                  <a:srgbClr val="B23C00"/>
                </a:solidFill>
              </a:rPr>
              <a:t>?</a:t>
            </a:r>
            <a:endParaRPr lang="en-US" sz="2000" dirty="0">
              <a:solidFill>
                <a:srgbClr val="B23C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77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Re-</a:t>
            </a:r>
            <a:r>
              <a:rPr lang="en-US" dirty="0" smtClean="0"/>
              <a:t>Scaling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Use a </a:t>
            </a:r>
            <a:r>
              <a:rPr lang="en-US" dirty="0" smtClean="0">
                <a:solidFill>
                  <a:srgbClr val="B23C00"/>
                </a:solidFill>
              </a:rPr>
              <a:t>logarithmic scale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6" name="Picture 5" descr="Screen Shot 2014-11-11 at 11.0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96" y="2148854"/>
            <a:ext cx="6583608" cy="37012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06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Details on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Details pop up when the mouse hovers.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5" name="Picture 4" descr="Screen Shot 2014-11-11 at 11.02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47" y="1874537"/>
            <a:ext cx="4937756" cy="4323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907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Annotating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/>
              <a:t>Helpful notes are displayed on a graph.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Screen Shot 2014-11-11 at 11.05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8" y="1874537"/>
            <a:ext cx="8867112" cy="4206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416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the Limits of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 term memory ≈ computer’s hard drive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Working memory ≈ RAM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Different memory storage for </a:t>
            </a:r>
            <a:br>
              <a:rPr lang="en-US" dirty="0" smtClean="0"/>
            </a:br>
            <a:r>
              <a:rPr lang="en-US" dirty="0" smtClean="0"/>
              <a:t>different types of information</a:t>
            </a:r>
          </a:p>
          <a:p>
            <a:pPr lvl="1"/>
            <a:r>
              <a:rPr lang="en-US" dirty="0" smtClean="0"/>
              <a:t>Verbal, visual, etc.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Visual memory can handle only about three chunks (units of information) at a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Bookmarking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able to return to a </a:t>
            </a:r>
            <a:r>
              <a:rPr lang="en-US" dirty="0" smtClean="0">
                <a:solidFill>
                  <a:srgbClr val="B23C00"/>
                </a:solidFill>
              </a:rPr>
              <a:t>previous view </a:t>
            </a:r>
            <a:r>
              <a:rPr lang="en-US" dirty="0" smtClean="0"/>
              <a:t>of the data.</a:t>
            </a:r>
          </a:p>
          <a:p>
            <a:r>
              <a:rPr lang="en-US" dirty="0" smtClean="0"/>
              <a:t>Save a </a:t>
            </a:r>
            <a:r>
              <a:rPr lang="en-US" dirty="0" smtClean="0">
                <a:solidFill>
                  <a:srgbClr val="B23C00"/>
                </a:solidFill>
              </a:rPr>
              <a:t>snapshot</a:t>
            </a:r>
            <a:r>
              <a:rPr lang="en-US" dirty="0" smtClean="0"/>
              <a:t> of a view.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B23C00"/>
                </a:solidFill>
              </a:rPr>
              <a:t>Back</a:t>
            </a:r>
            <a:r>
              <a:rPr lang="en-US" dirty="0" smtClean="0"/>
              <a:t>” and “</a:t>
            </a:r>
            <a:r>
              <a:rPr lang="en-US" dirty="0" smtClean="0">
                <a:solidFill>
                  <a:srgbClr val="B23C00"/>
                </a:solidFill>
              </a:rPr>
              <a:t>undo</a:t>
            </a:r>
            <a:r>
              <a:rPr lang="en-US" dirty="0" smtClean="0"/>
              <a:t>” capabilities.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1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Shneiderman’s</a:t>
            </a:r>
            <a:r>
              <a:rPr lang="en-US" dirty="0" smtClean="0"/>
              <a:t> Mantra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“Overview first, zoom and filter, </a:t>
            </a:r>
            <a:br>
              <a:rPr lang="en-US" dirty="0" smtClean="0"/>
            </a:br>
            <a:r>
              <a:rPr lang="en-US" dirty="0" smtClean="0"/>
              <a:t>then details-on-demand.”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Get an overview of an entire scene and </a:t>
            </a:r>
            <a:br>
              <a:rPr lang="en-US" dirty="0" smtClean="0"/>
            </a:br>
            <a:r>
              <a:rPr lang="en-US" dirty="0" smtClean="0"/>
              <a:t>then home in on whatever appears abnormal.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4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Shneiderman’s</a:t>
            </a:r>
            <a:r>
              <a:rPr lang="en-US" dirty="0"/>
              <a:t> </a:t>
            </a:r>
            <a:r>
              <a:rPr lang="en-US" dirty="0" smtClean="0"/>
              <a:t>Mantra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First, the </a:t>
            </a:r>
            <a:r>
              <a:rPr lang="en-US" dirty="0" smtClean="0">
                <a:solidFill>
                  <a:srgbClr val="B23C00"/>
                </a:solidFill>
              </a:rPr>
              <a:t>overview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5" name="Picture 4" descr="Screen Shot 2014-11-11 at 11.1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874537"/>
            <a:ext cx="8229510" cy="43423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54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Shneiderman’s</a:t>
            </a:r>
            <a:r>
              <a:rPr lang="en-US" dirty="0"/>
              <a:t> Mantra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Zoom in </a:t>
            </a:r>
            <a:r>
              <a:rPr lang="en-US" dirty="0" smtClean="0"/>
              <a:t>on a particular point of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5" name="Picture 4" descr="Screen Shot 2014-11-11 at 11.12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783098"/>
            <a:ext cx="8232362" cy="44383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12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Shneiderman’s</a:t>
            </a:r>
            <a:r>
              <a:rPr lang="en-US" dirty="0"/>
              <a:t> Mantra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Examine it more closely and in </a:t>
            </a:r>
            <a:r>
              <a:rPr lang="en-US" dirty="0" smtClean="0">
                <a:solidFill>
                  <a:srgbClr val="B23C00"/>
                </a:solidFill>
              </a:rPr>
              <a:t>greater detail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5" name="Picture 4" descr="Screen Shot 2014-11-11 at 11.14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783098"/>
            <a:ext cx="8061257" cy="43809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27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Shneiderman’s</a:t>
            </a:r>
            <a:r>
              <a:rPr lang="en-US" dirty="0"/>
              <a:t> Mantra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Filter out </a:t>
            </a:r>
            <a:r>
              <a:rPr lang="en-US" dirty="0" smtClean="0"/>
              <a:t>what’s extraneous to our investigation.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4" descr="Screen Shot 2014-11-11 at 11.15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45" y="1792048"/>
            <a:ext cx="8194104" cy="4380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08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Shneiderman’s</a:t>
            </a:r>
            <a:r>
              <a:rPr lang="en-US" dirty="0"/>
              <a:t> Mantra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 smtClean="0">
                <a:solidFill>
                  <a:srgbClr val="B23C00"/>
                </a:solidFill>
              </a:rPr>
              <a:t>Home in </a:t>
            </a:r>
            <a:r>
              <a:rPr lang="en-US" dirty="0" smtClean="0"/>
              <a:t>to get greater detail.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5" name="Picture 4" descr="Screen Shot 2014-11-11 at 11.18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84" y="1783097"/>
            <a:ext cx="8138071" cy="44433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3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Maps for Hierarchical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 smtClean="0"/>
              <a:t>Nested rectangles show containment.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07" y="1874537"/>
            <a:ext cx="6652236" cy="4277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89122" y="6618457"/>
            <a:ext cx="4710895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000" dirty="0">
                <a:hlinkClick r:id="rId3"/>
              </a:rPr>
              <a:t>https://docs.oracle.com/middleware/1212/adf/ADFUI/img/</a:t>
            </a:r>
            <a:r>
              <a:rPr lang="en-US" sz="1000" dirty="0" smtClean="0">
                <a:hlinkClick r:id="rId3"/>
              </a:rPr>
              <a:t>dvt_intro_treemap.png</a:t>
            </a:r>
            <a:r>
              <a:rPr lang="en-US" sz="1000" dirty="0" smtClean="0"/>
              <a:t>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98524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the Limits of </a:t>
            </a:r>
            <a:r>
              <a:rPr lang="en-US" dirty="0" smtClean="0"/>
              <a:t>Memory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8229600" cy="2773673"/>
          </a:xfrm>
        </p:spPr>
        <p:txBody>
          <a:bodyPr/>
          <a:lstStyle/>
          <a:p>
            <a:r>
              <a:rPr lang="en-US" dirty="0" smtClean="0"/>
              <a:t>Consider the following table.</a:t>
            </a:r>
          </a:p>
          <a:p>
            <a:pPr lvl="1"/>
            <a:r>
              <a:rPr lang="en-US" dirty="0" smtClean="0"/>
              <a:t>Perhaps you can remember three of the numbers.</a:t>
            </a:r>
          </a:p>
          <a:p>
            <a:pPr lvl="1"/>
            <a:endParaRPr lang="en-US" dirty="0"/>
          </a:p>
          <a:p>
            <a:pPr marL="471487" lvl="1" indent="0">
              <a:buNone/>
            </a:pPr>
            <a:endParaRPr lang="en-US" dirty="0" smtClean="0"/>
          </a:p>
          <a:p>
            <a:r>
              <a:rPr lang="en-US" dirty="0" smtClean="0"/>
              <a:t>The following line graph stores all of the numbers in a single chunk.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 descr="Screen Shot 2014-11-11 at 9.47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74" y="2148854"/>
            <a:ext cx="6241900" cy="922888"/>
          </a:xfrm>
          <a:prstGeom prst="rect">
            <a:avLst/>
          </a:prstGeom>
        </p:spPr>
      </p:pic>
      <p:pic>
        <p:nvPicPr>
          <p:cNvPr id="6" name="Picture 5" descr="Screen Shot 2014-11-11 at 9.48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5" y="3977634"/>
            <a:ext cx="4541505" cy="227075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2410028" y="2597908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624288" y="2614190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536043" y="2768875"/>
            <a:ext cx="365756" cy="274317"/>
          </a:xfrm>
          <a:prstGeom prst="ellipse">
            <a:avLst/>
          </a:prstGeom>
          <a:noFill/>
          <a:ln w="28575" cap="flat" cmpd="sng" algn="ctr">
            <a:solidFill>
              <a:srgbClr val="B23C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25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the Limits of Memory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579136"/>
          </a:xfrm>
        </p:spPr>
        <p:txBody>
          <a:bodyPr/>
          <a:lstStyle/>
          <a:p>
            <a:r>
              <a:rPr lang="en-US" dirty="0" smtClean="0"/>
              <a:t>The problem we had with these photos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creen Shot 2014-11-09 at 10.23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87" y="1783098"/>
            <a:ext cx="5829300" cy="4406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0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the Limits of Memory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2"/>
            <a:ext cx="8229600" cy="579136"/>
          </a:xfrm>
        </p:spPr>
        <p:txBody>
          <a:bodyPr/>
          <a:lstStyle/>
          <a:p>
            <a:r>
              <a:rPr lang="en-US" dirty="0" smtClean="0"/>
              <a:t>… is that they were split over two screens.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 descr="Screen Shot 2014-11-09 at 10.2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30" y="1783098"/>
            <a:ext cx="5842000" cy="4406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0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Overcoming the Limits of Memory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4114800" cy="2773672"/>
          </a:xfrm>
        </p:spPr>
        <p:txBody>
          <a:bodyPr/>
          <a:lstStyle/>
          <a:p>
            <a:r>
              <a:rPr lang="en-US" dirty="0" smtClean="0"/>
              <a:t>Create a dashboard that puts all the important information on a </a:t>
            </a:r>
            <a:r>
              <a:rPr lang="en-US" dirty="0" smtClean="0">
                <a:solidFill>
                  <a:srgbClr val="B23300"/>
                </a:solidFill>
              </a:rPr>
              <a:t>single screen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creen Shot 2014-11-11 at 9.52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1" y="1226448"/>
            <a:ext cx="4137188" cy="5037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58396" y="6259139"/>
            <a:ext cx="117116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Now You See It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by Stephen Few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Analytics Press, 2009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51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Blocks of Information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perception</a:t>
            </a:r>
          </a:p>
          <a:p>
            <a:pPr lvl="1"/>
            <a:r>
              <a:rPr lang="en-US" dirty="0"/>
              <a:t>Visual objects</a:t>
            </a:r>
          </a:p>
          <a:p>
            <a:pPr lvl="1"/>
            <a:r>
              <a:rPr lang="en-US" dirty="0" smtClean="0"/>
              <a:t>Visual </a:t>
            </a:r>
            <a:r>
              <a:rPr lang="en-US" dirty="0" smtClean="0"/>
              <a:t>properties</a:t>
            </a:r>
          </a:p>
          <a:p>
            <a:pPr lvl="6"/>
            <a:endParaRPr lang="en-US" dirty="0"/>
          </a:p>
          <a:p>
            <a:r>
              <a:rPr lang="en-US" dirty="0" smtClean="0"/>
              <a:t>Quantitative reasoning</a:t>
            </a:r>
          </a:p>
          <a:p>
            <a:pPr lvl="1"/>
            <a:r>
              <a:rPr lang="en-US" dirty="0" smtClean="0"/>
              <a:t>Quantitative relationships</a:t>
            </a:r>
          </a:p>
          <a:p>
            <a:pPr lvl="1"/>
            <a:r>
              <a:rPr lang="en-US" dirty="0" smtClean="0"/>
              <a:t>Quantitative comparisons</a:t>
            </a:r>
          </a:p>
          <a:p>
            <a:pPr lvl="5"/>
            <a:endParaRPr lang="en-US" dirty="0"/>
          </a:p>
          <a:p>
            <a:r>
              <a:rPr lang="en-US" dirty="0" smtClean="0"/>
              <a:t>Information visualization</a:t>
            </a:r>
          </a:p>
          <a:p>
            <a:pPr lvl="1"/>
            <a:r>
              <a:rPr lang="en-US" dirty="0">
                <a:sym typeface="Wingdings"/>
              </a:rPr>
              <a:t>Visual patterns, trends, and exceptions</a:t>
            </a:r>
            <a:endParaRPr lang="en-US" dirty="0"/>
          </a:p>
          <a:p>
            <a:pPr lvl="1"/>
            <a:r>
              <a:rPr lang="en-US" dirty="0" smtClean="0"/>
              <a:t>Understanding </a:t>
            </a:r>
            <a:r>
              <a:rPr lang="en-US" dirty="0" smtClean="0">
                <a:sym typeface="Wingdings"/>
              </a:rPr>
              <a:t> good decisions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5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38423</TotalTime>
  <Words>1183</Words>
  <Application>Microsoft Macintosh PowerPoint</Application>
  <PresentationFormat>On-screen Show (4:3)</PresentationFormat>
  <Paragraphs>324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Quadrant</vt:lpstr>
      <vt:lpstr>CS 235: User Interface Design April 16 Class Meeting</vt:lpstr>
      <vt:lpstr>Mobile Application Demo Schedule</vt:lpstr>
      <vt:lpstr>Mobile Application Prototype Reports</vt:lpstr>
      <vt:lpstr>Overcoming the Limits of Memory</vt:lpstr>
      <vt:lpstr>Overcoming the Limits of Memory, cont’d</vt:lpstr>
      <vt:lpstr>Overcoming the Limits of Memory, cont’d</vt:lpstr>
      <vt:lpstr>Overcoming the Limits of Memory, cont’d</vt:lpstr>
      <vt:lpstr>Overcoming the Limits of Memory, cont’d</vt:lpstr>
      <vt:lpstr>Building Blocks of Information Visualization</vt:lpstr>
      <vt:lpstr>Analytical Interactions with data</vt:lpstr>
      <vt:lpstr>Comparing</vt:lpstr>
      <vt:lpstr>Typical Magnitude Comparisons</vt:lpstr>
      <vt:lpstr>Typical Magnitude Comparisons, cont’d</vt:lpstr>
      <vt:lpstr>Typical Magnitude Comparisons, cont’d</vt:lpstr>
      <vt:lpstr>Typical Magnitude Comparisons, cont’d</vt:lpstr>
      <vt:lpstr>Typical Magnitude Comparisons, cont’d</vt:lpstr>
      <vt:lpstr>Typical Magnitude Comparisons, cont’d</vt:lpstr>
      <vt:lpstr>Typical Magnitude Comparisons, cont’d</vt:lpstr>
      <vt:lpstr>Avoid 3-D Graphs!</vt:lpstr>
      <vt:lpstr>Avoid 3-D Graphs! cont’d</vt:lpstr>
      <vt:lpstr>Avoid 3-D Graphs! cont’d</vt:lpstr>
      <vt:lpstr>Avoid 3-D Graphs! cont’d</vt:lpstr>
      <vt:lpstr>Avoid 3-D Graphs! cont’d</vt:lpstr>
      <vt:lpstr>Relative Heights in Bar Charts</vt:lpstr>
      <vt:lpstr>Sorting</vt:lpstr>
      <vt:lpstr>Sorting, cont’d</vt:lpstr>
      <vt:lpstr>Adding Variables</vt:lpstr>
      <vt:lpstr>Filtering</vt:lpstr>
      <vt:lpstr>Highlighting</vt:lpstr>
      <vt:lpstr>Highlighting, cont’d</vt:lpstr>
      <vt:lpstr>Aggregating</vt:lpstr>
      <vt:lpstr>Re-Expressing</vt:lpstr>
      <vt:lpstr>Re-Expressing, cont’d</vt:lpstr>
      <vt:lpstr>Re-Visualizing</vt:lpstr>
      <vt:lpstr>Zooming and Panning</vt:lpstr>
      <vt:lpstr>Re-Scaling</vt:lpstr>
      <vt:lpstr>Re-Scaling, cont’d</vt:lpstr>
      <vt:lpstr>Accessing Details on Demand</vt:lpstr>
      <vt:lpstr>Annotating</vt:lpstr>
      <vt:lpstr>Bookmarking</vt:lpstr>
      <vt:lpstr>Shneiderman’s Mantra</vt:lpstr>
      <vt:lpstr>Shneiderman’s Mantra, cont’d</vt:lpstr>
      <vt:lpstr>Shneiderman’s Mantra, cont’d</vt:lpstr>
      <vt:lpstr>Shneiderman’s Mantra, cont’d</vt:lpstr>
      <vt:lpstr>Shneiderman’s Mantra, cont’d</vt:lpstr>
      <vt:lpstr>Shneiderman’s Mantra, cont’d</vt:lpstr>
      <vt:lpstr>Tree Maps for Hierarchical Data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561</cp:revision>
  <dcterms:created xsi:type="dcterms:W3CDTF">2008-01-12T03:52:55Z</dcterms:created>
  <dcterms:modified xsi:type="dcterms:W3CDTF">2015-04-16T22:00:49Z</dcterms:modified>
  <cp:category/>
</cp:coreProperties>
</file>