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56" r:id="rId2"/>
    <p:sldId id="287" r:id="rId3"/>
    <p:sldId id="305" r:id="rId4"/>
    <p:sldId id="32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288" r:id="rId25"/>
    <p:sldId id="306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FF8000"/>
    <a:srgbClr val="FFCC66"/>
    <a:srgbClr val="B23C00"/>
    <a:srgbClr val="A12A03"/>
    <a:srgbClr val="E2EAFF"/>
    <a:srgbClr val="FFFDC7"/>
    <a:srgbClr val="66CCFF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16" autoAdjust="0"/>
    <p:restoredTop sz="98450" autoAdjust="0"/>
  </p:normalViewPr>
  <p:slideViewPr>
    <p:cSldViewPr>
      <p:cViewPr varScale="1">
        <p:scale>
          <a:sx n="164" d="100"/>
          <a:sy n="164" d="100"/>
        </p:scale>
        <p:origin x="-144" y="-96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8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4352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2015: November 18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puterhistory.org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November 18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Key Cryptography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67" y="1295400"/>
            <a:ext cx="8503872" cy="4835525"/>
          </a:xfrm>
        </p:spPr>
        <p:txBody>
          <a:bodyPr/>
          <a:lstStyle/>
          <a:p>
            <a:r>
              <a:rPr lang="en-US" dirty="0" smtClean="0"/>
              <a:t>How can Jill and her recipients share a secret number in order to encrypt the confidential data?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security scheme called </a:t>
            </a:r>
            <a:r>
              <a:rPr lang="en-US" dirty="0" smtClean="0">
                <a:solidFill>
                  <a:srgbClr val="B23C00"/>
                </a:solidFill>
              </a:rPr>
              <a:t>public key cryptography </a:t>
            </a:r>
            <a:r>
              <a:rPr lang="en-US" dirty="0" smtClean="0"/>
              <a:t>was invented just for this purpose.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In this simplified introduction, let pretend that multiplication is a </a:t>
            </a:r>
            <a:r>
              <a:rPr lang="en-US" dirty="0" smtClean="0">
                <a:solidFill>
                  <a:srgbClr val="B23C00"/>
                </a:solidFill>
              </a:rPr>
              <a:t>one-way operation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Once you’ve multiplied two numbers, say </a:t>
            </a:r>
            <a:r>
              <a:rPr lang="en-US" dirty="0" smtClean="0">
                <a:solidFill>
                  <a:srgbClr val="B23C00"/>
                </a:solidFill>
              </a:rPr>
              <a:t>4</a:t>
            </a:r>
            <a:r>
              <a:rPr lang="en-US" dirty="0" smtClean="0"/>
              <a:t>x</a:t>
            </a:r>
            <a:r>
              <a:rPr lang="en-US" dirty="0" smtClean="0">
                <a:solidFill>
                  <a:srgbClr val="B23C00"/>
                </a:solidFill>
              </a:rPr>
              <a:t>5</a:t>
            </a:r>
            <a:r>
              <a:rPr lang="en-US" dirty="0" smtClean="0"/>
              <a:t>=20,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you can’t recover the original numbers by dividing.</a:t>
            </a:r>
          </a:p>
          <a:p>
            <a:pPr lvl="1"/>
            <a:r>
              <a:rPr lang="en-US" dirty="0" smtClean="0"/>
              <a:t>In other words, you can’t do 20÷4=</a:t>
            </a:r>
            <a:r>
              <a:rPr lang="en-US" dirty="0" smtClean="0">
                <a:solidFill>
                  <a:srgbClr val="B23C00"/>
                </a:solidFill>
              </a:rPr>
              <a:t>5</a:t>
            </a:r>
            <a:r>
              <a:rPr lang="en-US" dirty="0" smtClean="0"/>
              <a:t> or 20÷5=</a:t>
            </a:r>
            <a:r>
              <a:rPr lang="en-US" dirty="0" smtClean="0">
                <a:solidFill>
                  <a:srgbClr val="B23C00"/>
                </a:solidFill>
              </a:rPr>
              <a:t>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662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Jill chooses a </a:t>
            </a:r>
            <a:r>
              <a:rPr lang="en-US" dirty="0" smtClean="0">
                <a:solidFill>
                  <a:srgbClr val="B23C00"/>
                </a:solidFill>
              </a:rPr>
              <a:t>private key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Let’s suppose Jill chooses 10.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Each person she wants to send confidential data to also chooses a </a:t>
            </a:r>
            <a:r>
              <a:rPr lang="en-US" dirty="0" smtClean="0">
                <a:solidFill>
                  <a:srgbClr val="B23C00"/>
                </a:solidFill>
              </a:rPr>
              <a:t>private key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Let’s suppose John chooses 8.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4085264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63074" y="4176703"/>
            <a:ext cx="1737340" cy="1319252"/>
            <a:chOff x="1463074" y="2423171"/>
            <a:chExt cx="1737340" cy="1319252"/>
          </a:xfrm>
        </p:grpSpPr>
        <p:pic>
          <p:nvPicPr>
            <p:cNvPr id="9" name="Picture 8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123" y="4855882"/>
            <a:ext cx="823262" cy="5847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10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4859" y="4855882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219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69074"/>
            <a:ext cx="8229600" cy="2061852"/>
          </a:xfrm>
        </p:spPr>
        <p:txBody>
          <a:bodyPr/>
          <a:lstStyle/>
          <a:p>
            <a:r>
              <a:rPr lang="en-US" dirty="0" smtClean="0"/>
              <a:t>Now Jill announces a </a:t>
            </a:r>
            <a:r>
              <a:rPr lang="en-US" dirty="0" smtClean="0">
                <a:solidFill>
                  <a:srgbClr val="B23C00"/>
                </a:solidFill>
              </a:rPr>
              <a:t>public key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Let’s suppose the public key is 5.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Everyone can see the public key.</a:t>
            </a:r>
          </a:p>
          <a:p>
            <a:pPr lvl="1"/>
            <a:r>
              <a:rPr lang="en-US" dirty="0" smtClean="0"/>
              <a:t>Including the nefarious Bart.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1286797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463074" y="1378236"/>
            <a:ext cx="1737340" cy="1319252"/>
            <a:chOff x="1463074" y="2423171"/>
            <a:chExt cx="1737340" cy="1319252"/>
          </a:xfrm>
        </p:grpSpPr>
        <p:pic>
          <p:nvPicPr>
            <p:cNvPr id="10" name="Picture 9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40123" y="2057415"/>
            <a:ext cx="823262" cy="5847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10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314859" y="2057415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8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566170" y="2840463"/>
            <a:ext cx="1645903" cy="1137171"/>
            <a:chOff x="3566170" y="3246122"/>
            <a:chExt cx="1645903" cy="1137171"/>
          </a:xfrm>
        </p:grpSpPr>
        <p:pic>
          <p:nvPicPr>
            <p:cNvPr id="16" name="Picture 15" descr="hacker2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66170" y="3246122"/>
              <a:ext cx="1645903" cy="1137171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4389122" y="3520439"/>
              <a:ext cx="5609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Bart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011365" y="2148854"/>
            <a:ext cx="743513" cy="584776"/>
          </a:xfrm>
          <a:prstGeom prst="rect">
            <a:avLst/>
          </a:prstGeom>
          <a:solidFill>
            <a:srgbClr val="99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Public</a:t>
            </a:r>
          </a:p>
          <a:p>
            <a:pPr algn="ctr"/>
            <a:r>
              <a:rPr lang="en-US" dirty="0" smtClean="0"/>
              <a:t>key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321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4683"/>
            <a:ext cx="8229600" cy="2976242"/>
          </a:xfrm>
        </p:spPr>
        <p:txBody>
          <a:bodyPr/>
          <a:lstStyle/>
          <a:p>
            <a:r>
              <a:rPr lang="en-US" dirty="0" smtClean="0"/>
              <a:t>Now Jill can create her </a:t>
            </a:r>
            <a:r>
              <a:rPr lang="en-US" dirty="0" smtClean="0">
                <a:solidFill>
                  <a:srgbClr val="B23C00"/>
                </a:solidFill>
              </a:rPr>
              <a:t>public-private key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Multiply her private key by the public key: 10x</a:t>
            </a:r>
            <a:r>
              <a:rPr lang="en-US" dirty="0" smtClean="0">
                <a:solidFill>
                  <a:srgbClr val="008000"/>
                </a:solidFill>
              </a:rPr>
              <a:t>5</a:t>
            </a:r>
            <a:r>
              <a:rPr lang="en-US" dirty="0" smtClean="0"/>
              <a:t>=50.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John creates his </a:t>
            </a:r>
            <a:r>
              <a:rPr lang="en-US" dirty="0" smtClean="0">
                <a:solidFill>
                  <a:srgbClr val="B23C00"/>
                </a:solidFill>
              </a:rPr>
              <a:t>public-private key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Multiply his private key by the public key: 8x</a:t>
            </a:r>
            <a:r>
              <a:rPr lang="en-US" dirty="0" smtClean="0">
                <a:solidFill>
                  <a:srgbClr val="008000"/>
                </a:solidFill>
              </a:rPr>
              <a:t>5</a:t>
            </a:r>
            <a:r>
              <a:rPr lang="en-US" dirty="0" smtClean="0"/>
              <a:t>=40.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1286797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63074" y="1378236"/>
            <a:ext cx="1737340" cy="1319252"/>
            <a:chOff x="1463074" y="2423171"/>
            <a:chExt cx="1737340" cy="1319252"/>
          </a:xfrm>
        </p:grpSpPr>
        <p:pic>
          <p:nvPicPr>
            <p:cNvPr id="9" name="Picture 8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123" y="2057415"/>
            <a:ext cx="823262" cy="5847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10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4859" y="2057415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8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11365" y="2148854"/>
            <a:ext cx="743513" cy="584776"/>
          </a:xfrm>
          <a:prstGeom prst="rect">
            <a:avLst/>
          </a:prstGeom>
          <a:solidFill>
            <a:srgbClr val="99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Public</a:t>
            </a:r>
          </a:p>
          <a:p>
            <a:pPr algn="ctr"/>
            <a:r>
              <a:rPr lang="en-US" dirty="0" smtClean="0"/>
              <a:t>key 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84170" y="1234464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Jill’s</a:t>
            </a:r>
          </a:p>
          <a:p>
            <a:pPr algn="ctr"/>
            <a:r>
              <a:rPr lang="en-US" dirty="0"/>
              <a:t>p</a:t>
            </a:r>
            <a:r>
              <a:rPr lang="en-US" dirty="0" smtClean="0"/>
              <a:t>ublic-private</a:t>
            </a:r>
          </a:p>
          <a:p>
            <a:pPr algn="ctr"/>
            <a:r>
              <a:rPr lang="en-US" dirty="0" smtClean="0"/>
              <a:t>key 50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538633" y="1234464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John’s</a:t>
            </a:r>
          </a:p>
          <a:p>
            <a:pPr algn="ctr"/>
            <a:r>
              <a:rPr lang="en-US" dirty="0" smtClean="0"/>
              <a:t>public-private</a:t>
            </a:r>
          </a:p>
          <a:p>
            <a:pPr algn="ctr"/>
            <a:r>
              <a:rPr lang="en-US" dirty="0" smtClean="0"/>
              <a:t>key 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948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4683"/>
            <a:ext cx="8229600" cy="2976242"/>
          </a:xfrm>
        </p:spPr>
        <p:txBody>
          <a:bodyPr/>
          <a:lstStyle/>
          <a:p>
            <a:r>
              <a:rPr lang="en-US" dirty="0" smtClean="0"/>
              <a:t>Remember that we’re pretending that multiplication is a one-way operation.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We </a:t>
            </a:r>
            <a:r>
              <a:rPr lang="en-US" u="sng" dirty="0" smtClean="0"/>
              <a:t>cannot</a:t>
            </a:r>
            <a:r>
              <a:rPr lang="en-US" dirty="0" smtClean="0"/>
              <a:t> discover Jill’s private key 10 by dividing her public-private key 50 by the public key 5.</a:t>
            </a:r>
          </a:p>
          <a:p>
            <a:pPr lvl="6"/>
            <a:endParaRPr lang="en-US" dirty="0" smtClean="0"/>
          </a:p>
          <a:p>
            <a:pPr lvl="1"/>
            <a:r>
              <a:rPr lang="en-US" dirty="0"/>
              <a:t>We </a:t>
            </a:r>
            <a:r>
              <a:rPr lang="en-US" u="sng" dirty="0"/>
              <a:t>cannot</a:t>
            </a:r>
            <a:r>
              <a:rPr lang="en-US" dirty="0"/>
              <a:t> discover </a:t>
            </a:r>
            <a:r>
              <a:rPr lang="en-US" dirty="0" smtClean="0"/>
              <a:t>John’s private </a:t>
            </a:r>
            <a:r>
              <a:rPr lang="en-US" dirty="0"/>
              <a:t>key </a:t>
            </a:r>
            <a:r>
              <a:rPr lang="en-US" dirty="0" smtClean="0"/>
              <a:t>8 by </a:t>
            </a:r>
            <a:r>
              <a:rPr lang="en-US" dirty="0"/>
              <a:t>dividing </a:t>
            </a:r>
            <a:r>
              <a:rPr lang="en-US" dirty="0" smtClean="0"/>
              <a:t>his public</a:t>
            </a:r>
            <a:r>
              <a:rPr lang="en-US" dirty="0"/>
              <a:t>-private key </a:t>
            </a:r>
            <a:r>
              <a:rPr lang="en-US" dirty="0" smtClean="0"/>
              <a:t>40 by </a:t>
            </a:r>
            <a:r>
              <a:rPr lang="en-US" dirty="0"/>
              <a:t>the public key 5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1286797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63074" y="1378236"/>
            <a:ext cx="1737340" cy="1319252"/>
            <a:chOff x="1463074" y="2423171"/>
            <a:chExt cx="1737340" cy="1319252"/>
          </a:xfrm>
        </p:grpSpPr>
        <p:pic>
          <p:nvPicPr>
            <p:cNvPr id="9" name="Picture 8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123" y="2057415"/>
            <a:ext cx="823262" cy="5847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10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4859" y="2057415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8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11365" y="2148854"/>
            <a:ext cx="743513" cy="584776"/>
          </a:xfrm>
          <a:prstGeom prst="rect">
            <a:avLst/>
          </a:prstGeom>
          <a:solidFill>
            <a:srgbClr val="99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Public</a:t>
            </a:r>
          </a:p>
          <a:p>
            <a:pPr algn="ctr"/>
            <a:r>
              <a:rPr lang="en-US" dirty="0" smtClean="0"/>
              <a:t>key 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84170" y="1234464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Jill’s</a:t>
            </a:r>
          </a:p>
          <a:p>
            <a:pPr algn="ctr"/>
            <a:r>
              <a:rPr lang="en-US" dirty="0"/>
              <a:t>p</a:t>
            </a:r>
            <a:r>
              <a:rPr lang="en-US" dirty="0" smtClean="0"/>
              <a:t>ublic-private</a:t>
            </a:r>
          </a:p>
          <a:p>
            <a:pPr algn="ctr"/>
            <a:r>
              <a:rPr lang="en-US" dirty="0" smtClean="0"/>
              <a:t>key 50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538633" y="1234464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John’s</a:t>
            </a:r>
          </a:p>
          <a:p>
            <a:pPr algn="ctr"/>
            <a:r>
              <a:rPr lang="en-US" dirty="0" smtClean="0"/>
              <a:t>public-private</a:t>
            </a:r>
          </a:p>
          <a:p>
            <a:pPr algn="ctr"/>
            <a:r>
              <a:rPr lang="en-US" dirty="0" smtClean="0"/>
              <a:t>key 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098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4683"/>
            <a:ext cx="8229600" cy="2976242"/>
          </a:xfrm>
        </p:spPr>
        <p:txBody>
          <a:bodyPr/>
          <a:lstStyle/>
          <a:p>
            <a:r>
              <a:rPr lang="en-US" dirty="0" smtClean="0"/>
              <a:t>What is the goal of all this?</a:t>
            </a:r>
          </a:p>
          <a:p>
            <a:pPr lvl="1"/>
            <a:r>
              <a:rPr lang="en-US" dirty="0" smtClean="0"/>
              <a:t>To create a </a:t>
            </a:r>
            <a:r>
              <a:rPr lang="en-US" dirty="0" smtClean="0">
                <a:solidFill>
                  <a:srgbClr val="B23C00"/>
                </a:solidFill>
              </a:rPr>
              <a:t>shared secret </a:t>
            </a:r>
            <a:r>
              <a:rPr lang="en-US" dirty="0" smtClean="0"/>
              <a:t>between Jill and John.</a:t>
            </a:r>
          </a:p>
          <a:p>
            <a:r>
              <a:rPr lang="en-US" dirty="0" smtClean="0"/>
              <a:t>Jill multiplies John’s public-private key by her private key: </a:t>
            </a:r>
            <a:r>
              <a:rPr lang="en-US" dirty="0" smtClean="0">
                <a:solidFill>
                  <a:srgbClr val="0033CC"/>
                </a:solidFill>
              </a:rPr>
              <a:t>40</a:t>
            </a:r>
            <a:r>
              <a:rPr lang="en-US" dirty="0" smtClean="0"/>
              <a:t>x10=</a:t>
            </a:r>
            <a:r>
              <a:rPr lang="en-US" dirty="0" smtClean="0">
                <a:solidFill>
                  <a:srgbClr val="B23C00"/>
                </a:solidFill>
              </a:rPr>
              <a:t>400</a:t>
            </a:r>
          </a:p>
          <a:p>
            <a:r>
              <a:rPr lang="en-US" dirty="0" smtClean="0"/>
              <a:t>John multiplies Jill’s </a:t>
            </a:r>
            <a:r>
              <a:rPr lang="en-US" dirty="0"/>
              <a:t>public-private key by </a:t>
            </a:r>
            <a:r>
              <a:rPr lang="en-US" dirty="0" smtClean="0"/>
              <a:t>his private </a:t>
            </a:r>
            <a:r>
              <a:rPr lang="en-US" dirty="0"/>
              <a:t>key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33CC"/>
                </a:solidFill>
              </a:rPr>
              <a:t>50</a:t>
            </a:r>
            <a:r>
              <a:rPr lang="en-US" dirty="0" smtClean="0"/>
              <a:t>x8=</a:t>
            </a:r>
            <a:r>
              <a:rPr lang="en-US" dirty="0" smtClean="0">
                <a:solidFill>
                  <a:srgbClr val="B23C00"/>
                </a:solidFill>
              </a:rPr>
              <a:t>400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1286797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63074" y="1378236"/>
            <a:ext cx="1737340" cy="1319252"/>
            <a:chOff x="1463074" y="2423171"/>
            <a:chExt cx="1737340" cy="1319252"/>
          </a:xfrm>
        </p:grpSpPr>
        <p:pic>
          <p:nvPicPr>
            <p:cNvPr id="9" name="Picture 8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123" y="2057415"/>
            <a:ext cx="823262" cy="5847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10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4859" y="2057415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8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11365" y="2148854"/>
            <a:ext cx="743513" cy="584776"/>
          </a:xfrm>
          <a:prstGeom prst="rect">
            <a:avLst/>
          </a:prstGeom>
          <a:solidFill>
            <a:srgbClr val="99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Public</a:t>
            </a:r>
          </a:p>
          <a:p>
            <a:pPr algn="ctr"/>
            <a:r>
              <a:rPr lang="en-US" dirty="0" smtClean="0"/>
              <a:t>key 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84170" y="1234464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Jill’s</a:t>
            </a:r>
          </a:p>
          <a:p>
            <a:pPr algn="ctr"/>
            <a:r>
              <a:rPr lang="en-US" dirty="0"/>
              <a:t>p</a:t>
            </a:r>
            <a:r>
              <a:rPr lang="en-US" dirty="0" smtClean="0"/>
              <a:t>ublic-private</a:t>
            </a:r>
          </a:p>
          <a:p>
            <a:pPr algn="ctr"/>
            <a:r>
              <a:rPr lang="en-US" dirty="0" smtClean="0"/>
              <a:t>key 50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538633" y="1234464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John’s</a:t>
            </a:r>
          </a:p>
          <a:p>
            <a:pPr algn="ctr"/>
            <a:r>
              <a:rPr lang="en-US" dirty="0" smtClean="0"/>
              <a:t>public-private</a:t>
            </a:r>
          </a:p>
          <a:p>
            <a:pPr algn="ctr"/>
            <a:r>
              <a:rPr lang="en-US" dirty="0" smtClean="0"/>
              <a:t>key 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730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4683"/>
            <a:ext cx="8229600" cy="2976242"/>
          </a:xfrm>
        </p:spPr>
        <p:txBody>
          <a:bodyPr/>
          <a:lstStyle/>
          <a:p>
            <a:r>
              <a:rPr lang="en-US" dirty="0" smtClean="0"/>
              <a:t>Now Jill and John have a </a:t>
            </a:r>
            <a:r>
              <a:rPr lang="en-US" dirty="0" smtClean="0">
                <a:solidFill>
                  <a:srgbClr val="B23C00"/>
                </a:solidFill>
              </a:rPr>
              <a:t>shared secret 400</a:t>
            </a:r>
            <a:r>
              <a:rPr lang="en-US" dirty="0"/>
              <a:t>.</a:t>
            </a:r>
            <a:endParaRPr lang="en-US" dirty="0" smtClean="0">
              <a:solidFill>
                <a:srgbClr val="B23C00"/>
              </a:solidFill>
            </a:endParaRPr>
          </a:p>
          <a:p>
            <a:pPr lvl="4"/>
            <a:endParaRPr lang="en-US" dirty="0" smtClean="0"/>
          </a:p>
          <a:p>
            <a:r>
              <a:rPr lang="en-US" dirty="0" smtClean="0"/>
              <a:t>Jill can encrypt the </a:t>
            </a:r>
            <a:r>
              <a:rPr lang="en-US" dirty="0" smtClean="0">
                <a:solidFill>
                  <a:srgbClr val="B23C00"/>
                </a:solidFill>
              </a:rPr>
              <a:t>confidential data 7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smtClean="0">
                <a:solidFill>
                  <a:srgbClr val="B23C00"/>
                </a:solidFill>
              </a:rPr>
              <a:t>adding</a:t>
            </a:r>
            <a:r>
              <a:rPr lang="en-US" dirty="0" smtClean="0"/>
              <a:t> the shared secret 400.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John can decrypt the </a:t>
            </a:r>
            <a:r>
              <a:rPr lang="en-US" dirty="0" smtClean="0">
                <a:solidFill>
                  <a:srgbClr val="B23C00"/>
                </a:solidFill>
              </a:rPr>
              <a:t>confidential data 7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smtClean="0">
                <a:solidFill>
                  <a:srgbClr val="B23C00"/>
                </a:solidFill>
              </a:rPr>
              <a:t>subtracting</a:t>
            </a:r>
            <a:r>
              <a:rPr lang="en-US" dirty="0" smtClean="0"/>
              <a:t> the share secret 400.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1286797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63074" y="1378236"/>
            <a:ext cx="1737340" cy="1319252"/>
            <a:chOff x="1463074" y="2423171"/>
            <a:chExt cx="1737340" cy="1319252"/>
          </a:xfrm>
        </p:grpSpPr>
        <p:pic>
          <p:nvPicPr>
            <p:cNvPr id="9" name="Picture 8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123" y="2057415"/>
            <a:ext cx="823262" cy="5847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10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4859" y="2057415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8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11365" y="2148854"/>
            <a:ext cx="743513" cy="584776"/>
          </a:xfrm>
          <a:prstGeom prst="rect">
            <a:avLst/>
          </a:prstGeom>
          <a:solidFill>
            <a:srgbClr val="99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Public</a:t>
            </a:r>
          </a:p>
          <a:p>
            <a:pPr algn="ctr"/>
            <a:r>
              <a:rPr lang="en-US" dirty="0" smtClean="0"/>
              <a:t>key 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84170" y="1234464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Jill’s</a:t>
            </a:r>
          </a:p>
          <a:p>
            <a:pPr algn="ctr"/>
            <a:r>
              <a:rPr lang="en-US" dirty="0"/>
              <a:t>p</a:t>
            </a:r>
            <a:r>
              <a:rPr lang="en-US" dirty="0" smtClean="0"/>
              <a:t>ublic-private</a:t>
            </a:r>
          </a:p>
          <a:p>
            <a:pPr algn="ctr"/>
            <a:r>
              <a:rPr lang="en-US" dirty="0" smtClean="0"/>
              <a:t>key 50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538633" y="1234464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John’s</a:t>
            </a:r>
          </a:p>
          <a:p>
            <a:pPr algn="ctr"/>
            <a:r>
              <a:rPr lang="en-US" dirty="0" smtClean="0"/>
              <a:t>public-private</a:t>
            </a:r>
          </a:p>
          <a:p>
            <a:pPr algn="ctr"/>
            <a:r>
              <a:rPr lang="en-US" dirty="0" smtClean="0"/>
              <a:t>key 40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02409" y="1302603"/>
            <a:ext cx="1142761" cy="584776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Shared</a:t>
            </a:r>
          </a:p>
          <a:p>
            <a:pPr algn="ctr"/>
            <a:r>
              <a:rPr lang="en-US" dirty="0" smtClean="0">
                <a:solidFill>
                  <a:srgbClr val="FFFFFF"/>
                </a:solidFill>
              </a:rPr>
              <a:t>secret 400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32292" y="1302603"/>
            <a:ext cx="1142761" cy="584776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Shared</a:t>
            </a:r>
          </a:p>
          <a:p>
            <a:pPr algn="ctr"/>
            <a:r>
              <a:rPr lang="en-US" dirty="0" smtClean="0">
                <a:solidFill>
                  <a:srgbClr val="FFFFFF"/>
                </a:solidFill>
              </a:rPr>
              <a:t>secret 400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11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00585"/>
            <a:ext cx="8229600" cy="1330340"/>
          </a:xfrm>
        </p:spPr>
        <p:txBody>
          <a:bodyPr/>
          <a:lstStyle/>
          <a:p>
            <a:r>
              <a:rPr lang="en-US" dirty="0" smtClean="0"/>
              <a:t>Bart can’t decrypt the 407 because he doesn’t know the shared secret 400.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1286797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sp>
        <p:nvSpPr>
          <p:cNvPr id="8" name="Right Arrow 7"/>
          <p:cNvSpPr/>
          <p:nvPr/>
        </p:nvSpPr>
        <p:spPr bwMode="auto">
          <a:xfrm>
            <a:off x="3291854" y="2057415"/>
            <a:ext cx="2194536" cy="274317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463074" y="1378236"/>
            <a:ext cx="1737340" cy="1319252"/>
            <a:chOff x="1463074" y="2423171"/>
            <a:chExt cx="1737340" cy="1319252"/>
          </a:xfrm>
        </p:grpSpPr>
        <p:pic>
          <p:nvPicPr>
            <p:cNvPr id="10" name="Picture 9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566170" y="3246122"/>
            <a:ext cx="1645903" cy="1137171"/>
            <a:chOff x="3566170" y="3246122"/>
            <a:chExt cx="1645903" cy="1137171"/>
          </a:xfrm>
        </p:grpSpPr>
        <p:pic>
          <p:nvPicPr>
            <p:cNvPr id="13" name="Picture 12" descr="hacker2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66170" y="3246122"/>
              <a:ext cx="1645903" cy="1137171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389122" y="3520439"/>
              <a:ext cx="5609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Bart</a:t>
              </a:r>
              <a:endParaRPr lang="en-US" dirty="0"/>
            </a:p>
          </p:txBody>
        </p:sp>
      </p:grpSp>
      <p:sp>
        <p:nvSpPr>
          <p:cNvPr id="15" name="Down Arrow 14"/>
          <p:cNvSpPr/>
          <p:nvPr/>
        </p:nvSpPr>
        <p:spPr bwMode="auto">
          <a:xfrm>
            <a:off x="4297683" y="2606049"/>
            <a:ext cx="274317" cy="731512"/>
          </a:xfrm>
          <a:prstGeom prst="downArrow">
            <a:avLst/>
          </a:prstGeom>
          <a:solidFill>
            <a:srgbClr val="B23C00"/>
          </a:solidFill>
          <a:ln w="952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6" name="Folded Corner 15"/>
          <p:cNvSpPr/>
          <p:nvPr/>
        </p:nvSpPr>
        <p:spPr bwMode="auto">
          <a:xfrm>
            <a:off x="4023365" y="1874537"/>
            <a:ext cx="914391" cy="62038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3200" dirty="0" smtClean="0"/>
              <a:t>407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308749" y="2057415"/>
            <a:ext cx="1142761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secret 400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58113" y="2057415"/>
            <a:ext cx="1142761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secret 400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990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5852146" y="2880366"/>
            <a:ext cx="1874166" cy="1371585"/>
            <a:chOff x="5394951" y="2331732"/>
            <a:chExt cx="1874166" cy="1371585"/>
          </a:xfrm>
        </p:grpSpPr>
        <p:pic>
          <p:nvPicPr>
            <p:cNvPr id="14" name="Picture 13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986982" y="2988589"/>
              <a:ext cx="65915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Mark</a:t>
              </a: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322306"/>
          </a:xfrm>
        </p:spPr>
        <p:txBody>
          <a:bodyPr/>
          <a:lstStyle/>
          <a:p>
            <a:r>
              <a:rPr lang="en-US" dirty="0" smtClean="0"/>
              <a:t>Public key encryption works </a:t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 smtClean="0">
                <a:solidFill>
                  <a:srgbClr val="B23C00"/>
                </a:solidFill>
              </a:rPr>
              <a:t>multiple recipients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Jill needs to send confidential data </a:t>
            </a:r>
            <a:br>
              <a:rPr lang="en-US" dirty="0" smtClean="0"/>
            </a:br>
            <a:r>
              <a:rPr lang="en-US" dirty="0" smtClean="0"/>
              <a:t>to both John and his </a:t>
            </a:r>
            <a:br>
              <a:rPr lang="en-US" dirty="0" smtClean="0"/>
            </a:br>
            <a:r>
              <a:rPr lang="en-US" dirty="0" smtClean="0"/>
              <a:t>twin</a:t>
            </a:r>
            <a:r>
              <a:rPr lang="en-US" dirty="0"/>
              <a:t> </a:t>
            </a:r>
            <a:r>
              <a:rPr lang="en-US" dirty="0" smtClean="0"/>
              <a:t>brother Mark.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Each picks a private key.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4761479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63074" y="4852918"/>
            <a:ext cx="1737340" cy="1319252"/>
            <a:chOff x="1463074" y="2423171"/>
            <a:chExt cx="1737340" cy="1319252"/>
          </a:xfrm>
        </p:grpSpPr>
        <p:pic>
          <p:nvPicPr>
            <p:cNvPr id="9" name="Picture 8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123" y="5532097"/>
            <a:ext cx="823262" cy="5847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10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4859" y="5532097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8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772054" y="3650984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607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499355"/>
          </a:xfrm>
        </p:spPr>
        <p:txBody>
          <a:bodyPr/>
          <a:lstStyle/>
          <a:p>
            <a:r>
              <a:rPr lang="en-US" dirty="0" smtClean="0"/>
              <a:t>Jill announces the </a:t>
            </a:r>
            <a:r>
              <a:rPr lang="en-US" dirty="0" smtClean="0">
                <a:solidFill>
                  <a:srgbClr val="008000"/>
                </a:solidFill>
              </a:rPr>
              <a:t>public key 5</a:t>
            </a:r>
            <a:r>
              <a:rPr lang="en-US" dirty="0" smtClean="0"/>
              <a:t>, and everyone generates his or her public-private key.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Jill: </a:t>
            </a:r>
            <a:r>
              <a:rPr lang="en-US" dirty="0"/>
              <a:t>10x</a:t>
            </a:r>
            <a:r>
              <a:rPr lang="en-US" dirty="0">
                <a:solidFill>
                  <a:srgbClr val="008000"/>
                </a:solidFill>
              </a:rPr>
              <a:t>5</a:t>
            </a:r>
            <a:r>
              <a:rPr lang="en-US" dirty="0"/>
              <a:t>=</a:t>
            </a:r>
            <a:r>
              <a:rPr lang="en-US" dirty="0" smtClean="0"/>
              <a:t>50</a:t>
            </a:r>
          </a:p>
          <a:p>
            <a:pPr lvl="1"/>
            <a:r>
              <a:rPr lang="en-US" dirty="0" smtClean="0"/>
              <a:t>John: </a:t>
            </a:r>
            <a:r>
              <a:rPr lang="en-US" dirty="0"/>
              <a:t>8x</a:t>
            </a:r>
            <a:r>
              <a:rPr lang="en-US" dirty="0">
                <a:solidFill>
                  <a:srgbClr val="008000"/>
                </a:solidFill>
              </a:rPr>
              <a:t>5</a:t>
            </a:r>
            <a:r>
              <a:rPr lang="en-US" dirty="0"/>
              <a:t>=</a:t>
            </a:r>
            <a:r>
              <a:rPr lang="en-US" dirty="0" smtClean="0"/>
              <a:t>40</a:t>
            </a:r>
          </a:p>
          <a:p>
            <a:pPr lvl="1"/>
            <a:r>
              <a:rPr lang="en-US" dirty="0" smtClean="0"/>
              <a:t>Mark: 2x</a:t>
            </a:r>
            <a:r>
              <a:rPr lang="en-US" dirty="0" smtClean="0">
                <a:solidFill>
                  <a:srgbClr val="008000"/>
                </a:solidFill>
              </a:rPr>
              <a:t>5</a:t>
            </a:r>
            <a:r>
              <a:rPr lang="en-US" dirty="0" smtClean="0"/>
              <a:t>=10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4761479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63074" y="4852918"/>
            <a:ext cx="1737340" cy="1319252"/>
            <a:chOff x="1463074" y="2423171"/>
            <a:chExt cx="1737340" cy="1319252"/>
          </a:xfrm>
        </p:grpSpPr>
        <p:pic>
          <p:nvPicPr>
            <p:cNvPr id="9" name="Picture 8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123" y="5532097"/>
            <a:ext cx="823262" cy="5847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10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4859" y="5532097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8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852146" y="2880366"/>
            <a:ext cx="1874166" cy="1371585"/>
            <a:chOff x="5394951" y="2331732"/>
            <a:chExt cx="1874166" cy="1371585"/>
          </a:xfrm>
        </p:grpSpPr>
        <p:pic>
          <p:nvPicPr>
            <p:cNvPr id="14" name="Picture 13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986982" y="2988589"/>
              <a:ext cx="65915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Mark</a:t>
              </a:r>
              <a:endParaRPr lang="en-US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772054" y="3650984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17537" y="4709146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Jill’s</a:t>
            </a:r>
          </a:p>
          <a:p>
            <a:pPr algn="ctr"/>
            <a:r>
              <a:rPr lang="en-US" dirty="0"/>
              <a:t>p</a:t>
            </a:r>
            <a:r>
              <a:rPr lang="en-US" dirty="0" smtClean="0"/>
              <a:t>ublic-private</a:t>
            </a:r>
          </a:p>
          <a:p>
            <a:pPr algn="ctr"/>
            <a:r>
              <a:rPr lang="en-US" dirty="0" smtClean="0"/>
              <a:t>key 50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480561" y="4709146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John’s</a:t>
            </a:r>
          </a:p>
          <a:p>
            <a:pPr algn="ctr"/>
            <a:r>
              <a:rPr lang="en-US" dirty="0" smtClean="0"/>
              <a:t>public-private</a:t>
            </a:r>
          </a:p>
          <a:p>
            <a:pPr algn="ctr"/>
            <a:r>
              <a:rPr lang="en-US" dirty="0" smtClean="0"/>
              <a:t>key 40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937756" y="2788927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Mark’s</a:t>
            </a:r>
          </a:p>
          <a:p>
            <a:pPr algn="ctr"/>
            <a:r>
              <a:rPr lang="en-US" dirty="0" smtClean="0"/>
              <a:t>public-private</a:t>
            </a:r>
          </a:p>
          <a:p>
            <a:pPr algn="ctr"/>
            <a:r>
              <a:rPr lang="en-US" dirty="0" smtClean="0"/>
              <a:t>key 10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02804" y="3850053"/>
            <a:ext cx="743513" cy="584776"/>
          </a:xfrm>
          <a:prstGeom prst="rect">
            <a:avLst/>
          </a:prstGeom>
          <a:solidFill>
            <a:srgbClr val="99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Public</a:t>
            </a:r>
          </a:p>
          <a:p>
            <a:pPr algn="ctr"/>
            <a:r>
              <a:rPr lang="en-US" dirty="0" smtClean="0"/>
              <a:t>key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042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5AB9-9FAF-744D-8B1B-8631609A80AA}" type="slidenum">
              <a:rPr lang="en-US"/>
              <a:pPr/>
              <a:t>2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Unofficial Field Trip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96820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Computer History Museum in Mt. </a:t>
            </a:r>
            <a:r>
              <a:rPr lang="en-US" b="1" dirty="0" smtClean="0">
                <a:solidFill>
                  <a:srgbClr val="B23C00"/>
                </a:solidFill>
              </a:rPr>
              <a:t>View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hlinkClick r:id="rId2"/>
              </a:rPr>
              <a:t>http://www.computerhistory.org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Provide your own transportation to the museum.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Saturday, </a:t>
            </a:r>
            <a:r>
              <a:rPr lang="en-US" b="1" dirty="0" smtClean="0">
                <a:solidFill>
                  <a:srgbClr val="B23C00"/>
                </a:solidFill>
              </a:rPr>
              <a:t>November 21, </a:t>
            </a:r>
            <a:r>
              <a:rPr lang="en-US" b="1" dirty="0">
                <a:solidFill>
                  <a:srgbClr val="B23C00"/>
                </a:solidFill>
              </a:rPr>
              <a:t>11:30 – closing </a:t>
            </a:r>
            <a:r>
              <a:rPr lang="en-US" b="1" dirty="0" smtClean="0">
                <a:solidFill>
                  <a:srgbClr val="B23C00"/>
                </a:solidFill>
              </a:rPr>
              <a:t>time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 smtClean="0"/>
              <a:t>Special </a:t>
            </a:r>
            <a:r>
              <a:rPr lang="en-US" dirty="0"/>
              <a:t>free admission.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 a self-guided tour of the </a:t>
            </a:r>
            <a:r>
              <a:rPr lang="en-US" dirty="0" smtClean="0">
                <a:solidFill>
                  <a:schemeClr val="folHlink"/>
                </a:solidFill>
              </a:rPr>
              <a:t>Revolution</a:t>
            </a:r>
            <a:r>
              <a:rPr lang="en-US" dirty="0" smtClean="0"/>
              <a:t> </a:t>
            </a:r>
            <a:r>
              <a:rPr lang="en-US" dirty="0"/>
              <a:t>exhibit.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See a life-size working model of Charles </a:t>
            </a:r>
            <a:r>
              <a:rPr lang="en-US" dirty="0" smtClean="0"/>
              <a:t>Babbage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Difference Engine</a:t>
            </a:r>
            <a:r>
              <a:rPr lang="en-US" dirty="0"/>
              <a:t> in operation, a hand-cranked mechanical computer designed in the early 1800s.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Experience a fully restored </a:t>
            </a:r>
            <a:r>
              <a:rPr lang="en-US" dirty="0">
                <a:solidFill>
                  <a:schemeClr val="folHlink"/>
                </a:solidFill>
              </a:rPr>
              <a:t>IBM 1401</a:t>
            </a:r>
            <a:r>
              <a:rPr lang="en-US" dirty="0"/>
              <a:t> mainframe computer </a:t>
            </a:r>
            <a:r>
              <a:rPr lang="en-US" dirty="0" smtClean="0"/>
              <a:t>from </a:t>
            </a:r>
            <a:r>
              <a:rPr lang="en-US" dirty="0"/>
              <a:t>the early 1960s in operation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00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320994" cy="4896461"/>
          </a:xfrm>
        </p:spPr>
        <p:txBody>
          <a:bodyPr/>
          <a:lstStyle/>
          <a:p>
            <a:r>
              <a:rPr lang="en-US" dirty="0" smtClean="0"/>
              <a:t>Jill will have a shared secret with each recipient.</a:t>
            </a:r>
          </a:p>
          <a:p>
            <a:pPr lvl="1"/>
            <a:r>
              <a:rPr lang="en-US" sz="2000" dirty="0" smtClean="0"/>
              <a:t>Jill and John will share 400 between them, as before.</a:t>
            </a:r>
          </a:p>
          <a:p>
            <a:pPr lvl="1"/>
            <a:r>
              <a:rPr lang="en-US" sz="2000" dirty="0" smtClean="0"/>
              <a:t>Jill and Mark will have a different shared secret.</a:t>
            </a:r>
          </a:p>
          <a:p>
            <a:pPr lvl="5"/>
            <a:endParaRPr lang="en-US" sz="800" dirty="0" smtClean="0"/>
          </a:p>
          <a:p>
            <a:pPr lvl="2"/>
            <a:r>
              <a:rPr lang="en-US" sz="1600" dirty="0" smtClean="0"/>
              <a:t>Jill: Multiply Mark’s </a:t>
            </a:r>
            <a:br>
              <a:rPr lang="en-US" sz="1600" dirty="0" smtClean="0"/>
            </a:br>
            <a:r>
              <a:rPr lang="en-US" sz="1600" dirty="0" smtClean="0"/>
              <a:t>public-private key by</a:t>
            </a:r>
            <a:br>
              <a:rPr lang="en-US" sz="1600" dirty="0" smtClean="0"/>
            </a:br>
            <a:r>
              <a:rPr lang="en-US" sz="1600" dirty="0" smtClean="0"/>
              <a:t>her private key:</a:t>
            </a:r>
            <a:br>
              <a:rPr lang="en-US" sz="1600" dirty="0" smtClean="0"/>
            </a:br>
            <a:r>
              <a:rPr lang="en-US" sz="1600" dirty="0" smtClean="0">
                <a:solidFill>
                  <a:srgbClr val="0033CC"/>
                </a:solidFill>
              </a:rPr>
              <a:t>10</a:t>
            </a:r>
            <a:r>
              <a:rPr lang="en-US" sz="1600" dirty="0" smtClean="0"/>
              <a:t>x10=</a:t>
            </a:r>
            <a:r>
              <a:rPr lang="en-US" sz="1600" dirty="0" smtClean="0">
                <a:solidFill>
                  <a:srgbClr val="B23C00"/>
                </a:solidFill>
              </a:rPr>
              <a:t>100</a:t>
            </a:r>
            <a:r>
              <a:rPr lang="en-US" sz="1600" dirty="0" smtClean="0"/>
              <a:t>.</a:t>
            </a:r>
          </a:p>
          <a:p>
            <a:pPr lvl="6"/>
            <a:endParaRPr lang="en-US" sz="800" dirty="0" smtClean="0"/>
          </a:p>
          <a:p>
            <a:pPr lvl="2"/>
            <a:r>
              <a:rPr lang="en-US" sz="1600" dirty="0" smtClean="0"/>
              <a:t>Mark: Multiply Jill’s</a:t>
            </a:r>
            <a:br>
              <a:rPr lang="en-US" sz="1600" dirty="0" smtClean="0"/>
            </a:br>
            <a:r>
              <a:rPr lang="en-US" sz="1600" dirty="0" smtClean="0"/>
              <a:t>public-private key by</a:t>
            </a:r>
            <a:br>
              <a:rPr lang="en-US" sz="1600" dirty="0" smtClean="0"/>
            </a:br>
            <a:r>
              <a:rPr lang="en-US" sz="1600" dirty="0" smtClean="0"/>
              <a:t>his private key:</a:t>
            </a:r>
            <a:br>
              <a:rPr lang="en-US" sz="1600" dirty="0" smtClean="0"/>
            </a:br>
            <a:r>
              <a:rPr lang="en-US" sz="1600" dirty="0" smtClean="0">
                <a:solidFill>
                  <a:srgbClr val="0033CC"/>
                </a:solidFill>
              </a:rPr>
              <a:t>50</a:t>
            </a:r>
            <a:r>
              <a:rPr lang="en-US" sz="1600" dirty="0" smtClean="0"/>
              <a:t>x2=</a:t>
            </a:r>
            <a:r>
              <a:rPr lang="en-US" sz="1600" dirty="0" smtClean="0">
                <a:solidFill>
                  <a:srgbClr val="B23C00"/>
                </a:solidFill>
              </a:rPr>
              <a:t>100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4761479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63074" y="4852918"/>
            <a:ext cx="1737340" cy="1319252"/>
            <a:chOff x="1463074" y="2423171"/>
            <a:chExt cx="1737340" cy="1319252"/>
          </a:xfrm>
        </p:grpSpPr>
        <p:pic>
          <p:nvPicPr>
            <p:cNvPr id="9" name="Picture 8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123" y="5532097"/>
            <a:ext cx="823262" cy="5847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10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4859" y="5532097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8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852146" y="2880366"/>
            <a:ext cx="1874166" cy="1371585"/>
            <a:chOff x="5394951" y="2331732"/>
            <a:chExt cx="1874166" cy="1371585"/>
          </a:xfrm>
        </p:grpSpPr>
        <p:pic>
          <p:nvPicPr>
            <p:cNvPr id="14" name="Picture 13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986982" y="2988589"/>
              <a:ext cx="65915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Mark</a:t>
              </a:r>
              <a:endParaRPr lang="en-US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772054" y="3650984"/>
            <a:ext cx="823262" cy="584776"/>
          </a:xfrm>
          <a:prstGeom prst="rect">
            <a:avLst/>
          </a:prstGeom>
          <a:solidFill>
            <a:srgbClr val="BFBFB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Private </a:t>
            </a:r>
            <a:br>
              <a:rPr lang="en-US" dirty="0" smtClean="0"/>
            </a:br>
            <a:r>
              <a:rPr lang="en-US" dirty="0" smtClean="0"/>
              <a:t>key 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17537" y="4709146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Jill’s</a:t>
            </a:r>
          </a:p>
          <a:p>
            <a:pPr algn="ctr"/>
            <a:r>
              <a:rPr lang="en-US" dirty="0"/>
              <a:t>p</a:t>
            </a:r>
            <a:r>
              <a:rPr lang="en-US" dirty="0" smtClean="0"/>
              <a:t>ublic-private</a:t>
            </a:r>
          </a:p>
          <a:p>
            <a:pPr algn="ctr"/>
            <a:r>
              <a:rPr lang="en-US" dirty="0" smtClean="0"/>
              <a:t>key 50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480561" y="4709146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John’s</a:t>
            </a:r>
          </a:p>
          <a:p>
            <a:pPr algn="ctr"/>
            <a:r>
              <a:rPr lang="en-US" dirty="0" smtClean="0"/>
              <a:t>public-private</a:t>
            </a:r>
          </a:p>
          <a:p>
            <a:pPr algn="ctr"/>
            <a:r>
              <a:rPr lang="en-US" dirty="0" smtClean="0"/>
              <a:t>key 40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937756" y="2788927"/>
            <a:ext cx="1404952" cy="830997"/>
          </a:xfrm>
          <a:prstGeom prst="rect">
            <a:avLst/>
          </a:prstGeom>
          <a:solidFill>
            <a:srgbClr val="E1F5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Mark’s</a:t>
            </a:r>
          </a:p>
          <a:p>
            <a:pPr algn="ctr"/>
            <a:r>
              <a:rPr lang="en-US" dirty="0" smtClean="0"/>
              <a:t>public-private</a:t>
            </a:r>
          </a:p>
          <a:p>
            <a:pPr algn="ctr"/>
            <a:r>
              <a:rPr lang="en-US" dirty="0" smtClean="0"/>
              <a:t>key 10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02804" y="3941492"/>
            <a:ext cx="743513" cy="584776"/>
          </a:xfrm>
          <a:prstGeom prst="rect">
            <a:avLst/>
          </a:prstGeom>
          <a:solidFill>
            <a:srgbClr val="99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Public</a:t>
            </a:r>
          </a:p>
          <a:p>
            <a:pPr algn="ctr"/>
            <a:r>
              <a:rPr lang="en-US" dirty="0" smtClean="0"/>
              <a:t>key 5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31761" y="4892024"/>
            <a:ext cx="1507845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 secret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with John: 400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86895" y="2971805"/>
            <a:ext cx="1462059" cy="584776"/>
          </a:xfrm>
          <a:prstGeom prst="rect">
            <a:avLst/>
          </a:prstGeom>
          <a:solidFill>
            <a:srgbClr val="400080"/>
          </a:solidFill>
          <a:ln>
            <a:solidFill>
              <a:srgbClr val="00008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 secret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with Jill: 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29700" y="4800585"/>
            <a:ext cx="1462059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 secret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with Jill: 400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00415" y="5714975"/>
            <a:ext cx="1507845" cy="584776"/>
          </a:xfrm>
          <a:prstGeom prst="rect">
            <a:avLst/>
          </a:prstGeom>
          <a:solidFill>
            <a:srgbClr val="40008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 secret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with Mark: 100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797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5852146" y="1468878"/>
            <a:ext cx="1874166" cy="1371585"/>
            <a:chOff x="5394951" y="2331732"/>
            <a:chExt cx="1874166" cy="1371585"/>
          </a:xfrm>
        </p:grpSpPr>
        <p:pic>
          <p:nvPicPr>
            <p:cNvPr id="14" name="Picture 13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986982" y="2988589"/>
              <a:ext cx="65915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Mark</a:t>
              </a: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67" y="1234464"/>
            <a:ext cx="6034974" cy="2042161"/>
          </a:xfrm>
        </p:spPr>
        <p:txBody>
          <a:bodyPr/>
          <a:lstStyle/>
          <a:p>
            <a:r>
              <a:rPr lang="en-US" dirty="0" smtClean="0"/>
              <a:t>Jill sends to each recipient.</a:t>
            </a:r>
          </a:p>
          <a:p>
            <a:pPr lvl="1"/>
            <a:r>
              <a:rPr lang="en-US" dirty="0" smtClean="0"/>
              <a:t>Bart can’t decrypt the messages to recover the </a:t>
            </a:r>
            <a:r>
              <a:rPr lang="en-US" dirty="0" smtClean="0">
                <a:solidFill>
                  <a:srgbClr val="B23C00"/>
                </a:solidFill>
              </a:rPr>
              <a:t>confidential data 7</a:t>
            </a:r>
            <a:r>
              <a:rPr lang="en-US" dirty="0" smtClean="0"/>
              <a:t> because he doesn’t</a:t>
            </a:r>
            <a:r>
              <a:rPr lang="en-US" dirty="0"/>
              <a:t> </a:t>
            </a:r>
            <a:r>
              <a:rPr lang="en-US" dirty="0" smtClean="0"/>
              <a:t>know </a:t>
            </a:r>
            <a:br>
              <a:rPr lang="en-US" dirty="0" smtClean="0"/>
            </a:br>
            <a:r>
              <a:rPr lang="en-US" dirty="0" smtClean="0"/>
              <a:t>the shared secrets.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3349991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63074" y="3441430"/>
            <a:ext cx="1737340" cy="1319252"/>
            <a:chOff x="1463074" y="2423171"/>
            <a:chExt cx="1737340" cy="1319252"/>
          </a:xfrm>
        </p:grpSpPr>
        <p:pic>
          <p:nvPicPr>
            <p:cNvPr id="9" name="Picture 8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31761" y="3663414"/>
            <a:ext cx="1507845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 secret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with John: 400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86895" y="1743195"/>
            <a:ext cx="1462059" cy="584776"/>
          </a:xfrm>
          <a:prstGeom prst="rect">
            <a:avLst/>
          </a:prstGeom>
          <a:solidFill>
            <a:srgbClr val="40008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 secret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with Jill: 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29700" y="3571975"/>
            <a:ext cx="1462059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 secret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with Jill: 400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ight Arrow 18"/>
          <p:cNvSpPr/>
          <p:nvPr/>
        </p:nvSpPr>
        <p:spPr bwMode="auto">
          <a:xfrm>
            <a:off x="3017537" y="3846292"/>
            <a:ext cx="2926048" cy="365756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1" name="Folded Corner 20"/>
          <p:cNvSpPr/>
          <p:nvPr/>
        </p:nvSpPr>
        <p:spPr bwMode="auto">
          <a:xfrm>
            <a:off x="4572000" y="3683107"/>
            <a:ext cx="914390" cy="62038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3200" dirty="0" smtClean="0"/>
              <a:t>407</a:t>
            </a:r>
            <a:endParaRPr lang="en-US" sz="32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3566170" y="5034999"/>
            <a:ext cx="1645903" cy="1137171"/>
            <a:chOff x="3566170" y="3246122"/>
            <a:chExt cx="1645903" cy="1137171"/>
          </a:xfrm>
        </p:grpSpPr>
        <p:pic>
          <p:nvPicPr>
            <p:cNvPr id="23" name="Picture 22" descr="hacker2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66170" y="3246122"/>
              <a:ext cx="1645903" cy="1137171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389122" y="3520439"/>
              <a:ext cx="5609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Bart</a:t>
              </a:r>
              <a:endParaRPr lang="en-US" dirty="0"/>
            </a:p>
          </p:txBody>
        </p:sp>
      </p:grpSp>
      <p:sp>
        <p:nvSpPr>
          <p:cNvPr id="25" name="Down Arrow 24"/>
          <p:cNvSpPr/>
          <p:nvPr/>
        </p:nvSpPr>
        <p:spPr bwMode="auto">
          <a:xfrm>
            <a:off x="4297683" y="4394926"/>
            <a:ext cx="274317" cy="731512"/>
          </a:xfrm>
          <a:prstGeom prst="downArrow">
            <a:avLst/>
          </a:prstGeom>
          <a:solidFill>
            <a:srgbClr val="B23C00"/>
          </a:solidFill>
          <a:ln w="952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6" name="Right Arrow 25"/>
          <p:cNvSpPr/>
          <p:nvPr/>
        </p:nvSpPr>
        <p:spPr bwMode="auto">
          <a:xfrm rot="20063240">
            <a:off x="3318691" y="3220071"/>
            <a:ext cx="2923958" cy="365756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5302" y="4852121"/>
            <a:ext cx="1507845" cy="584776"/>
          </a:xfrm>
          <a:prstGeom prst="rect">
            <a:avLst/>
          </a:prstGeom>
          <a:solidFill>
            <a:srgbClr val="40008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 secret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with Mark: 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Folded Corner 27"/>
          <p:cNvSpPr/>
          <p:nvPr/>
        </p:nvSpPr>
        <p:spPr bwMode="auto">
          <a:xfrm>
            <a:off x="4846317" y="2749024"/>
            <a:ext cx="914390" cy="62038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3200" dirty="0" smtClean="0"/>
              <a:t>107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91625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in the Real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 course, in the real world, we </a:t>
            </a:r>
            <a:r>
              <a:rPr lang="en-US" u="sng" dirty="0" smtClean="0"/>
              <a:t>can’t</a:t>
            </a:r>
            <a:r>
              <a:rPr lang="en-US" dirty="0" smtClean="0"/>
              <a:t> use </a:t>
            </a:r>
            <a:br>
              <a:rPr lang="en-US" dirty="0" smtClean="0"/>
            </a:br>
            <a:r>
              <a:rPr lang="en-US" dirty="0" smtClean="0"/>
              <a:t>simple operations like multiplication and addition to generate keys and to encrypt data.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Multiplication and addition are </a:t>
            </a:r>
            <a:br>
              <a:rPr lang="en-US" dirty="0" smtClean="0"/>
            </a:br>
            <a:r>
              <a:rPr lang="en-US" u="sng" dirty="0" smtClean="0"/>
              <a:t>not</a:t>
            </a:r>
            <a:r>
              <a:rPr lang="en-US" dirty="0" smtClean="0"/>
              <a:t> one-way operations.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Real-world encryption uses very large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prime numbers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B23C00"/>
                </a:solidFill>
              </a:rPr>
              <a:t>modulo arithmetic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Not even the most powerful supercomputer </a:t>
            </a:r>
            <a:br>
              <a:rPr lang="en-US" dirty="0" smtClean="0"/>
            </a:br>
            <a:r>
              <a:rPr lang="en-US" dirty="0" smtClean="0"/>
              <a:t>can undo such operations.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08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is Cryptography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key cryptography is a key exchange protocol first published by Whitfield </a:t>
            </a:r>
            <a:r>
              <a:rPr lang="en-US" dirty="0" err="1" smtClean="0"/>
              <a:t>Diffie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and Martin Hellman in 1976.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It was actually invented earlier in 1970 by the </a:t>
            </a:r>
            <a:br>
              <a:rPr lang="en-US" dirty="0" smtClean="0"/>
            </a:br>
            <a:r>
              <a:rPr lang="en-US" dirty="0" smtClean="0"/>
              <a:t>British government, but it was classified.</a:t>
            </a:r>
          </a:p>
          <a:p>
            <a:pPr lvl="5"/>
            <a:endParaRPr lang="en-US" dirty="0"/>
          </a:p>
          <a:p>
            <a:r>
              <a:rPr lang="en-US" dirty="0" smtClean="0"/>
              <a:t>Whenever you visit a secure website, you are using the </a:t>
            </a:r>
            <a:r>
              <a:rPr lang="en-US" dirty="0" err="1" smtClean="0">
                <a:solidFill>
                  <a:srgbClr val="B23C00"/>
                </a:solidFill>
              </a:rPr>
              <a:t>Diffie</a:t>
            </a:r>
            <a:r>
              <a:rPr lang="en-US" dirty="0" smtClean="0">
                <a:solidFill>
                  <a:srgbClr val="B23C00"/>
                </a:solidFill>
              </a:rPr>
              <a:t>-Hellman </a:t>
            </a:r>
            <a:r>
              <a:rPr lang="en-US" dirty="0" smtClean="0"/>
              <a:t>protocol or a variant.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 secure website has a URL that starts with</a:t>
            </a:r>
            <a:r>
              <a:rPr lang="en-US" dirty="0"/>
              <a:t>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https: </a:t>
            </a:r>
            <a:r>
              <a:rPr lang="en-US" dirty="0"/>
              <a:t>instead of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http: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36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 your application and its users from </a:t>
            </a:r>
            <a:r>
              <a:rPr lang="en-US" dirty="0" smtClean="0">
                <a:solidFill>
                  <a:srgbClr val="B23C00"/>
                </a:solidFill>
              </a:rPr>
              <a:t>malicious attacks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Attacks can</a:t>
            </a:r>
          </a:p>
          <a:p>
            <a:pPr lvl="1"/>
            <a:r>
              <a:rPr lang="en-US" dirty="0" smtClean="0"/>
              <a:t>Damage your application and its data.</a:t>
            </a:r>
          </a:p>
          <a:p>
            <a:pPr lvl="1"/>
            <a:r>
              <a:rPr lang="en-US" dirty="0" smtClean="0"/>
              <a:t>Steal data, resources, or private information.</a:t>
            </a:r>
          </a:p>
          <a:p>
            <a:pPr lvl="1"/>
            <a:r>
              <a:rPr lang="en-US" dirty="0" smtClean="0"/>
              <a:t>Shut down your application.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86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Teaching about computer security is like teaching sex education.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“If they don’t know about it, they won’t do it.”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But the purpose is </a:t>
            </a:r>
            <a:r>
              <a:rPr lang="en-US" u="sng" dirty="0" smtClean="0"/>
              <a:t>not</a:t>
            </a:r>
            <a:r>
              <a:rPr lang="en-US" dirty="0" smtClean="0"/>
              <a:t> to teach you </a:t>
            </a:r>
            <a:br>
              <a:rPr lang="en-US" dirty="0" smtClean="0"/>
            </a:br>
            <a:r>
              <a:rPr lang="en-US" dirty="0" smtClean="0"/>
              <a:t>how to violate security.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It’s to teach you how to </a:t>
            </a:r>
            <a:r>
              <a:rPr lang="en-US" dirty="0" smtClean="0">
                <a:solidFill>
                  <a:srgbClr val="B23C00"/>
                </a:solidFill>
              </a:rPr>
              <a:t>protect yourself </a:t>
            </a:r>
            <a:r>
              <a:rPr lang="en-US" dirty="0" smtClean="0"/>
              <a:t>from others who want to violate security.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72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Attempt to log into an application </a:t>
            </a:r>
            <a:br>
              <a:rPr lang="en-US" dirty="0" smtClean="0"/>
            </a:br>
            <a:r>
              <a:rPr lang="en-US" dirty="0" smtClean="0"/>
              <a:t>by making repeated attempts.</a:t>
            </a:r>
          </a:p>
          <a:p>
            <a:r>
              <a:rPr lang="en-US" dirty="0" smtClean="0"/>
              <a:t>Repeatedly “guess” username/password combinations via an attack program.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Do not reply with a message that specifically states whether the username or password is incorrect.</a:t>
            </a:r>
          </a:p>
          <a:p>
            <a:pPr lvl="1"/>
            <a:r>
              <a:rPr lang="en-US" dirty="0"/>
              <a:t>Do not respond immediately. After each attempt, incrementally add a slight delay before responding.</a:t>
            </a:r>
          </a:p>
          <a:p>
            <a:pPr lvl="1"/>
            <a:r>
              <a:rPr lang="en-US" dirty="0" smtClean="0"/>
              <a:t>Limit the number of attempts.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97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Hijacking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 smtClean="0"/>
              <a:t>An attacker attempts to hijack </a:t>
            </a:r>
            <a:br>
              <a:rPr lang="en-US" dirty="0" smtClean="0"/>
            </a:br>
            <a:r>
              <a:rPr lang="en-US" dirty="0" smtClean="0"/>
              <a:t>an innocent user’s logged-in session</a:t>
            </a:r>
            <a:br>
              <a:rPr lang="en-US" dirty="0" smtClean="0"/>
            </a:br>
            <a:r>
              <a:rPr lang="en-US" dirty="0" smtClean="0"/>
              <a:t>by using the user’s session id.</a:t>
            </a:r>
          </a:p>
          <a:p>
            <a:pPr lvl="1"/>
            <a:r>
              <a:rPr lang="en-US" dirty="0" smtClean="0"/>
              <a:t>The attacker has stolen the user’s session id by fraudulently directing the user to the attacker’s site.</a:t>
            </a:r>
          </a:p>
          <a:p>
            <a:pPr lvl="1"/>
            <a:r>
              <a:rPr lang="en-US" dirty="0" smtClean="0"/>
              <a:t>“Form spoofing”</a:t>
            </a:r>
          </a:p>
          <a:p>
            <a:pPr lvl="5"/>
            <a:endParaRPr lang="en-US" dirty="0"/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Store user information in the session </a:t>
            </a:r>
            <a:br>
              <a:rPr lang="en-US" dirty="0" smtClean="0"/>
            </a:br>
            <a:r>
              <a:rPr lang="en-US" dirty="0" smtClean="0"/>
              <a:t>and repeatedly check this information.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HTTP_USER_AGENT </a:t>
            </a:r>
            <a:r>
              <a:rPr lang="en-US" dirty="0" smtClean="0"/>
              <a:t>is a combination of the </a:t>
            </a:r>
            <a:br>
              <a:rPr lang="en-US" dirty="0" smtClean="0"/>
            </a:br>
            <a:r>
              <a:rPr lang="en-US" dirty="0" smtClean="0"/>
              <a:t>user’s browser and operating system information.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30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</a:t>
            </a:r>
            <a:r>
              <a:rPr lang="en-US" dirty="0" smtClean="0"/>
              <a:t>Hijacking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133600"/>
          </a:xfrm>
        </p:spPr>
        <p:txBody>
          <a:bodyPr/>
          <a:lstStyle/>
          <a:p>
            <a:r>
              <a:rPr lang="en-US" dirty="0" smtClean="0"/>
              <a:t>Store and encrypt user information: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Check repeatedly: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3647" y="1965976"/>
            <a:ext cx="8495986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$_SESSION['agent'] = md5($</a:t>
            </a:r>
            <a:r>
              <a:rPr lang="en-US" sz="2000" b="1" dirty="0" smtClean="0">
                <a:latin typeface="Courier New"/>
                <a:cs typeface="Courier New"/>
              </a:rPr>
              <a:t>_SERVER</a:t>
            </a:r>
            <a:r>
              <a:rPr lang="fr-FR" sz="2000" b="1" dirty="0" smtClean="0">
                <a:latin typeface="Courier New"/>
                <a:cs typeface="Courier New"/>
              </a:rPr>
              <a:t>[</a:t>
            </a:r>
            <a:r>
              <a:rPr lang="fr-FR" sz="2000" b="1" dirty="0">
                <a:latin typeface="Courier New"/>
                <a:cs typeface="Courier New"/>
              </a:rPr>
              <a:t>'HTTP_USER_AGENT']);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6122" y="3520439"/>
            <a:ext cx="8342072" cy="224676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if </a:t>
            </a:r>
            <a:r>
              <a:rPr lang="en-US" sz="2000" b="1" dirty="0" smtClean="0">
                <a:latin typeface="Courier New"/>
                <a:cs typeface="Courier New"/>
              </a:rPr>
              <a:t>(</a:t>
            </a:r>
            <a:r>
              <a:rPr lang="en-US" sz="2000" b="1" dirty="0" err="1" smtClean="0">
                <a:latin typeface="Courier New"/>
                <a:cs typeface="Courier New"/>
              </a:rPr>
              <a:t>isset</a:t>
            </a:r>
            <a:r>
              <a:rPr lang="en-US" sz="2000" b="1" dirty="0">
                <a:latin typeface="Courier New"/>
                <a:cs typeface="Courier New"/>
              </a:rPr>
              <a:t>($_SESSION['agent'])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AND  </a:t>
            </a:r>
            <a:r>
              <a:rPr lang="fr-FR" sz="2000" b="1" dirty="0" smtClean="0">
                <a:latin typeface="Courier New"/>
                <a:cs typeface="Courier New"/>
              </a:rPr>
              <a:t>(</a:t>
            </a:r>
            <a:r>
              <a:rPr lang="fr-FR" sz="2000" b="1" dirty="0">
                <a:latin typeface="Courier New"/>
                <a:cs typeface="Courier New"/>
              </a:rPr>
              <a:t>$_SESSION['agent'] </a:t>
            </a:r>
            <a:endParaRPr lang="fr-FR" sz="2000" b="1" dirty="0" smtClean="0">
              <a:latin typeface="Courier New"/>
              <a:cs typeface="Courier New"/>
            </a:endParaRPr>
          </a:p>
          <a:p>
            <a:r>
              <a:rPr lang="fr-FR" sz="2000" b="1" dirty="0">
                <a:latin typeface="Courier New"/>
                <a:cs typeface="Courier New"/>
              </a:rPr>
              <a:t> </a:t>
            </a:r>
            <a:r>
              <a:rPr lang="fr-FR" sz="2000" b="1" dirty="0" smtClean="0">
                <a:latin typeface="Courier New"/>
                <a:cs typeface="Courier New"/>
              </a:rPr>
              <a:t>            == </a:t>
            </a:r>
            <a:r>
              <a:rPr lang="fr-FR" sz="2000" b="1" dirty="0">
                <a:latin typeface="Courier New"/>
                <a:cs typeface="Courier New"/>
              </a:rPr>
              <a:t>md5($</a:t>
            </a:r>
            <a:r>
              <a:rPr lang="fr-FR" sz="2000" b="1" dirty="0" smtClean="0">
                <a:latin typeface="Courier New"/>
                <a:cs typeface="Courier New"/>
              </a:rPr>
              <a:t>_SERVER[</a:t>
            </a:r>
            <a:r>
              <a:rPr lang="fr-FR" sz="2000" b="1" dirty="0">
                <a:latin typeface="Courier New"/>
                <a:cs typeface="Courier New"/>
              </a:rPr>
              <a:t>'HTTP_USER_AGENT']) )) </a:t>
            </a:r>
            <a:r>
              <a:rPr lang="fr-FR" sz="2000" b="1" dirty="0" smtClean="0">
                <a:latin typeface="Courier New"/>
                <a:cs typeface="Courier New"/>
              </a:rPr>
              <a:t>{</a:t>
            </a:r>
          </a:p>
          <a:p>
            <a:endParaRPr lang="fr-FR" sz="2000" b="1" dirty="0" smtClean="0">
              <a:latin typeface="Courier New"/>
              <a:cs typeface="Courier New"/>
            </a:endParaRPr>
          </a:p>
          <a:p>
            <a:r>
              <a:rPr lang="fr-FR" sz="2000" b="1" dirty="0">
                <a:latin typeface="Courier New"/>
                <a:cs typeface="Courier New"/>
              </a:rPr>
              <a:t> </a:t>
            </a:r>
            <a:r>
              <a:rPr lang="fr-FR" sz="2000" b="1" dirty="0" smtClean="0">
                <a:latin typeface="Courier New"/>
                <a:cs typeface="Courier New"/>
              </a:rPr>
              <a:t>   /* </a:t>
            </a:r>
            <a:r>
              <a:rPr lang="fr-FR" sz="2000" b="1" dirty="0" err="1" smtClean="0">
                <a:latin typeface="Courier New"/>
                <a:cs typeface="Courier New"/>
              </a:rPr>
              <a:t>safe</a:t>
            </a:r>
            <a:r>
              <a:rPr lang="fr-FR" sz="2000" b="1" dirty="0" smtClean="0">
                <a:latin typeface="Courier New"/>
                <a:cs typeface="Courier New"/>
              </a:rPr>
              <a:t> to </a:t>
            </a:r>
            <a:r>
              <a:rPr lang="fr-FR" sz="2000" b="1" dirty="0" err="1" smtClean="0">
                <a:latin typeface="Courier New"/>
                <a:cs typeface="Courier New"/>
              </a:rPr>
              <a:t>proceed</a:t>
            </a:r>
            <a:r>
              <a:rPr lang="fr-FR" sz="2000" b="1" dirty="0" smtClean="0">
                <a:latin typeface="Courier New"/>
                <a:cs typeface="Courier New"/>
              </a:rPr>
              <a:t> */</a:t>
            </a:r>
            <a:endParaRPr lang="fr-FR" sz="2000" b="1" dirty="0">
              <a:latin typeface="Courier New"/>
              <a:cs typeface="Courier New"/>
            </a:endParaRPr>
          </a:p>
          <a:p>
            <a:endParaRPr lang="fr-FR" sz="2000" b="1" dirty="0" smtClean="0">
              <a:latin typeface="Courier New"/>
              <a:cs typeface="Courier New"/>
            </a:endParaRPr>
          </a:p>
          <a:p>
            <a:r>
              <a:rPr lang="fr-FR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06045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Fixation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attacker obtains a session id </a:t>
            </a:r>
            <a:br>
              <a:rPr lang="en-US" dirty="0" smtClean="0"/>
            </a:br>
            <a:r>
              <a:rPr lang="en-US" dirty="0" smtClean="0"/>
              <a:t>to your application.</a:t>
            </a:r>
          </a:p>
          <a:p>
            <a:pPr lvl="1"/>
            <a:r>
              <a:rPr lang="en-US" dirty="0" smtClean="0"/>
              <a:t>Such as by logging in legitimately.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The attacker attempts to get an innocent user </a:t>
            </a:r>
            <a:br>
              <a:rPr lang="en-US" dirty="0" smtClean="0"/>
            </a:br>
            <a:r>
              <a:rPr lang="en-US" dirty="0" smtClean="0"/>
              <a:t>to access the application using that session id.</a:t>
            </a:r>
          </a:p>
          <a:p>
            <a:pPr lvl="1"/>
            <a:r>
              <a:rPr lang="en-US" dirty="0" smtClean="0"/>
              <a:t>Perhaps the user will do something </a:t>
            </a:r>
            <a:br>
              <a:rPr lang="en-US" dirty="0" smtClean="0"/>
            </a:br>
            <a:r>
              <a:rPr lang="en-US" dirty="0" smtClean="0"/>
              <a:t>that will benefit the attacker.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93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4DD3-9BD1-CE4D-8FC8-0130FE757DA7}" type="slidenum">
              <a:rPr lang="en-US"/>
              <a:pPr/>
              <a:t>3</a:t>
            </a:fld>
            <a:endParaRPr lang="en-US"/>
          </a:p>
        </p:txBody>
      </p:sp>
      <p:sp>
        <p:nvSpPr>
          <p:cNvPr id="128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IBM Manual, 1925</a:t>
            </a:r>
            <a:endParaRPr lang="en-US" dirty="0"/>
          </a:p>
        </p:txBody>
      </p:sp>
      <p:sp>
        <p:nvSpPr>
          <p:cNvPr id="1286147" name="Text Box 3"/>
          <p:cNvSpPr txBox="1">
            <a:spLocks noChangeArrowheads="1"/>
          </p:cNvSpPr>
          <p:nvPr/>
        </p:nvSpPr>
        <p:spPr bwMode="auto">
          <a:xfrm>
            <a:off x="377426" y="1325903"/>
            <a:ext cx="8217890" cy="3539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/>
              <a:t>All parts should go together without forcing. </a:t>
            </a:r>
          </a:p>
          <a:p>
            <a:r>
              <a:rPr lang="en-US" sz="2800" b="1" dirty="0"/>
              <a:t>You must remember that the parts you are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reassembling were </a:t>
            </a:r>
            <a:r>
              <a:rPr lang="en-US" sz="2800" b="1" dirty="0"/>
              <a:t>disassembled by you. </a:t>
            </a:r>
          </a:p>
          <a:p>
            <a:endParaRPr lang="en-US" sz="2800" b="1" dirty="0"/>
          </a:p>
          <a:p>
            <a:r>
              <a:rPr lang="en-US" sz="2800" b="1" dirty="0"/>
              <a:t>Therefore, if you </a:t>
            </a:r>
            <a:r>
              <a:rPr lang="en-US" sz="2800" b="1" dirty="0" smtClean="0"/>
              <a:t>can</a:t>
            </a:r>
            <a:r>
              <a:rPr lang="en-US" sz="2800" b="1" dirty="0" smtClean="0">
                <a:latin typeface="Arial"/>
              </a:rPr>
              <a:t>’</a:t>
            </a:r>
            <a:r>
              <a:rPr lang="en-US" sz="2800" b="1" dirty="0" smtClean="0"/>
              <a:t>t </a:t>
            </a:r>
            <a:r>
              <a:rPr lang="en-US" sz="2800" b="1" dirty="0"/>
              <a:t>get them together again, </a:t>
            </a:r>
          </a:p>
          <a:p>
            <a:r>
              <a:rPr lang="en-US" sz="2800" b="1" dirty="0"/>
              <a:t>there must be a reason. </a:t>
            </a:r>
            <a:endParaRPr lang="en-US" sz="2800" b="1" dirty="0" smtClean="0"/>
          </a:p>
          <a:p>
            <a:endParaRPr lang="en-US" sz="2800" b="1" dirty="0"/>
          </a:p>
          <a:p>
            <a:r>
              <a:rPr lang="en-US" sz="2800" b="1" dirty="0" smtClean="0"/>
              <a:t>By </a:t>
            </a:r>
            <a:r>
              <a:rPr lang="en-US" sz="2800" b="1" dirty="0"/>
              <a:t>all means, </a:t>
            </a:r>
            <a:r>
              <a:rPr lang="en-US" sz="2800" b="1" dirty="0" smtClean="0"/>
              <a:t>do </a:t>
            </a:r>
            <a:r>
              <a:rPr lang="en-US" sz="2800" b="1" dirty="0"/>
              <a:t>not use a hammer. </a:t>
            </a:r>
          </a:p>
        </p:txBody>
      </p:sp>
    </p:spTree>
    <p:extLst>
      <p:ext uri="{BB962C8B-B14F-4D97-AF65-F5344CB8AC3E}">
        <p14:creationId xmlns:p14="http://schemas.microsoft.com/office/powerpoint/2010/main" val="1592850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8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8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</a:t>
            </a:r>
            <a:r>
              <a:rPr lang="en-US" dirty="0" smtClean="0"/>
              <a:t>Fixation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Regenerate a user’s session id each time </a:t>
            </a:r>
            <a:br>
              <a:rPr lang="en-US" dirty="0" smtClean="0"/>
            </a:br>
            <a:r>
              <a:rPr lang="en-US" dirty="0" smtClean="0"/>
              <a:t>the user’s status changes.</a:t>
            </a:r>
          </a:p>
          <a:p>
            <a:pPr lvl="1"/>
            <a:r>
              <a:rPr lang="en-US" dirty="0" smtClean="0"/>
              <a:t>Such as after the user logs in.</a:t>
            </a:r>
          </a:p>
          <a:p>
            <a:pPr lvl="1"/>
            <a:r>
              <a:rPr lang="en-US" dirty="0" smtClean="0"/>
              <a:t>Call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session_regenerate_id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endParaRPr lang="en-US" dirty="0"/>
          </a:p>
          <a:p>
            <a:r>
              <a:rPr lang="en-US" dirty="0" smtClean="0"/>
              <a:t>As of PHP 5.2, set the configuration setting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session.use_strict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PHP will accept only already initialized session ids.</a:t>
            </a:r>
          </a:p>
          <a:p>
            <a:pPr lvl="1"/>
            <a:r>
              <a:rPr lang="en-US" dirty="0" smtClean="0"/>
              <a:t>If a browser sends a new id, PHP rejects it </a:t>
            </a:r>
            <a:br>
              <a:rPr lang="en-US" dirty="0" smtClean="0"/>
            </a:br>
            <a:r>
              <a:rPr lang="en-US" dirty="0" smtClean="0"/>
              <a:t>and generates a new id.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46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Cross-Site Scripting (XSS)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application asks for comments </a:t>
            </a:r>
            <a:br>
              <a:rPr lang="en-US" dirty="0" smtClean="0"/>
            </a:br>
            <a:r>
              <a:rPr lang="en-US" dirty="0" smtClean="0"/>
              <a:t>which it then displays.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An attacker includes executable code</a:t>
            </a:r>
            <a:br>
              <a:rPr lang="en-US" dirty="0" smtClean="0"/>
            </a:br>
            <a:r>
              <a:rPr lang="en-US" dirty="0" smtClean="0"/>
              <a:t>with his comments.</a:t>
            </a:r>
          </a:p>
          <a:p>
            <a:pPr lvl="1"/>
            <a:r>
              <a:rPr lang="en-US" dirty="0" smtClean="0"/>
              <a:t>Such as JavaScript code.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code is executed by your application</a:t>
            </a:r>
            <a:br>
              <a:rPr lang="en-US" dirty="0" smtClean="0"/>
            </a:br>
            <a:r>
              <a:rPr lang="en-US" dirty="0" smtClean="0"/>
              <a:t>when it displays the comments.</a:t>
            </a:r>
          </a:p>
          <a:p>
            <a:pPr lvl="1"/>
            <a:r>
              <a:rPr lang="en-US" dirty="0" smtClean="0"/>
              <a:t>The code does something malicious.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01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Cross-Site Scripting (XSS</a:t>
            </a:r>
            <a:r>
              <a:rPr lang="en-US" dirty="0" smtClean="0"/>
              <a:t>)</a:t>
            </a:r>
            <a:r>
              <a:rPr lang="en-US" i="1" dirty="0" smtClean="0"/>
              <a:t>, cont’d 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1469" y="1226099"/>
            <a:ext cx="8426725" cy="55861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7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&lt;?</a:t>
            </a:r>
            <a:r>
              <a:rPr lang="en-US" sz="1700" b="1" dirty="0" err="1">
                <a:latin typeface="Courier New"/>
                <a:cs typeface="Courier New"/>
              </a:rPr>
              <a:t>php</a:t>
            </a:r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        if ($_SERVER['REQUEST_METHOD'] == 'POST') 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$comment = </a:t>
            </a:r>
            <a:r>
              <a:rPr lang="en-US" sz="1700" b="1" dirty="0" err="1">
                <a:latin typeface="Courier New"/>
                <a:cs typeface="Courier New"/>
              </a:rPr>
              <a:t>filter_input</a:t>
            </a:r>
            <a:r>
              <a:rPr lang="en-US" sz="1700" b="1" dirty="0">
                <a:latin typeface="Courier New"/>
                <a:cs typeface="Courier New"/>
              </a:rPr>
              <a:t>(INPUT_POST, "comment");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print "&lt;h1&gt;Comments&lt;/h1&gt;\n";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print "&lt;p&gt;$comment&lt;/p&gt;\n";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?&gt;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&lt;h2&gt;Submit your comments:&lt;/h2&gt;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&lt;form action="xss1.php" method="post"&gt;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&lt;p&gt;</a:t>
            </a:r>
          </a:p>
          <a:p>
            <a:r>
              <a:rPr lang="ro-RO" sz="1700" b="1" dirty="0">
                <a:latin typeface="Courier New"/>
                <a:cs typeface="Courier New"/>
              </a:rPr>
              <a:t>            &lt;textarea name="</a:t>
            </a:r>
            <a:r>
              <a:rPr lang="ro-RO" sz="1700" b="1" dirty="0" smtClean="0">
                <a:latin typeface="Courier New"/>
                <a:cs typeface="Courier New"/>
              </a:rPr>
              <a:t>comment</a:t>
            </a:r>
            <a:r>
              <a:rPr lang="en-US" sz="1700" b="1" dirty="0" smtClean="0">
                <a:latin typeface="Courier New"/>
                <a:cs typeface="Courier New"/>
              </a:rPr>
              <a:t> </a:t>
            </a:r>
            <a:r>
              <a:rPr lang="pl-PL" sz="1700" b="1" dirty="0" err="1" smtClean="0">
                <a:latin typeface="Courier New"/>
                <a:cs typeface="Courier New"/>
              </a:rPr>
              <a:t>rows</a:t>
            </a:r>
            <a:r>
              <a:rPr lang="pl-PL" sz="1700" b="1" dirty="0">
                <a:latin typeface="Courier New"/>
                <a:cs typeface="Courier New"/>
              </a:rPr>
              <a:t>="5" </a:t>
            </a:r>
            <a:r>
              <a:rPr lang="pl-PL" sz="1700" b="1" dirty="0" err="1">
                <a:latin typeface="Courier New"/>
                <a:cs typeface="Courier New"/>
              </a:rPr>
              <a:t>cols</a:t>
            </a:r>
            <a:r>
              <a:rPr lang="pl-PL" sz="1700" b="1" dirty="0">
                <a:latin typeface="Courier New"/>
                <a:cs typeface="Courier New"/>
              </a:rPr>
              <a:t>="40"&gt;</a:t>
            </a:r>
          </a:p>
          <a:p>
            <a:r>
              <a:rPr lang="ro-RO" sz="1700" b="1" dirty="0">
                <a:latin typeface="Courier New"/>
                <a:cs typeface="Courier New"/>
              </a:rPr>
              <a:t>           	&lt;/textarea&gt;</a:t>
            </a:r>
          </a:p>
          <a:p>
            <a:r>
              <a:rPr lang="ro-RO" sz="1700" b="1" dirty="0">
                <a:latin typeface="Courier New"/>
                <a:cs typeface="Courier New"/>
              </a:rPr>
              <a:t>        &lt;/p&gt;</a:t>
            </a:r>
          </a:p>
          <a:p>
            <a:r>
              <a:rPr lang="ro-RO" sz="1700" b="1" dirty="0">
                <a:latin typeface="Courier New"/>
                <a:cs typeface="Courier New"/>
              </a:rPr>
              <a:t>        &lt;p&gt;</a:t>
            </a:r>
          </a:p>
          <a:p>
            <a:r>
              <a:rPr lang="ro-RO" sz="1700" b="1" dirty="0">
                <a:latin typeface="Courier New"/>
                <a:cs typeface="Courier New"/>
              </a:rPr>
              <a:t>            &lt;input type="submit" name="</a:t>
            </a:r>
            <a:r>
              <a:rPr lang="ro-RO" sz="1700" b="1" dirty="0" smtClean="0">
                <a:latin typeface="Courier New"/>
                <a:cs typeface="Courier New"/>
              </a:rPr>
              <a:t>submit</a:t>
            </a:r>
            <a:r>
              <a:rPr lang="en-US" sz="1700" b="1" dirty="0" smtClean="0">
                <a:latin typeface="Courier New"/>
                <a:cs typeface="Courier New"/>
              </a:rPr>
              <a:t> </a:t>
            </a:r>
            <a:r>
              <a:rPr lang="fi-FI" sz="1700" b="1" dirty="0" err="1" smtClean="0">
                <a:latin typeface="Courier New"/>
                <a:cs typeface="Courier New"/>
              </a:rPr>
              <a:t>value</a:t>
            </a:r>
            <a:r>
              <a:rPr lang="fi-FI" sz="1700" b="1" dirty="0" err="1">
                <a:latin typeface="Courier New"/>
                <a:cs typeface="Courier New"/>
              </a:rPr>
              <a:t>="Submit</a:t>
            </a:r>
            <a:r>
              <a:rPr lang="fi-FI" sz="1700" b="1" dirty="0">
                <a:latin typeface="Courier New"/>
                <a:cs typeface="Courier New"/>
              </a:rPr>
              <a:t>" /&gt;</a:t>
            </a:r>
          </a:p>
          <a:p>
            <a:r>
              <a:rPr lang="fi-FI" sz="1700" b="1" dirty="0">
                <a:latin typeface="Courier New"/>
                <a:cs typeface="Courier New"/>
              </a:rPr>
              <a:t>        &lt;/p&gt;</a:t>
            </a:r>
          </a:p>
          <a:p>
            <a:r>
              <a:rPr lang="fi-FI" sz="1700" b="1" dirty="0">
                <a:latin typeface="Courier New"/>
                <a:cs typeface="Courier New"/>
              </a:rPr>
              <a:t>    &lt;/</a:t>
            </a:r>
            <a:r>
              <a:rPr lang="fi-FI" sz="1700" b="1" dirty="0" err="1">
                <a:latin typeface="Courier New"/>
                <a:cs typeface="Courier New"/>
              </a:rPr>
              <a:t>form</a:t>
            </a:r>
            <a:r>
              <a:rPr lang="fi-FI" sz="1700" b="1" dirty="0">
                <a:latin typeface="Courier New"/>
                <a:cs typeface="Courier New"/>
              </a:rPr>
              <a:t>&gt;</a:t>
            </a:r>
          </a:p>
          <a:p>
            <a:r>
              <a:rPr lang="fi-FI" sz="1700" b="1" dirty="0">
                <a:latin typeface="Courier New"/>
                <a:cs typeface="Courier New"/>
              </a:rPr>
              <a:t>&lt;/</a:t>
            </a:r>
            <a:r>
              <a:rPr lang="fi-FI" sz="1700" b="1" dirty="0" err="1">
                <a:latin typeface="Courier New"/>
                <a:cs typeface="Courier New"/>
              </a:rPr>
              <a:t>body</a:t>
            </a:r>
            <a:r>
              <a:rPr lang="fi-FI" sz="1700" b="1" dirty="0">
                <a:latin typeface="Courier New"/>
                <a:cs typeface="Courier New"/>
              </a:rPr>
              <a:t>&gt;</a:t>
            </a:r>
            <a:endParaRPr lang="en-US" sz="17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32292" y="1353105"/>
            <a:ext cx="176983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security/xss1</a:t>
            </a:r>
            <a:r>
              <a:rPr lang="en-US" dirty="0" smtClean="0">
                <a:solidFill>
                  <a:srgbClr val="FFFF00"/>
                </a:solidFill>
              </a:rPr>
              <a:t>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040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Cross-Site Scripting (XSS)</a:t>
            </a:r>
            <a:r>
              <a:rPr lang="en-US" i="1" dirty="0"/>
              <a:t>, cont’d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133600"/>
          </a:xfrm>
        </p:spPr>
        <p:txBody>
          <a:bodyPr/>
          <a:lstStyle/>
          <a:p>
            <a:r>
              <a:rPr lang="en-US" dirty="0" smtClean="0"/>
              <a:t>Innocent comment: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Malicious comment: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94586" y="1874537"/>
            <a:ext cx="4802066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This is a really cool website!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79" y="3520439"/>
            <a:ext cx="7418593" cy="16312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This is a really cool website!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&lt;script type="text/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javascript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"&gt;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alert('Enter your username and password.');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&lt;/script&gt;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9221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570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Cross-Site Scripting (XSS)</a:t>
            </a:r>
            <a:r>
              <a:rPr lang="en-US" i="1" dirty="0"/>
              <a:t>, cont’d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</a:t>
            </a:r>
          </a:p>
          <a:p>
            <a:pPr lvl="5"/>
            <a:endParaRPr lang="en-US" dirty="0" smtClean="0"/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htmlentities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“quotes” special symbols </a:t>
            </a:r>
            <a:br>
              <a:rPr lang="en-US" dirty="0" smtClean="0"/>
            </a:br>
            <a:r>
              <a:rPr lang="en-US" dirty="0" smtClean="0"/>
              <a:t>such as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&gt;</a:t>
            </a:r>
          </a:p>
          <a:p>
            <a:pPr lvl="6"/>
            <a:endParaRPr lang="en-US" dirty="0" smtClean="0"/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strip_tags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removes HTML tags altogether.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86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Cross-Site Scripting (XSS)</a:t>
            </a:r>
            <a:r>
              <a:rPr lang="en-US" i="1" dirty="0"/>
              <a:t>, cont’d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5818" y="1512455"/>
            <a:ext cx="7803376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&lt;</a:t>
            </a:r>
            <a:r>
              <a:rPr lang="en-US" sz="1800" b="1" dirty="0">
                <a:latin typeface="Courier New"/>
                <a:cs typeface="Courier New"/>
              </a:rPr>
              <a:t>?</a:t>
            </a:r>
            <a:r>
              <a:rPr lang="en-US" sz="1800" b="1" dirty="0" err="1" smtClean="0">
                <a:latin typeface="Courier New"/>
                <a:cs typeface="Courier New"/>
              </a:rPr>
              <a:t>php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    if ($_SERVER['REQUEST_METHOD'] == 'POST') {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</a:t>
            </a:r>
            <a:r>
              <a:rPr lang="en-US" sz="1800" b="1" dirty="0">
                <a:latin typeface="Courier New"/>
                <a:cs typeface="Courier New"/>
              </a:rPr>
              <a:t>$comment = </a:t>
            </a:r>
            <a:r>
              <a:rPr lang="en-US" sz="1800" b="1" dirty="0" err="1">
                <a:latin typeface="Courier New"/>
                <a:cs typeface="Courier New"/>
              </a:rPr>
              <a:t>filter_input</a:t>
            </a:r>
            <a:r>
              <a:rPr lang="en-US" sz="1800" b="1" dirty="0">
                <a:latin typeface="Courier New"/>
                <a:cs typeface="Courier New"/>
              </a:rPr>
              <a:t>(INPUT_POST, "comment");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print </a:t>
            </a:r>
            <a:r>
              <a:rPr lang="en-US" sz="1800" b="1" dirty="0">
                <a:latin typeface="Courier New"/>
                <a:cs typeface="Courier New"/>
              </a:rPr>
              <a:t>"&lt;h2&gt;After </a:t>
            </a:r>
            <a:r>
              <a:rPr lang="en-US" sz="1800" b="1" dirty="0" err="1">
                <a:latin typeface="Courier New"/>
                <a:cs typeface="Courier New"/>
              </a:rPr>
              <a:t>htmlentities</a:t>
            </a:r>
            <a:r>
              <a:rPr lang="en-US" sz="1800" b="1" dirty="0">
                <a:latin typeface="Courier New"/>
                <a:cs typeface="Courier New"/>
              </a:rPr>
              <a:t>()&lt;/h2&gt;";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</a:t>
            </a:r>
            <a:r>
              <a:rPr lang="en-US" sz="1800" b="1" dirty="0">
                <a:latin typeface="Courier New"/>
                <a:cs typeface="Courier New"/>
              </a:rPr>
              <a:t>print "&lt;p&gt;" .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htmlentities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($comment) </a:t>
            </a:r>
            <a:r>
              <a:rPr lang="en-US" sz="1800" b="1" dirty="0">
                <a:latin typeface="Courier New"/>
                <a:cs typeface="Courier New"/>
              </a:rPr>
              <a:t>. "&lt;/p&gt;";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</a:t>
            </a:r>
            <a:r>
              <a:rPr lang="en-US" sz="1800" b="1" dirty="0">
                <a:latin typeface="Courier New"/>
                <a:cs typeface="Courier New"/>
              </a:rPr>
              <a:t>print "&lt;h2&gt;After </a:t>
            </a:r>
            <a:r>
              <a:rPr lang="en-US" sz="1800" b="1" dirty="0" err="1">
                <a:latin typeface="Courier New"/>
                <a:cs typeface="Courier New"/>
              </a:rPr>
              <a:t>strip_tags</a:t>
            </a:r>
            <a:r>
              <a:rPr lang="en-US" sz="1800" b="1" dirty="0">
                <a:latin typeface="Courier New"/>
                <a:cs typeface="Courier New"/>
              </a:rPr>
              <a:t>()&lt;/h2&gt;";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</a:t>
            </a:r>
            <a:r>
              <a:rPr lang="en-US" sz="1800" b="1" dirty="0">
                <a:latin typeface="Courier New"/>
                <a:cs typeface="Courier New"/>
              </a:rPr>
              <a:t>print "&lt;p&gt;"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.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strip_tags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($comment) </a:t>
            </a:r>
            <a:r>
              <a:rPr lang="en-US" sz="1800" b="1" dirty="0">
                <a:latin typeface="Courier New"/>
                <a:cs typeface="Courier New"/>
              </a:rPr>
              <a:t>. "&lt;/p&gt;";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</a:t>
            </a:r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?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16920" y="1353105"/>
            <a:ext cx="176983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security/xss2</a:t>
            </a:r>
            <a:r>
              <a:rPr lang="en-US" dirty="0" smtClean="0">
                <a:solidFill>
                  <a:srgbClr val="FFFF00"/>
                </a:solidFill>
              </a:rPr>
              <a:t>.php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221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031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Injection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application asks </a:t>
            </a:r>
            <a:br>
              <a:rPr lang="en-US" dirty="0" smtClean="0"/>
            </a:br>
            <a:r>
              <a:rPr lang="en-US" dirty="0" smtClean="0"/>
              <a:t>the user for data values </a:t>
            </a:r>
            <a:br>
              <a:rPr lang="en-US" dirty="0" smtClean="0"/>
            </a:br>
            <a:r>
              <a:rPr lang="en-US" dirty="0" smtClean="0"/>
              <a:t>which it then uses in </a:t>
            </a:r>
            <a:br>
              <a:rPr lang="en-US" dirty="0" smtClean="0"/>
            </a:br>
            <a:r>
              <a:rPr lang="en-US" dirty="0" smtClean="0"/>
              <a:t>an SQL query.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attacker includes </a:t>
            </a:r>
            <a:br>
              <a:rPr lang="en-US" dirty="0" smtClean="0"/>
            </a:br>
            <a:r>
              <a:rPr lang="en-US" dirty="0" smtClean="0"/>
              <a:t>some SQL code </a:t>
            </a:r>
            <a:br>
              <a:rPr lang="en-US" dirty="0" smtClean="0"/>
            </a:br>
            <a:r>
              <a:rPr lang="en-US" dirty="0" smtClean="0"/>
              <a:t>with the values.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attacker’s code is included in the SQL query which then displays private results.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5" name="Picture 4" descr="Screen Shot 2015-05-11 at 9.05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17" y="1234464"/>
            <a:ext cx="4152900" cy="1778000"/>
          </a:xfrm>
          <a:prstGeom prst="rect">
            <a:avLst/>
          </a:prstGeom>
        </p:spPr>
      </p:pic>
      <p:pic>
        <p:nvPicPr>
          <p:cNvPr id="6" name="Picture 5" descr="Screen Shot 2015-05-11 at 9.07.4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17" y="3154683"/>
            <a:ext cx="41021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636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Injection </a:t>
            </a:r>
            <a:r>
              <a:rPr lang="en-US" dirty="0" smtClean="0"/>
              <a:t>Attack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47584" y="1425165"/>
            <a:ext cx="7664854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&lt;form action="</a:t>
            </a:r>
            <a:r>
              <a:rPr lang="en-US" sz="1800" b="1" dirty="0" err="1">
                <a:latin typeface="Courier New"/>
                <a:cs typeface="Courier New"/>
              </a:rPr>
              <a:t>injection.php</a:t>
            </a:r>
            <a:r>
              <a:rPr lang="en-US" sz="1800" b="1" dirty="0">
                <a:latin typeface="Courier New"/>
                <a:cs typeface="Courier New"/>
              </a:rPr>
              <a:t>"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method="post"&gt;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fieldset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&lt;legend&gt;User input&lt;/legend&gt;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&lt;label&gt;Id:&lt;/label&gt;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&lt;input name="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id</a:t>
            </a:r>
            <a:r>
              <a:rPr lang="en-US" sz="1800" b="1" dirty="0">
                <a:latin typeface="Courier New"/>
                <a:cs typeface="Courier New"/>
              </a:rPr>
              <a:t>" type="text"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fi-FI" sz="1800" b="1" dirty="0">
                <a:latin typeface="Courier New"/>
                <a:cs typeface="Courier New"/>
              </a:rPr>
              <a:t>                &lt;input </a:t>
            </a:r>
            <a:r>
              <a:rPr lang="fi-FI" sz="1800" b="1" dirty="0" err="1">
                <a:latin typeface="Courier New"/>
                <a:cs typeface="Courier New"/>
              </a:rPr>
              <a:t>type="submit</a:t>
            </a:r>
            <a:r>
              <a:rPr lang="fi-FI" sz="1800" b="1" dirty="0">
                <a:latin typeface="Courier New"/>
                <a:cs typeface="Courier New"/>
              </a:rPr>
              <a:t>" </a:t>
            </a:r>
            <a:r>
              <a:rPr lang="fi-FI" sz="1800" b="1" dirty="0" err="1">
                <a:latin typeface="Courier New"/>
                <a:cs typeface="Courier New"/>
              </a:rPr>
              <a:t>value="Submit</a:t>
            </a:r>
            <a:r>
              <a:rPr lang="fi-FI" sz="1800" b="1" dirty="0">
                <a:latin typeface="Courier New"/>
                <a:cs typeface="Courier New"/>
              </a:rPr>
              <a:t>" /&gt;</a:t>
            </a:r>
          </a:p>
          <a:p>
            <a:r>
              <a:rPr lang="fi-FI" sz="18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&lt;/</a:t>
            </a:r>
            <a:r>
              <a:rPr lang="en-US" sz="1800" b="1" dirty="0" err="1">
                <a:latin typeface="Courier New"/>
                <a:cs typeface="Courier New"/>
              </a:rPr>
              <a:t>fieldset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</a:t>
            </a:r>
            <a:r>
              <a:rPr lang="en-US" sz="1800" b="1" dirty="0" smtClean="0">
                <a:latin typeface="Courier New"/>
                <a:cs typeface="Courier New"/>
              </a:rPr>
              <a:t>&gt;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9276" y="1234464"/>
            <a:ext cx="214604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security/</a:t>
            </a:r>
            <a:r>
              <a:rPr lang="en-US" dirty="0" err="1" smtClean="0">
                <a:solidFill>
                  <a:srgbClr val="FFFF00"/>
                </a:solidFill>
              </a:rPr>
              <a:t>injection.html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604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Injection Attack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09146"/>
            <a:ext cx="8229600" cy="1421779"/>
          </a:xfrm>
        </p:spPr>
        <p:txBody>
          <a:bodyPr/>
          <a:lstStyle/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Use PHP prepared statements.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80196" y="1325903"/>
            <a:ext cx="6649026" cy="317009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&lt;?</a:t>
            </a:r>
            <a:r>
              <a:rPr lang="en-US" sz="2000" b="1" dirty="0" err="1">
                <a:latin typeface="Courier New"/>
                <a:cs typeface="Courier New"/>
              </a:rPr>
              <a:t>php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$</a:t>
            </a:r>
            <a:r>
              <a:rPr lang="en-US" sz="2000" b="1" dirty="0">
                <a:latin typeface="Courier New"/>
                <a:cs typeface="Courier New"/>
              </a:rPr>
              <a:t>id = </a:t>
            </a:r>
            <a:r>
              <a:rPr lang="en-US" sz="2000" b="1" dirty="0" err="1">
                <a:latin typeface="Courier New"/>
                <a:cs typeface="Courier New"/>
              </a:rPr>
              <a:t>filter_input</a:t>
            </a:r>
            <a:r>
              <a:rPr lang="en-US" sz="2000" b="1" dirty="0">
                <a:latin typeface="Courier New"/>
                <a:cs typeface="Courier New"/>
              </a:rPr>
              <a:t>(INPUT_POST, 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id</a:t>
            </a:r>
            <a:r>
              <a:rPr lang="en-US" sz="2000" b="1" dirty="0">
                <a:latin typeface="Courier New"/>
                <a:cs typeface="Courier New"/>
              </a:rPr>
              <a:t>")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$query </a:t>
            </a:r>
            <a:r>
              <a:rPr lang="en-US" sz="2000" b="1" dirty="0">
                <a:latin typeface="Courier New"/>
                <a:cs typeface="Courier New"/>
              </a:rPr>
              <a:t>= "SELECT * FROM people ".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         "</a:t>
            </a:r>
            <a:r>
              <a:rPr lang="en-US" sz="2000" b="1" dirty="0">
                <a:solidFill>
                  <a:srgbClr val="B23300"/>
                </a:solidFill>
                <a:latin typeface="Courier New"/>
                <a:cs typeface="Courier New"/>
              </a:rPr>
              <a:t>WHERE id = $id</a:t>
            </a:r>
            <a:r>
              <a:rPr lang="en-US" sz="2000" b="1" dirty="0">
                <a:latin typeface="Courier New"/>
                <a:cs typeface="Courier New"/>
              </a:rPr>
              <a:t>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$</a:t>
            </a:r>
            <a:r>
              <a:rPr lang="en-US" sz="2000" b="1" dirty="0">
                <a:latin typeface="Courier New"/>
                <a:cs typeface="Courier New"/>
              </a:rPr>
              <a:t>data = $con-&gt;query($query);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$</a:t>
            </a:r>
            <a:r>
              <a:rPr lang="en-US" sz="2000" b="1" dirty="0">
                <a:latin typeface="Courier New"/>
                <a:cs typeface="Courier New"/>
              </a:rPr>
              <a:t>data-&gt;</a:t>
            </a:r>
            <a:r>
              <a:rPr lang="en-US" sz="2000" b="1" dirty="0" err="1">
                <a:latin typeface="Courier New"/>
                <a:cs typeface="Courier New"/>
              </a:rPr>
              <a:t>setFetchMode</a:t>
            </a:r>
            <a:r>
              <a:rPr lang="en-US" sz="2000" b="1" dirty="0">
                <a:latin typeface="Courier New"/>
                <a:cs typeface="Courier New"/>
              </a:rPr>
              <a:t>(PDO::FETCH_ASSOC)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?&gt;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221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26463" y="1234464"/>
            <a:ext cx="21007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security/</a:t>
            </a:r>
            <a:r>
              <a:rPr lang="en-US" dirty="0" err="1">
                <a:solidFill>
                  <a:srgbClr val="FFFF00"/>
                </a:solidFill>
              </a:rPr>
              <a:t>injection.php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453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data be sent securely </a:t>
            </a:r>
            <a:br>
              <a:rPr lang="en-US" dirty="0" smtClean="0"/>
            </a:br>
            <a:r>
              <a:rPr lang="en-US" dirty="0" smtClean="0"/>
              <a:t>through the Internet?</a:t>
            </a:r>
          </a:p>
          <a:p>
            <a:pPr lvl="1"/>
            <a:r>
              <a:rPr lang="en-US" dirty="0" smtClean="0"/>
              <a:t>How can we keep our data from being stolen?</a:t>
            </a:r>
          </a:p>
          <a:p>
            <a:pPr lvl="4"/>
            <a:endParaRPr lang="en-US" dirty="0"/>
          </a:p>
          <a:p>
            <a:r>
              <a:rPr lang="en-US" dirty="0" smtClean="0"/>
              <a:t>The following set of slides were presented </a:t>
            </a:r>
            <a:br>
              <a:rPr lang="en-US" dirty="0" smtClean="0"/>
            </a:br>
            <a:r>
              <a:rPr lang="en-US" dirty="0" smtClean="0"/>
              <a:t>this past summer to a group of high school teachers.</a:t>
            </a:r>
          </a:p>
          <a:p>
            <a:pPr lvl="1"/>
            <a:r>
              <a:rPr lang="en-US" dirty="0" smtClean="0"/>
              <a:t>No programming background was assumed!</a:t>
            </a:r>
          </a:p>
          <a:p>
            <a:pPr lvl="5"/>
            <a:endParaRPr lang="en-US" dirty="0"/>
          </a:p>
          <a:p>
            <a:r>
              <a:rPr lang="en-US" dirty="0" smtClean="0"/>
              <a:t>For a more “grown up” version, consider taking </a:t>
            </a:r>
            <a:r>
              <a:rPr lang="en-US" dirty="0" smtClean="0">
                <a:solidFill>
                  <a:srgbClr val="B23C00"/>
                </a:solidFill>
              </a:rPr>
              <a:t>CS 166 Information Security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23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Communications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r>
              <a:rPr lang="en-US" dirty="0" smtClean="0"/>
              <a:t>Sending data such as email messages </a:t>
            </a:r>
            <a:br>
              <a:rPr lang="en-US" dirty="0" smtClean="0"/>
            </a:br>
            <a:r>
              <a:rPr lang="en-US" dirty="0" smtClean="0"/>
              <a:t>to each other via the Internet …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… is like sending </a:t>
            </a:r>
            <a:r>
              <a:rPr lang="en-US" dirty="0" smtClean="0">
                <a:solidFill>
                  <a:srgbClr val="B23C00"/>
                </a:solidFill>
              </a:rPr>
              <a:t>postcards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via the U.S. mail system.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Anyone can read the </a:t>
            </a:r>
            <a:br>
              <a:rPr lang="en-US" dirty="0" smtClean="0"/>
            </a:br>
            <a:r>
              <a:rPr lang="en-US" dirty="0" smtClean="0"/>
              <a:t>message along the way!</a:t>
            </a:r>
            <a:endParaRPr lang="en-US" dirty="0"/>
          </a:p>
        </p:txBody>
      </p:sp>
      <p:pic>
        <p:nvPicPr>
          <p:cNvPr id="19" name="Picture 18" descr="Screen Shot 2015-07-10 at 11.27.05 A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6390" y="3977634"/>
            <a:ext cx="1554463" cy="2212120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1463074" y="2423171"/>
            <a:ext cx="1737340" cy="1319252"/>
            <a:chOff x="1463074" y="2423171"/>
            <a:chExt cx="1737340" cy="1319252"/>
          </a:xfrm>
        </p:grpSpPr>
        <p:pic>
          <p:nvPicPr>
            <p:cNvPr id="16" name="Picture 15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394951" y="2331732"/>
            <a:ext cx="1874166" cy="1371585"/>
            <a:chOff x="5394951" y="2331732"/>
            <a:chExt cx="1874166" cy="1371585"/>
          </a:xfrm>
        </p:grpSpPr>
        <p:pic>
          <p:nvPicPr>
            <p:cNvPr id="17" name="Picture 16" descr="Screen Shot 2015-07-10 at 11.15.40 AM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sp>
        <p:nvSpPr>
          <p:cNvPr id="3" name="Right Arrow 2"/>
          <p:cNvSpPr/>
          <p:nvPr/>
        </p:nvSpPr>
        <p:spPr bwMode="auto">
          <a:xfrm>
            <a:off x="3108976" y="3063244"/>
            <a:ext cx="2468853" cy="274317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5" name="Folded Corner 14"/>
          <p:cNvSpPr/>
          <p:nvPr/>
        </p:nvSpPr>
        <p:spPr bwMode="auto">
          <a:xfrm>
            <a:off x="3749049" y="2606049"/>
            <a:ext cx="1097267" cy="1005829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200" dirty="0" smtClean="0"/>
              <a:t>We plan to manufacture </a:t>
            </a:r>
            <a:br>
              <a:rPr lang="en-US" sz="1200" dirty="0" smtClean="0"/>
            </a:br>
            <a:r>
              <a:rPr lang="en-US" sz="1200" b="1" dirty="0" smtClean="0"/>
              <a:t>7 million </a:t>
            </a:r>
            <a:r>
              <a:rPr lang="en-US" sz="1200" dirty="0" smtClean="0"/>
              <a:t>widgets next quarter.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43457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Communications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17707"/>
            <a:ext cx="8229600" cy="1513218"/>
          </a:xfrm>
        </p:spPr>
        <p:txBody>
          <a:bodyPr/>
          <a:lstStyle/>
          <a:p>
            <a:r>
              <a:rPr lang="en-US" dirty="0" smtClean="0"/>
              <a:t>How can we keep the </a:t>
            </a:r>
            <a:r>
              <a:rPr lang="en-US" dirty="0" smtClean="0">
                <a:solidFill>
                  <a:srgbClr val="B23C00"/>
                </a:solidFill>
              </a:rPr>
              <a:t>nefarious Bart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reading confidential messages that </a:t>
            </a:r>
            <a:br>
              <a:rPr lang="en-US" dirty="0" smtClean="0"/>
            </a:br>
            <a:r>
              <a:rPr lang="en-US" dirty="0"/>
              <a:t>Jill and John </a:t>
            </a:r>
            <a:r>
              <a:rPr lang="en-US" dirty="0" smtClean="0"/>
              <a:t>are sending each other?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463074" y="1378236"/>
            <a:ext cx="1737340" cy="1319252"/>
            <a:chOff x="1463074" y="2423171"/>
            <a:chExt cx="1737340" cy="1319252"/>
          </a:xfrm>
        </p:grpSpPr>
        <p:pic>
          <p:nvPicPr>
            <p:cNvPr id="6" name="Picture 5" descr="Screen Shot 2015-07-10 at 11.14.11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394951" y="1286797"/>
            <a:ext cx="1874166" cy="1371585"/>
            <a:chOff x="5394951" y="2331732"/>
            <a:chExt cx="1874166" cy="1371585"/>
          </a:xfrm>
        </p:grpSpPr>
        <p:pic>
          <p:nvPicPr>
            <p:cNvPr id="9" name="Picture 8" descr="Screen Shot 2015-07-10 at 11.15.40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474732" y="3246122"/>
            <a:ext cx="1645903" cy="1137171"/>
            <a:chOff x="3566170" y="3246122"/>
            <a:chExt cx="1645903" cy="1137171"/>
          </a:xfrm>
        </p:grpSpPr>
        <p:pic>
          <p:nvPicPr>
            <p:cNvPr id="14" name="Picture 13" descr="hacker2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66170" y="3246122"/>
              <a:ext cx="1645903" cy="1137171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389122" y="3520439"/>
              <a:ext cx="5609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Bart</a:t>
              </a:r>
              <a:endParaRPr lang="en-US" dirty="0"/>
            </a:p>
          </p:txBody>
        </p:sp>
      </p:grpSp>
      <p:sp>
        <p:nvSpPr>
          <p:cNvPr id="16" name="Down Arrow 15"/>
          <p:cNvSpPr/>
          <p:nvPr/>
        </p:nvSpPr>
        <p:spPr bwMode="auto">
          <a:xfrm>
            <a:off x="4206245" y="2606049"/>
            <a:ext cx="274317" cy="731512"/>
          </a:xfrm>
          <a:prstGeom prst="downArrow">
            <a:avLst/>
          </a:prstGeom>
          <a:solidFill>
            <a:srgbClr val="B23C00"/>
          </a:solidFill>
          <a:ln w="952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9" name="Right Arrow 18"/>
          <p:cNvSpPr/>
          <p:nvPr/>
        </p:nvSpPr>
        <p:spPr bwMode="auto">
          <a:xfrm>
            <a:off x="3108976" y="2057415"/>
            <a:ext cx="2468853" cy="274317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8" name="Folded Corner 17"/>
          <p:cNvSpPr/>
          <p:nvPr/>
        </p:nvSpPr>
        <p:spPr bwMode="auto">
          <a:xfrm>
            <a:off x="3840490" y="1600220"/>
            <a:ext cx="1097267" cy="1005829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200" dirty="0" smtClean="0"/>
              <a:t>We plan to manufacture </a:t>
            </a:r>
            <a:br>
              <a:rPr lang="en-US" sz="1200" dirty="0" smtClean="0"/>
            </a:br>
            <a:r>
              <a:rPr lang="en-US" sz="1200" b="1" dirty="0" smtClean="0"/>
              <a:t>7 million </a:t>
            </a:r>
            <a:r>
              <a:rPr lang="en-US" sz="1200" dirty="0" smtClean="0"/>
              <a:t>widgets next quarter.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78560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394951" y="4670040"/>
            <a:ext cx="1874166" cy="1371585"/>
            <a:chOff x="5394951" y="2331732"/>
            <a:chExt cx="1874166" cy="1371585"/>
          </a:xfrm>
        </p:grpSpPr>
        <p:pic>
          <p:nvPicPr>
            <p:cNvPr id="9" name="Picture 8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sp>
        <p:nvSpPr>
          <p:cNvPr id="17" name="Right Arrow 16"/>
          <p:cNvSpPr/>
          <p:nvPr/>
        </p:nvSpPr>
        <p:spPr bwMode="auto">
          <a:xfrm>
            <a:off x="3291854" y="5401552"/>
            <a:ext cx="2194536" cy="274317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Shared Secret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413745"/>
          </a:xfrm>
        </p:spPr>
        <p:txBody>
          <a:bodyPr/>
          <a:lstStyle/>
          <a:p>
            <a:r>
              <a:rPr lang="en-US" dirty="0" smtClean="0"/>
              <a:t>Jill needs to send a message containing the </a:t>
            </a:r>
            <a:r>
              <a:rPr lang="en-US" dirty="0" smtClean="0">
                <a:solidFill>
                  <a:srgbClr val="B23C00"/>
                </a:solidFill>
              </a:rPr>
              <a:t>confidential data 7</a:t>
            </a:r>
            <a:r>
              <a:rPr lang="en-US" dirty="0" smtClean="0"/>
              <a:t> to John.</a:t>
            </a:r>
          </a:p>
          <a:p>
            <a:r>
              <a:rPr lang="en-US" dirty="0" smtClean="0"/>
              <a:t>John and Jill can agree ahead of time to a </a:t>
            </a:r>
            <a:r>
              <a:rPr lang="en-US" dirty="0" smtClean="0">
                <a:solidFill>
                  <a:srgbClr val="B23C00"/>
                </a:solidFill>
              </a:rPr>
              <a:t>shared secret </a:t>
            </a:r>
            <a:r>
              <a:rPr lang="en-US" dirty="0" smtClean="0"/>
              <a:t>– the number 12.</a:t>
            </a:r>
          </a:p>
          <a:p>
            <a:r>
              <a:rPr lang="en-US" dirty="0" smtClean="0"/>
              <a:t>Then Jill can </a:t>
            </a:r>
            <a:r>
              <a:rPr lang="en-US" dirty="0" smtClean="0">
                <a:solidFill>
                  <a:srgbClr val="B23C00"/>
                </a:solidFill>
              </a:rPr>
              <a:t>encrypt</a:t>
            </a:r>
            <a:r>
              <a:rPr lang="en-US" dirty="0" smtClean="0"/>
              <a:t> the data by adding 12 to the confidential data 7.</a:t>
            </a:r>
          </a:p>
          <a:p>
            <a:r>
              <a:rPr lang="en-US" dirty="0" smtClean="0"/>
              <a:t>John </a:t>
            </a:r>
            <a:r>
              <a:rPr lang="en-US" dirty="0" smtClean="0">
                <a:solidFill>
                  <a:srgbClr val="B23C00"/>
                </a:solidFill>
              </a:rPr>
              <a:t>decrypts </a:t>
            </a:r>
            <a:r>
              <a:rPr lang="en-US" dirty="0" smtClean="0"/>
              <a:t>the data by subtracting 12.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463074" y="4761479"/>
            <a:ext cx="1737340" cy="1319252"/>
            <a:chOff x="1463074" y="2423171"/>
            <a:chExt cx="1737340" cy="1319252"/>
          </a:xfrm>
        </p:grpSpPr>
        <p:pic>
          <p:nvPicPr>
            <p:cNvPr id="6" name="Picture 5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6" name="Folded Corner 15"/>
          <p:cNvSpPr/>
          <p:nvPr/>
        </p:nvSpPr>
        <p:spPr bwMode="auto">
          <a:xfrm>
            <a:off x="4023366" y="5257780"/>
            <a:ext cx="688184" cy="62038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3600" dirty="0" smtClean="0"/>
              <a:t>19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5806" y="5440658"/>
            <a:ext cx="1028647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secret 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15170" y="5440658"/>
            <a:ext cx="1028647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secret 12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345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394951" y="1286797"/>
            <a:ext cx="1874166" cy="1371585"/>
            <a:chOff x="5394951" y="2331732"/>
            <a:chExt cx="1874166" cy="1371585"/>
          </a:xfrm>
        </p:grpSpPr>
        <p:pic>
          <p:nvPicPr>
            <p:cNvPr id="9" name="Picture 8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sp>
        <p:nvSpPr>
          <p:cNvPr id="17" name="Right Arrow 16"/>
          <p:cNvSpPr/>
          <p:nvPr/>
        </p:nvSpPr>
        <p:spPr bwMode="auto">
          <a:xfrm>
            <a:off x="3291854" y="2057415"/>
            <a:ext cx="2194536" cy="274317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Shared </a:t>
            </a:r>
            <a:r>
              <a:rPr lang="en-US" dirty="0" smtClean="0"/>
              <a:t>Secret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4709146"/>
            <a:ext cx="8412433" cy="1421779"/>
          </a:xfrm>
        </p:spPr>
        <p:txBody>
          <a:bodyPr/>
          <a:lstStyle/>
          <a:p>
            <a:r>
              <a:rPr lang="en-US" dirty="0" smtClean="0"/>
              <a:t>Because Bart doesn’t know the </a:t>
            </a:r>
            <a:r>
              <a:rPr lang="en-US" dirty="0" smtClean="0">
                <a:solidFill>
                  <a:srgbClr val="B23C00"/>
                </a:solidFill>
              </a:rPr>
              <a:t>shared secret 12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he won’t be able to decrypt the message and obtain the </a:t>
            </a:r>
            <a:r>
              <a:rPr lang="en-US" dirty="0" smtClean="0">
                <a:solidFill>
                  <a:srgbClr val="B23C00"/>
                </a:solidFill>
              </a:rPr>
              <a:t>confidential data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 smtClean="0">
                <a:solidFill>
                  <a:srgbClr val="B23C00"/>
                </a:solidFill>
              </a:rPr>
              <a:t>7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463074" y="1378236"/>
            <a:ext cx="1737340" cy="1319252"/>
            <a:chOff x="1463074" y="2423171"/>
            <a:chExt cx="1737340" cy="1319252"/>
          </a:xfrm>
        </p:grpSpPr>
        <p:pic>
          <p:nvPicPr>
            <p:cNvPr id="6" name="Picture 5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566170" y="3246122"/>
            <a:ext cx="1645903" cy="1137171"/>
            <a:chOff x="3566170" y="3246122"/>
            <a:chExt cx="1645903" cy="1137171"/>
          </a:xfrm>
        </p:grpSpPr>
        <p:pic>
          <p:nvPicPr>
            <p:cNvPr id="13" name="Picture 12" descr="hacker2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66170" y="3246122"/>
              <a:ext cx="1645903" cy="1137171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389122" y="3520439"/>
              <a:ext cx="5609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Bart</a:t>
              </a:r>
              <a:endParaRPr lang="en-US" dirty="0"/>
            </a:p>
          </p:txBody>
        </p:sp>
      </p:grpSp>
      <p:sp>
        <p:nvSpPr>
          <p:cNvPr id="15" name="Down Arrow 14"/>
          <p:cNvSpPr/>
          <p:nvPr/>
        </p:nvSpPr>
        <p:spPr bwMode="auto">
          <a:xfrm>
            <a:off x="4297683" y="2606049"/>
            <a:ext cx="274317" cy="731512"/>
          </a:xfrm>
          <a:prstGeom prst="downArrow">
            <a:avLst/>
          </a:prstGeom>
          <a:solidFill>
            <a:srgbClr val="B23C00"/>
          </a:solidFill>
          <a:ln w="952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6" name="Folded Corner 15"/>
          <p:cNvSpPr/>
          <p:nvPr/>
        </p:nvSpPr>
        <p:spPr bwMode="auto">
          <a:xfrm>
            <a:off x="4023366" y="1874537"/>
            <a:ext cx="688184" cy="62038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3200" dirty="0"/>
              <a:t>19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806" y="2057415"/>
            <a:ext cx="1028647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secret 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15170" y="2057415"/>
            <a:ext cx="1028647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secret 12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8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Shared Secret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8"/>
            <a:ext cx="8229600" cy="2926048"/>
          </a:xfrm>
        </p:spPr>
        <p:txBody>
          <a:bodyPr/>
          <a:lstStyle/>
          <a:p>
            <a:r>
              <a:rPr lang="en-US" dirty="0" smtClean="0"/>
              <a:t>But this shared secret solution has problems.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Jill and John must </a:t>
            </a:r>
            <a:r>
              <a:rPr lang="en-US" dirty="0" smtClean="0">
                <a:solidFill>
                  <a:srgbClr val="B23C00"/>
                </a:solidFill>
              </a:rPr>
              <a:t>arrange beforehand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share the secret 12.</a:t>
            </a:r>
          </a:p>
          <a:p>
            <a:pPr lvl="1"/>
            <a:r>
              <a:rPr lang="en-US" dirty="0" smtClean="0"/>
              <a:t>What if Jill doesn’t already know John?</a:t>
            </a:r>
          </a:p>
          <a:p>
            <a:pPr lvl="1"/>
            <a:r>
              <a:rPr lang="en-US" dirty="0" smtClean="0"/>
              <a:t>What if Jill wants to send the confidential data </a:t>
            </a:r>
            <a:br>
              <a:rPr lang="en-US" dirty="0" smtClean="0"/>
            </a:br>
            <a:r>
              <a:rPr lang="en-US" dirty="0" smtClean="0"/>
              <a:t>to all her vice presidents at the same time?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51" y="1195358"/>
            <a:ext cx="1874166" cy="1371585"/>
            <a:chOff x="5394951" y="2331732"/>
            <a:chExt cx="1874166" cy="1371585"/>
          </a:xfrm>
        </p:grpSpPr>
        <p:pic>
          <p:nvPicPr>
            <p:cNvPr id="6" name="Picture 5" descr="Screen Shot 2015-07-10 at 11.15.40 AM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4951" y="2331732"/>
              <a:ext cx="1874166" cy="137158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986982" y="2988589"/>
              <a:ext cx="62959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John</a:t>
              </a:r>
              <a:endParaRPr lang="en-US" dirty="0"/>
            </a:p>
          </p:txBody>
        </p:sp>
      </p:grpSp>
      <p:sp>
        <p:nvSpPr>
          <p:cNvPr id="8" name="Right Arrow 7"/>
          <p:cNvSpPr/>
          <p:nvPr/>
        </p:nvSpPr>
        <p:spPr bwMode="auto">
          <a:xfrm>
            <a:off x="3291854" y="1965976"/>
            <a:ext cx="2194536" cy="274317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463074" y="1286797"/>
            <a:ext cx="1737340" cy="1319252"/>
            <a:chOff x="1463074" y="2423171"/>
            <a:chExt cx="1737340" cy="1319252"/>
          </a:xfrm>
        </p:grpSpPr>
        <p:pic>
          <p:nvPicPr>
            <p:cNvPr id="10" name="Picture 9" descr="Screen Shot 2015-07-10 at 11.14.11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63074" y="2423171"/>
              <a:ext cx="1737340" cy="1319252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110246" y="3064975"/>
              <a:ext cx="4240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Jill</a:t>
              </a:r>
              <a:endParaRPr lang="en-US" dirty="0"/>
            </a:p>
          </p:txBody>
        </p:sp>
      </p:grpSp>
      <p:sp>
        <p:nvSpPr>
          <p:cNvPr id="12" name="Folded Corner 11"/>
          <p:cNvSpPr/>
          <p:nvPr/>
        </p:nvSpPr>
        <p:spPr bwMode="auto">
          <a:xfrm>
            <a:off x="4023366" y="1783098"/>
            <a:ext cx="688184" cy="62038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3200" dirty="0"/>
              <a:t>19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806" y="1965976"/>
            <a:ext cx="1028647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secret 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15170" y="1965976"/>
            <a:ext cx="1028647" cy="58477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Shared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secret 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80196" y="5710505"/>
            <a:ext cx="6565619" cy="461665"/>
          </a:xfrm>
          <a:prstGeom prst="rect">
            <a:avLst/>
          </a:prstGeom>
          <a:solidFill>
            <a:srgbClr val="A12A03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How can Jill and her recipients share a secret</a:t>
            </a:r>
            <a:r>
              <a:rPr lang="en-US" sz="2400" dirty="0" smtClean="0">
                <a:solidFill>
                  <a:srgbClr val="FFFF00"/>
                </a:solidFill>
              </a:rPr>
              <a:t>?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890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49209</TotalTime>
  <Words>1711</Words>
  <Application>Microsoft Macintosh PowerPoint</Application>
  <PresentationFormat>On-screen Show (4:3)</PresentationFormat>
  <Paragraphs>485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Quadrant</vt:lpstr>
      <vt:lpstr>CS 174: Web Programming November 18 Class Meeting</vt:lpstr>
      <vt:lpstr>Unofficial Field Trip</vt:lpstr>
      <vt:lpstr>IBM Manual, 1925</vt:lpstr>
      <vt:lpstr>Secure Communications</vt:lpstr>
      <vt:lpstr>Secure Communications, cont’d</vt:lpstr>
      <vt:lpstr>Secure Communications, cont’d</vt:lpstr>
      <vt:lpstr>The Shared Secret</vt:lpstr>
      <vt:lpstr>The Shared Secret, cont’d</vt:lpstr>
      <vt:lpstr>The Shared Secret, cont’d</vt:lpstr>
      <vt:lpstr>Public Key Cryptography</vt:lpstr>
      <vt:lpstr>Public Key Cryptography, cont’d</vt:lpstr>
      <vt:lpstr>Public Key Cryptography, cont’d</vt:lpstr>
      <vt:lpstr>Public Key Cryptography, cont’d</vt:lpstr>
      <vt:lpstr>Public Key Cryptography, cont’d</vt:lpstr>
      <vt:lpstr>Public Key Cryptography, cont’d</vt:lpstr>
      <vt:lpstr>Public Key Cryptography, cont’d</vt:lpstr>
      <vt:lpstr>Public Key Cryptography, cont’d</vt:lpstr>
      <vt:lpstr>Public Key Cryptography, cont’d</vt:lpstr>
      <vt:lpstr>Public Key Cryptography, cont’d</vt:lpstr>
      <vt:lpstr>Public Key Cryptography, cont’d</vt:lpstr>
      <vt:lpstr>Public Key Cryptography, cont’d</vt:lpstr>
      <vt:lpstr>Cryptography in the Real World</vt:lpstr>
      <vt:lpstr>When is Cryptography Used?</vt:lpstr>
      <vt:lpstr>Security</vt:lpstr>
      <vt:lpstr>Security, cont’d</vt:lpstr>
      <vt:lpstr>Brute Force Attack</vt:lpstr>
      <vt:lpstr>Session Hijacking</vt:lpstr>
      <vt:lpstr>Session Hijacking, cont’d</vt:lpstr>
      <vt:lpstr>Session Fixation</vt:lpstr>
      <vt:lpstr>Session Fixation, cont’d</vt:lpstr>
      <vt:lpstr>Cross-Site Scripting (XSS) </vt:lpstr>
      <vt:lpstr>Cross-Site Scripting (XSS), cont’d </vt:lpstr>
      <vt:lpstr>Cross-Site Scripting (XSS), cont’d </vt:lpstr>
      <vt:lpstr>Cross-Site Scripting (XSS), cont’d </vt:lpstr>
      <vt:lpstr>Cross-Site Scripting (XSS), cont’d </vt:lpstr>
      <vt:lpstr>SQL Injection Attack</vt:lpstr>
      <vt:lpstr>SQL Injection Attack, cont’d</vt:lpstr>
      <vt:lpstr>SQL Injection Attack,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929</cp:revision>
  <dcterms:created xsi:type="dcterms:W3CDTF">2008-01-12T03:52:55Z</dcterms:created>
  <dcterms:modified xsi:type="dcterms:W3CDTF">2015-11-18T08:05:25Z</dcterms:modified>
  <cp:category/>
</cp:coreProperties>
</file>