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9" r:id="rId1"/>
  </p:sldMasterIdLst>
  <p:notesMasterIdLst>
    <p:notesMasterId r:id="rId40"/>
  </p:notesMasterIdLst>
  <p:handoutMasterIdLst>
    <p:handoutMasterId r:id="rId41"/>
  </p:handoutMasterIdLst>
  <p:sldIdLst>
    <p:sldId id="256" r:id="rId2"/>
    <p:sldId id="346" r:id="rId3"/>
    <p:sldId id="379" r:id="rId4"/>
    <p:sldId id="380" r:id="rId5"/>
    <p:sldId id="381" r:id="rId6"/>
    <p:sldId id="382" r:id="rId7"/>
    <p:sldId id="383" r:id="rId8"/>
    <p:sldId id="384" r:id="rId9"/>
    <p:sldId id="385" r:id="rId10"/>
    <p:sldId id="386" r:id="rId11"/>
    <p:sldId id="387" r:id="rId12"/>
    <p:sldId id="388" r:id="rId13"/>
    <p:sldId id="389" r:id="rId14"/>
    <p:sldId id="390" r:id="rId15"/>
    <p:sldId id="391" r:id="rId16"/>
    <p:sldId id="392" r:id="rId17"/>
    <p:sldId id="357" r:id="rId18"/>
    <p:sldId id="358" r:id="rId19"/>
    <p:sldId id="359" r:id="rId20"/>
    <p:sldId id="360" r:id="rId21"/>
    <p:sldId id="378" r:id="rId22"/>
    <p:sldId id="361" r:id="rId23"/>
    <p:sldId id="362" r:id="rId24"/>
    <p:sldId id="363" r:id="rId25"/>
    <p:sldId id="364" r:id="rId26"/>
    <p:sldId id="365" r:id="rId27"/>
    <p:sldId id="366" r:id="rId28"/>
    <p:sldId id="367" r:id="rId29"/>
    <p:sldId id="368" r:id="rId30"/>
    <p:sldId id="369" r:id="rId31"/>
    <p:sldId id="370" r:id="rId32"/>
    <p:sldId id="371" r:id="rId33"/>
    <p:sldId id="377" r:id="rId34"/>
    <p:sldId id="372" r:id="rId35"/>
    <p:sldId id="374" r:id="rId36"/>
    <p:sldId id="373" r:id="rId37"/>
    <p:sldId id="375" r:id="rId38"/>
    <p:sldId id="376" r:id="rId3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40"/>
    <a:srgbClr val="FF8000"/>
    <a:srgbClr val="FFCC66"/>
    <a:srgbClr val="B23C00"/>
    <a:srgbClr val="A12A03"/>
    <a:srgbClr val="E2EAFF"/>
    <a:srgbClr val="FFFDC7"/>
    <a:srgbClr val="66CCFF"/>
    <a:srgbClr val="A40000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120" autoAdjust="0"/>
    <p:restoredTop sz="98450" autoAdjust="0"/>
  </p:normalViewPr>
  <p:slideViewPr>
    <p:cSldViewPr>
      <p:cViewPr varScale="1">
        <p:scale>
          <a:sx n="157" d="100"/>
          <a:sy n="157" d="100"/>
        </p:scale>
        <p:origin x="-96" y="-176"/>
      </p:cViewPr>
      <p:guideLst>
        <p:guide orient="horz" pos="2160"/>
        <p:guide pos="2822"/>
      </p:guideLst>
    </p:cSldViewPr>
  </p:slideViewPr>
  <p:outlineViewPr>
    <p:cViewPr>
      <p:scale>
        <a:sx n="33" d="100"/>
        <a:sy n="33" d="100"/>
      </p:scale>
      <p:origin x="0" y="825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notesMaster" Target="notesMasters/notesMaster1.xml"/><Relationship Id="rId41" Type="http://schemas.openxmlformats.org/officeDocument/2006/relationships/handoutMaster" Target="handoutMasters/handoutMaster1.xml"/><Relationship Id="rId42" Type="http://schemas.openxmlformats.org/officeDocument/2006/relationships/printerSettings" Target="printerSettings/printerSettings1.bin"/><Relationship Id="rId43" Type="http://schemas.openxmlformats.org/officeDocument/2006/relationships/presProps" Target="presProps.xml"/><Relationship Id="rId44" Type="http://schemas.openxmlformats.org/officeDocument/2006/relationships/viewProps" Target="viewProps.xml"/><Relationship Id="rId4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172681-C581-F644-AAF5-C092E01AA013}" type="datetimeFigureOut">
              <a:rPr lang="en-US" smtClean="0"/>
              <a:t>11/4/15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A581D9-7090-374C-A542-C325CF1D3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2006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164504C-A0F5-524D-82C6-1B8158989AE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76872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4F0376-0E54-9843-B673-E00D6670E83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7534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BDC82CD-30B2-1348-96D0-860A277DEA53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29709" name="Picture 13" descr="SJSU-logo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 userDrawn="1"/>
        </p:nvSpPr>
        <p:spPr>
          <a:xfrm>
            <a:off x="1097318" y="6263609"/>
            <a:ext cx="16389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Computer</a:t>
            </a:r>
            <a:r>
              <a:rPr lang="en-US" sz="1000" baseline="0" dirty="0" smtClean="0"/>
              <a:t> Science Dept.</a:t>
            </a:r>
          </a:p>
          <a:p>
            <a:r>
              <a:rPr lang="en-US" sz="1000" baseline="0" dirty="0" smtClean="0"/>
              <a:t>Spring 2015: </a:t>
            </a:r>
            <a:r>
              <a:rPr lang="en-US" sz="1000" baseline="0" dirty="0" smtClean="0"/>
              <a:t>November 4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835811" y="6263609"/>
            <a:ext cx="17503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/>
              <a:t>CS 174: Web Programming</a:t>
            </a:r>
            <a:r>
              <a:rPr lang="en-US" sz="1000" baseline="0" dirty="0" smtClean="0"/>
              <a:t/>
            </a:r>
            <a:br>
              <a:rPr lang="en-US" sz="1000" baseline="0" dirty="0" smtClean="0"/>
            </a:br>
            <a:r>
              <a:rPr lang="en-US" sz="1000" baseline="0" dirty="0" smtClean="0"/>
              <a:t>© R.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cs.sjsu.edu/~mak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dirty="0"/>
              <a:t>CS </a:t>
            </a:r>
            <a:r>
              <a:rPr lang="en-US" sz="3200" dirty="0" smtClean="0"/>
              <a:t>174: Web Programming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2400" dirty="0" smtClean="0"/>
              <a:t>November 4</a:t>
            </a:r>
            <a:r>
              <a:rPr lang="en-US" sz="2400" dirty="0" smtClean="0"/>
              <a:t> </a:t>
            </a:r>
            <a:r>
              <a:rPr lang="en-US" sz="2400" dirty="0" smtClean="0"/>
              <a:t>Class </a:t>
            </a:r>
            <a:r>
              <a:rPr lang="en-US" sz="2400" dirty="0"/>
              <a:t>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Computer Science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r>
              <a:rPr lang="en-US" sz="1200" dirty="0"/>
              <a:t/>
            </a:r>
            <a:br>
              <a:rPr lang="en-US" sz="1200" dirty="0"/>
            </a:br>
            <a:r>
              <a:rPr lang="en-US" dirty="0" smtClean="0"/>
              <a:t>Spring 2015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>
              <a:lnSpc>
                <a:spcPct val="90000"/>
              </a:lnSpc>
            </a:pPr>
            <a:r>
              <a:rPr lang="en-US" dirty="0">
                <a:hlinkClick r:id="rId2"/>
              </a:rPr>
              <a:t>www.cs.sjsu.edu/~mak</a:t>
            </a:r>
            <a:endParaRPr lang="en-US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527550"/>
            <a:ext cx="1154113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2053" name="Picture 5" descr="sjsu_logo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2638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C4E3B-DAA3-F946-BF92-05BA0B675D2D}" type="slidenum">
              <a:rPr lang="en-US"/>
              <a:pPr/>
              <a:t>10</a:t>
            </a:fld>
            <a:endParaRPr lang="en-US"/>
          </a:p>
        </p:txBody>
      </p:sp>
      <p:sp>
        <p:nvSpPr>
          <p:cNvPr id="496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XML </a:t>
            </a:r>
            <a:r>
              <a:rPr lang="en-US" dirty="0" smtClean="0"/>
              <a:t>Namespaces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96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5806" y="1295401"/>
            <a:ext cx="8412388" cy="4876770"/>
          </a:xfrm>
        </p:spPr>
        <p:txBody>
          <a:bodyPr/>
          <a:lstStyle/>
          <a:p>
            <a:r>
              <a:rPr lang="en-US" dirty="0" smtClean="0"/>
              <a:t>Declare the </a:t>
            </a:r>
            <a:r>
              <a:rPr lang="en-US" dirty="0">
                <a:solidFill>
                  <a:srgbClr val="B23C00"/>
                </a:solidFill>
              </a:rPr>
              <a:t>default namespace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Example</a:t>
            </a:r>
            <a:r>
              <a:rPr lang="en-US" dirty="0"/>
              <a:t>:</a:t>
            </a:r>
            <a:br>
              <a:rPr lang="en-US" dirty="0"/>
            </a:br>
            <a:endParaRPr lang="en-US" dirty="0" smtClean="0"/>
          </a:p>
          <a:p>
            <a:pPr lvl="1"/>
            <a:endParaRPr lang="en-US" dirty="0"/>
          </a:p>
          <a:p>
            <a:pPr marL="1828800" lvl="4" indent="0">
              <a:buNone/>
            </a:pPr>
            <a:endParaRPr lang="en-US" dirty="0" smtClean="0"/>
          </a:p>
          <a:p>
            <a:pPr lvl="4"/>
            <a:endParaRPr lang="en-US" dirty="0" smtClean="0"/>
          </a:p>
          <a:p>
            <a:r>
              <a:rPr lang="en-US" dirty="0" smtClean="0"/>
              <a:t>All </a:t>
            </a:r>
            <a:r>
              <a:rPr lang="en-US" dirty="0"/>
              <a:t>elements in its scope are in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 </a:t>
            </a:r>
            <a:r>
              <a:rPr lang="en-US" dirty="0"/>
              <a:t>default namespace.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Elements </a:t>
            </a:r>
            <a:r>
              <a:rPr lang="en-US" dirty="0"/>
              <a:t>not in any </a:t>
            </a:r>
            <a:r>
              <a:rPr lang="en-US" dirty="0" smtClean="0"/>
              <a:t>namespace </a:t>
            </a:r>
            <a:r>
              <a:rPr lang="en-US" dirty="0"/>
              <a:t>scope are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altLang="ja-JP" dirty="0" smtClean="0"/>
              <a:t>“</a:t>
            </a:r>
            <a:r>
              <a:rPr lang="en-US" dirty="0" smtClean="0"/>
              <a:t>in </a:t>
            </a:r>
            <a:r>
              <a:rPr lang="en-US" dirty="0"/>
              <a:t>no </a:t>
            </a:r>
            <a:r>
              <a:rPr lang="en-US" dirty="0" smtClean="0"/>
              <a:t>namespace</a:t>
            </a:r>
            <a:r>
              <a:rPr lang="en-US" altLang="ja-JP" dirty="0" smtClean="0"/>
              <a:t>”</a:t>
            </a:r>
            <a:r>
              <a:rPr lang="en-US" dirty="0" smtClean="0"/>
              <a:t>.</a:t>
            </a:r>
            <a:endParaRPr lang="en-US" dirty="0"/>
          </a:p>
          <a:p>
            <a:pPr lvl="4"/>
            <a:endParaRPr lang="en-US" dirty="0"/>
          </a:p>
        </p:txBody>
      </p:sp>
      <p:sp>
        <p:nvSpPr>
          <p:cNvPr id="496644" name="Text Box 4"/>
          <p:cNvSpPr txBox="1">
            <a:spLocks noChangeArrowheads="1"/>
          </p:cNvSpPr>
          <p:nvPr/>
        </p:nvSpPr>
        <p:spPr bwMode="auto">
          <a:xfrm>
            <a:off x="700501" y="2322792"/>
            <a:ext cx="7803376" cy="923330"/>
          </a:xfrm>
          <a:prstGeom prst="rect">
            <a:avLst/>
          </a:prstGeom>
          <a:solidFill>
            <a:srgbClr val="EAEAEA"/>
          </a:solidFill>
          <a:ln w="9525">
            <a:solidFill>
              <a:srgbClr val="BFBFB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 b="1" dirty="0">
                <a:solidFill>
                  <a:srgbClr val="0033CC"/>
                </a:solidFill>
                <a:latin typeface="Courier New" charset="0"/>
              </a:rPr>
              <a:t>&lt;library </a:t>
            </a:r>
            <a:r>
              <a:rPr lang="en-US" sz="1800" b="1" dirty="0" err="1">
                <a:solidFill>
                  <a:srgbClr val="B23C00"/>
                </a:solidFill>
                <a:latin typeface="Courier New" charset="0"/>
              </a:rPr>
              <a:t>xmlns</a:t>
            </a:r>
            <a:r>
              <a:rPr lang="en-US" sz="1800" b="1" dirty="0">
                <a:solidFill>
                  <a:srgbClr val="0033CC"/>
                </a:solidFill>
                <a:latin typeface="Courier New" charset="0"/>
              </a:rPr>
              <a:t>="http://</a:t>
            </a:r>
            <a:r>
              <a:rPr lang="en-US" sz="1800" b="1" dirty="0" err="1">
                <a:solidFill>
                  <a:srgbClr val="0033CC"/>
                </a:solidFill>
                <a:latin typeface="Courier New" charset="0"/>
              </a:rPr>
              <a:t>www.cs.sjsu.edu</a:t>
            </a:r>
            <a:r>
              <a:rPr lang="en-US" sz="1800" b="1" dirty="0">
                <a:solidFill>
                  <a:srgbClr val="0033CC"/>
                </a:solidFill>
                <a:latin typeface="Courier New" charset="0"/>
              </a:rPr>
              <a:t>/cs157b/library"</a:t>
            </a:r>
            <a:r>
              <a:rPr lang="en-US" sz="1800" b="1" dirty="0" smtClean="0">
                <a:solidFill>
                  <a:srgbClr val="0033CC"/>
                </a:solidFill>
                <a:latin typeface="Courier New" charset="0"/>
              </a:rPr>
              <a:t>&gt;</a:t>
            </a:r>
          </a:p>
          <a:p>
            <a:r>
              <a:rPr lang="en-US" sz="1800" b="1" dirty="0">
                <a:solidFill>
                  <a:srgbClr val="0033CC"/>
                </a:solidFill>
                <a:latin typeface="Courier New" charset="0"/>
              </a:rPr>
              <a:t> </a:t>
            </a:r>
            <a:r>
              <a:rPr lang="en-US" sz="1800" b="1" dirty="0" smtClean="0">
                <a:solidFill>
                  <a:srgbClr val="0033CC"/>
                </a:solidFill>
                <a:latin typeface="Courier New" charset="0"/>
              </a:rPr>
              <a:t> ...</a:t>
            </a:r>
          </a:p>
          <a:p>
            <a:r>
              <a:rPr lang="en-US" sz="1800" b="1" dirty="0" smtClean="0">
                <a:solidFill>
                  <a:srgbClr val="0033CC"/>
                </a:solidFill>
                <a:latin typeface="Courier New" charset="0"/>
              </a:rPr>
              <a:t>&lt;/library&gt;</a:t>
            </a:r>
            <a:endParaRPr lang="en-US" sz="1800" b="1" dirty="0">
              <a:solidFill>
                <a:srgbClr val="0033CC"/>
              </a:solidFill>
              <a:latin typeface="Courier Ne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52773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6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966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6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966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664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C4E3B-DAA3-F946-BF92-05BA0B675D2D}" type="slidenum">
              <a:rPr lang="en-US"/>
              <a:pPr/>
              <a:t>11</a:t>
            </a:fld>
            <a:endParaRPr lang="en-US"/>
          </a:p>
        </p:txBody>
      </p:sp>
      <p:sp>
        <p:nvSpPr>
          <p:cNvPr id="496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XML </a:t>
            </a:r>
            <a:r>
              <a:rPr lang="en-US" dirty="0" smtClean="0"/>
              <a:t>Namespaces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96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5806" y="1295401"/>
            <a:ext cx="8412388" cy="4876770"/>
          </a:xfrm>
        </p:spPr>
        <p:txBody>
          <a:bodyPr/>
          <a:lstStyle/>
          <a:p>
            <a:r>
              <a:rPr lang="en-US" dirty="0"/>
              <a:t>Declare </a:t>
            </a:r>
            <a:r>
              <a:rPr lang="en-US" dirty="0" smtClean="0"/>
              <a:t>a non-default </a:t>
            </a:r>
            <a:r>
              <a:rPr lang="en-US" dirty="0"/>
              <a:t>namespace with a </a:t>
            </a:r>
            <a:r>
              <a:rPr lang="en-US" dirty="0" smtClean="0"/>
              <a:t>prefix.</a:t>
            </a:r>
          </a:p>
          <a:p>
            <a:pPr lvl="1"/>
            <a:r>
              <a:rPr lang="en-US" dirty="0" smtClean="0"/>
              <a:t>Example:</a:t>
            </a: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r>
              <a:rPr lang="en-US" dirty="0" smtClean="0"/>
              <a:t>Prefix </a:t>
            </a:r>
            <a:r>
              <a:rPr lang="en-US" dirty="0"/>
              <a:t>element names that are in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 </a:t>
            </a:r>
            <a:r>
              <a:rPr lang="en-US" dirty="0"/>
              <a:t>namespace </a:t>
            </a:r>
            <a:r>
              <a:rPr lang="en-US" dirty="0" smtClean="0"/>
              <a:t>scope (e.g., </a:t>
            </a:r>
            <a:r>
              <a:rPr lang="en-US" b="1" dirty="0" smtClean="0">
                <a:solidFill>
                  <a:srgbClr val="B23C00"/>
                </a:solidFill>
                <a:latin typeface="Courier New"/>
                <a:cs typeface="Courier New"/>
              </a:rPr>
              <a:t>au</a:t>
            </a:r>
            <a:r>
              <a:rPr lang="en-US" dirty="0" smtClean="0"/>
              <a:t>).</a:t>
            </a:r>
            <a:endParaRPr lang="en-US" dirty="0"/>
          </a:p>
          <a:p>
            <a:pPr lvl="1"/>
            <a:r>
              <a:rPr lang="en-US" dirty="0"/>
              <a:t>The element containing the declaration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is </a:t>
            </a:r>
            <a:r>
              <a:rPr lang="en-US" dirty="0"/>
              <a:t>itself in the scope.</a:t>
            </a:r>
          </a:p>
          <a:p>
            <a:pPr lvl="1"/>
            <a:r>
              <a:rPr lang="en-US" dirty="0"/>
              <a:t>The prefix is considered part of the element name.</a:t>
            </a:r>
          </a:p>
        </p:txBody>
      </p:sp>
      <p:sp>
        <p:nvSpPr>
          <p:cNvPr id="496645" name="Text Box 5"/>
          <p:cNvSpPr txBox="1">
            <a:spLocks noChangeArrowheads="1"/>
          </p:cNvSpPr>
          <p:nvPr/>
        </p:nvSpPr>
        <p:spPr bwMode="auto">
          <a:xfrm>
            <a:off x="457200" y="2322792"/>
            <a:ext cx="8366393" cy="923330"/>
          </a:xfrm>
          <a:prstGeom prst="rect">
            <a:avLst/>
          </a:prstGeom>
          <a:solidFill>
            <a:srgbClr val="EAEAEA"/>
          </a:solidFill>
          <a:ln w="9525">
            <a:solidFill>
              <a:srgbClr val="BFBFB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 b="1" dirty="0">
                <a:solidFill>
                  <a:srgbClr val="0033CC"/>
                </a:solidFill>
                <a:latin typeface="Courier New" charset="0"/>
              </a:rPr>
              <a:t>&lt;</a:t>
            </a:r>
            <a:r>
              <a:rPr lang="en-US" sz="1800" b="1" dirty="0" err="1">
                <a:solidFill>
                  <a:schemeClr val="folHlink"/>
                </a:solidFill>
                <a:latin typeface="Courier New" charset="0"/>
              </a:rPr>
              <a:t>au</a:t>
            </a:r>
            <a:r>
              <a:rPr lang="en-US" sz="1800" b="1" dirty="0" err="1">
                <a:solidFill>
                  <a:srgbClr val="0033CC"/>
                </a:solidFill>
                <a:latin typeface="Courier New" charset="0"/>
              </a:rPr>
              <a:t>:author</a:t>
            </a:r>
            <a:r>
              <a:rPr lang="en-US" sz="1800" b="1" dirty="0">
                <a:solidFill>
                  <a:srgbClr val="0033CC"/>
                </a:solidFill>
                <a:latin typeface="Courier New" charset="0"/>
              </a:rPr>
              <a:t> </a:t>
            </a:r>
            <a:r>
              <a:rPr lang="en-US" sz="1800" b="1" dirty="0" err="1">
                <a:solidFill>
                  <a:srgbClr val="0033CC"/>
                </a:solidFill>
                <a:latin typeface="Courier New" charset="0"/>
              </a:rPr>
              <a:t>xmlns:</a:t>
            </a:r>
            <a:r>
              <a:rPr lang="en-US" sz="1800" b="1" dirty="0" err="1">
                <a:solidFill>
                  <a:schemeClr val="folHlink"/>
                </a:solidFill>
                <a:latin typeface="Courier New" charset="0"/>
              </a:rPr>
              <a:t>au</a:t>
            </a:r>
            <a:r>
              <a:rPr lang="en-US" sz="1800" b="1" dirty="0">
                <a:solidFill>
                  <a:srgbClr val="0033CC"/>
                </a:solidFill>
                <a:latin typeface="Courier New" charset="0"/>
              </a:rPr>
              <a:t>="http://</a:t>
            </a:r>
            <a:r>
              <a:rPr lang="en-US" sz="1800" b="1" dirty="0" err="1">
                <a:solidFill>
                  <a:srgbClr val="0033CC"/>
                </a:solidFill>
                <a:latin typeface="Courier New" charset="0"/>
              </a:rPr>
              <a:t>www.cs.sjsu.edu</a:t>
            </a:r>
            <a:r>
              <a:rPr lang="en-US" sz="1800" b="1" dirty="0">
                <a:solidFill>
                  <a:srgbClr val="0033CC"/>
                </a:solidFill>
                <a:latin typeface="Courier New" charset="0"/>
              </a:rPr>
              <a:t>/cs157b/author"&gt;</a:t>
            </a:r>
            <a:br>
              <a:rPr lang="en-US" sz="1800" b="1" dirty="0">
                <a:solidFill>
                  <a:srgbClr val="0033CC"/>
                </a:solidFill>
                <a:latin typeface="Courier New" charset="0"/>
              </a:rPr>
            </a:br>
            <a:r>
              <a:rPr lang="en-US" sz="1800" b="1" dirty="0">
                <a:solidFill>
                  <a:srgbClr val="0033CC"/>
                </a:solidFill>
                <a:latin typeface="Courier New" charset="0"/>
              </a:rPr>
              <a:t>  ...</a:t>
            </a:r>
            <a:br>
              <a:rPr lang="en-US" sz="1800" b="1" dirty="0">
                <a:solidFill>
                  <a:srgbClr val="0033CC"/>
                </a:solidFill>
                <a:latin typeface="Courier New" charset="0"/>
              </a:rPr>
            </a:br>
            <a:r>
              <a:rPr lang="en-US" sz="1800" b="1" dirty="0">
                <a:solidFill>
                  <a:srgbClr val="0033CC"/>
                </a:solidFill>
                <a:latin typeface="Courier New" charset="0"/>
              </a:rPr>
              <a:t>&lt;/</a:t>
            </a:r>
            <a:r>
              <a:rPr lang="en-US" sz="1800" b="1" dirty="0" err="1">
                <a:solidFill>
                  <a:schemeClr val="folHlink"/>
                </a:solidFill>
                <a:latin typeface="Courier New" charset="0"/>
              </a:rPr>
              <a:t>au</a:t>
            </a:r>
            <a:r>
              <a:rPr lang="en-US" sz="1800" b="1" dirty="0" err="1">
                <a:solidFill>
                  <a:srgbClr val="0033CC"/>
                </a:solidFill>
                <a:latin typeface="Courier New" charset="0"/>
              </a:rPr>
              <a:t>:author</a:t>
            </a:r>
            <a:r>
              <a:rPr lang="en-US" sz="1800" b="1" dirty="0">
                <a:solidFill>
                  <a:srgbClr val="0033CC"/>
                </a:solidFill>
                <a:latin typeface="Courier New" charset="0"/>
              </a:rPr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39657270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6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966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6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966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6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966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664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451F6-C81B-C344-A0FC-DB2001C61F6D}" type="slidenum">
              <a:rPr lang="en-US"/>
              <a:pPr/>
              <a:t>12</a:t>
            </a:fld>
            <a:endParaRPr lang="en-US"/>
          </a:p>
        </p:txBody>
      </p:sp>
      <p:sp>
        <p:nvSpPr>
          <p:cNvPr id="497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XML </a:t>
            </a:r>
            <a:r>
              <a:rPr lang="en-US" dirty="0" smtClean="0"/>
              <a:t>Namespaces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97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876800"/>
          </a:xfrm>
        </p:spPr>
        <p:txBody>
          <a:bodyPr/>
          <a:lstStyle/>
          <a:p>
            <a:r>
              <a:rPr lang="en-US" dirty="0"/>
              <a:t>Nested namespaces: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1828800" lvl="4" indent="0">
              <a:buNone/>
            </a:pPr>
            <a:endParaRPr lang="en-US" dirty="0" smtClean="0"/>
          </a:p>
          <a:p>
            <a:pPr marL="1828800" lvl="4" indent="0">
              <a:buNone/>
            </a:pPr>
            <a:endParaRPr lang="en-US" dirty="0"/>
          </a:p>
          <a:p>
            <a:pPr marL="1828800" lvl="4" indent="0">
              <a:buNone/>
            </a:pPr>
            <a:endParaRPr lang="en-US" dirty="0"/>
          </a:p>
          <a:p>
            <a:pPr marL="1828800" lvl="4" indent="0">
              <a:buNone/>
            </a:pPr>
            <a:endParaRPr lang="en-US" dirty="0"/>
          </a:p>
          <a:p>
            <a:r>
              <a:rPr lang="en-US" dirty="0"/>
              <a:t>Why </a:t>
            </a:r>
            <a:r>
              <a:rPr lang="en-US" dirty="0" smtClean="0"/>
              <a:t>both the </a:t>
            </a:r>
            <a:r>
              <a:rPr lang="en-US" dirty="0"/>
              <a:t>book and author </a:t>
            </a:r>
            <a:r>
              <a:rPr lang="en-US" dirty="0" smtClean="0"/>
              <a:t>namespaces?</a:t>
            </a:r>
            <a:endParaRPr lang="en-US" dirty="0"/>
          </a:p>
          <a:p>
            <a:pPr lvl="1"/>
            <a:r>
              <a:rPr lang="en-US" dirty="0"/>
              <a:t>Prevent the </a:t>
            </a:r>
            <a:r>
              <a:rPr lang="en-US" dirty="0">
                <a:solidFill>
                  <a:schemeClr val="folHlink"/>
                </a:solidFill>
              </a:rPr>
              <a:t>book title</a:t>
            </a:r>
            <a:r>
              <a:rPr lang="en-US" dirty="0"/>
              <a:t> and the </a:t>
            </a:r>
            <a:r>
              <a:rPr lang="en-US" dirty="0">
                <a:solidFill>
                  <a:schemeClr val="folHlink"/>
                </a:solidFill>
              </a:rPr>
              <a:t>author title</a:t>
            </a:r>
            <a:r>
              <a:rPr lang="en-US" dirty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name </a:t>
            </a:r>
            <a:r>
              <a:rPr lang="en-US" dirty="0"/>
              <a:t>clash.</a:t>
            </a:r>
          </a:p>
        </p:txBody>
      </p:sp>
      <p:sp>
        <p:nvSpPr>
          <p:cNvPr id="497668" name="Text Box 4"/>
          <p:cNvSpPr txBox="1">
            <a:spLocks noChangeArrowheads="1"/>
          </p:cNvSpPr>
          <p:nvPr/>
        </p:nvSpPr>
        <p:spPr bwMode="auto">
          <a:xfrm>
            <a:off x="914440" y="1874537"/>
            <a:ext cx="7142763" cy="2800766"/>
          </a:xfrm>
          <a:prstGeom prst="rect">
            <a:avLst/>
          </a:prstGeom>
          <a:solidFill>
            <a:srgbClr val="EAEAEA"/>
          </a:solidFill>
          <a:ln w="9525">
            <a:solidFill>
              <a:srgbClr val="BFBFB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b="1" dirty="0">
                <a:latin typeface="Courier New" charset="0"/>
              </a:rPr>
              <a:t>&lt;library </a:t>
            </a:r>
            <a:r>
              <a:rPr lang="en-US" b="1" dirty="0" err="1">
                <a:latin typeface="Courier New" charset="0"/>
              </a:rPr>
              <a:t>xmlns</a:t>
            </a:r>
            <a:r>
              <a:rPr lang="en-US" b="1" dirty="0">
                <a:latin typeface="Courier New" charset="0"/>
              </a:rPr>
              <a:t>="http://</a:t>
            </a:r>
            <a:r>
              <a:rPr lang="en-US" b="1" dirty="0" err="1">
                <a:latin typeface="Courier New" charset="0"/>
              </a:rPr>
              <a:t>www.cs.sjsu.edu</a:t>
            </a:r>
            <a:r>
              <a:rPr lang="en-US" b="1" dirty="0">
                <a:latin typeface="Courier New" charset="0"/>
              </a:rPr>
              <a:t>/cs157b/library"</a:t>
            </a:r>
          </a:p>
          <a:p>
            <a:r>
              <a:rPr lang="en-US" b="1" dirty="0">
                <a:latin typeface="Courier New" charset="0"/>
              </a:rPr>
              <a:t>         </a:t>
            </a:r>
            <a:r>
              <a:rPr lang="en-US" b="1" dirty="0" err="1">
                <a:latin typeface="Courier New" charset="0"/>
              </a:rPr>
              <a:t>xmlns: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</a:rPr>
              <a:t>bk</a:t>
            </a:r>
            <a:r>
              <a:rPr lang="en-US" b="1" dirty="0">
                <a:latin typeface="Courier New" charset="0"/>
              </a:rPr>
              <a:t>="http://</a:t>
            </a:r>
            <a:r>
              <a:rPr lang="en-US" b="1" dirty="0" err="1">
                <a:latin typeface="Courier New" charset="0"/>
              </a:rPr>
              <a:t>www.cs.sjsu.edu</a:t>
            </a:r>
            <a:r>
              <a:rPr lang="en-US" b="1" dirty="0">
                <a:latin typeface="Courier New" charset="0"/>
              </a:rPr>
              <a:t>/cs157b/book"</a:t>
            </a:r>
          </a:p>
          <a:p>
            <a:r>
              <a:rPr lang="en-US" b="1" dirty="0">
                <a:latin typeface="Courier New" charset="0"/>
              </a:rPr>
              <a:t>         </a:t>
            </a:r>
            <a:r>
              <a:rPr lang="en-US" b="1" dirty="0" err="1">
                <a:latin typeface="Courier New" charset="0"/>
              </a:rPr>
              <a:t>xmlns: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</a:rPr>
              <a:t>au</a:t>
            </a:r>
            <a:r>
              <a:rPr lang="en-US" b="1" dirty="0">
                <a:latin typeface="Courier New" charset="0"/>
              </a:rPr>
              <a:t>="http://</a:t>
            </a:r>
            <a:r>
              <a:rPr lang="en-US" b="1" dirty="0" err="1">
                <a:latin typeface="Courier New" charset="0"/>
              </a:rPr>
              <a:t>www.cs.sjsu.edu</a:t>
            </a:r>
            <a:r>
              <a:rPr lang="en-US" b="1" dirty="0">
                <a:latin typeface="Courier New" charset="0"/>
              </a:rPr>
              <a:t>/cs157b/author"&gt;</a:t>
            </a:r>
          </a:p>
          <a:p>
            <a:r>
              <a:rPr lang="en-US" b="1" dirty="0">
                <a:latin typeface="Courier New" charset="0"/>
              </a:rPr>
              <a:t>  &lt;</a:t>
            </a:r>
            <a:r>
              <a:rPr lang="en-US" b="1" dirty="0" err="1">
                <a:latin typeface="Courier New" charset="0"/>
              </a:rPr>
              <a:t>bk:book</a:t>
            </a:r>
            <a:r>
              <a:rPr lang="en-US" b="1" dirty="0">
                <a:latin typeface="Courier New" charset="0"/>
              </a:rPr>
              <a:t>&gt;</a:t>
            </a:r>
          </a:p>
          <a:p>
            <a:r>
              <a:rPr lang="en-US" b="1" dirty="0">
                <a:latin typeface="Courier New" charset="0"/>
              </a:rPr>
              <a:t>    &lt;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</a:rPr>
              <a:t>bk:title</a:t>
            </a:r>
            <a:r>
              <a:rPr lang="en-US" b="1" dirty="0">
                <a:latin typeface="Courier New" charset="0"/>
              </a:rPr>
              <a:t>&gt;Java Programming&lt;/</a:t>
            </a:r>
            <a:r>
              <a:rPr lang="en-US" b="1" dirty="0" err="1">
                <a:latin typeface="Courier New" charset="0"/>
              </a:rPr>
              <a:t>bk:title</a:t>
            </a:r>
            <a:r>
              <a:rPr lang="en-US" b="1" dirty="0">
                <a:latin typeface="Courier New" charset="0"/>
              </a:rPr>
              <a:t>&gt;</a:t>
            </a:r>
          </a:p>
          <a:p>
            <a:r>
              <a:rPr lang="en-US" b="1" dirty="0">
                <a:latin typeface="Courier New" charset="0"/>
              </a:rPr>
              <a:t>    &lt;</a:t>
            </a:r>
            <a:r>
              <a:rPr lang="en-US" b="1" dirty="0" err="1">
                <a:latin typeface="Courier New" charset="0"/>
              </a:rPr>
              <a:t>au:author</a:t>
            </a:r>
            <a:r>
              <a:rPr lang="en-US" b="1" dirty="0">
                <a:latin typeface="Courier New" charset="0"/>
              </a:rPr>
              <a:t>&gt;</a:t>
            </a:r>
          </a:p>
          <a:p>
            <a:r>
              <a:rPr lang="en-US" b="1" dirty="0">
                <a:latin typeface="Courier New" charset="0"/>
              </a:rPr>
              <a:t>      &lt;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</a:rPr>
              <a:t>au:title</a:t>
            </a:r>
            <a:r>
              <a:rPr lang="en-US" b="1" dirty="0">
                <a:latin typeface="Courier New" charset="0"/>
              </a:rPr>
              <a:t>&gt;Dr.&lt;/</a:t>
            </a:r>
            <a:r>
              <a:rPr lang="en-US" b="1" dirty="0" err="1">
                <a:latin typeface="Courier New" charset="0"/>
              </a:rPr>
              <a:t>au:title</a:t>
            </a:r>
            <a:r>
              <a:rPr lang="en-US" b="1" dirty="0">
                <a:latin typeface="Courier New" charset="0"/>
              </a:rPr>
              <a:t>&gt;</a:t>
            </a:r>
          </a:p>
          <a:p>
            <a:r>
              <a:rPr lang="en-US" b="1" dirty="0">
                <a:latin typeface="Courier New" charset="0"/>
              </a:rPr>
              <a:t>      ...</a:t>
            </a:r>
          </a:p>
          <a:p>
            <a:r>
              <a:rPr lang="en-US" b="1" dirty="0">
                <a:latin typeface="Courier New" charset="0"/>
              </a:rPr>
              <a:t>    &lt;/</a:t>
            </a:r>
            <a:r>
              <a:rPr lang="en-US" b="1" dirty="0" err="1">
                <a:latin typeface="Courier New" charset="0"/>
              </a:rPr>
              <a:t>au:author</a:t>
            </a:r>
            <a:r>
              <a:rPr lang="en-US" b="1" dirty="0">
                <a:latin typeface="Courier New" charset="0"/>
              </a:rPr>
              <a:t>&gt;</a:t>
            </a:r>
          </a:p>
          <a:p>
            <a:r>
              <a:rPr lang="en-US" b="1" dirty="0">
                <a:latin typeface="Courier New" charset="0"/>
              </a:rPr>
              <a:t>  &lt;/</a:t>
            </a:r>
            <a:r>
              <a:rPr lang="en-US" b="1" dirty="0" err="1">
                <a:latin typeface="Courier New" charset="0"/>
              </a:rPr>
              <a:t>bk:book</a:t>
            </a:r>
            <a:r>
              <a:rPr lang="en-US" b="1" dirty="0">
                <a:latin typeface="Courier New" charset="0"/>
              </a:rPr>
              <a:t>&gt;</a:t>
            </a:r>
          </a:p>
          <a:p>
            <a:r>
              <a:rPr lang="en-US" b="1" dirty="0">
                <a:latin typeface="Courier New" charset="0"/>
              </a:rPr>
              <a:t>&lt;/library&gt;</a:t>
            </a:r>
          </a:p>
        </p:txBody>
      </p:sp>
    </p:spTree>
    <p:extLst>
      <p:ext uri="{BB962C8B-B14F-4D97-AF65-F5344CB8AC3E}">
        <p14:creationId xmlns:p14="http://schemas.microsoft.com/office/powerpoint/2010/main" val="28118668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76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976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7667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E0269-866D-6F49-BDEB-BA0ADF987D0A}" type="slidenum">
              <a:rPr lang="en-US"/>
              <a:pPr/>
              <a:t>13</a:t>
            </a:fld>
            <a:endParaRPr lang="en-US"/>
          </a:p>
        </p:txBody>
      </p:sp>
      <p:sp>
        <p:nvSpPr>
          <p:cNvPr id="524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XML </a:t>
            </a:r>
            <a:r>
              <a:rPr lang="en-US" dirty="0" smtClean="0"/>
              <a:t>Namespaces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524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579438"/>
          </a:xfrm>
        </p:spPr>
        <p:txBody>
          <a:bodyPr/>
          <a:lstStyle/>
          <a:p>
            <a:r>
              <a:rPr lang="en-US" dirty="0"/>
              <a:t>Alternate:</a:t>
            </a:r>
          </a:p>
        </p:txBody>
      </p:sp>
      <p:sp>
        <p:nvSpPr>
          <p:cNvPr id="524292" name="Text Box 4"/>
          <p:cNvSpPr txBox="1">
            <a:spLocks noChangeArrowheads="1"/>
          </p:cNvSpPr>
          <p:nvPr/>
        </p:nvSpPr>
        <p:spPr bwMode="auto">
          <a:xfrm>
            <a:off x="182563" y="1992313"/>
            <a:ext cx="8869948" cy="2585323"/>
          </a:xfrm>
          <a:prstGeom prst="rect">
            <a:avLst/>
          </a:prstGeom>
          <a:solidFill>
            <a:srgbClr val="EAEAEA"/>
          </a:solidFill>
          <a:ln w="9525">
            <a:solidFill>
              <a:srgbClr val="BFBFB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1800" b="1" dirty="0">
                <a:latin typeface="Courier New" charset="0"/>
              </a:rPr>
              <a:t>&lt;library </a:t>
            </a:r>
            <a:r>
              <a:rPr lang="en-US" sz="1800" b="1" dirty="0" err="1">
                <a:latin typeface="Courier New" charset="0"/>
              </a:rPr>
              <a:t>xmlns</a:t>
            </a:r>
            <a:r>
              <a:rPr lang="en-US" sz="1800" b="1" dirty="0">
                <a:latin typeface="Courier New" charset="0"/>
              </a:rPr>
              <a:t>="http://</a:t>
            </a:r>
            <a:r>
              <a:rPr lang="en-US" sz="1800" b="1" dirty="0" err="1">
                <a:latin typeface="Courier New" charset="0"/>
              </a:rPr>
              <a:t>www.cs.sjsu.edu</a:t>
            </a:r>
            <a:r>
              <a:rPr lang="en-US" sz="1800" b="1" dirty="0">
                <a:latin typeface="Courier New" charset="0"/>
              </a:rPr>
              <a:t>/cs157b/library"&gt;</a:t>
            </a:r>
          </a:p>
          <a:p>
            <a:r>
              <a:rPr lang="en-US" sz="1800" b="1" dirty="0">
                <a:latin typeface="Courier New" charset="0"/>
              </a:rPr>
              <a:t>  &lt;</a:t>
            </a:r>
            <a:r>
              <a:rPr lang="en-US" sz="1800" b="1" dirty="0" err="1">
                <a:latin typeface="Courier New" charset="0"/>
              </a:rPr>
              <a:t>bk:book</a:t>
            </a:r>
            <a:r>
              <a:rPr lang="en-US" sz="1800" b="1" dirty="0">
                <a:latin typeface="Courier New" charset="0"/>
              </a:rPr>
              <a:t> </a:t>
            </a:r>
            <a:r>
              <a:rPr lang="en-US" sz="1800" b="1" dirty="0" err="1">
                <a:latin typeface="Courier New" charset="0"/>
              </a:rPr>
              <a:t>xmlns:</a:t>
            </a:r>
            <a:r>
              <a:rPr lang="en-US" sz="1800" b="1" dirty="0" err="1">
                <a:solidFill>
                  <a:srgbClr val="B23C00"/>
                </a:solidFill>
                <a:latin typeface="Courier New" charset="0"/>
              </a:rPr>
              <a:t>bk</a:t>
            </a:r>
            <a:r>
              <a:rPr lang="en-US" sz="1800" b="1" dirty="0" smtClean="0">
                <a:latin typeface="Courier New" charset="0"/>
              </a:rPr>
              <a:t>="http</a:t>
            </a:r>
            <a:r>
              <a:rPr lang="en-US" sz="1800" b="1" dirty="0">
                <a:latin typeface="Courier New" charset="0"/>
              </a:rPr>
              <a:t>://</a:t>
            </a:r>
            <a:r>
              <a:rPr lang="en-US" sz="1800" b="1" dirty="0" err="1">
                <a:latin typeface="Courier New" charset="0"/>
              </a:rPr>
              <a:t>www.cs.sjsu.edu</a:t>
            </a:r>
            <a:r>
              <a:rPr lang="en-US" sz="1800" b="1" dirty="0">
                <a:latin typeface="Courier New" charset="0"/>
              </a:rPr>
              <a:t>/cs157b/</a:t>
            </a:r>
            <a:r>
              <a:rPr lang="en-US" sz="1800" b="1" dirty="0" smtClean="0">
                <a:latin typeface="Courier New" charset="0"/>
              </a:rPr>
              <a:t>book"&gt;</a:t>
            </a:r>
            <a:endParaRPr lang="en-US" sz="1800" b="1" dirty="0">
              <a:latin typeface="Courier New" charset="0"/>
            </a:endParaRPr>
          </a:p>
          <a:p>
            <a:r>
              <a:rPr lang="en-US" sz="1800" b="1" dirty="0">
                <a:latin typeface="Courier New" charset="0"/>
              </a:rPr>
              <a:t>    &lt;</a:t>
            </a:r>
            <a:r>
              <a:rPr lang="en-US" sz="1800" b="1" dirty="0">
                <a:solidFill>
                  <a:srgbClr val="B23C00"/>
                </a:solidFill>
                <a:latin typeface="Courier New" charset="0"/>
              </a:rPr>
              <a:t>title</a:t>
            </a:r>
            <a:r>
              <a:rPr lang="en-US" sz="1800" b="1" dirty="0">
                <a:latin typeface="Courier New" charset="0"/>
              </a:rPr>
              <a:t>&gt;Java Programming&lt;/title&gt;</a:t>
            </a:r>
          </a:p>
          <a:p>
            <a:r>
              <a:rPr lang="en-US" sz="1800" b="1" dirty="0">
                <a:latin typeface="Courier New" charset="0"/>
              </a:rPr>
              <a:t>    &lt;</a:t>
            </a:r>
            <a:r>
              <a:rPr lang="en-US" sz="1800" b="1" dirty="0" err="1">
                <a:latin typeface="Courier New" charset="0"/>
              </a:rPr>
              <a:t>au:author</a:t>
            </a:r>
            <a:r>
              <a:rPr lang="en-US" sz="1800" b="1" dirty="0">
                <a:latin typeface="Courier New" charset="0"/>
              </a:rPr>
              <a:t> </a:t>
            </a:r>
            <a:r>
              <a:rPr lang="en-US" sz="1800" b="1" dirty="0" err="1">
                <a:latin typeface="Courier New" charset="0"/>
              </a:rPr>
              <a:t>xmlns:</a:t>
            </a:r>
            <a:r>
              <a:rPr lang="en-US" sz="1800" b="1" dirty="0" err="1">
                <a:solidFill>
                  <a:srgbClr val="B23C00"/>
                </a:solidFill>
                <a:latin typeface="Courier New" charset="0"/>
              </a:rPr>
              <a:t>au</a:t>
            </a:r>
            <a:r>
              <a:rPr lang="en-US" sz="1800" b="1" dirty="0">
                <a:latin typeface="Courier New" charset="0"/>
              </a:rPr>
              <a:t>="http://</a:t>
            </a:r>
            <a:r>
              <a:rPr lang="en-US" sz="1800" b="1" dirty="0" err="1">
                <a:latin typeface="Courier New" charset="0"/>
              </a:rPr>
              <a:t>www.cs.sjsu.edu</a:t>
            </a:r>
            <a:r>
              <a:rPr lang="en-US" sz="1800" b="1" dirty="0">
                <a:latin typeface="Courier New" charset="0"/>
              </a:rPr>
              <a:t>/cs157b/author"&gt;</a:t>
            </a:r>
          </a:p>
          <a:p>
            <a:r>
              <a:rPr lang="en-US" sz="1800" b="1" dirty="0">
                <a:latin typeface="Courier New" charset="0"/>
              </a:rPr>
              <a:t>      &lt;</a:t>
            </a:r>
            <a:r>
              <a:rPr lang="en-US" sz="1800" b="1" dirty="0">
                <a:solidFill>
                  <a:srgbClr val="B23C00"/>
                </a:solidFill>
                <a:latin typeface="Courier New" charset="0"/>
              </a:rPr>
              <a:t>title</a:t>
            </a:r>
            <a:r>
              <a:rPr lang="en-US" sz="1800" b="1" dirty="0">
                <a:latin typeface="Courier New" charset="0"/>
              </a:rPr>
              <a:t>&gt;Dr.&lt;/title&gt;</a:t>
            </a:r>
          </a:p>
          <a:p>
            <a:r>
              <a:rPr lang="en-US" sz="1800" b="1" dirty="0">
                <a:latin typeface="Courier New" charset="0"/>
              </a:rPr>
              <a:t>      ...</a:t>
            </a:r>
          </a:p>
          <a:p>
            <a:r>
              <a:rPr lang="en-US" sz="1800" b="1" dirty="0">
                <a:latin typeface="Courier New" charset="0"/>
              </a:rPr>
              <a:t>    &lt;/</a:t>
            </a:r>
            <a:r>
              <a:rPr lang="en-US" sz="1800" b="1" dirty="0" err="1">
                <a:latin typeface="Courier New" charset="0"/>
              </a:rPr>
              <a:t>au:author</a:t>
            </a:r>
            <a:r>
              <a:rPr lang="en-US" sz="1800" b="1" dirty="0">
                <a:latin typeface="Courier New" charset="0"/>
              </a:rPr>
              <a:t>&gt;</a:t>
            </a:r>
          </a:p>
          <a:p>
            <a:r>
              <a:rPr lang="en-US" sz="1800" b="1" dirty="0">
                <a:latin typeface="Courier New" charset="0"/>
              </a:rPr>
              <a:t>  &lt;/</a:t>
            </a:r>
            <a:r>
              <a:rPr lang="en-US" sz="1800" b="1" dirty="0" err="1">
                <a:latin typeface="Courier New" charset="0"/>
              </a:rPr>
              <a:t>bk:book</a:t>
            </a:r>
            <a:r>
              <a:rPr lang="en-US" sz="1800" b="1" dirty="0">
                <a:latin typeface="Courier New" charset="0"/>
              </a:rPr>
              <a:t>&gt;</a:t>
            </a:r>
          </a:p>
          <a:p>
            <a:r>
              <a:rPr lang="en-US" sz="1800" b="1" dirty="0">
                <a:latin typeface="Courier New" charset="0"/>
              </a:rPr>
              <a:t>&lt;/library&gt;</a:t>
            </a:r>
          </a:p>
        </p:txBody>
      </p:sp>
    </p:spTree>
    <p:extLst>
      <p:ext uri="{BB962C8B-B14F-4D97-AF65-F5344CB8AC3E}">
        <p14:creationId xmlns:p14="http://schemas.microsoft.com/office/powerpoint/2010/main" val="10917075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4DE90E-7B15-C947-9019-969E51117D9D}" type="slidenum">
              <a:rPr lang="en-US"/>
              <a:pPr/>
              <a:t>14</a:t>
            </a:fld>
            <a:endParaRPr lang="en-US"/>
          </a:p>
        </p:txBody>
      </p:sp>
      <p:sp>
        <p:nvSpPr>
          <p:cNvPr id="498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</a:t>
            </a:r>
            <a:r>
              <a:rPr lang="en-US" dirty="0"/>
              <a:t>XML Tools</a:t>
            </a:r>
          </a:p>
        </p:txBody>
      </p:sp>
      <p:sp>
        <p:nvSpPr>
          <p:cNvPr id="498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XPath</a:t>
            </a:r>
            <a:endParaRPr lang="en-US" dirty="0"/>
          </a:p>
          <a:p>
            <a:pPr lvl="1"/>
            <a:r>
              <a:rPr lang="en-US" altLang="ja-JP" dirty="0" smtClean="0"/>
              <a:t>“</a:t>
            </a:r>
            <a:r>
              <a:rPr lang="en-US" dirty="0" smtClean="0"/>
              <a:t>Path expressions</a:t>
            </a:r>
            <a:r>
              <a:rPr lang="en-US" altLang="ja-JP" dirty="0" smtClean="0"/>
              <a:t>”</a:t>
            </a:r>
            <a:r>
              <a:rPr lang="en-US" dirty="0" smtClean="0"/>
              <a:t> </a:t>
            </a:r>
            <a:r>
              <a:rPr lang="en-US" dirty="0"/>
              <a:t>to locate a specific node (element, attribute, or content) or node sets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within </a:t>
            </a:r>
            <a:r>
              <a:rPr lang="en-US" dirty="0"/>
              <a:t>an XML document.</a:t>
            </a:r>
          </a:p>
          <a:p>
            <a:pPr lvl="1"/>
            <a:r>
              <a:rPr lang="en-US" dirty="0"/>
              <a:t>Functions to compare, count, do arithmetic,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extract </a:t>
            </a:r>
            <a:r>
              <a:rPr lang="en-US" dirty="0"/>
              <a:t>substrings, etc.</a:t>
            </a:r>
          </a:p>
          <a:p>
            <a:pPr lvl="2"/>
            <a:endParaRPr lang="en-US" dirty="0"/>
          </a:p>
          <a:p>
            <a:r>
              <a:rPr lang="en-US" dirty="0"/>
              <a:t>XSLT</a:t>
            </a:r>
          </a:p>
          <a:p>
            <a:pPr lvl="1"/>
            <a:r>
              <a:rPr lang="en-US" dirty="0"/>
              <a:t>Extensible Style Language for Transformation.</a:t>
            </a:r>
          </a:p>
          <a:p>
            <a:pPr lvl="1"/>
            <a:r>
              <a:rPr lang="en-US" dirty="0"/>
              <a:t>Transform XML from one form to another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dirty="0"/>
              <a:t>such as to HTML)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59704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98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98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6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986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6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986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376BD-F3E2-C649-A4B9-148F4B36934C}" type="slidenum">
              <a:rPr lang="en-US"/>
              <a:pPr/>
              <a:t>15</a:t>
            </a:fld>
            <a:endParaRPr lang="en-US"/>
          </a:p>
        </p:txBody>
      </p:sp>
      <p:sp>
        <p:nvSpPr>
          <p:cNvPr id="499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</a:t>
            </a:r>
            <a:r>
              <a:rPr lang="en-US" dirty="0"/>
              <a:t>XML </a:t>
            </a:r>
            <a:r>
              <a:rPr lang="en-US" dirty="0" smtClean="0"/>
              <a:t>Tools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99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DTD</a:t>
            </a:r>
          </a:p>
          <a:p>
            <a:pPr lvl="1"/>
            <a:r>
              <a:rPr lang="en-US" dirty="0"/>
              <a:t>Document Type Definition.</a:t>
            </a:r>
          </a:p>
          <a:p>
            <a:pPr lvl="1"/>
            <a:r>
              <a:rPr lang="en-US" dirty="0"/>
              <a:t>Specify the schema of XML documents.</a:t>
            </a:r>
          </a:p>
          <a:p>
            <a:pPr lvl="2"/>
            <a:r>
              <a:rPr lang="en-US" dirty="0"/>
              <a:t>The DTD is itself not an XML document.</a:t>
            </a:r>
          </a:p>
          <a:p>
            <a:pPr lvl="1"/>
            <a:r>
              <a:rPr lang="en-US" dirty="0"/>
              <a:t>Validate an XML document against its schema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05187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376BD-F3E2-C649-A4B9-148F4B36934C}" type="slidenum">
              <a:rPr lang="en-US"/>
              <a:pPr/>
              <a:t>16</a:t>
            </a:fld>
            <a:endParaRPr lang="en-US"/>
          </a:p>
        </p:txBody>
      </p:sp>
      <p:sp>
        <p:nvSpPr>
          <p:cNvPr id="499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XML Tools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99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XML </a:t>
            </a:r>
            <a:r>
              <a:rPr lang="en-US" dirty="0"/>
              <a:t>Schema</a:t>
            </a:r>
          </a:p>
          <a:p>
            <a:pPr lvl="1"/>
            <a:r>
              <a:rPr lang="en-US" dirty="0"/>
              <a:t>XML Schema Definition (XSD).</a:t>
            </a:r>
          </a:p>
          <a:p>
            <a:pPr lvl="1"/>
            <a:r>
              <a:rPr lang="en-US" dirty="0"/>
              <a:t>An </a:t>
            </a:r>
            <a:r>
              <a:rPr lang="en-US" dirty="0" smtClean="0"/>
              <a:t>way </a:t>
            </a:r>
            <a:r>
              <a:rPr lang="en-US" dirty="0"/>
              <a:t>to specify the schema of XML documents.</a:t>
            </a:r>
          </a:p>
          <a:p>
            <a:pPr lvl="2"/>
            <a:r>
              <a:rPr lang="en-US" dirty="0"/>
              <a:t>An XML Schema is itself an XML document.</a:t>
            </a:r>
          </a:p>
          <a:p>
            <a:pPr lvl="1"/>
            <a:r>
              <a:rPr lang="en-US" dirty="0"/>
              <a:t>A </a:t>
            </a:r>
            <a:r>
              <a:rPr lang="en-US" dirty="0">
                <a:solidFill>
                  <a:srgbClr val="B23C00"/>
                </a:solidFill>
              </a:rPr>
              <a:t>valid</a:t>
            </a:r>
            <a:r>
              <a:rPr lang="en-US" dirty="0"/>
              <a:t> XML document is an instance of its schema.</a:t>
            </a:r>
          </a:p>
          <a:p>
            <a:pPr lvl="2"/>
            <a:r>
              <a:rPr lang="en-US" dirty="0"/>
              <a:t>XML schema : XML document </a:t>
            </a:r>
            <a:r>
              <a:rPr lang="en-US" dirty="0">
                <a:sym typeface="Wingdings" charset="0"/>
              </a:rPr>
              <a:t> Java class : Java object  </a:t>
            </a:r>
            <a:endParaRPr lang="en-US" dirty="0" smtClean="0">
              <a:sym typeface="Wingdings" charset="0"/>
            </a:endParaRPr>
          </a:p>
          <a:p>
            <a:pPr lvl="4"/>
            <a:endParaRPr lang="en-US" dirty="0">
              <a:sym typeface="Wingdings" charset="0"/>
            </a:endParaRPr>
          </a:p>
          <a:p>
            <a:r>
              <a:rPr lang="en-US" dirty="0"/>
              <a:t>XQuery</a:t>
            </a:r>
          </a:p>
          <a:p>
            <a:pPr lvl="1"/>
            <a:r>
              <a:rPr lang="en-US" dirty="0"/>
              <a:t>A query language for data stored as XML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67885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97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997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97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997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97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997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97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997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E64C3-CA4A-454B-B712-1632354C9280}" type="slidenum">
              <a:rPr lang="en-US"/>
              <a:pPr/>
              <a:t>17</a:t>
            </a:fld>
            <a:endParaRPr lang="en-US"/>
          </a:p>
        </p:txBody>
      </p:sp>
      <p:sp>
        <p:nvSpPr>
          <p:cNvPr id="500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</a:t>
            </a:r>
            <a:r>
              <a:rPr lang="en-US" dirty="0"/>
              <a:t>XML Tools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5007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785331"/>
          </a:xfrm>
        </p:spPr>
        <p:txBody>
          <a:bodyPr/>
          <a:lstStyle/>
          <a:p>
            <a:r>
              <a:rPr lang="en-US" dirty="0"/>
              <a:t>XML </a:t>
            </a:r>
            <a:r>
              <a:rPr lang="en-US" dirty="0" smtClean="0"/>
              <a:t>parsers</a:t>
            </a:r>
          </a:p>
          <a:p>
            <a:pPr lvl="1"/>
            <a:r>
              <a:rPr lang="en-US" dirty="0" smtClean="0"/>
              <a:t>Parse </a:t>
            </a:r>
            <a:r>
              <a:rPr lang="en-US" dirty="0"/>
              <a:t>an XML document </a:t>
            </a:r>
            <a:r>
              <a:rPr lang="en-US" dirty="0" smtClean="0"/>
              <a:t>to obtain its information.</a:t>
            </a:r>
            <a:endParaRPr lang="en-US" dirty="0"/>
          </a:p>
          <a:p>
            <a:pPr lvl="5"/>
            <a:endParaRPr lang="en-US" dirty="0"/>
          </a:p>
          <a:p>
            <a:r>
              <a:rPr lang="en-US" dirty="0"/>
              <a:t>Object-XML </a:t>
            </a:r>
            <a:r>
              <a:rPr lang="en-US" dirty="0" smtClean="0"/>
              <a:t>mapping</a:t>
            </a:r>
          </a:p>
          <a:p>
            <a:pPr lvl="1"/>
            <a:r>
              <a:rPr lang="en-US" dirty="0" smtClean="0"/>
              <a:t>Perform </a:t>
            </a:r>
            <a:r>
              <a:rPr lang="en-US" dirty="0"/>
              <a:t>object </a:t>
            </a:r>
            <a:r>
              <a:rPr lang="en-US" dirty="0" smtClean="0"/>
              <a:t>bindings.</a:t>
            </a:r>
            <a:endParaRPr lang="en-US" dirty="0"/>
          </a:p>
          <a:p>
            <a:pPr marL="2286000" lvl="5" indent="0">
              <a:buNone/>
            </a:pPr>
            <a:endParaRPr lang="en-US" dirty="0" smtClean="0"/>
          </a:p>
          <a:p>
            <a:r>
              <a:rPr lang="en-US" dirty="0"/>
              <a:t>Web services</a:t>
            </a:r>
          </a:p>
          <a:p>
            <a:pPr lvl="1"/>
            <a:r>
              <a:rPr lang="en-US" dirty="0" smtClean="0"/>
              <a:t>A </a:t>
            </a:r>
            <a:r>
              <a:rPr lang="en-US" dirty="0"/>
              <a:t>way to transport XML data between applications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07075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7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007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7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007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7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007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XML Data on the Server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data source for the web server can be XML.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The server must </a:t>
            </a:r>
            <a:r>
              <a:rPr lang="en-US" dirty="0" smtClean="0">
                <a:solidFill>
                  <a:srgbClr val="B23300"/>
                </a:solidFill>
              </a:rPr>
              <a:t>parse the XML data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in order to understand its structure and </a:t>
            </a:r>
            <a:br>
              <a:rPr lang="en-US" dirty="0" smtClean="0"/>
            </a:br>
            <a:r>
              <a:rPr lang="en-US" dirty="0" smtClean="0"/>
              <a:t>extract its information.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Example:</a:t>
            </a:r>
          </a:p>
          <a:p>
            <a:pPr lvl="1"/>
            <a:r>
              <a:rPr lang="en-US" dirty="0" smtClean="0"/>
              <a:t>Parse XML data and convert it to HTML </a:t>
            </a:r>
            <a:br>
              <a:rPr lang="en-US" dirty="0" smtClean="0"/>
            </a:br>
            <a:r>
              <a:rPr lang="en-US" dirty="0" smtClean="0"/>
              <a:t>for download to a web browser.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161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Expat: An “Event-Driven” XML Parser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smtClean="0">
                <a:solidFill>
                  <a:srgbClr val="B23300"/>
                </a:solidFill>
              </a:rPr>
              <a:t>Expat parser </a:t>
            </a:r>
            <a:r>
              <a:rPr lang="en-US" dirty="0" smtClean="0"/>
              <a:t>is an XML parser for PHP.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As it parses XML data from start to end, “events” are fired each time it reads </a:t>
            </a:r>
          </a:p>
          <a:p>
            <a:pPr lvl="4"/>
            <a:endParaRPr lang="en-US" dirty="0" smtClean="0"/>
          </a:p>
          <a:p>
            <a:pPr lvl="1"/>
            <a:r>
              <a:rPr lang="en-US" dirty="0" smtClean="0"/>
              <a:t>a start element tag</a:t>
            </a:r>
          </a:p>
          <a:p>
            <a:pPr lvl="1"/>
            <a:r>
              <a:rPr lang="en-US" dirty="0" smtClean="0"/>
              <a:t>an end element tag</a:t>
            </a:r>
          </a:p>
          <a:p>
            <a:pPr lvl="1"/>
            <a:r>
              <a:rPr lang="en-US" dirty="0" smtClean="0"/>
              <a:t>element contents</a:t>
            </a:r>
          </a:p>
          <a:p>
            <a:pPr lvl="5"/>
            <a:endParaRPr lang="en-US" dirty="0" smtClean="0"/>
          </a:p>
          <a:p>
            <a:r>
              <a:rPr lang="en-US" dirty="0" smtClean="0">
                <a:solidFill>
                  <a:srgbClr val="B23300"/>
                </a:solidFill>
              </a:rPr>
              <a:t>Callback functions </a:t>
            </a:r>
            <a:r>
              <a:rPr lang="en-US" dirty="0" smtClean="0"/>
              <a:t>process each event.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9255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Assignment </a:t>
            </a:r>
            <a:r>
              <a:rPr lang="en-US" dirty="0" smtClean="0"/>
              <a:t>#7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4464"/>
            <a:ext cx="8229600" cy="4896461"/>
          </a:xfrm>
        </p:spPr>
        <p:txBody>
          <a:bodyPr/>
          <a:lstStyle/>
          <a:p>
            <a:r>
              <a:rPr lang="en-US" dirty="0" smtClean="0">
                <a:solidFill>
                  <a:srgbClr val="B23C00"/>
                </a:solidFill>
              </a:rPr>
              <a:t>Add AJAX</a:t>
            </a:r>
            <a:r>
              <a:rPr lang="en-US" dirty="0">
                <a:solidFill>
                  <a:srgbClr val="B23C00"/>
                </a:solidFill>
              </a:rPr>
              <a:t> </a:t>
            </a:r>
            <a:r>
              <a:rPr lang="en-US" dirty="0" smtClean="0"/>
              <a:t>to your web application.</a:t>
            </a:r>
          </a:p>
          <a:p>
            <a:pPr lvl="5"/>
            <a:endParaRPr lang="en-US" dirty="0" smtClean="0"/>
          </a:p>
          <a:p>
            <a:pPr lvl="1"/>
            <a:r>
              <a:rPr lang="en-US" dirty="0" smtClean="0"/>
              <a:t>Modify a portion of your web page (or dynamically create a menu or table) without a full page refresh.</a:t>
            </a:r>
          </a:p>
          <a:p>
            <a:pPr lvl="5"/>
            <a:endParaRPr lang="en-US" dirty="0"/>
          </a:p>
          <a:p>
            <a:r>
              <a:rPr lang="en-US" dirty="0" smtClean="0"/>
              <a:t>Turn in the usual zip file containing source files, database dump, and screen shots.</a:t>
            </a:r>
          </a:p>
          <a:p>
            <a:pPr lvl="5"/>
            <a:endParaRPr lang="en-US" dirty="0"/>
          </a:p>
          <a:p>
            <a:r>
              <a:rPr lang="en-US" dirty="0" smtClean="0"/>
              <a:t>Due Friday, </a:t>
            </a:r>
            <a:r>
              <a:rPr lang="en-US" dirty="0" smtClean="0"/>
              <a:t>Nov. 13.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4940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XML Data: Courses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46832" y="1393427"/>
            <a:ext cx="8080420" cy="44935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&lt;?xml version="1.0"?&gt;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&lt;courses&gt;</a:t>
            </a:r>
          </a:p>
          <a:p>
            <a:r>
              <a:rPr lang="fr-FR" sz="1800" b="1" dirty="0">
                <a:latin typeface="Courier New"/>
                <a:cs typeface="Courier New"/>
              </a:rPr>
              <a:t>    &lt;course&gt;</a:t>
            </a:r>
          </a:p>
          <a:p>
            <a:r>
              <a:rPr lang="fr-FR" sz="1800" b="1" dirty="0">
                <a:latin typeface="Courier New"/>
                <a:cs typeface="Courier New"/>
              </a:rPr>
              <a:t>        &lt;</a:t>
            </a:r>
            <a:r>
              <a:rPr lang="fr-FR" sz="1800" b="1" dirty="0" err="1">
                <a:latin typeface="Courier New"/>
                <a:cs typeface="Courier New"/>
              </a:rPr>
              <a:t>title</a:t>
            </a:r>
            <a:r>
              <a:rPr lang="fr-FR" sz="1800" b="1" dirty="0">
                <a:latin typeface="Courier New"/>
                <a:cs typeface="Courier New"/>
              </a:rPr>
              <a:t>&gt;CS 149 Operating </a:t>
            </a:r>
            <a:r>
              <a:rPr lang="fr-FR" sz="1800" b="1" dirty="0" err="1">
                <a:latin typeface="Courier New"/>
                <a:cs typeface="Courier New"/>
              </a:rPr>
              <a:t>Systems</a:t>
            </a:r>
            <a:r>
              <a:rPr lang="fr-FR" sz="1800" b="1" dirty="0">
                <a:latin typeface="Courier New"/>
                <a:cs typeface="Courier New"/>
              </a:rPr>
              <a:t>&lt;/</a:t>
            </a:r>
            <a:r>
              <a:rPr lang="fr-FR" sz="1800" b="1" dirty="0" err="1">
                <a:latin typeface="Courier New"/>
                <a:cs typeface="Courier New"/>
              </a:rPr>
              <a:t>title</a:t>
            </a:r>
            <a:r>
              <a:rPr lang="fr-FR" sz="1800" b="1" dirty="0">
                <a:latin typeface="Courier New"/>
                <a:cs typeface="Courier New"/>
              </a:rPr>
              <a:t>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&lt;description&gt;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    Fundamentals: Contiguous and non-contiguous 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    memory management; processor scheduling and 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    interrupts; concurrent, mutually exclusive, 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    synchronized and deadlocked processes; files. 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    Substantial programming project required. 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&lt;/description&gt;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&lt;</a:t>
            </a:r>
            <a:r>
              <a:rPr lang="en-US" sz="1800" b="1" dirty="0" err="1">
                <a:latin typeface="Courier New"/>
                <a:cs typeface="Courier New"/>
              </a:rPr>
              <a:t>prequisites</a:t>
            </a:r>
            <a:r>
              <a:rPr lang="en-US" sz="1800" b="1" dirty="0">
                <a:latin typeface="Courier New"/>
                <a:cs typeface="Courier New"/>
              </a:rPr>
              <a:t>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    CS 146 or SE 146 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    (with a grade of "C-" or better).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&lt;/</a:t>
            </a:r>
            <a:r>
              <a:rPr lang="en-US" sz="1800" b="1" dirty="0" err="1">
                <a:latin typeface="Courier New"/>
                <a:cs typeface="Courier New"/>
              </a:rPr>
              <a:t>prequisites</a:t>
            </a:r>
            <a:r>
              <a:rPr lang="en-US" sz="1800" b="1" dirty="0">
                <a:latin typeface="Courier New"/>
                <a:cs typeface="Courier New"/>
              </a:rPr>
              <a:t>&gt;</a:t>
            </a:r>
          </a:p>
          <a:p>
            <a:r>
              <a:rPr lang="fr-FR" sz="1800" b="1" dirty="0">
                <a:latin typeface="Courier New"/>
                <a:cs typeface="Courier New"/>
              </a:rPr>
              <a:t>    &lt;/course&gt;</a:t>
            </a:r>
            <a:endParaRPr lang="en-US" sz="1800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498048" y="1234464"/>
            <a:ext cx="1279216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courses.xml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54674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XML Data: </a:t>
            </a:r>
            <a:r>
              <a:rPr lang="en-US" dirty="0" smtClean="0"/>
              <a:t>Courses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31562" y="1417342"/>
            <a:ext cx="7803376" cy="452431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fr-FR" sz="1800" b="1" dirty="0">
                <a:latin typeface="Courier New"/>
                <a:cs typeface="Courier New"/>
              </a:rPr>
              <a:t> </a:t>
            </a:r>
            <a:r>
              <a:rPr lang="fr-FR" sz="1800" b="1" dirty="0" smtClean="0">
                <a:latin typeface="Courier New"/>
                <a:cs typeface="Courier New"/>
              </a:rPr>
              <a:t>   &lt;</a:t>
            </a:r>
            <a:r>
              <a:rPr lang="fr-FR" sz="1800" b="1" dirty="0">
                <a:latin typeface="Courier New"/>
                <a:cs typeface="Courier New"/>
              </a:rPr>
              <a:t>course&gt;</a:t>
            </a:r>
          </a:p>
          <a:p>
            <a:r>
              <a:rPr lang="fr-FR" sz="1800" b="1" dirty="0">
                <a:latin typeface="Courier New"/>
                <a:cs typeface="Courier New"/>
              </a:rPr>
              <a:t>        &lt;</a:t>
            </a:r>
            <a:r>
              <a:rPr lang="fr-FR" sz="1800" b="1" dirty="0" err="1">
                <a:latin typeface="Courier New"/>
                <a:cs typeface="Courier New"/>
              </a:rPr>
              <a:t>title</a:t>
            </a:r>
            <a:r>
              <a:rPr lang="fr-FR" sz="1800" b="1" dirty="0">
                <a:latin typeface="Courier New"/>
                <a:cs typeface="Courier New"/>
              </a:rPr>
              <a:t>&gt;CS 153 Compiler Design&lt;/</a:t>
            </a:r>
            <a:r>
              <a:rPr lang="fr-FR" sz="1800" b="1" dirty="0" err="1">
                <a:latin typeface="Courier New"/>
                <a:cs typeface="Courier New"/>
              </a:rPr>
              <a:t>title</a:t>
            </a:r>
            <a:r>
              <a:rPr lang="fr-FR" sz="1800" b="1" dirty="0">
                <a:latin typeface="Courier New"/>
                <a:cs typeface="Courier New"/>
              </a:rPr>
              <a:t>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&lt;description&gt;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    Theoretical aspects of compiler design, 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    including parsing context free languages, 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    lexical analysis, translation specification 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    and machine-independent code generation. 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    Programming projects to demonstrate design 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    topics. 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&lt;/description&gt;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&lt;</a:t>
            </a:r>
            <a:r>
              <a:rPr lang="en-US" sz="1800" b="1" dirty="0" err="1">
                <a:latin typeface="Courier New"/>
                <a:cs typeface="Courier New"/>
              </a:rPr>
              <a:t>prequisites</a:t>
            </a:r>
            <a:r>
              <a:rPr lang="en-US" sz="1800" b="1" dirty="0">
                <a:latin typeface="Courier New"/>
                <a:cs typeface="Courier New"/>
              </a:rPr>
              <a:t>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    CS 47 or CMPE 102, 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    CS 146, and CS 154 (with a grade of "C-" 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    or better in each) or instructor consent.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&lt;/</a:t>
            </a:r>
            <a:r>
              <a:rPr lang="en-US" sz="1800" b="1" dirty="0" err="1">
                <a:latin typeface="Courier New"/>
                <a:cs typeface="Courier New"/>
              </a:rPr>
              <a:t>prequisites</a:t>
            </a:r>
            <a:r>
              <a:rPr lang="en-US" sz="1800" b="1" dirty="0">
                <a:latin typeface="Courier New"/>
                <a:cs typeface="Courier New"/>
              </a:rPr>
              <a:t>&gt;</a:t>
            </a:r>
          </a:p>
          <a:p>
            <a:r>
              <a:rPr lang="fr-FR" sz="1800" b="1" dirty="0">
                <a:latin typeface="Courier New"/>
                <a:cs typeface="Courier New"/>
              </a:rPr>
              <a:t>    &lt;/course&gt;</a:t>
            </a:r>
            <a:endParaRPr lang="en-US" sz="1800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498048" y="1234464"/>
            <a:ext cx="1279216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courses.xml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89660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XML Data: </a:t>
            </a:r>
            <a:r>
              <a:rPr lang="en-US" dirty="0" smtClean="0"/>
              <a:t>Courses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31562" y="1417342"/>
            <a:ext cx="7387810" cy="369331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fr-FR" sz="1800" b="1" dirty="0" smtClean="0">
                <a:latin typeface="Courier New"/>
                <a:cs typeface="Courier New"/>
              </a:rPr>
              <a:t>    &lt;</a:t>
            </a:r>
            <a:r>
              <a:rPr lang="fr-FR" sz="1800" b="1" dirty="0">
                <a:latin typeface="Courier New"/>
                <a:cs typeface="Courier New"/>
              </a:rPr>
              <a:t>course&gt;</a:t>
            </a:r>
          </a:p>
          <a:p>
            <a:r>
              <a:rPr lang="fr-FR" sz="1800" b="1" dirty="0">
                <a:latin typeface="Courier New"/>
                <a:cs typeface="Courier New"/>
              </a:rPr>
              <a:t>        &lt;</a:t>
            </a:r>
            <a:r>
              <a:rPr lang="fr-FR" sz="1800" b="1" dirty="0" err="1">
                <a:latin typeface="Courier New"/>
                <a:cs typeface="Courier New"/>
              </a:rPr>
              <a:t>title</a:t>
            </a:r>
            <a:r>
              <a:rPr lang="fr-FR" sz="1800" b="1" dirty="0">
                <a:latin typeface="Courier New"/>
                <a:cs typeface="Courier New"/>
              </a:rPr>
              <a:t>&gt;CS 174 Web </a:t>
            </a:r>
            <a:r>
              <a:rPr lang="fr-FR" sz="1800" b="1" dirty="0" err="1">
                <a:latin typeface="Courier New"/>
                <a:cs typeface="Courier New"/>
              </a:rPr>
              <a:t>Programming</a:t>
            </a:r>
            <a:r>
              <a:rPr lang="fr-FR" sz="1800" b="1" dirty="0">
                <a:latin typeface="Courier New"/>
                <a:cs typeface="Courier New"/>
              </a:rPr>
              <a:t>&lt;/</a:t>
            </a:r>
            <a:r>
              <a:rPr lang="fr-FR" sz="1800" b="1" dirty="0" err="1">
                <a:latin typeface="Courier New"/>
                <a:cs typeface="Courier New"/>
              </a:rPr>
              <a:t>title</a:t>
            </a:r>
            <a:r>
              <a:rPr lang="fr-FR" sz="1800" b="1" dirty="0">
                <a:latin typeface="Courier New"/>
                <a:cs typeface="Courier New"/>
              </a:rPr>
              <a:t>&gt;</a:t>
            </a:r>
          </a:p>
          <a:p>
            <a:r>
              <a:rPr lang="fr-FR" sz="1800" b="1" dirty="0">
                <a:latin typeface="Courier New"/>
                <a:cs typeface="Courier New"/>
              </a:rPr>
              <a:t>        &lt;description&gt;</a:t>
            </a:r>
          </a:p>
          <a:p>
            <a:r>
              <a:rPr lang="fr-FR" sz="1800" b="1" dirty="0">
                <a:latin typeface="Courier New"/>
                <a:cs typeface="Courier New"/>
              </a:rPr>
              <a:t>            </a:t>
            </a:r>
            <a:r>
              <a:rPr lang="fr-FR" sz="1800" b="1" dirty="0" err="1">
                <a:latin typeface="Courier New"/>
                <a:cs typeface="Courier New"/>
              </a:rPr>
              <a:t>Development</a:t>
            </a:r>
            <a:r>
              <a:rPr lang="fr-FR" sz="1800" b="1" dirty="0">
                <a:latin typeface="Courier New"/>
                <a:cs typeface="Courier New"/>
              </a:rPr>
              <a:t> and </a:t>
            </a:r>
            <a:r>
              <a:rPr lang="fr-FR" sz="1800" b="1" dirty="0" err="1">
                <a:latin typeface="Courier New"/>
                <a:cs typeface="Courier New"/>
              </a:rPr>
              <a:t>deployment</a:t>
            </a:r>
            <a:r>
              <a:rPr lang="fr-FR" sz="1800" b="1" dirty="0">
                <a:latin typeface="Courier New"/>
                <a:cs typeface="Courier New"/>
              </a:rPr>
              <a:t> of multi-</a:t>
            </a:r>
            <a:r>
              <a:rPr lang="fr-FR" sz="1800" b="1" dirty="0" err="1">
                <a:latin typeface="Courier New"/>
                <a:cs typeface="Courier New"/>
              </a:rPr>
              <a:t>tier</a:t>
            </a:r>
            <a:r>
              <a:rPr lang="fr-FR" sz="1800" b="1" dirty="0">
                <a:latin typeface="Courier New"/>
                <a:cs typeface="Courier New"/>
              </a:rPr>
              <a:t> </a:t>
            </a:r>
          </a:p>
          <a:p>
            <a:r>
              <a:rPr lang="fr-FR" sz="1800" b="1" dirty="0">
                <a:latin typeface="Courier New"/>
                <a:cs typeface="Courier New"/>
              </a:rPr>
              <a:t>            web-</a:t>
            </a:r>
            <a:r>
              <a:rPr lang="fr-FR" sz="1800" b="1" dirty="0" err="1">
                <a:latin typeface="Courier New"/>
                <a:cs typeface="Courier New"/>
              </a:rPr>
              <a:t>based</a:t>
            </a:r>
            <a:r>
              <a:rPr lang="fr-FR" sz="1800" b="1" dirty="0">
                <a:latin typeface="Courier New"/>
                <a:cs typeface="Courier New"/>
              </a:rPr>
              <a:t> applications. Introduction to </a:t>
            </a:r>
          </a:p>
          <a:p>
            <a:r>
              <a:rPr lang="fr-FR" sz="1800" b="1" dirty="0">
                <a:latin typeface="Courier New"/>
                <a:cs typeface="Courier New"/>
              </a:rPr>
              <a:t>            HTML, XML, </a:t>
            </a:r>
            <a:r>
              <a:rPr lang="fr-FR" sz="1800" b="1" dirty="0" err="1">
                <a:latin typeface="Courier New"/>
                <a:cs typeface="Courier New"/>
              </a:rPr>
              <a:t>enterprise</a:t>
            </a:r>
            <a:r>
              <a:rPr lang="fr-FR" sz="1800" b="1" dirty="0">
                <a:latin typeface="Courier New"/>
                <a:cs typeface="Courier New"/>
              </a:rPr>
              <a:t> design patterns, </a:t>
            </a:r>
          </a:p>
          <a:p>
            <a:r>
              <a:rPr lang="fr-FR" sz="1800" b="1" dirty="0">
                <a:latin typeface="Courier New"/>
                <a:cs typeface="Courier New"/>
              </a:rPr>
              <a:t>            web services and </a:t>
            </a:r>
            <a:r>
              <a:rPr lang="fr-FR" sz="1800" b="1" dirty="0" err="1">
                <a:latin typeface="Courier New"/>
                <a:cs typeface="Courier New"/>
              </a:rPr>
              <a:t>database</a:t>
            </a:r>
            <a:r>
              <a:rPr lang="fr-FR" sz="1800" b="1" dirty="0">
                <a:latin typeface="Courier New"/>
                <a:cs typeface="Courier New"/>
              </a:rPr>
              <a:t> </a:t>
            </a:r>
            <a:r>
              <a:rPr lang="fr-FR" sz="1800" b="1" dirty="0" err="1">
                <a:latin typeface="Courier New"/>
                <a:cs typeface="Courier New"/>
              </a:rPr>
              <a:t>access</a:t>
            </a:r>
            <a:r>
              <a:rPr lang="fr-FR" sz="1800" b="1" dirty="0">
                <a:latin typeface="Courier New"/>
                <a:cs typeface="Courier New"/>
              </a:rPr>
              <a:t>.</a:t>
            </a:r>
          </a:p>
          <a:p>
            <a:r>
              <a:rPr lang="fr-FR" sz="1800" b="1" dirty="0">
                <a:latin typeface="Courier New"/>
                <a:cs typeface="Courier New"/>
              </a:rPr>
              <a:t>        &lt;/description&gt;</a:t>
            </a:r>
          </a:p>
          <a:p>
            <a:r>
              <a:rPr lang="fr-FR" sz="1800" b="1" dirty="0">
                <a:latin typeface="Courier New"/>
                <a:cs typeface="Courier New"/>
              </a:rPr>
              <a:t>        &lt;</a:t>
            </a:r>
            <a:r>
              <a:rPr lang="fr-FR" sz="1800" b="1" dirty="0" err="1">
                <a:latin typeface="Courier New"/>
                <a:cs typeface="Courier New"/>
              </a:rPr>
              <a:t>prequisites</a:t>
            </a:r>
            <a:r>
              <a:rPr lang="fr-FR" sz="1800" b="1" dirty="0">
                <a:latin typeface="Courier New"/>
                <a:cs typeface="Courier New"/>
              </a:rPr>
              <a:t>&gt;</a:t>
            </a:r>
          </a:p>
          <a:p>
            <a:r>
              <a:rPr lang="fr-FR" sz="1800" b="1" dirty="0">
                <a:latin typeface="Courier New"/>
                <a:cs typeface="Courier New"/>
              </a:rPr>
              <a:t>            CS 46B (</a:t>
            </a:r>
            <a:r>
              <a:rPr lang="fr-FR" sz="1800" b="1" dirty="0" err="1">
                <a:latin typeface="Courier New"/>
                <a:cs typeface="Courier New"/>
              </a:rPr>
              <a:t>with</a:t>
            </a:r>
            <a:r>
              <a:rPr lang="fr-FR" sz="1800" b="1" dirty="0">
                <a:latin typeface="Courier New"/>
                <a:cs typeface="Courier New"/>
              </a:rPr>
              <a:t> a grade </a:t>
            </a:r>
          </a:p>
          <a:p>
            <a:r>
              <a:rPr lang="fr-FR" sz="1800" b="1" dirty="0">
                <a:latin typeface="Courier New"/>
                <a:cs typeface="Courier New"/>
              </a:rPr>
              <a:t>            of "C-" or </a:t>
            </a:r>
            <a:r>
              <a:rPr lang="fr-FR" sz="1800" b="1" dirty="0" err="1">
                <a:latin typeface="Courier New"/>
                <a:cs typeface="Courier New"/>
              </a:rPr>
              <a:t>better</a:t>
            </a:r>
            <a:r>
              <a:rPr lang="fr-FR" sz="1800" b="1" dirty="0">
                <a:latin typeface="Courier New"/>
                <a:cs typeface="Courier New"/>
              </a:rPr>
              <a:t>).</a:t>
            </a:r>
          </a:p>
          <a:p>
            <a:r>
              <a:rPr lang="fr-FR" sz="1800" b="1" dirty="0">
                <a:latin typeface="Courier New"/>
                <a:cs typeface="Courier New"/>
              </a:rPr>
              <a:t>        &lt;/</a:t>
            </a:r>
            <a:r>
              <a:rPr lang="fr-FR" sz="1800" b="1" dirty="0" err="1">
                <a:latin typeface="Courier New"/>
                <a:cs typeface="Courier New"/>
              </a:rPr>
              <a:t>prequisites</a:t>
            </a:r>
            <a:r>
              <a:rPr lang="fr-FR" sz="1800" b="1" dirty="0">
                <a:latin typeface="Courier New"/>
                <a:cs typeface="Courier New"/>
              </a:rPr>
              <a:t>&gt;</a:t>
            </a:r>
          </a:p>
          <a:p>
            <a:r>
              <a:rPr lang="fr-FR" sz="1800" b="1" dirty="0">
                <a:latin typeface="Courier New"/>
                <a:cs typeface="Courier New"/>
              </a:rPr>
              <a:t>    &lt;/course&gt;</a:t>
            </a:r>
            <a:endParaRPr lang="en-US" sz="1800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498048" y="1234464"/>
            <a:ext cx="1279216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courses.xml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52136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XML Data: Courses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65806" y="1365491"/>
            <a:ext cx="8357464" cy="5355313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fr-FR" sz="1800" b="1" dirty="0">
                <a:latin typeface="Courier New"/>
                <a:cs typeface="Courier New"/>
              </a:rPr>
              <a:t> </a:t>
            </a:r>
            <a:r>
              <a:rPr lang="fr-FR" sz="1800" b="1" dirty="0" smtClean="0">
                <a:latin typeface="Courier New"/>
                <a:cs typeface="Courier New"/>
              </a:rPr>
              <a:t>   &lt;</a:t>
            </a:r>
            <a:r>
              <a:rPr lang="fr-FR" sz="1800" b="1" dirty="0">
                <a:latin typeface="Courier New"/>
                <a:cs typeface="Courier New"/>
              </a:rPr>
              <a:t>course&gt;</a:t>
            </a:r>
          </a:p>
          <a:p>
            <a:r>
              <a:rPr lang="fr-FR" sz="1800" b="1" dirty="0">
                <a:latin typeface="Courier New"/>
                <a:cs typeface="Courier New"/>
              </a:rPr>
              <a:t>        &lt;</a:t>
            </a:r>
            <a:r>
              <a:rPr lang="fr-FR" sz="1800" b="1" dirty="0" err="1">
                <a:latin typeface="Courier New"/>
                <a:cs typeface="Courier New"/>
              </a:rPr>
              <a:t>title</a:t>
            </a:r>
            <a:r>
              <a:rPr lang="fr-FR" sz="1800" b="1" dirty="0">
                <a:latin typeface="Courier New"/>
                <a:cs typeface="Courier New"/>
              </a:rPr>
              <a:t>&gt;CS 235 User Interface Design&lt;/</a:t>
            </a:r>
            <a:r>
              <a:rPr lang="fr-FR" sz="1800" b="1" dirty="0" err="1">
                <a:latin typeface="Courier New"/>
                <a:cs typeface="Courier New"/>
              </a:rPr>
              <a:t>title</a:t>
            </a:r>
            <a:r>
              <a:rPr lang="fr-FR" sz="1800" b="1" dirty="0">
                <a:latin typeface="Courier New"/>
                <a:cs typeface="Courier New"/>
              </a:rPr>
              <a:t>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&lt;description&gt;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    We will study the principles of designing, 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    developing, and evaluating a compelling and 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    effective user interface (UI) and experience 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    (UX) for desktop, web, and mobile applications. 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&lt;/description&gt;</a:t>
            </a:r>
          </a:p>
          <a:p>
            <a:r>
              <a:rPr lang="hu-HU" sz="1800" b="1" dirty="0">
                <a:latin typeface="Courier New"/>
                <a:cs typeface="Courier New"/>
              </a:rPr>
              <a:t>        </a:t>
            </a:r>
            <a:r>
              <a:rPr lang="hu-HU" sz="1800" b="1" dirty="0">
                <a:solidFill>
                  <a:srgbClr val="B23300"/>
                </a:solidFill>
                <a:latin typeface="Courier New"/>
                <a:cs typeface="Courier New"/>
              </a:rPr>
              <a:t>&lt;topics&gt;</a:t>
            </a:r>
          </a:p>
          <a:p>
            <a:r>
              <a:rPr lang="en-US" sz="1800" b="1" dirty="0">
                <a:solidFill>
                  <a:srgbClr val="B23300"/>
                </a:solidFill>
                <a:latin typeface="Courier New"/>
                <a:cs typeface="Courier New"/>
              </a:rPr>
              <a:t>            &lt;topic&gt;User requirements and use cases&lt;/topic&gt;</a:t>
            </a:r>
          </a:p>
          <a:p>
            <a:r>
              <a:rPr lang="en-US" sz="1800" b="1" dirty="0">
                <a:solidFill>
                  <a:srgbClr val="B23300"/>
                </a:solidFill>
                <a:latin typeface="Courier New"/>
                <a:cs typeface="Courier New"/>
              </a:rPr>
              <a:t>            &lt;topic&gt;UI and UX design patterns&lt;/topic&gt;</a:t>
            </a:r>
          </a:p>
          <a:p>
            <a:r>
              <a:rPr lang="en-US" sz="1800" b="1" dirty="0">
                <a:solidFill>
                  <a:srgbClr val="B23300"/>
                </a:solidFill>
                <a:latin typeface="Courier New"/>
                <a:cs typeface="Courier New"/>
              </a:rPr>
              <a:t>            &lt;topic&gt;Usability testing&lt;/topic&gt;</a:t>
            </a:r>
          </a:p>
          <a:p>
            <a:r>
              <a:rPr lang="hu-HU" sz="1800" b="1" dirty="0">
                <a:solidFill>
                  <a:srgbClr val="B23300"/>
                </a:solidFill>
                <a:latin typeface="Courier New"/>
                <a:cs typeface="Courier New"/>
              </a:rPr>
              <a:t>        &lt;/topics&gt;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&lt;</a:t>
            </a:r>
            <a:r>
              <a:rPr lang="en-US" sz="1800" b="1" dirty="0" err="1">
                <a:latin typeface="Courier New"/>
                <a:cs typeface="Courier New"/>
              </a:rPr>
              <a:t>prequisites</a:t>
            </a:r>
            <a:r>
              <a:rPr lang="en-US" sz="1800" b="1" dirty="0">
                <a:latin typeface="Courier New"/>
                <a:cs typeface="Courier New"/>
              </a:rPr>
              <a:t>&gt;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    CS 46B (with a grade 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    of "C-" or better).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&lt;/</a:t>
            </a:r>
            <a:r>
              <a:rPr lang="en-US" sz="1800" b="1" dirty="0" err="1">
                <a:latin typeface="Courier New"/>
                <a:cs typeface="Courier New"/>
              </a:rPr>
              <a:t>prequisites</a:t>
            </a:r>
            <a:r>
              <a:rPr lang="en-US" sz="1800" b="1" dirty="0">
                <a:latin typeface="Courier New"/>
                <a:cs typeface="Courier New"/>
              </a:rPr>
              <a:t>&gt;</a:t>
            </a:r>
          </a:p>
          <a:p>
            <a:r>
              <a:rPr lang="fr-FR" sz="1800" b="1" dirty="0">
                <a:latin typeface="Courier New"/>
                <a:cs typeface="Courier New"/>
              </a:rPr>
              <a:t>    &lt;/course&gt;</a:t>
            </a:r>
          </a:p>
          <a:p>
            <a:r>
              <a:rPr lang="fr-FR" sz="1800" b="1" dirty="0">
                <a:latin typeface="Courier New"/>
                <a:cs typeface="Courier New"/>
              </a:rPr>
              <a:t>&lt;/courses&gt;</a:t>
            </a:r>
            <a:endParaRPr lang="en-US" sz="1800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590417" y="1234464"/>
            <a:ext cx="1279216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courses.xml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19381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Expat Parsing for Structure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896044" y="1234464"/>
            <a:ext cx="8065028" cy="5016759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smtClean="0">
                <a:latin typeface="Courier New"/>
                <a:cs typeface="Courier New"/>
              </a:rPr>
              <a:t>&lt;</a:t>
            </a:r>
            <a:r>
              <a:rPr lang="en-US" b="1" dirty="0">
                <a:latin typeface="Courier New"/>
                <a:cs typeface="Courier New"/>
              </a:rPr>
              <a:t>html&gt;</a:t>
            </a:r>
          </a:p>
          <a:p>
            <a:r>
              <a:rPr lang="en-US" b="1" dirty="0">
                <a:latin typeface="Courier New"/>
                <a:cs typeface="Courier New"/>
              </a:rPr>
              <a:t>&lt;head&gt;</a:t>
            </a:r>
          </a:p>
          <a:p>
            <a:r>
              <a:rPr lang="en-US" b="1" dirty="0">
                <a:latin typeface="Courier New"/>
                <a:cs typeface="Courier New"/>
              </a:rPr>
              <a:t>    &lt;meta charset="UTF-8"&gt;</a:t>
            </a:r>
          </a:p>
          <a:p>
            <a:r>
              <a:rPr lang="en-US" b="1" dirty="0">
                <a:latin typeface="Courier New"/>
                <a:cs typeface="Courier New"/>
              </a:rPr>
              <a:t>    &lt;script type="text/</a:t>
            </a:r>
            <a:r>
              <a:rPr lang="en-US" b="1" dirty="0" err="1" smtClean="0">
                <a:latin typeface="Courier New"/>
                <a:cs typeface="Courier New"/>
              </a:rPr>
              <a:t>javascript</a:t>
            </a:r>
            <a:r>
              <a:rPr lang="cs-CZ" b="1" dirty="0">
                <a:latin typeface="Courier New"/>
                <a:cs typeface="Courier New"/>
              </a:rPr>
              <a:t>"</a:t>
            </a:r>
            <a:r>
              <a:rPr lang="en-US" b="1" dirty="0" smtClean="0">
                <a:latin typeface="Courier New"/>
                <a:cs typeface="Courier New"/>
              </a:rPr>
              <a:t> </a:t>
            </a:r>
            <a:r>
              <a:rPr lang="cs-CZ" b="1" dirty="0" err="1" smtClean="0">
                <a:latin typeface="Courier New"/>
                <a:cs typeface="Courier New"/>
              </a:rPr>
              <a:t>src</a:t>
            </a:r>
            <a:r>
              <a:rPr lang="cs-CZ" b="1" dirty="0">
                <a:latin typeface="Courier New"/>
                <a:cs typeface="Courier New"/>
              </a:rPr>
              <a:t>="</a:t>
            </a:r>
            <a:r>
              <a:rPr lang="cs-CZ" b="1" dirty="0" err="1">
                <a:latin typeface="Courier New"/>
                <a:cs typeface="Courier New"/>
              </a:rPr>
              <a:t>js</a:t>
            </a:r>
            <a:r>
              <a:rPr lang="cs-CZ" b="1" dirty="0">
                <a:latin typeface="Courier New"/>
                <a:cs typeface="Courier New"/>
              </a:rPr>
              <a:t>/</a:t>
            </a:r>
            <a:r>
              <a:rPr lang="cs-CZ" b="1" dirty="0" err="1">
                <a:latin typeface="Courier New"/>
                <a:cs typeface="Courier New"/>
              </a:rPr>
              <a:t>jquery.js</a:t>
            </a:r>
            <a:r>
              <a:rPr lang="cs-CZ" b="1" dirty="0">
                <a:latin typeface="Courier New"/>
                <a:cs typeface="Courier New"/>
              </a:rPr>
              <a:t>"</a:t>
            </a:r>
            <a:r>
              <a:rPr lang="cs-CZ" b="1" dirty="0" smtClean="0">
                <a:latin typeface="Courier New"/>
                <a:cs typeface="Courier New"/>
              </a:rPr>
              <a:t>&gt; &lt;</a:t>
            </a:r>
            <a:r>
              <a:rPr lang="cs-CZ" b="1" dirty="0">
                <a:latin typeface="Courier New"/>
                <a:cs typeface="Courier New"/>
              </a:rPr>
              <a:t>/</a:t>
            </a:r>
            <a:r>
              <a:rPr lang="cs-CZ" b="1" dirty="0" err="1">
                <a:latin typeface="Courier New"/>
                <a:cs typeface="Courier New"/>
              </a:rPr>
              <a:t>script</a:t>
            </a:r>
            <a:r>
              <a:rPr lang="cs-CZ" b="1" dirty="0">
                <a:latin typeface="Courier New"/>
                <a:cs typeface="Courier New"/>
              </a:rPr>
              <a:t>&gt;</a:t>
            </a:r>
          </a:p>
          <a:p>
            <a:r>
              <a:rPr lang="cs-CZ" b="1" dirty="0">
                <a:latin typeface="Courier New"/>
                <a:cs typeface="Courier New"/>
              </a:rPr>
              <a:t>    &lt;</a:t>
            </a:r>
            <a:r>
              <a:rPr lang="cs-CZ" b="1" dirty="0" err="1">
                <a:latin typeface="Courier New"/>
                <a:cs typeface="Courier New"/>
              </a:rPr>
              <a:t>script</a:t>
            </a:r>
            <a:r>
              <a:rPr lang="cs-CZ" b="1" dirty="0">
                <a:latin typeface="Courier New"/>
                <a:cs typeface="Courier New"/>
              </a:rPr>
              <a:t> type="text/</a:t>
            </a:r>
            <a:r>
              <a:rPr lang="cs-CZ" b="1" dirty="0" err="1">
                <a:latin typeface="Courier New"/>
                <a:cs typeface="Courier New"/>
              </a:rPr>
              <a:t>javascript</a:t>
            </a:r>
            <a:r>
              <a:rPr lang="cs-CZ" b="1" dirty="0">
                <a:latin typeface="Courier New"/>
                <a:cs typeface="Courier New"/>
              </a:rPr>
              <a:t>"&gt;</a:t>
            </a:r>
          </a:p>
          <a:p>
            <a:r>
              <a:rPr lang="cs-CZ" b="1" dirty="0">
                <a:latin typeface="Courier New"/>
                <a:cs typeface="Courier New"/>
              </a:rPr>
              <a:t>        $(</a:t>
            </a:r>
            <a:r>
              <a:rPr lang="cs-CZ" b="1" dirty="0" err="1">
                <a:latin typeface="Courier New"/>
                <a:cs typeface="Courier New"/>
              </a:rPr>
              <a:t>init</a:t>
            </a:r>
            <a:r>
              <a:rPr lang="cs-CZ" b="1" dirty="0">
                <a:latin typeface="Courier New"/>
                <a:cs typeface="Courier New"/>
              </a:rPr>
              <a:t>);</a:t>
            </a:r>
          </a:p>
          <a:p>
            <a:r>
              <a:rPr lang="cs-CZ" b="1" dirty="0">
                <a:latin typeface="Courier New"/>
                <a:cs typeface="Courier New"/>
              </a:rPr>
              <a:t>    </a:t>
            </a:r>
          </a:p>
          <a:p>
            <a:r>
              <a:rPr lang="en-US" b="1" dirty="0">
                <a:latin typeface="Courier New"/>
                <a:cs typeface="Courier New"/>
              </a:rPr>
              <a:t>        function </a:t>
            </a:r>
            <a:r>
              <a:rPr lang="en-US" b="1" dirty="0" err="1">
                <a:latin typeface="Courier New"/>
                <a:cs typeface="Courier New"/>
              </a:rPr>
              <a:t>init</a:t>
            </a:r>
            <a:r>
              <a:rPr lang="en-US" b="1" dirty="0">
                <a:latin typeface="Courier New"/>
                <a:cs typeface="Courier New"/>
              </a:rPr>
              <a:t>()</a:t>
            </a:r>
          </a:p>
          <a:p>
            <a:r>
              <a:rPr lang="en-US" b="1" dirty="0">
                <a:latin typeface="Courier New"/>
                <a:cs typeface="Courier New"/>
              </a:rPr>
              <a:t>        {</a:t>
            </a:r>
          </a:p>
          <a:p>
            <a:r>
              <a:rPr lang="en-US" b="1" dirty="0">
                <a:latin typeface="Courier New"/>
                <a:cs typeface="Courier New"/>
              </a:rPr>
              <a:t>            $("#output").load</a:t>
            </a:r>
            <a:r>
              <a:rPr lang="en-US" b="1" dirty="0" smtClean="0">
                <a:latin typeface="Courier New"/>
                <a:cs typeface="Courier New"/>
              </a:rPr>
              <a:t>(</a:t>
            </a:r>
            <a:r>
              <a:rPr lang="en-US" b="1" dirty="0">
                <a:latin typeface="Courier New"/>
                <a:cs typeface="Courier New"/>
              </a:rPr>
              <a:t>"</a:t>
            </a:r>
            <a:r>
              <a:rPr lang="en-US" b="1" dirty="0" err="1" smtClean="0">
                <a:solidFill>
                  <a:srgbClr val="B23C00"/>
                </a:solidFill>
                <a:latin typeface="Courier New"/>
                <a:cs typeface="Courier New"/>
              </a:rPr>
              <a:t>structure.php</a:t>
            </a:r>
            <a:r>
              <a:rPr lang="en-US" b="1" dirty="0" smtClean="0">
                <a:latin typeface="Courier New"/>
                <a:cs typeface="Courier New"/>
              </a:rPr>
              <a:t>"</a:t>
            </a:r>
            <a:r>
              <a:rPr lang="en-US" b="1" dirty="0">
                <a:latin typeface="Courier New"/>
                <a:cs typeface="Courier New"/>
              </a:rPr>
              <a:t>);</a:t>
            </a:r>
          </a:p>
          <a:p>
            <a:r>
              <a:rPr lang="en-US" b="1" dirty="0">
                <a:latin typeface="Courier New"/>
                <a:cs typeface="Courier New"/>
              </a:rPr>
              <a:t>        }    </a:t>
            </a:r>
          </a:p>
          <a:p>
            <a:r>
              <a:rPr lang="en-US" b="1" dirty="0">
                <a:latin typeface="Courier New"/>
                <a:cs typeface="Courier New"/>
              </a:rPr>
              <a:t>    &lt;/script&gt;</a:t>
            </a:r>
          </a:p>
          <a:p>
            <a:r>
              <a:rPr lang="en-US" b="1" dirty="0">
                <a:latin typeface="Courier New"/>
                <a:cs typeface="Courier New"/>
              </a:rPr>
              <a:t>    &lt;title</a:t>
            </a:r>
            <a:r>
              <a:rPr lang="en-US" b="1" dirty="0" smtClean="0">
                <a:latin typeface="Courier New"/>
                <a:cs typeface="Courier New"/>
              </a:rPr>
              <a:t>&gt;Structure&lt;</a:t>
            </a:r>
            <a:r>
              <a:rPr lang="en-US" b="1" dirty="0">
                <a:latin typeface="Courier New"/>
                <a:cs typeface="Courier New"/>
              </a:rPr>
              <a:t>/title&gt;</a:t>
            </a:r>
          </a:p>
          <a:p>
            <a:r>
              <a:rPr lang="en-US" b="1" dirty="0">
                <a:latin typeface="Courier New"/>
                <a:cs typeface="Courier New"/>
              </a:rPr>
              <a:t>&lt;/head&gt;</a:t>
            </a:r>
          </a:p>
          <a:p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&lt;body&gt;</a:t>
            </a:r>
          </a:p>
          <a:p>
            <a:r>
              <a:rPr lang="fr-FR" b="1" dirty="0">
                <a:latin typeface="Courier New"/>
                <a:cs typeface="Courier New"/>
              </a:rPr>
              <a:t>    &lt;h1</a:t>
            </a:r>
            <a:r>
              <a:rPr lang="fr-FR" b="1" dirty="0" smtClean="0">
                <a:latin typeface="Courier New"/>
                <a:cs typeface="Courier New"/>
              </a:rPr>
              <a:t>&gt;</a:t>
            </a:r>
            <a:r>
              <a:rPr lang="en-US" b="1" dirty="0">
                <a:latin typeface="Courier New"/>
                <a:cs typeface="Courier New"/>
              </a:rPr>
              <a:t>Structure</a:t>
            </a:r>
            <a:r>
              <a:rPr lang="fr-FR" b="1" dirty="0" smtClean="0">
                <a:latin typeface="Courier New"/>
                <a:cs typeface="Courier New"/>
              </a:rPr>
              <a:t>&lt;</a:t>
            </a:r>
            <a:r>
              <a:rPr lang="fr-FR" b="1" dirty="0">
                <a:latin typeface="Courier New"/>
                <a:cs typeface="Courier New"/>
              </a:rPr>
              <a:t>/h1&gt;</a:t>
            </a:r>
          </a:p>
          <a:p>
            <a:r>
              <a:rPr lang="it-IT" b="1" dirty="0">
                <a:latin typeface="Courier New"/>
                <a:cs typeface="Courier New"/>
              </a:rPr>
              <a:t>    &lt;</a:t>
            </a:r>
            <a:r>
              <a:rPr lang="it-IT" b="1" dirty="0" err="1">
                <a:latin typeface="Courier New"/>
                <a:cs typeface="Courier New"/>
              </a:rPr>
              <a:t>pre</a:t>
            </a:r>
            <a:r>
              <a:rPr lang="it-IT" b="1" dirty="0">
                <a:latin typeface="Courier New"/>
                <a:cs typeface="Courier New"/>
              </a:rPr>
              <a:t> id='output'&gt;&lt;/</a:t>
            </a:r>
            <a:r>
              <a:rPr lang="it-IT" b="1" dirty="0" err="1">
                <a:latin typeface="Courier New"/>
                <a:cs typeface="Courier New"/>
              </a:rPr>
              <a:t>pre</a:t>
            </a:r>
            <a:r>
              <a:rPr lang="it-IT" b="1" dirty="0">
                <a:latin typeface="Courier New"/>
                <a:cs typeface="Courier New"/>
              </a:rPr>
              <a:t>&gt;</a:t>
            </a:r>
          </a:p>
          <a:p>
            <a:r>
              <a:rPr lang="it-IT" b="1" dirty="0">
                <a:latin typeface="Courier New"/>
                <a:cs typeface="Courier New"/>
              </a:rPr>
              <a:t>&lt;/body&gt;</a:t>
            </a:r>
          </a:p>
          <a:p>
            <a:r>
              <a:rPr lang="it-IT" b="1" dirty="0">
                <a:latin typeface="Courier New"/>
                <a:cs typeface="Courier New"/>
              </a:rPr>
              <a:t>&lt;/html&gt;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406609" y="1353105"/>
            <a:ext cx="1427494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structure.html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91576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Expat Parsing for </a:t>
            </a:r>
            <a:r>
              <a:rPr lang="en-US" dirty="0" smtClean="0"/>
              <a:t>Structure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005879" y="1234464"/>
            <a:ext cx="6556678" cy="5078314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$file = "</a:t>
            </a:r>
            <a:r>
              <a:rPr lang="en-US" sz="1800" b="1" dirty="0" err="1">
                <a:latin typeface="Courier New"/>
                <a:cs typeface="Courier New"/>
              </a:rPr>
              <a:t>courses.xml</a:t>
            </a:r>
            <a:r>
              <a:rPr lang="en-US" sz="1800" b="1" dirty="0">
                <a:latin typeface="Courier New"/>
                <a:cs typeface="Courier New"/>
              </a:rPr>
              <a:t>";</a:t>
            </a:r>
          </a:p>
          <a:p>
            <a:r>
              <a:rPr lang="en-US" sz="1800" b="1" dirty="0">
                <a:latin typeface="Courier New"/>
                <a:cs typeface="Courier New"/>
              </a:rPr>
              <a:t>$depth = array();</a:t>
            </a:r>
          </a:p>
          <a:p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>
                <a:latin typeface="Courier New"/>
                <a:cs typeface="Courier New"/>
              </a:rPr>
              <a:t>function 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startElement</a:t>
            </a:r>
            <a:r>
              <a:rPr lang="en-US" sz="1800" b="1" dirty="0">
                <a:latin typeface="Courier New"/>
                <a:cs typeface="Courier New"/>
              </a:rPr>
              <a:t>($parser, $name, $</a:t>
            </a:r>
            <a:r>
              <a:rPr lang="en-US" sz="1800" b="1" dirty="0" err="1">
                <a:latin typeface="Courier New"/>
                <a:cs typeface="Courier New"/>
              </a:rPr>
              <a:t>attrs</a:t>
            </a:r>
            <a:r>
              <a:rPr lang="en-US" sz="1800" b="1" dirty="0">
                <a:latin typeface="Courier New"/>
                <a:cs typeface="Courier New"/>
              </a:rPr>
              <a:t>)</a:t>
            </a:r>
          </a:p>
          <a:p>
            <a:r>
              <a:rPr lang="en-US" sz="1800" b="1" dirty="0">
                <a:latin typeface="Courier New"/>
                <a:cs typeface="Courier New"/>
              </a:rPr>
              <a:t>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global $depth;</a:t>
            </a:r>
          </a:p>
          <a:p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>
                <a:latin typeface="Courier New"/>
                <a:cs typeface="Courier New"/>
              </a:rPr>
              <a:t>    if (!</a:t>
            </a:r>
            <a:r>
              <a:rPr lang="en-US" sz="1800" b="1" dirty="0" err="1">
                <a:latin typeface="Courier New"/>
                <a:cs typeface="Courier New"/>
              </a:rPr>
              <a:t>isset</a:t>
            </a:r>
            <a:r>
              <a:rPr lang="en-US" sz="1800" b="1" dirty="0">
                <a:latin typeface="Courier New"/>
                <a:cs typeface="Courier New"/>
              </a:rPr>
              <a:t>($depth[$parser])) 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$depth[$parser] = 0;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}</a:t>
            </a:r>
          </a:p>
          <a:p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>
                <a:latin typeface="Courier New"/>
                <a:cs typeface="Courier New"/>
              </a:rPr>
              <a:t>    for ($</a:t>
            </a:r>
            <a:r>
              <a:rPr lang="en-US" sz="1800" b="1" dirty="0" err="1">
                <a:latin typeface="Courier New"/>
                <a:cs typeface="Courier New"/>
              </a:rPr>
              <a:t>i</a:t>
            </a:r>
            <a:r>
              <a:rPr lang="en-US" sz="1800" b="1" dirty="0">
                <a:latin typeface="Courier New"/>
                <a:cs typeface="Courier New"/>
              </a:rPr>
              <a:t> = 0; $</a:t>
            </a:r>
            <a:r>
              <a:rPr lang="en-US" sz="1800" b="1" dirty="0" err="1">
                <a:latin typeface="Courier New"/>
                <a:cs typeface="Courier New"/>
              </a:rPr>
              <a:t>i</a:t>
            </a:r>
            <a:r>
              <a:rPr lang="en-US" sz="1800" b="1" dirty="0">
                <a:latin typeface="Courier New"/>
                <a:cs typeface="Courier New"/>
              </a:rPr>
              <a:t> &lt; $depth[$parser]; $</a:t>
            </a:r>
            <a:r>
              <a:rPr lang="en-US" sz="1800" b="1" dirty="0" err="1">
                <a:latin typeface="Courier New"/>
                <a:cs typeface="Courier New"/>
              </a:rPr>
              <a:t>i</a:t>
            </a:r>
            <a:r>
              <a:rPr lang="en-US" sz="1800" b="1" dirty="0">
                <a:latin typeface="Courier New"/>
                <a:cs typeface="Courier New"/>
              </a:rPr>
              <a:t>++) {</a:t>
            </a:r>
          </a:p>
          <a:p>
            <a:r>
              <a:rPr lang="es-ES_tradnl" sz="1800" b="1" dirty="0">
                <a:latin typeface="Courier New"/>
                <a:cs typeface="Courier New"/>
              </a:rPr>
              <a:t>        echo "  ";</a:t>
            </a:r>
          </a:p>
          <a:p>
            <a:r>
              <a:rPr lang="es-ES_tradnl" sz="1800" b="1" dirty="0">
                <a:latin typeface="Courier New"/>
                <a:cs typeface="Courier New"/>
              </a:rPr>
              <a:t>    }</a:t>
            </a:r>
          </a:p>
          <a:p>
            <a:r>
              <a:rPr lang="es-ES_tradnl" sz="1800" b="1" dirty="0">
                <a:latin typeface="Courier New"/>
                <a:cs typeface="Courier New"/>
              </a:rPr>
              <a:t>    </a:t>
            </a:r>
          </a:p>
          <a:p>
            <a:r>
              <a:rPr lang="es-ES_tradnl" sz="1800" b="1" dirty="0">
                <a:latin typeface="Courier New"/>
                <a:cs typeface="Courier New"/>
              </a:rPr>
              <a:t>    echo "$</a:t>
            </a:r>
            <a:r>
              <a:rPr lang="es-ES_tradnl" sz="1800" b="1" dirty="0" err="1">
                <a:latin typeface="Courier New"/>
                <a:cs typeface="Courier New"/>
              </a:rPr>
              <a:t>name</a:t>
            </a:r>
            <a:r>
              <a:rPr lang="es-ES_tradnl" sz="1800" b="1" dirty="0">
                <a:latin typeface="Courier New"/>
                <a:cs typeface="Courier New"/>
              </a:rPr>
              <a:t>\n";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$depth[$parser]++;</a:t>
            </a:r>
          </a:p>
          <a:p>
            <a:r>
              <a:rPr lang="en-US" sz="1800" b="1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780" y="1353105"/>
            <a:ext cx="1382209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structure.php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69038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Expat Parsing for Structure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48684" y="1463981"/>
            <a:ext cx="8188159" cy="4093428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function </a:t>
            </a:r>
            <a:r>
              <a:rPr lang="en-US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endElement</a:t>
            </a:r>
            <a:r>
              <a:rPr lang="en-US" sz="2000" b="1" dirty="0">
                <a:latin typeface="Courier New"/>
                <a:cs typeface="Courier New"/>
              </a:rPr>
              <a:t>($parser, $name)</a:t>
            </a:r>
          </a:p>
          <a:p>
            <a:r>
              <a:rPr lang="en-US" sz="2000" b="1" dirty="0">
                <a:latin typeface="Courier New"/>
                <a:cs typeface="Courier New"/>
              </a:rPr>
              <a:t>{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global $depth;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$depth[$parser]--;</a:t>
            </a:r>
          </a:p>
          <a:p>
            <a:r>
              <a:rPr lang="en-US" sz="2000" b="1" dirty="0">
                <a:latin typeface="Courier New"/>
                <a:cs typeface="Courier New"/>
              </a:rPr>
              <a:t>}</a:t>
            </a:r>
          </a:p>
          <a:p>
            <a:endParaRPr lang="en-US" sz="2000" b="1" dirty="0">
              <a:latin typeface="Courier New"/>
              <a:cs typeface="Courier New"/>
            </a:endParaRPr>
          </a:p>
          <a:p>
            <a:r>
              <a:rPr lang="en-US" sz="2000" b="1" dirty="0">
                <a:latin typeface="Courier New"/>
                <a:cs typeface="Courier New"/>
              </a:rPr>
              <a:t>$</a:t>
            </a:r>
            <a:r>
              <a:rPr lang="en-US" sz="2000" b="1" dirty="0" err="1">
                <a:latin typeface="Courier New"/>
                <a:cs typeface="Courier New"/>
              </a:rPr>
              <a:t>xml_parser</a:t>
            </a:r>
            <a:r>
              <a:rPr lang="en-US" sz="2000" b="1" dirty="0">
                <a:latin typeface="Courier New"/>
                <a:cs typeface="Courier New"/>
              </a:rPr>
              <a:t> = </a:t>
            </a:r>
            <a:r>
              <a:rPr lang="en-US" sz="2000" b="1" dirty="0" err="1">
                <a:latin typeface="Courier New"/>
                <a:cs typeface="Courier New"/>
              </a:rPr>
              <a:t>xml_parser_create</a:t>
            </a:r>
            <a:r>
              <a:rPr lang="en-US" sz="2000" b="1" dirty="0">
                <a:latin typeface="Courier New"/>
                <a:cs typeface="Courier New"/>
              </a:rPr>
              <a:t>();</a:t>
            </a:r>
          </a:p>
          <a:p>
            <a:r>
              <a:rPr lang="en-US" sz="2000" b="1" dirty="0" err="1">
                <a:latin typeface="Courier New"/>
                <a:cs typeface="Courier New"/>
              </a:rPr>
              <a:t>xml_set_element_handler</a:t>
            </a:r>
            <a:r>
              <a:rPr lang="en-US" sz="2000" b="1" dirty="0">
                <a:latin typeface="Courier New"/>
                <a:cs typeface="Courier New"/>
              </a:rPr>
              <a:t>($</a:t>
            </a:r>
            <a:r>
              <a:rPr lang="en-US" sz="2000" b="1" dirty="0" err="1">
                <a:latin typeface="Courier New"/>
                <a:cs typeface="Courier New"/>
              </a:rPr>
              <a:t>xml_parser</a:t>
            </a:r>
            <a:r>
              <a:rPr lang="en-US" sz="2000" b="1" dirty="0">
                <a:latin typeface="Courier New"/>
                <a:cs typeface="Courier New"/>
              </a:rPr>
              <a:t>, "</a:t>
            </a:r>
            <a:r>
              <a:rPr lang="en-US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startElement</a:t>
            </a:r>
            <a:r>
              <a:rPr lang="en-US" sz="2000" b="1" dirty="0">
                <a:latin typeface="Courier New"/>
                <a:cs typeface="Courier New"/>
              </a:rPr>
              <a:t>", </a:t>
            </a:r>
            <a:endParaRPr lang="en-US" sz="2000" b="1" dirty="0" smtClean="0">
              <a:latin typeface="Courier New"/>
              <a:cs typeface="Courier New"/>
            </a:endParaRPr>
          </a:p>
          <a:p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 smtClean="0">
                <a:latin typeface="Courier New"/>
                <a:cs typeface="Courier New"/>
              </a:rPr>
              <a:t>                                    "</a:t>
            </a:r>
            <a:r>
              <a:rPr lang="en-US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endElement</a:t>
            </a:r>
            <a:r>
              <a:rPr lang="en-US" sz="2000" b="1" dirty="0">
                <a:latin typeface="Courier New"/>
                <a:cs typeface="Courier New"/>
              </a:rPr>
              <a:t>");</a:t>
            </a:r>
          </a:p>
          <a:p>
            <a:endParaRPr lang="en-US" sz="2000" b="1" dirty="0">
              <a:latin typeface="Courier New"/>
              <a:cs typeface="Courier New"/>
            </a:endParaRPr>
          </a:p>
          <a:p>
            <a:r>
              <a:rPr lang="en-US" sz="2000" b="1" dirty="0">
                <a:latin typeface="Courier New"/>
                <a:cs typeface="Courier New"/>
              </a:rPr>
              <a:t>if (!($</a:t>
            </a:r>
            <a:r>
              <a:rPr lang="en-US" sz="2000" b="1" dirty="0" err="1">
                <a:latin typeface="Courier New"/>
                <a:cs typeface="Courier New"/>
              </a:rPr>
              <a:t>fp</a:t>
            </a:r>
            <a:r>
              <a:rPr lang="en-US" sz="2000" b="1" dirty="0">
                <a:latin typeface="Courier New"/>
                <a:cs typeface="Courier New"/>
              </a:rPr>
              <a:t> = </a:t>
            </a:r>
            <a:r>
              <a:rPr lang="en-US" sz="2000" b="1" dirty="0" err="1">
                <a:latin typeface="Courier New"/>
                <a:cs typeface="Courier New"/>
              </a:rPr>
              <a:t>fopen</a:t>
            </a:r>
            <a:r>
              <a:rPr lang="en-US" sz="2000" b="1" dirty="0">
                <a:latin typeface="Courier New"/>
                <a:cs typeface="Courier New"/>
              </a:rPr>
              <a:t>($file, "r"))) {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die("Could not open XML input.");</a:t>
            </a:r>
          </a:p>
          <a:p>
            <a:r>
              <a:rPr lang="en-US" sz="2000" b="1" dirty="0">
                <a:latin typeface="Courier New"/>
                <a:cs typeface="Courier New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498048" y="1325903"/>
            <a:ext cx="1382209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structure.php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56722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Expat Parsing for Structure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82928" y="1466856"/>
            <a:ext cx="8816636" cy="2554545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while ($data = </a:t>
            </a:r>
            <a:r>
              <a:rPr lang="en-US" b="1" dirty="0" err="1">
                <a:latin typeface="Courier New"/>
                <a:cs typeface="Courier New"/>
              </a:rPr>
              <a:t>fread</a:t>
            </a:r>
            <a:r>
              <a:rPr lang="en-US" b="1" dirty="0">
                <a:latin typeface="Courier New"/>
                <a:cs typeface="Courier New"/>
              </a:rPr>
              <a:t>($</a:t>
            </a:r>
            <a:r>
              <a:rPr lang="en-US" b="1" dirty="0" err="1">
                <a:latin typeface="Courier New"/>
                <a:cs typeface="Courier New"/>
              </a:rPr>
              <a:t>fp</a:t>
            </a:r>
            <a:r>
              <a:rPr lang="en-US" b="1" dirty="0">
                <a:latin typeface="Courier New"/>
                <a:cs typeface="Courier New"/>
              </a:rPr>
              <a:t>, 4096)) {</a:t>
            </a:r>
          </a:p>
          <a:p>
            <a:r>
              <a:rPr lang="en-US" b="1" dirty="0">
                <a:latin typeface="Courier New"/>
                <a:cs typeface="Courier New"/>
              </a:rPr>
              <a:t>    if (!</a:t>
            </a:r>
            <a:r>
              <a:rPr lang="en-US" b="1" dirty="0" err="1">
                <a:latin typeface="Courier New"/>
                <a:cs typeface="Courier New"/>
              </a:rPr>
              <a:t>xml_parse</a:t>
            </a:r>
            <a:r>
              <a:rPr lang="en-US" b="1" dirty="0">
                <a:latin typeface="Courier New"/>
                <a:cs typeface="Courier New"/>
              </a:rPr>
              <a:t>($</a:t>
            </a:r>
            <a:r>
              <a:rPr lang="en-US" b="1" dirty="0" err="1">
                <a:latin typeface="Courier New"/>
                <a:cs typeface="Courier New"/>
              </a:rPr>
              <a:t>xml_parser</a:t>
            </a:r>
            <a:r>
              <a:rPr lang="en-US" b="1" dirty="0">
                <a:latin typeface="Courier New"/>
                <a:cs typeface="Courier New"/>
              </a:rPr>
              <a:t>, $data, </a:t>
            </a:r>
            <a:r>
              <a:rPr lang="en-US" b="1" dirty="0" err="1">
                <a:latin typeface="Courier New"/>
                <a:cs typeface="Courier New"/>
              </a:rPr>
              <a:t>feof</a:t>
            </a:r>
            <a:r>
              <a:rPr lang="en-US" b="1" dirty="0">
                <a:latin typeface="Courier New"/>
                <a:cs typeface="Courier New"/>
              </a:rPr>
              <a:t>($</a:t>
            </a:r>
            <a:r>
              <a:rPr lang="en-US" b="1" dirty="0" err="1">
                <a:latin typeface="Courier New"/>
                <a:cs typeface="Courier New"/>
              </a:rPr>
              <a:t>fp</a:t>
            </a:r>
            <a:r>
              <a:rPr lang="en-US" b="1" dirty="0">
                <a:latin typeface="Courier New"/>
                <a:cs typeface="Courier New"/>
              </a:rPr>
              <a:t>))) {</a:t>
            </a:r>
          </a:p>
          <a:p>
            <a:r>
              <a:rPr lang="en-US" b="1" dirty="0">
                <a:latin typeface="Courier New"/>
                <a:cs typeface="Courier New"/>
              </a:rPr>
              <a:t>        die(</a:t>
            </a:r>
            <a:r>
              <a:rPr lang="en-US" b="1" dirty="0" err="1">
                <a:latin typeface="Courier New"/>
                <a:cs typeface="Courier New"/>
              </a:rPr>
              <a:t>sprintf</a:t>
            </a:r>
            <a:r>
              <a:rPr lang="en-US" b="1" dirty="0">
                <a:latin typeface="Courier New"/>
                <a:cs typeface="Courier New"/>
              </a:rPr>
              <a:t>("XML error: %s at line %d",</a:t>
            </a:r>
          </a:p>
          <a:p>
            <a:r>
              <a:rPr lang="en-US" b="1" dirty="0">
                <a:latin typeface="Courier New"/>
                <a:cs typeface="Courier New"/>
              </a:rPr>
              <a:t>                    </a:t>
            </a:r>
            <a:r>
              <a:rPr lang="en-US" b="1" dirty="0" err="1">
                <a:latin typeface="Courier New"/>
                <a:cs typeface="Courier New"/>
              </a:rPr>
              <a:t>xml_error_string</a:t>
            </a:r>
            <a:r>
              <a:rPr lang="en-US" b="1" dirty="0">
                <a:latin typeface="Courier New"/>
                <a:cs typeface="Courier New"/>
              </a:rPr>
              <a:t>(</a:t>
            </a:r>
            <a:r>
              <a:rPr lang="en-US" b="1" dirty="0" err="1">
                <a:latin typeface="Courier New"/>
                <a:cs typeface="Courier New"/>
              </a:rPr>
              <a:t>xml_get_error_code</a:t>
            </a:r>
            <a:r>
              <a:rPr lang="en-US" b="1" dirty="0">
                <a:latin typeface="Courier New"/>
                <a:cs typeface="Courier New"/>
              </a:rPr>
              <a:t>($</a:t>
            </a:r>
            <a:r>
              <a:rPr lang="en-US" b="1" dirty="0" err="1">
                <a:latin typeface="Courier New"/>
                <a:cs typeface="Courier New"/>
              </a:rPr>
              <a:t>xml_parser</a:t>
            </a:r>
            <a:r>
              <a:rPr lang="en-US" b="1" dirty="0">
                <a:latin typeface="Courier New"/>
                <a:cs typeface="Courier New"/>
              </a:rPr>
              <a:t>)),</a:t>
            </a:r>
          </a:p>
          <a:p>
            <a:r>
              <a:rPr lang="en-US" b="1" dirty="0">
                <a:latin typeface="Courier New"/>
                <a:cs typeface="Courier New"/>
              </a:rPr>
              <a:t>                    </a:t>
            </a:r>
            <a:r>
              <a:rPr lang="en-US" b="1" dirty="0" err="1">
                <a:latin typeface="Courier New"/>
                <a:cs typeface="Courier New"/>
              </a:rPr>
              <a:t>xml_get_current_line_number</a:t>
            </a:r>
            <a:r>
              <a:rPr lang="en-US" b="1" dirty="0">
                <a:latin typeface="Courier New"/>
                <a:cs typeface="Courier New"/>
              </a:rPr>
              <a:t>($</a:t>
            </a:r>
            <a:r>
              <a:rPr lang="en-US" b="1" dirty="0" err="1">
                <a:latin typeface="Courier New"/>
                <a:cs typeface="Courier New"/>
              </a:rPr>
              <a:t>xml_parser</a:t>
            </a:r>
            <a:r>
              <a:rPr lang="en-US" b="1" dirty="0">
                <a:latin typeface="Courier New"/>
                <a:cs typeface="Courier New"/>
              </a:rPr>
              <a:t>)));</a:t>
            </a:r>
          </a:p>
          <a:p>
            <a:r>
              <a:rPr lang="en-US" b="1" dirty="0">
                <a:latin typeface="Courier New"/>
                <a:cs typeface="Courier New"/>
              </a:rPr>
              <a:t>    }</a:t>
            </a:r>
          </a:p>
          <a:p>
            <a:r>
              <a:rPr lang="en-US" b="1" dirty="0">
                <a:latin typeface="Courier New"/>
                <a:cs typeface="Courier New"/>
              </a:rPr>
              <a:t>}</a:t>
            </a:r>
          </a:p>
          <a:p>
            <a:endParaRPr lang="en-US" b="1" dirty="0">
              <a:latin typeface="Courier New"/>
              <a:cs typeface="Courier New"/>
            </a:endParaRPr>
          </a:p>
          <a:p>
            <a:r>
              <a:rPr lang="en-US" b="1" dirty="0" err="1">
                <a:latin typeface="Courier New"/>
                <a:cs typeface="Courier New"/>
              </a:rPr>
              <a:t>xml_parser_free</a:t>
            </a:r>
            <a:r>
              <a:rPr lang="en-US" b="1" dirty="0">
                <a:latin typeface="Courier New"/>
                <a:cs typeface="Courier New"/>
              </a:rPr>
              <a:t>($</a:t>
            </a:r>
            <a:r>
              <a:rPr lang="en-US" b="1" dirty="0" err="1">
                <a:latin typeface="Courier New"/>
                <a:cs typeface="Courier New"/>
              </a:rPr>
              <a:t>xml_parser</a:t>
            </a:r>
            <a:r>
              <a:rPr lang="en-US" b="1" dirty="0">
                <a:latin typeface="Courier New"/>
                <a:cs typeface="Courier New"/>
              </a:rPr>
              <a:t>);</a:t>
            </a:r>
          </a:p>
          <a:p>
            <a:r>
              <a:rPr lang="en-US" b="1" dirty="0">
                <a:latin typeface="Courier New"/>
                <a:cs typeface="Courier New"/>
              </a:rPr>
              <a:t>?&gt;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780" y="6172170"/>
            <a:ext cx="731991" cy="338554"/>
          </a:xfrm>
          <a:prstGeom prst="rect">
            <a:avLst/>
          </a:prstGeom>
          <a:noFill/>
          <a:ln>
            <a:solidFill>
              <a:srgbClr val="A12A03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Demo</a:t>
            </a:r>
            <a:endParaRPr lang="en-US" dirty="0">
              <a:solidFill>
                <a:srgbClr val="B23C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487424" y="1353105"/>
            <a:ext cx="1382209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structure.php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90056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Expat Parsing: XML to HTML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914440" y="1246850"/>
            <a:ext cx="8100391" cy="5016759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&lt;html&gt;</a:t>
            </a:r>
          </a:p>
          <a:p>
            <a:r>
              <a:rPr lang="en-US" b="1" dirty="0">
                <a:latin typeface="Courier New"/>
                <a:cs typeface="Courier New"/>
              </a:rPr>
              <a:t>&lt;head&gt;</a:t>
            </a:r>
          </a:p>
          <a:p>
            <a:r>
              <a:rPr lang="en-US" b="1" dirty="0">
                <a:latin typeface="Courier New"/>
                <a:cs typeface="Courier New"/>
              </a:rPr>
              <a:t>    &lt;meta charset="UTF-8"&gt;</a:t>
            </a:r>
          </a:p>
          <a:p>
            <a:r>
              <a:rPr lang="en-US" b="1" dirty="0">
                <a:latin typeface="Courier New"/>
                <a:cs typeface="Courier New"/>
              </a:rPr>
              <a:t>    &lt;script type="text/</a:t>
            </a:r>
            <a:r>
              <a:rPr lang="en-US" b="1" dirty="0" err="1">
                <a:latin typeface="Courier New"/>
                <a:cs typeface="Courier New"/>
              </a:rPr>
              <a:t>javascript</a:t>
            </a:r>
            <a:r>
              <a:rPr lang="en-US" b="1" dirty="0">
                <a:latin typeface="Courier New"/>
                <a:cs typeface="Courier New"/>
              </a:rPr>
              <a:t>" </a:t>
            </a:r>
            <a:r>
              <a:rPr lang="en-US" b="1" dirty="0" err="1">
                <a:latin typeface="Courier New"/>
                <a:cs typeface="Courier New"/>
              </a:rPr>
              <a:t>src</a:t>
            </a:r>
            <a:r>
              <a:rPr lang="en-US" b="1" dirty="0">
                <a:latin typeface="Courier New"/>
                <a:cs typeface="Courier New"/>
              </a:rPr>
              <a:t>="</a:t>
            </a:r>
            <a:r>
              <a:rPr lang="en-US" b="1" dirty="0" err="1">
                <a:latin typeface="Courier New"/>
                <a:cs typeface="Courier New"/>
              </a:rPr>
              <a:t>js</a:t>
            </a:r>
            <a:r>
              <a:rPr lang="en-US" b="1" dirty="0">
                <a:latin typeface="Courier New"/>
                <a:cs typeface="Courier New"/>
              </a:rPr>
              <a:t>/</a:t>
            </a:r>
            <a:r>
              <a:rPr lang="en-US" b="1" dirty="0" err="1">
                <a:latin typeface="Courier New"/>
                <a:cs typeface="Courier New"/>
              </a:rPr>
              <a:t>jquery.js</a:t>
            </a:r>
            <a:r>
              <a:rPr lang="en-US" b="1" dirty="0">
                <a:latin typeface="Courier New"/>
                <a:cs typeface="Courier New"/>
              </a:rPr>
              <a:t>"&gt; &lt;/script&gt;</a:t>
            </a:r>
          </a:p>
          <a:p>
            <a:r>
              <a:rPr lang="en-US" b="1" dirty="0">
                <a:latin typeface="Courier New"/>
                <a:cs typeface="Courier New"/>
              </a:rPr>
              <a:t>    &lt;script type="text/</a:t>
            </a:r>
            <a:r>
              <a:rPr lang="en-US" b="1" dirty="0" err="1">
                <a:latin typeface="Courier New"/>
                <a:cs typeface="Courier New"/>
              </a:rPr>
              <a:t>javascript</a:t>
            </a:r>
            <a:r>
              <a:rPr lang="en-US" b="1" dirty="0">
                <a:latin typeface="Courier New"/>
                <a:cs typeface="Courier New"/>
              </a:rPr>
              <a:t>"&gt;</a:t>
            </a:r>
          </a:p>
          <a:p>
            <a:r>
              <a:rPr lang="en-US" b="1" dirty="0">
                <a:latin typeface="Courier New"/>
                <a:cs typeface="Courier New"/>
              </a:rPr>
              <a:t>        $(</a:t>
            </a:r>
            <a:r>
              <a:rPr lang="en-US" b="1" dirty="0" err="1">
                <a:latin typeface="Courier New"/>
                <a:cs typeface="Courier New"/>
              </a:rPr>
              <a:t>init</a:t>
            </a:r>
            <a:r>
              <a:rPr lang="en-US" b="1" dirty="0">
                <a:latin typeface="Courier New"/>
                <a:cs typeface="Courier New"/>
              </a:rPr>
              <a:t>);</a:t>
            </a:r>
          </a:p>
          <a:p>
            <a:r>
              <a:rPr lang="en-US" b="1" dirty="0">
                <a:latin typeface="Courier New"/>
                <a:cs typeface="Courier New"/>
              </a:rPr>
              <a:t>    </a:t>
            </a:r>
          </a:p>
          <a:p>
            <a:r>
              <a:rPr lang="en-US" b="1" dirty="0">
                <a:latin typeface="Courier New"/>
                <a:cs typeface="Courier New"/>
              </a:rPr>
              <a:t>        function </a:t>
            </a:r>
            <a:r>
              <a:rPr lang="en-US" b="1" dirty="0" err="1">
                <a:latin typeface="Courier New"/>
                <a:cs typeface="Courier New"/>
              </a:rPr>
              <a:t>init</a:t>
            </a:r>
            <a:r>
              <a:rPr lang="en-US" b="1" dirty="0">
                <a:latin typeface="Courier New"/>
                <a:cs typeface="Courier New"/>
              </a:rPr>
              <a:t>()</a:t>
            </a:r>
          </a:p>
          <a:p>
            <a:r>
              <a:rPr lang="en-US" b="1" dirty="0">
                <a:latin typeface="Courier New"/>
                <a:cs typeface="Courier New"/>
              </a:rPr>
              <a:t>        {</a:t>
            </a:r>
          </a:p>
          <a:p>
            <a:r>
              <a:rPr lang="en-US" b="1" dirty="0">
                <a:latin typeface="Courier New"/>
                <a:cs typeface="Courier New"/>
              </a:rPr>
              <a:t>            $("#output").load("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courses1.php</a:t>
            </a:r>
            <a:r>
              <a:rPr lang="en-US" b="1" dirty="0">
                <a:latin typeface="Courier New"/>
                <a:cs typeface="Courier New"/>
              </a:rPr>
              <a:t>");</a:t>
            </a:r>
          </a:p>
          <a:p>
            <a:r>
              <a:rPr lang="en-US" b="1" dirty="0">
                <a:latin typeface="Courier New"/>
                <a:cs typeface="Courier New"/>
              </a:rPr>
              <a:t>        }    </a:t>
            </a:r>
          </a:p>
          <a:p>
            <a:r>
              <a:rPr lang="en-US" b="1" dirty="0">
                <a:latin typeface="Courier New"/>
                <a:cs typeface="Courier New"/>
              </a:rPr>
              <a:t>    &lt;/script&gt;</a:t>
            </a:r>
          </a:p>
          <a:p>
            <a:r>
              <a:rPr lang="en-US" b="1" dirty="0">
                <a:latin typeface="Courier New"/>
                <a:cs typeface="Courier New"/>
              </a:rPr>
              <a:t>    &lt;title&gt;Expat Parser&lt;/title&gt;</a:t>
            </a:r>
          </a:p>
          <a:p>
            <a:r>
              <a:rPr lang="en-US" b="1" dirty="0">
                <a:latin typeface="Courier New"/>
                <a:cs typeface="Courier New"/>
              </a:rPr>
              <a:t>&lt;/head&gt;</a:t>
            </a:r>
          </a:p>
          <a:p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&lt;body&gt;</a:t>
            </a:r>
          </a:p>
          <a:p>
            <a:r>
              <a:rPr lang="en-US" b="1" dirty="0">
                <a:latin typeface="Courier New"/>
                <a:cs typeface="Courier New"/>
              </a:rPr>
              <a:t>    &lt;h1&gt;Courses by Expat Parser&lt;/h1&gt;</a:t>
            </a:r>
          </a:p>
          <a:p>
            <a:r>
              <a:rPr lang="it-IT" b="1" dirty="0">
                <a:latin typeface="Courier New"/>
                <a:cs typeface="Courier New"/>
              </a:rPr>
              <a:t>    &lt;div id='output'&gt;&lt;/div&gt;</a:t>
            </a:r>
          </a:p>
          <a:p>
            <a:r>
              <a:rPr lang="it-IT" b="1" dirty="0">
                <a:latin typeface="Courier New"/>
                <a:cs typeface="Courier New"/>
              </a:rPr>
              <a:t>&lt;/body&gt;</a:t>
            </a:r>
          </a:p>
          <a:p>
            <a:r>
              <a:rPr lang="it-IT" b="1" dirty="0">
                <a:latin typeface="Courier New"/>
                <a:cs typeface="Courier New"/>
              </a:rPr>
              <a:t>&lt;/html&gt;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406609" y="1325903"/>
            <a:ext cx="1461859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courses1.html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77680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Expat Parsing: XML to </a:t>
            </a:r>
            <a:r>
              <a:rPr lang="en-US" dirty="0" smtClean="0"/>
              <a:t>HTML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188757" y="1370855"/>
            <a:ext cx="6695199" cy="4801315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function 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openElement</a:t>
            </a:r>
            <a:r>
              <a:rPr lang="en-US" sz="1800" b="1" dirty="0">
                <a:latin typeface="Courier New"/>
                <a:cs typeface="Courier New"/>
              </a:rPr>
              <a:t>($p, $element, $attributes) </a:t>
            </a:r>
          </a:p>
          <a:p>
            <a:r>
              <a:rPr lang="en-US" sz="1800" b="1" dirty="0">
                <a:latin typeface="Courier New"/>
                <a:cs typeface="Courier New"/>
              </a:rPr>
              <a:t>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switch ($element) 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case "COURSE": { </a:t>
            </a:r>
          </a:p>
          <a:p>
            <a:r>
              <a:rPr lang="es-ES_tradnl" sz="1800" b="1" dirty="0">
                <a:latin typeface="Courier New"/>
                <a:cs typeface="Courier New"/>
              </a:rPr>
              <a:t>            echo "&lt;div&gt;";</a:t>
            </a:r>
          </a:p>
          <a:p>
            <a:r>
              <a:rPr lang="es-ES_tradnl" sz="1800" b="1" dirty="0">
                <a:latin typeface="Courier New"/>
                <a:cs typeface="Courier New"/>
              </a:rPr>
              <a:t>            break;</a:t>
            </a:r>
          </a:p>
          <a:p>
            <a:r>
              <a:rPr lang="es-ES_tradnl" sz="1800" b="1" dirty="0">
                <a:latin typeface="Courier New"/>
                <a:cs typeface="Courier New"/>
              </a:rPr>
              <a:t>        }</a:t>
            </a:r>
          </a:p>
          <a:p>
            <a:r>
              <a:rPr lang="es-ES_tradnl" sz="1800" b="1" dirty="0">
                <a:latin typeface="Courier New"/>
                <a:cs typeface="Courier New"/>
              </a:rPr>
              <a:t>            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case "TITLE": {</a:t>
            </a:r>
          </a:p>
          <a:p>
            <a:r>
              <a:rPr lang="es-ES_tradnl" sz="1800" b="1" dirty="0">
                <a:latin typeface="Courier New"/>
                <a:cs typeface="Courier New"/>
              </a:rPr>
              <a:t>            echo "&lt;h2&gt;";</a:t>
            </a:r>
          </a:p>
          <a:p>
            <a:r>
              <a:rPr lang="es-ES_tradnl" sz="1800" b="1" dirty="0">
                <a:latin typeface="Courier New"/>
                <a:cs typeface="Courier New"/>
              </a:rPr>
              <a:t>            break;</a:t>
            </a:r>
          </a:p>
          <a:p>
            <a:r>
              <a:rPr lang="es-ES_tradnl" sz="1800" b="1" dirty="0">
                <a:latin typeface="Courier New"/>
                <a:cs typeface="Courier New"/>
              </a:rPr>
              <a:t>        }</a:t>
            </a:r>
          </a:p>
          <a:p>
            <a:r>
              <a:rPr lang="es-ES_tradnl" sz="1800" b="1" dirty="0">
                <a:latin typeface="Courier New"/>
                <a:cs typeface="Courier New"/>
              </a:rPr>
              <a:t>        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case "DESCRIPTION": {</a:t>
            </a:r>
          </a:p>
          <a:p>
            <a:r>
              <a:rPr lang="es-ES_tradnl" sz="1800" b="1" dirty="0">
                <a:latin typeface="Courier New"/>
                <a:cs typeface="Courier New"/>
              </a:rPr>
              <a:t>            echo "&lt;p&gt;";</a:t>
            </a:r>
          </a:p>
          <a:p>
            <a:r>
              <a:rPr lang="es-ES_tradnl" sz="1800" b="1" dirty="0">
                <a:latin typeface="Courier New"/>
                <a:cs typeface="Courier New"/>
              </a:rPr>
              <a:t>            break;</a:t>
            </a:r>
          </a:p>
          <a:p>
            <a:r>
              <a:rPr lang="es-ES_tradnl" sz="1800" b="1" dirty="0">
                <a:latin typeface="Courier New"/>
                <a:cs typeface="Courier New"/>
              </a:rPr>
              <a:t>        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309341" y="5714975"/>
            <a:ext cx="1416574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courses1.php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12166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5DE71-1457-7A4F-9159-8267DE7E42FE}" type="slidenum">
              <a:rPr lang="en-US"/>
              <a:pPr/>
              <a:t>3</a:t>
            </a:fld>
            <a:endParaRPr lang="en-US"/>
          </a:p>
        </p:txBody>
      </p:sp>
      <p:sp>
        <p:nvSpPr>
          <p:cNvPr id="491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XML</a:t>
            </a:r>
          </a:p>
        </p:txBody>
      </p:sp>
      <p:sp>
        <p:nvSpPr>
          <p:cNvPr id="491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dirty="0">
                <a:solidFill>
                  <a:srgbClr val="B23C00"/>
                </a:solidFill>
              </a:rPr>
              <a:t>Extensible Markup Language (XML) 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is an industry standard to</a:t>
            </a:r>
            <a:r>
              <a:rPr lang="en-US" dirty="0" smtClean="0"/>
              <a:t>: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Store information.</a:t>
            </a:r>
          </a:p>
          <a:p>
            <a:pPr lvl="1"/>
            <a:r>
              <a:rPr lang="en-US" dirty="0"/>
              <a:t>Describe the structure of that information.</a:t>
            </a:r>
          </a:p>
          <a:p>
            <a:pPr lvl="1"/>
            <a:r>
              <a:rPr lang="en-US" dirty="0"/>
              <a:t>Exchange the information among different applications in a programming language-independent way</a:t>
            </a:r>
            <a:r>
              <a:rPr lang="en-US" dirty="0"/>
              <a:t>.</a:t>
            </a:r>
          </a:p>
          <a:p>
            <a:pPr lvl="6"/>
            <a:endParaRPr lang="en-US" dirty="0"/>
          </a:p>
          <a:p>
            <a:r>
              <a:rPr lang="en-US" dirty="0">
                <a:solidFill>
                  <a:srgbClr val="B23300"/>
                </a:solidFill>
              </a:rPr>
              <a:t>Not all data comes from relational databases</a:t>
            </a:r>
            <a:r>
              <a:rPr lang="en-US" dirty="0" smtClean="0">
                <a:solidFill>
                  <a:srgbClr val="B23300"/>
                </a:solidFill>
              </a:rPr>
              <a:t>!</a:t>
            </a:r>
            <a:endParaRPr lang="en-US" dirty="0"/>
          </a:p>
          <a:p>
            <a:pPr>
              <a:buFont typeface="Wingdings" charset="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50116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915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Expat Parsing: XML to HTML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027356" y="1341637"/>
            <a:ext cx="7110765" cy="4524316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 </a:t>
            </a:r>
            <a:r>
              <a:rPr lang="en-US" sz="1800" b="1" dirty="0" smtClean="0">
                <a:latin typeface="Courier New"/>
                <a:cs typeface="Courier New"/>
              </a:rPr>
              <a:t>       case </a:t>
            </a:r>
            <a:r>
              <a:rPr lang="en-US" sz="1800" b="1" dirty="0">
                <a:latin typeface="Courier New"/>
                <a:cs typeface="Courier New"/>
              </a:rPr>
              <a:t>"PREQUISITES": { </a:t>
            </a:r>
          </a:p>
          <a:p>
            <a:r>
              <a:rPr lang="es-ES_tradnl" sz="1800" b="1" dirty="0">
                <a:latin typeface="Courier New"/>
                <a:cs typeface="Courier New"/>
              </a:rPr>
              <a:t>            echo "&lt;dl&gt;&lt;</a:t>
            </a:r>
            <a:r>
              <a:rPr lang="es-ES_tradnl" sz="1800" b="1" dirty="0" err="1">
                <a:latin typeface="Courier New"/>
                <a:cs typeface="Courier New"/>
              </a:rPr>
              <a:t>dt</a:t>
            </a:r>
            <a:r>
              <a:rPr lang="es-ES_tradnl" sz="1800" b="1" dirty="0">
                <a:latin typeface="Courier New"/>
                <a:cs typeface="Courier New"/>
              </a:rPr>
              <a:t>&gt;</a:t>
            </a:r>
            <a:r>
              <a:rPr lang="es-ES_tradnl" sz="1800" b="1" dirty="0" err="1">
                <a:latin typeface="Courier New"/>
                <a:cs typeface="Courier New"/>
              </a:rPr>
              <a:t>Prerequisites</a:t>
            </a:r>
            <a:r>
              <a:rPr lang="es-ES_tradnl" sz="1800" b="1" dirty="0">
                <a:latin typeface="Courier New"/>
                <a:cs typeface="Courier New"/>
              </a:rPr>
              <a:t>&lt;/</a:t>
            </a:r>
            <a:r>
              <a:rPr lang="es-ES_tradnl" sz="1800" b="1" dirty="0" err="1">
                <a:latin typeface="Courier New"/>
                <a:cs typeface="Courier New"/>
              </a:rPr>
              <a:t>dt</a:t>
            </a:r>
            <a:r>
              <a:rPr lang="es-ES_tradnl" sz="1800" b="1" dirty="0">
                <a:latin typeface="Courier New"/>
                <a:cs typeface="Courier New"/>
              </a:rPr>
              <a:t>&gt;&lt;</a:t>
            </a:r>
            <a:r>
              <a:rPr lang="es-ES_tradnl" sz="1800" b="1" dirty="0" err="1">
                <a:latin typeface="Courier New"/>
                <a:cs typeface="Courier New"/>
              </a:rPr>
              <a:t>dd</a:t>
            </a:r>
            <a:r>
              <a:rPr lang="es-ES_tradnl" sz="1800" b="1" dirty="0">
                <a:latin typeface="Courier New"/>
                <a:cs typeface="Courier New"/>
              </a:rPr>
              <a:t>&gt;";</a:t>
            </a:r>
          </a:p>
          <a:p>
            <a:r>
              <a:rPr lang="es-ES_tradnl" sz="1800" b="1" dirty="0">
                <a:latin typeface="Courier New"/>
                <a:cs typeface="Courier New"/>
              </a:rPr>
              <a:t>            break;</a:t>
            </a:r>
          </a:p>
          <a:p>
            <a:r>
              <a:rPr lang="es-ES_tradnl" sz="1800" b="1" dirty="0">
                <a:latin typeface="Courier New"/>
                <a:cs typeface="Courier New"/>
              </a:rPr>
              <a:t>        }</a:t>
            </a:r>
          </a:p>
          <a:p>
            <a:r>
              <a:rPr lang="es-ES_tradnl" sz="1800" b="1" dirty="0">
                <a:latin typeface="Courier New"/>
                <a:cs typeface="Courier New"/>
              </a:rPr>
              <a:t>                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case "TOPICS": { </a:t>
            </a:r>
          </a:p>
          <a:p>
            <a:r>
              <a:rPr lang="es-ES_tradnl" sz="1800" b="1" dirty="0">
                <a:latin typeface="Courier New"/>
                <a:cs typeface="Courier New"/>
              </a:rPr>
              <a:t>            echo "&lt;</a:t>
            </a:r>
            <a:r>
              <a:rPr lang="es-ES_tradnl" sz="1800" b="1" dirty="0" err="1">
                <a:latin typeface="Courier New"/>
                <a:cs typeface="Courier New"/>
              </a:rPr>
              <a:t>ul</a:t>
            </a:r>
            <a:r>
              <a:rPr lang="es-ES_tradnl" sz="1800" b="1" dirty="0">
                <a:latin typeface="Courier New"/>
                <a:cs typeface="Courier New"/>
              </a:rPr>
              <a:t>&gt;";</a:t>
            </a:r>
          </a:p>
          <a:p>
            <a:r>
              <a:rPr lang="es-ES_tradnl" sz="1800" b="1" dirty="0">
                <a:latin typeface="Courier New"/>
                <a:cs typeface="Courier New"/>
              </a:rPr>
              <a:t>            break;</a:t>
            </a:r>
          </a:p>
          <a:p>
            <a:r>
              <a:rPr lang="es-ES_tradnl" sz="1800" b="1" dirty="0">
                <a:latin typeface="Courier New"/>
                <a:cs typeface="Courier New"/>
              </a:rPr>
              <a:t>        }</a:t>
            </a:r>
          </a:p>
          <a:p>
            <a:r>
              <a:rPr lang="es-ES_tradnl" sz="1800" b="1" dirty="0">
                <a:latin typeface="Courier New"/>
                <a:cs typeface="Courier New"/>
              </a:rPr>
              <a:t>                    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case "TOPIC": { </a:t>
            </a:r>
          </a:p>
          <a:p>
            <a:r>
              <a:rPr lang="es-ES_tradnl" sz="1800" b="1" dirty="0">
                <a:latin typeface="Courier New"/>
                <a:cs typeface="Courier New"/>
              </a:rPr>
              <a:t>            echo "&lt;li&gt;";</a:t>
            </a:r>
          </a:p>
          <a:p>
            <a:r>
              <a:rPr lang="es-ES_tradnl" sz="1800" b="1" dirty="0">
                <a:latin typeface="Courier New"/>
                <a:cs typeface="Courier New"/>
              </a:rPr>
              <a:t>            break;</a:t>
            </a:r>
          </a:p>
          <a:p>
            <a:r>
              <a:rPr lang="es-ES_tradnl" sz="1800" b="1" dirty="0">
                <a:latin typeface="Courier New"/>
                <a:cs typeface="Courier New"/>
              </a:rPr>
              <a:t>        }</a:t>
            </a:r>
          </a:p>
          <a:p>
            <a:r>
              <a:rPr lang="es-ES_tradnl" sz="1800" b="1" dirty="0">
                <a:latin typeface="Courier New"/>
                <a:cs typeface="Courier New"/>
              </a:rPr>
              <a:t>    }</a:t>
            </a:r>
          </a:p>
          <a:p>
            <a:r>
              <a:rPr lang="es-ES_tradnl" sz="1800" b="1" dirty="0">
                <a:latin typeface="Courier New"/>
                <a:cs typeface="Courier New"/>
              </a:rPr>
              <a:t>}</a:t>
            </a:r>
            <a:endParaRPr lang="en-US" sz="1800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630108" y="5440658"/>
            <a:ext cx="1416574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courses1.php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34688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Expat Parsing: XML to HTML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099356" y="1325903"/>
            <a:ext cx="5032936" cy="4801315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function 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closeElement</a:t>
            </a:r>
            <a:r>
              <a:rPr lang="en-US" sz="1800" b="1" dirty="0">
                <a:latin typeface="Courier New"/>
                <a:cs typeface="Courier New"/>
              </a:rPr>
              <a:t>($p, $element) </a:t>
            </a:r>
          </a:p>
          <a:p>
            <a:r>
              <a:rPr lang="en-US" sz="1800" b="1" dirty="0">
                <a:latin typeface="Courier New"/>
                <a:cs typeface="Courier New"/>
              </a:rPr>
              <a:t>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switch ($element) 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</a:t>
            </a:r>
            <a:r>
              <a:rPr lang="en-US" sz="1800" b="1" dirty="0" smtClean="0">
                <a:latin typeface="Courier New"/>
                <a:cs typeface="Courier New"/>
              </a:rPr>
              <a:t>case </a:t>
            </a:r>
            <a:r>
              <a:rPr lang="en-US" sz="1800" b="1" dirty="0">
                <a:latin typeface="Courier New"/>
                <a:cs typeface="Courier New"/>
              </a:rPr>
              <a:t>"COURSE": { </a:t>
            </a:r>
          </a:p>
          <a:p>
            <a:r>
              <a:rPr lang="de-DE" sz="1800" b="1" dirty="0">
                <a:latin typeface="Courier New"/>
                <a:cs typeface="Courier New"/>
              </a:rPr>
              <a:t>            echo "&lt;/div&gt;&lt;</a:t>
            </a:r>
            <a:r>
              <a:rPr lang="de-DE" sz="1800" b="1" dirty="0" err="1">
                <a:latin typeface="Courier New"/>
                <a:cs typeface="Courier New"/>
              </a:rPr>
              <a:t>hr</a:t>
            </a:r>
            <a:r>
              <a:rPr lang="de-DE" sz="1800" b="1" dirty="0">
                <a:latin typeface="Courier New"/>
                <a:cs typeface="Courier New"/>
              </a:rPr>
              <a:t> /&gt;";</a:t>
            </a:r>
          </a:p>
          <a:p>
            <a:r>
              <a:rPr lang="de-DE" sz="1800" b="1" dirty="0">
                <a:latin typeface="Courier New"/>
                <a:cs typeface="Courier New"/>
              </a:rPr>
              <a:t>            break;</a:t>
            </a:r>
          </a:p>
          <a:p>
            <a:r>
              <a:rPr lang="de-DE" sz="1800" b="1" dirty="0">
                <a:latin typeface="Courier New"/>
                <a:cs typeface="Courier New"/>
              </a:rPr>
              <a:t>        }</a:t>
            </a:r>
          </a:p>
          <a:p>
            <a:r>
              <a:rPr lang="de-DE" sz="1800" b="1" dirty="0">
                <a:latin typeface="Courier New"/>
                <a:cs typeface="Courier New"/>
              </a:rPr>
              <a:t>            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case "TITLE": {</a:t>
            </a:r>
          </a:p>
          <a:p>
            <a:r>
              <a:rPr lang="es-ES_tradnl" sz="1800" b="1" dirty="0">
                <a:latin typeface="Courier New"/>
                <a:cs typeface="Courier New"/>
              </a:rPr>
              <a:t>            echo "&lt;/h2&gt;";</a:t>
            </a:r>
          </a:p>
          <a:p>
            <a:r>
              <a:rPr lang="es-ES_tradnl" sz="1800" b="1" dirty="0">
                <a:latin typeface="Courier New"/>
                <a:cs typeface="Courier New"/>
              </a:rPr>
              <a:t>            break;</a:t>
            </a:r>
          </a:p>
          <a:p>
            <a:r>
              <a:rPr lang="es-ES_tradnl" sz="1800" b="1" dirty="0">
                <a:latin typeface="Courier New"/>
                <a:cs typeface="Courier New"/>
              </a:rPr>
              <a:t>        }</a:t>
            </a:r>
          </a:p>
          <a:p>
            <a:r>
              <a:rPr lang="es-ES_tradnl" sz="1800" b="1" dirty="0">
                <a:latin typeface="Courier New"/>
                <a:cs typeface="Courier New"/>
              </a:rPr>
              <a:t>        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case "DESCRIPTION": {</a:t>
            </a:r>
          </a:p>
          <a:p>
            <a:r>
              <a:rPr lang="es-ES_tradnl" sz="1800" b="1" dirty="0">
                <a:latin typeface="Courier New"/>
                <a:cs typeface="Courier New"/>
              </a:rPr>
              <a:t>            echo "&lt;/p&gt;";</a:t>
            </a:r>
          </a:p>
          <a:p>
            <a:r>
              <a:rPr lang="es-ES_tradnl" sz="1800" b="1" dirty="0">
                <a:latin typeface="Courier New"/>
                <a:cs typeface="Courier New"/>
              </a:rPr>
              <a:t>            break;</a:t>
            </a:r>
          </a:p>
          <a:p>
            <a:r>
              <a:rPr lang="es-ES_tradnl" sz="1800" b="1" dirty="0">
                <a:latin typeface="Courier New"/>
                <a:cs typeface="Courier New"/>
              </a:rPr>
              <a:t>        </a:t>
            </a:r>
            <a:r>
              <a:rPr lang="es-ES_tradnl" sz="1800" b="1" dirty="0" smtClean="0">
                <a:latin typeface="Courier New"/>
                <a:cs typeface="Courier New"/>
              </a:rPr>
              <a:t>}</a:t>
            </a:r>
            <a:endParaRPr lang="es-ES_tradnl" sz="1800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852146" y="5833616"/>
            <a:ext cx="1416574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courses1.php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58295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Expat Parsing: XML to HTML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377464" y="1417342"/>
            <a:ext cx="4201804" cy="4524316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 </a:t>
            </a:r>
            <a:r>
              <a:rPr lang="en-US" sz="1800" b="1" dirty="0" smtClean="0">
                <a:latin typeface="Courier New"/>
                <a:cs typeface="Courier New"/>
              </a:rPr>
              <a:t>       case </a:t>
            </a:r>
            <a:r>
              <a:rPr lang="en-US" sz="1800" b="1" dirty="0">
                <a:latin typeface="Courier New"/>
                <a:cs typeface="Courier New"/>
              </a:rPr>
              <a:t>"PREQUISITES": { </a:t>
            </a:r>
          </a:p>
          <a:p>
            <a:r>
              <a:rPr lang="es-ES_tradnl" sz="1800" b="1" dirty="0">
                <a:latin typeface="Courier New"/>
                <a:cs typeface="Courier New"/>
              </a:rPr>
              <a:t>            echo "&lt;/</a:t>
            </a:r>
            <a:r>
              <a:rPr lang="es-ES_tradnl" sz="1800" b="1" dirty="0" err="1">
                <a:latin typeface="Courier New"/>
                <a:cs typeface="Courier New"/>
              </a:rPr>
              <a:t>dd</a:t>
            </a:r>
            <a:r>
              <a:rPr lang="es-ES_tradnl" sz="1800" b="1" dirty="0">
                <a:latin typeface="Courier New"/>
                <a:cs typeface="Courier New"/>
              </a:rPr>
              <a:t>&gt;&lt;dl&gt;";</a:t>
            </a:r>
          </a:p>
          <a:p>
            <a:r>
              <a:rPr lang="es-ES_tradnl" sz="1800" b="1" dirty="0">
                <a:latin typeface="Courier New"/>
                <a:cs typeface="Courier New"/>
              </a:rPr>
              <a:t>            break;</a:t>
            </a:r>
          </a:p>
          <a:p>
            <a:r>
              <a:rPr lang="es-ES_tradnl" sz="1800" b="1" dirty="0">
                <a:latin typeface="Courier New"/>
                <a:cs typeface="Courier New"/>
              </a:rPr>
              <a:t>        }</a:t>
            </a:r>
          </a:p>
          <a:p>
            <a:r>
              <a:rPr lang="es-ES_tradnl" sz="1800" b="1" dirty="0">
                <a:latin typeface="Courier New"/>
                <a:cs typeface="Courier New"/>
              </a:rPr>
              <a:t>                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case "TOPICS": { </a:t>
            </a:r>
          </a:p>
          <a:p>
            <a:r>
              <a:rPr lang="es-ES_tradnl" sz="1800" b="1" dirty="0">
                <a:latin typeface="Courier New"/>
                <a:cs typeface="Courier New"/>
              </a:rPr>
              <a:t>            echo "&lt;/</a:t>
            </a:r>
            <a:r>
              <a:rPr lang="es-ES_tradnl" sz="1800" b="1" dirty="0" err="1">
                <a:latin typeface="Courier New"/>
                <a:cs typeface="Courier New"/>
              </a:rPr>
              <a:t>ul</a:t>
            </a:r>
            <a:r>
              <a:rPr lang="es-ES_tradnl" sz="1800" b="1" dirty="0">
                <a:latin typeface="Courier New"/>
                <a:cs typeface="Courier New"/>
              </a:rPr>
              <a:t>&gt;";</a:t>
            </a:r>
          </a:p>
          <a:p>
            <a:r>
              <a:rPr lang="es-ES_tradnl" sz="1800" b="1" dirty="0">
                <a:latin typeface="Courier New"/>
                <a:cs typeface="Courier New"/>
              </a:rPr>
              <a:t>            break;</a:t>
            </a:r>
          </a:p>
          <a:p>
            <a:r>
              <a:rPr lang="es-ES_tradnl" sz="1800" b="1" dirty="0">
                <a:latin typeface="Courier New"/>
                <a:cs typeface="Courier New"/>
              </a:rPr>
              <a:t>        }</a:t>
            </a:r>
          </a:p>
          <a:p>
            <a:r>
              <a:rPr lang="es-ES_tradnl" sz="1800" b="1" dirty="0">
                <a:latin typeface="Courier New"/>
                <a:cs typeface="Courier New"/>
              </a:rPr>
              <a:t>                    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case "TOPIC": { </a:t>
            </a:r>
          </a:p>
          <a:p>
            <a:r>
              <a:rPr lang="es-ES_tradnl" sz="1800" b="1" dirty="0">
                <a:latin typeface="Courier New"/>
                <a:cs typeface="Courier New"/>
              </a:rPr>
              <a:t>            echo "&lt;/li&gt;";</a:t>
            </a:r>
          </a:p>
          <a:p>
            <a:r>
              <a:rPr lang="es-ES_tradnl" sz="1800" b="1" dirty="0">
                <a:latin typeface="Courier New"/>
                <a:cs typeface="Courier New"/>
              </a:rPr>
              <a:t>            break;</a:t>
            </a:r>
          </a:p>
          <a:p>
            <a:r>
              <a:rPr lang="es-ES_tradnl" sz="1800" b="1" dirty="0">
                <a:latin typeface="Courier New"/>
                <a:cs typeface="Courier New"/>
              </a:rPr>
              <a:t>        }</a:t>
            </a:r>
          </a:p>
          <a:p>
            <a:r>
              <a:rPr lang="es-ES_tradnl" sz="1800" b="1" dirty="0">
                <a:latin typeface="Courier New"/>
                <a:cs typeface="Courier New"/>
              </a:rPr>
              <a:t>    }</a:t>
            </a:r>
          </a:p>
          <a:p>
            <a:r>
              <a:rPr lang="es-ES_tradnl" sz="1800" b="1" dirty="0">
                <a:latin typeface="Courier New"/>
                <a:cs typeface="Courier New"/>
              </a:rPr>
              <a:t>}</a:t>
            </a:r>
            <a:endParaRPr lang="en-US" sz="1800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03512" y="5714975"/>
            <a:ext cx="1416574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courses1.php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36237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Expat Parsing: XML to HTML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57245" y="1417342"/>
            <a:ext cx="8080420" cy="2585323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/>
                <a:cs typeface="Courier New"/>
              </a:rPr>
              <a:t>function 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characterData</a:t>
            </a:r>
            <a:r>
              <a:rPr lang="en-US" sz="1800" b="1" dirty="0">
                <a:latin typeface="Courier New"/>
                <a:cs typeface="Courier New"/>
              </a:rPr>
              <a:t>($p, $</a:t>
            </a:r>
            <a:r>
              <a:rPr lang="en-US" sz="1800" b="1" dirty="0" err="1">
                <a:latin typeface="Courier New"/>
                <a:cs typeface="Courier New"/>
              </a:rPr>
              <a:t>cdata</a:t>
            </a:r>
            <a:r>
              <a:rPr lang="en-US" sz="1800" b="1" dirty="0">
                <a:latin typeface="Courier New"/>
                <a:cs typeface="Courier New"/>
              </a:rPr>
              <a:t>) </a:t>
            </a:r>
          </a:p>
          <a:p>
            <a:r>
              <a:rPr lang="en-US" sz="1800" b="1" dirty="0">
                <a:latin typeface="Courier New"/>
                <a:cs typeface="Courier New"/>
              </a:rPr>
              <a:t>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echo $</a:t>
            </a:r>
            <a:r>
              <a:rPr lang="en-US" sz="1800" b="1" dirty="0" err="1">
                <a:latin typeface="Courier New"/>
                <a:cs typeface="Courier New"/>
              </a:rPr>
              <a:t>cdata</a:t>
            </a:r>
            <a:r>
              <a:rPr lang="en-US" sz="1800" b="1" dirty="0">
                <a:latin typeface="Courier New"/>
                <a:cs typeface="Courier New"/>
              </a:rPr>
              <a:t>;</a:t>
            </a:r>
          </a:p>
          <a:p>
            <a:r>
              <a:rPr lang="en-US" sz="1800" b="1" dirty="0">
                <a:latin typeface="Courier New"/>
                <a:cs typeface="Courier New"/>
              </a:rPr>
              <a:t>}</a:t>
            </a:r>
          </a:p>
          <a:p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 smtClean="0">
                <a:latin typeface="Courier New"/>
                <a:cs typeface="Courier New"/>
              </a:rPr>
              <a:t>$</a:t>
            </a:r>
            <a:r>
              <a:rPr lang="en-US" sz="1800" b="1" dirty="0">
                <a:latin typeface="Courier New"/>
                <a:cs typeface="Courier New"/>
              </a:rPr>
              <a:t>parser = </a:t>
            </a:r>
            <a:r>
              <a:rPr lang="en-US" sz="1800" b="1" dirty="0" err="1">
                <a:latin typeface="Courier New"/>
                <a:cs typeface="Courier New"/>
              </a:rPr>
              <a:t>xml_parser_create</a:t>
            </a:r>
            <a:r>
              <a:rPr lang="en-US" sz="1800" b="1" dirty="0">
                <a:latin typeface="Courier New"/>
                <a:cs typeface="Courier New"/>
              </a:rPr>
              <a:t>();</a:t>
            </a:r>
          </a:p>
          <a:p>
            <a:r>
              <a:rPr lang="en-US" sz="1800" b="1" dirty="0" err="1">
                <a:latin typeface="Courier New"/>
                <a:cs typeface="Courier New"/>
              </a:rPr>
              <a:t>xml_set_element_handler</a:t>
            </a:r>
            <a:r>
              <a:rPr lang="en-US" sz="1800" b="1" dirty="0">
                <a:latin typeface="Courier New"/>
                <a:cs typeface="Courier New"/>
              </a:rPr>
              <a:t>($parser, "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openElement</a:t>
            </a:r>
            <a:r>
              <a:rPr lang="en-US" sz="1800" b="1" dirty="0">
                <a:latin typeface="Courier New"/>
                <a:cs typeface="Courier New"/>
              </a:rPr>
              <a:t>", </a:t>
            </a:r>
            <a:endParaRPr lang="en-US" sz="1800" b="1" dirty="0" smtClean="0">
              <a:latin typeface="Courier New"/>
              <a:cs typeface="Courier New"/>
            </a:endParaRPr>
          </a:p>
          <a:p>
            <a:r>
              <a:rPr lang="en-US" sz="1800" b="1" dirty="0">
                <a:latin typeface="Courier New"/>
                <a:cs typeface="Courier New"/>
              </a:rPr>
              <a:t> </a:t>
            </a:r>
            <a:r>
              <a:rPr lang="en-US" sz="1800" b="1" dirty="0" smtClean="0">
                <a:latin typeface="Courier New"/>
                <a:cs typeface="Courier New"/>
              </a:rPr>
              <a:t>                                "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closeElement</a:t>
            </a:r>
            <a:r>
              <a:rPr lang="en-US" sz="1800" b="1" dirty="0">
                <a:latin typeface="Courier New"/>
                <a:cs typeface="Courier New"/>
              </a:rPr>
              <a:t>");</a:t>
            </a:r>
          </a:p>
          <a:p>
            <a:r>
              <a:rPr lang="en-US" sz="1800" b="1" dirty="0" err="1">
                <a:latin typeface="Courier New"/>
                <a:cs typeface="Courier New"/>
              </a:rPr>
              <a:t>xml_set_character_data_handler</a:t>
            </a:r>
            <a:r>
              <a:rPr lang="en-US" sz="1800" b="1" dirty="0">
                <a:latin typeface="Courier New"/>
                <a:cs typeface="Courier New"/>
              </a:rPr>
              <a:t>($parser, "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characterData</a:t>
            </a:r>
            <a:r>
              <a:rPr lang="en-US" sz="1800" b="1" dirty="0">
                <a:latin typeface="Courier New"/>
                <a:cs typeface="Courier New"/>
              </a:rPr>
              <a:t>")</a:t>
            </a:r>
            <a:r>
              <a:rPr lang="en-US" sz="1800" b="1" dirty="0" smtClean="0">
                <a:latin typeface="Courier New"/>
                <a:cs typeface="Courier New"/>
              </a:rPr>
              <a:t>;</a:t>
            </a:r>
            <a:endParaRPr lang="en-US" sz="1800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223731" y="1234464"/>
            <a:ext cx="1416574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courses1.php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84963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Expat Parsing: XML to HTML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57245" y="1417342"/>
            <a:ext cx="7803376" cy="3139321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 smtClean="0">
                <a:latin typeface="Courier New"/>
                <a:cs typeface="Courier New"/>
              </a:rPr>
              <a:t>$</a:t>
            </a:r>
            <a:r>
              <a:rPr lang="en-US" sz="1800" b="1" dirty="0">
                <a:latin typeface="Courier New"/>
                <a:cs typeface="Courier New"/>
              </a:rPr>
              <a:t>file = "</a:t>
            </a:r>
            <a:r>
              <a:rPr lang="en-US" sz="1800" b="1" dirty="0" err="1">
                <a:latin typeface="Courier New"/>
                <a:cs typeface="Courier New"/>
              </a:rPr>
              <a:t>courses.xml</a:t>
            </a:r>
            <a:r>
              <a:rPr lang="en-US" sz="1800" b="1" dirty="0">
                <a:latin typeface="Courier New"/>
                <a:cs typeface="Courier New"/>
              </a:rPr>
              <a:t>";</a:t>
            </a:r>
          </a:p>
          <a:p>
            <a:r>
              <a:rPr lang="en-US" sz="1800" b="1" dirty="0">
                <a:latin typeface="Courier New"/>
                <a:cs typeface="Courier New"/>
              </a:rPr>
              <a:t>$</a:t>
            </a:r>
            <a:r>
              <a:rPr lang="en-US" sz="1800" b="1" dirty="0" err="1">
                <a:latin typeface="Courier New"/>
                <a:cs typeface="Courier New"/>
              </a:rPr>
              <a:t>fp</a:t>
            </a:r>
            <a:r>
              <a:rPr lang="en-US" sz="1800" b="1" dirty="0">
                <a:latin typeface="Courier New"/>
                <a:cs typeface="Courier New"/>
              </a:rPr>
              <a:t> = @</a:t>
            </a:r>
            <a:r>
              <a:rPr lang="en-US" sz="1800" b="1" dirty="0" err="1">
                <a:latin typeface="Courier New"/>
                <a:cs typeface="Courier New"/>
              </a:rPr>
              <a:t>fopen</a:t>
            </a:r>
            <a:r>
              <a:rPr lang="en-US" sz="1800" b="1" dirty="0">
                <a:latin typeface="Courier New"/>
                <a:cs typeface="Courier New"/>
              </a:rPr>
              <a:t>($file, "r") 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or die("&lt;p&gt;Could not open a file called '$file'." .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       "&lt;/p&gt;&lt;/body&gt;&lt;/html&gt;");</a:t>
            </a:r>
          </a:p>
          <a:p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>
                <a:latin typeface="Courier New"/>
                <a:cs typeface="Courier New"/>
              </a:rPr>
              <a:t>while ($data = </a:t>
            </a:r>
            <a:r>
              <a:rPr lang="en-US" sz="1800" b="1" dirty="0" err="1">
                <a:latin typeface="Courier New"/>
                <a:cs typeface="Courier New"/>
              </a:rPr>
              <a:t>fread</a:t>
            </a:r>
            <a:r>
              <a:rPr lang="en-US" sz="1800" b="1" dirty="0">
                <a:latin typeface="Courier New"/>
                <a:cs typeface="Courier New"/>
              </a:rPr>
              <a:t>($</a:t>
            </a:r>
            <a:r>
              <a:rPr lang="en-US" sz="1800" b="1" dirty="0" err="1">
                <a:latin typeface="Courier New"/>
                <a:cs typeface="Courier New"/>
              </a:rPr>
              <a:t>fp</a:t>
            </a:r>
            <a:r>
              <a:rPr lang="en-US" sz="1800" b="1" dirty="0">
                <a:latin typeface="Courier New"/>
                <a:cs typeface="Courier New"/>
              </a:rPr>
              <a:t>, 4096)) 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err="1">
                <a:latin typeface="Courier New"/>
                <a:cs typeface="Courier New"/>
              </a:rPr>
              <a:t>xml_parse</a:t>
            </a:r>
            <a:r>
              <a:rPr lang="en-US" sz="1800" b="1" dirty="0">
                <a:latin typeface="Courier New"/>
                <a:cs typeface="Courier New"/>
              </a:rPr>
              <a:t>($parser, $data, </a:t>
            </a:r>
            <a:r>
              <a:rPr lang="en-US" sz="1800" b="1" dirty="0" err="1">
                <a:latin typeface="Courier New"/>
                <a:cs typeface="Courier New"/>
              </a:rPr>
              <a:t>feof</a:t>
            </a:r>
            <a:r>
              <a:rPr lang="en-US" sz="1800" b="1" dirty="0">
                <a:latin typeface="Courier New"/>
                <a:cs typeface="Courier New"/>
              </a:rPr>
              <a:t>($</a:t>
            </a:r>
            <a:r>
              <a:rPr lang="en-US" sz="1800" b="1" dirty="0" err="1">
                <a:latin typeface="Courier New"/>
                <a:cs typeface="Courier New"/>
              </a:rPr>
              <a:t>fp</a:t>
            </a:r>
            <a:r>
              <a:rPr lang="en-US" sz="1800" b="1" dirty="0">
                <a:latin typeface="Courier New"/>
                <a:cs typeface="Courier New"/>
              </a:rPr>
              <a:t>));</a:t>
            </a:r>
          </a:p>
          <a:p>
            <a:r>
              <a:rPr lang="en-US" sz="1800" b="1" dirty="0">
                <a:latin typeface="Courier New"/>
                <a:cs typeface="Courier New"/>
              </a:rPr>
              <a:t>}</a:t>
            </a:r>
          </a:p>
          <a:p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 err="1">
                <a:latin typeface="Courier New"/>
                <a:cs typeface="Courier New"/>
              </a:rPr>
              <a:t>xml_parser_free</a:t>
            </a:r>
            <a:r>
              <a:rPr lang="en-US" sz="1800" b="1" dirty="0">
                <a:latin typeface="Courier New"/>
                <a:cs typeface="Courier New"/>
              </a:rPr>
              <a:t>($parser);</a:t>
            </a:r>
          </a:p>
          <a:p>
            <a:r>
              <a:rPr lang="en-US" sz="1800" b="1" dirty="0">
                <a:latin typeface="Courier New"/>
                <a:cs typeface="Courier New"/>
              </a:rPr>
              <a:t>?&gt;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904425" y="1353105"/>
            <a:ext cx="1416574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courses1.php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00780" y="6172170"/>
            <a:ext cx="731991" cy="338554"/>
          </a:xfrm>
          <a:prstGeom prst="rect">
            <a:avLst/>
          </a:prstGeom>
          <a:noFill/>
          <a:ln>
            <a:solidFill>
              <a:srgbClr val="A12A03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Demo</a:t>
            </a:r>
            <a:endParaRPr lang="en-US" dirty="0">
              <a:solidFill>
                <a:srgbClr val="B23C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31073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Expat Advantages and Disadvantages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Advantages</a:t>
            </a:r>
          </a:p>
          <a:p>
            <a:pPr lvl="4"/>
            <a:endParaRPr lang="en-US" dirty="0" smtClean="0"/>
          </a:p>
          <a:p>
            <a:pPr lvl="1"/>
            <a:r>
              <a:rPr lang="en-US" dirty="0" smtClean="0"/>
              <a:t>Very fast</a:t>
            </a:r>
          </a:p>
          <a:p>
            <a:pPr lvl="1"/>
            <a:r>
              <a:rPr lang="en-US" dirty="0" smtClean="0"/>
              <a:t>One pass</a:t>
            </a:r>
          </a:p>
          <a:p>
            <a:pPr lvl="1"/>
            <a:r>
              <a:rPr lang="en-US" dirty="0" smtClean="0"/>
              <a:t>Can handle arbitrarily large XML data.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Disadvantages</a:t>
            </a:r>
          </a:p>
          <a:p>
            <a:pPr lvl="5"/>
            <a:endParaRPr lang="en-US" dirty="0"/>
          </a:p>
          <a:p>
            <a:pPr lvl="1"/>
            <a:r>
              <a:rPr lang="en-US" dirty="0" smtClean="0"/>
              <a:t>Inflexible</a:t>
            </a:r>
          </a:p>
          <a:p>
            <a:pPr lvl="1"/>
            <a:r>
              <a:rPr lang="en-US" dirty="0" smtClean="0"/>
              <a:t>Must process the stream of “events” as they occur.</a:t>
            </a:r>
          </a:p>
          <a:p>
            <a:pPr lvl="1"/>
            <a:r>
              <a:rPr lang="en-US" dirty="0" smtClean="0"/>
              <a:t>The parser may become large.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4079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“Simple”: A DOM-Based Parser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“Simple” is a DOM-based </a:t>
            </a:r>
            <a:r>
              <a:rPr lang="en-US" dirty="0"/>
              <a:t>XML parser for PHP</a:t>
            </a:r>
            <a:r>
              <a:rPr lang="en-US" dirty="0" smtClean="0"/>
              <a:t>.</a:t>
            </a:r>
          </a:p>
          <a:p>
            <a:r>
              <a:rPr lang="en-US" dirty="0" smtClean="0"/>
              <a:t>As it parses XML data, it builds a DOM tree.</a:t>
            </a:r>
          </a:p>
          <a:p>
            <a:r>
              <a:rPr lang="en-US" dirty="0" smtClean="0"/>
              <a:t>Walk the tree in order to obtain its information.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9091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“Simple”: </a:t>
            </a:r>
            <a:r>
              <a:rPr lang="en-US" dirty="0"/>
              <a:t>A DOM-Based </a:t>
            </a:r>
            <a:r>
              <a:rPr lang="en-US" dirty="0" smtClean="0"/>
              <a:t>Parser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93876" y="1234464"/>
            <a:ext cx="8958635" cy="5509201"/>
          </a:xfrm>
          <a:prstGeom prst="rect">
            <a:avLst/>
          </a:prstGeom>
          <a:solidFill>
            <a:srgbClr val="F2F2F2"/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&lt;?</a:t>
            </a:r>
            <a:r>
              <a:rPr lang="en-US" b="1" dirty="0" err="1">
                <a:latin typeface="Courier New"/>
                <a:cs typeface="Courier New"/>
              </a:rPr>
              <a:t>php</a:t>
            </a:r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$xml = </a:t>
            </a:r>
            <a:r>
              <a:rPr lang="en-US" b="1" dirty="0" err="1">
                <a:latin typeface="Courier New"/>
                <a:cs typeface="Courier New"/>
              </a:rPr>
              <a:t>simplexml_load_file</a:t>
            </a:r>
            <a:r>
              <a:rPr lang="en-US" b="1" dirty="0">
                <a:latin typeface="Courier New"/>
                <a:cs typeface="Courier New"/>
              </a:rPr>
              <a:t>("</a:t>
            </a:r>
            <a:r>
              <a:rPr lang="en-US" b="1" dirty="0" err="1">
                <a:latin typeface="Courier New"/>
                <a:cs typeface="Courier New"/>
              </a:rPr>
              <a:t>courses.xml</a:t>
            </a:r>
            <a:r>
              <a:rPr lang="en-US" b="1" dirty="0">
                <a:latin typeface="Courier New"/>
                <a:cs typeface="Courier New"/>
              </a:rPr>
              <a:t>");</a:t>
            </a:r>
          </a:p>
          <a:p>
            <a:endParaRPr lang="en-US" b="1" dirty="0">
              <a:latin typeface="Courier New"/>
              <a:cs typeface="Courier New"/>
            </a:endParaRPr>
          </a:p>
          <a:p>
            <a:r>
              <a:rPr lang="en-US" b="1" dirty="0" err="1">
                <a:latin typeface="Courier New"/>
                <a:cs typeface="Courier New"/>
              </a:rPr>
              <a:t>foreach</a:t>
            </a:r>
            <a:r>
              <a:rPr lang="en-US" b="1" dirty="0">
                <a:latin typeface="Courier New"/>
                <a:cs typeface="Courier New"/>
              </a:rPr>
              <a:t> ($xml-&gt;course as $course) {</a:t>
            </a:r>
          </a:p>
          <a:p>
            <a:r>
              <a:rPr lang="en-US" b="1" dirty="0">
                <a:latin typeface="Courier New"/>
                <a:cs typeface="Courier New"/>
              </a:rPr>
              <a:t>    echo "&lt;div&gt;&lt;h2&gt;$course-&gt;title&lt;/h2&gt;";</a:t>
            </a:r>
          </a:p>
          <a:p>
            <a:r>
              <a:rPr lang="en-US" b="1" dirty="0">
                <a:latin typeface="Courier New"/>
                <a:cs typeface="Courier New"/>
              </a:rPr>
              <a:t>    echo "&lt;p&gt;$course-&gt;description&lt;/p&gt;";</a:t>
            </a:r>
          </a:p>
          <a:p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	if (</a:t>
            </a:r>
            <a:r>
              <a:rPr lang="en-US" b="1" dirty="0" err="1">
                <a:latin typeface="Courier New"/>
                <a:cs typeface="Courier New"/>
              </a:rPr>
              <a:t>isset</a:t>
            </a:r>
            <a:r>
              <a:rPr lang="en-US" b="1" dirty="0">
                <a:latin typeface="Courier New"/>
                <a:cs typeface="Courier New"/>
              </a:rPr>
              <a:t>($course-&gt;topics)) {</a:t>
            </a:r>
          </a:p>
          <a:p>
            <a:r>
              <a:rPr lang="es-ES_tradnl" b="1" dirty="0">
                <a:latin typeface="Courier New"/>
                <a:cs typeface="Courier New"/>
              </a:rPr>
              <a:t>	    echo "&lt;</a:t>
            </a:r>
            <a:r>
              <a:rPr lang="es-ES_tradnl" b="1" dirty="0" err="1">
                <a:latin typeface="Courier New"/>
                <a:cs typeface="Courier New"/>
              </a:rPr>
              <a:t>ul</a:t>
            </a:r>
            <a:r>
              <a:rPr lang="es-ES_tradnl" b="1" dirty="0">
                <a:latin typeface="Courier New"/>
                <a:cs typeface="Courier New"/>
              </a:rPr>
              <a:t>&gt;";</a:t>
            </a:r>
          </a:p>
          <a:p>
            <a:r>
              <a:rPr lang="es-ES_tradnl" b="1" dirty="0">
                <a:latin typeface="Courier New"/>
                <a:cs typeface="Courier New"/>
              </a:rPr>
              <a:t>	    </a:t>
            </a:r>
          </a:p>
          <a:p>
            <a:r>
              <a:rPr lang="es-ES_tradnl" b="1" dirty="0">
                <a:latin typeface="Courier New"/>
                <a:cs typeface="Courier New"/>
              </a:rPr>
              <a:t>	    $</a:t>
            </a:r>
            <a:r>
              <a:rPr lang="es-ES_tradnl" b="1" dirty="0" err="1">
                <a:latin typeface="Courier New"/>
                <a:cs typeface="Courier New"/>
              </a:rPr>
              <a:t>topics</a:t>
            </a:r>
            <a:r>
              <a:rPr lang="es-ES_tradnl" b="1" dirty="0">
                <a:latin typeface="Courier New"/>
                <a:cs typeface="Courier New"/>
              </a:rPr>
              <a:t> = $</a:t>
            </a:r>
            <a:r>
              <a:rPr lang="es-ES_tradnl" b="1" dirty="0" err="1">
                <a:latin typeface="Courier New"/>
                <a:cs typeface="Courier New"/>
              </a:rPr>
              <a:t>course</a:t>
            </a:r>
            <a:r>
              <a:rPr lang="es-ES_tradnl" b="1" dirty="0">
                <a:latin typeface="Courier New"/>
                <a:cs typeface="Courier New"/>
              </a:rPr>
              <a:t>-&gt;</a:t>
            </a:r>
            <a:r>
              <a:rPr lang="es-ES_tradnl" b="1" dirty="0" err="1">
                <a:latin typeface="Courier New"/>
                <a:cs typeface="Courier New"/>
              </a:rPr>
              <a:t>topics</a:t>
            </a:r>
            <a:r>
              <a:rPr lang="es-ES_tradnl" b="1" dirty="0">
                <a:latin typeface="Courier New"/>
                <a:cs typeface="Courier New"/>
              </a:rPr>
              <a:t>;</a:t>
            </a:r>
          </a:p>
          <a:p>
            <a:r>
              <a:rPr lang="es-ES_tradnl" b="1" dirty="0">
                <a:latin typeface="Courier New"/>
                <a:cs typeface="Courier New"/>
              </a:rPr>
              <a:t>	    </a:t>
            </a:r>
            <a:r>
              <a:rPr lang="es-ES_tradnl" b="1" dirty="0" err="1">
                <a:latin typeface="Courier New"/>
                <a:cs typeface="Courier New"/>
              </a:rPr>
              <a:t>foreach</a:t>
            </a:r>
            <a:r>
              <a:rPr lang="es-ES_tradnl" b="1" dirty="0">
                <a:latin typeface="Courier New"/>
                <a:cs typeface="Courier New"/>
              </a:rPr>
              <a:t> ($</a:t>
            </a:r>
            <a:r>
              <a:rPr lang="es-ES_tradnl" b="1" dirty="0" err="1">
                <a:latin typeface="Courier New"/>
                <a:cs typeface="Courier New"/>
              </a:rPr>
              <a:t>topics</a:t>
            </a:r>
            <a:r>
              <a:rPr lang="es-ES_tradnl" b="1" dirty="0">
                <a:latin typeface="Courier New"/>
                <a:cs typeface="Courier New"/>
              </a:rPr>
              <a:t>-&gt;</a:t>
            </a:r>
            <a:r>
              <a:rPr lang="es-ES_tradnl" b="1" dirty="0" err="1">
                <a:latin typeface="Courier New"/>
                <a:cs typeface="Courier New"/>
              </a:rPr>
              <a:t>topic</a:t>
            </a:r>
            <a:r>
              <a:rPr lang="es-ES_tradnl" b="1" dirty="0">
                <a:latin typeface="Courier New"/>
                <a:cs typeface="Courier New"/>
              </a:rPr>
              <a:t> as $</a:t>
            </a:r>
            <a:r>
              <a:rPr lang="es-ES_tradnl" b="1" dirty="0" err="1">
                <a:latin typeface="Courier New"/>
                <a:cs typeface="Courier New"/>
              </a:rPr>
              <a:t>topic</a:t>
            </a:r>
            <a:r>
              <a:rPr lang="es-ES_tradnl" b="1" dirty="0">
                <a:latin typeface="Courier New"/>
                <a:cs typeface="Courier New"/>
              </a:rPr>
              <a:t>) {</a:t>
            </a:r>
          </a:p>
          <a:p>
            <a:r>
              <a:rPr lang="es-ES_tradnl" b="1" dirty="0">
                <a:latin typeface="Courier New"/>
                <a:cs typeface="Courier New"/>
              </a:rPr>
              <a:t>		</a:t>
            </a:r>
            <a:r>
              <a:rPr lang="es-ES_tradnl" b="1" dirty="0" smtClean="0">
                <a:latin typeface="Courier New"/>
                <a:cs typeface="Courier New"/>
              </a:rPr>
              <a:t>echo </a:t>
            </a:r>
            <a:r>
              <a:rPr lang="es-ES_tradnl" b="1" dirty="0">
                <a:latin typeface="Courier New"/>
                <a:cs typeface="Courier New"/>
              </a:rPr>
              <a:t>"&lt;li&gt;$</a:t>
            </a:r>
            <a:r>
              <a:rPr lang="es-ES_tradnl" b="1" dirty="0" err="1">
                <a:latin typeface="Courier New"/>
                <a:cs typeface="Courier New"/>
              </a:rPr>
              <a:t>topic</a:t>
            </a:r>
            <a:r>
              <a:rPr lang="es-ES_tradnl" b="1" dirty="0">
                <a:latin typeface="Courier New"/>
                <a:cs typeface="Courier New"/>
              </a:rPr>
              <a:t>&lt;/li&gt;";</a:t>
            </a:r>
          </a:p>
          <a:p>
            <a:r>
              <a:rPr lang="es-ES_tradnl" b="1" dirty="0">
                <a:latin typeface="Courier New"/>
                <a:cs typeface="Courier New"/>
              </a:rPr>
              <a:t>        }</a:t>
            </a:r>
          </a:p>
          <a:p>
            <a:r>
              <a:rPr lang="es-ES_tradnl" b="1" dirty="0">
                <a:latin typeface="Courier New"/>
                <a:cs typeface="Courier New"/>
              </a:rPr>
              <a:t>        </a:t>
            </a:r>
          </a:p>
          <a:p>
            <a:r>
              <a:rPr lang="es-ES_tradnl" b="1" dirty="0">
                <a:latin typeface="Courier New"/>
                <a:cs typeface="Courier New"/>
              </a:rPr>
              <a:t>        echo "&lt;/</a:t>
            </a:r>
            <a:r>
              <a:rPr lang="es-ES_tradnl" b="1" dirty="0" err="1">
                <a:latin typeface="Courier New"/>
                <a:cs typeface="Courier New"/>
              </a:rPr>
              <a:t>ul</a:t>
            </a:r>
            <a:r>
              <a:rPr lang="es-ES_tradnl" b="1" dirty="0">
                <a:latin typeface="Courier New"/>
                <a:cs typeface="Courier New"/>
              </a:rPr>
              <a:t>&gt;";</a:t>
            </a:r>
          </a:p>
          <a:p>
            <a:r>
              <a:rPr lang="es-ES_tradnl" b="1" dirty="0">
                <a:latin typeface="Courier New"/>
                <a:cs typeface="Courier New"/>
              </a:rPr>
              <a:t>    }</a:t>
            </a:r>
          </a:p>
          <a:p>
            <a:r>
              <a:rPr lang="es-ES_tradnl" b="1" dirty="0">
                <a:latin typeface="Courier New"/>
                <a:cs typeface="Courier New"/>
              </a:rPr>
              <a:t>    </a:t>
            </a:r>
          </a:p>
          <a:p>
            <a:r>
              <a:rPr lang="es-ES_tradnl" b="1" dirty="0">
                <a:latin typeface="Courier New"/>
                <a:cs typeface="Courier New"/>
              </a:rPr>
              <a:t>    echo "&lt;dl&gt;&lt;</a:t>
            </a:r>
            <a:r>
              <a:rPr lang="es-ES_tradnl" b="1" dirty="0" err="1">
                <a:latin typeface="Courier New"/>
                <a:cs typeface="Courier New"/>
              </a:rPr>
              <a:t>dt</a:t>
            </a:r>
            <a:r>
              <a:rPr lang="es-ES_tradnl" b="1" dirty="0">
                <a:latin typeface="Courier New"/>
                <a:cs typeface="Courier New"/>
              </a:rPr>
              <a:t>&gt;</a:t>
            </a:r>
            <a:r>
              <a:rPr lang="es-ES_tradnl" b="1" dirty="0" err="1">
                <a:latin typeface="Courier New"/>
                <a:cs typeface="Courier New"/>
              </a:rPr>
              <a:t>Prerequisites</a:t>
            </a:r>
            <a:r>
              <a:rPr lang="es-ES_tradnl" b="1" dirty="0">
                <a:latin typeface="Courier New"/>
                <a:cs typeface="Courier New"/>
              </a:rPr>
              <a:t>&lt;/</a:t>
            </a:r>
            <a:r>
              <a:rPr lang="es-ES_tradnl" b="1" dirty="0" err="1">
                <a:latin typeface="Courier New"/>
                <a:cs typeface="Courier New"/>
              </a:rPr>
              <a:t>dt</a:t>
            </a:r>
            <a:r>
              <a:rPr lang="es-ES_tradnl" b="1" dirty="0">
                <a:latin typeface="Courier New"/>
                <a:cs typeface="Courier New"/>
              </a:rPr>
              <a:t>&gt;&lt;</a:t>
            </a:r>
            <a:r>
              <a:rPr lang="es-ES_tradnl" b="1" dirty="0" err="1">
                <a:latin typeface="Courier New"/>
                <a:cs typeface="Courier New"/>
              </a:rPr>
              <a:t>dd</a:t>
            </a:r>
            <a:r>
              <a:rPr lang="es-ES_tradnl" b="1" dirty="0">
                <a:latin typeface="Courier New"/>
                <a:cs typeface="Courier New"/>
              </a:rPr>
              <a:t>&gt;$</a:t>
            </a:r>
            <a:r>
              <a:rPr lang="es-ES_tradnl" b="1" dirty="0" err="1">
                <a:latin typeface="Courier New"/>
                <a:cs typeface="Courier New"/>
              </a:rPr>
              <a:t>course</a:t>
            </a:r>
            <a:r>
              <a:rPr lang="es-ES_tradnl" b="1" dirty="0">
                <a:latin typeface="Courier New"/>
                <a:cs typeface="Courier New"/>
              </a:rPr>
              <a:t>-&gt;</a:t>
            </a:r>
            <a:r>
              <a:rPr lang="es-ES_tradnl" b="1" dirty="0" err="1">
                <a:latin typeface="Courier New"/>
                <a:cs typeface="Courier New"/>
              </a:rPr>
              <a:t>prequisites</a:t>
            </a:r>
            <a:r>
              <a:rPr lang="es-ES_tradnl" b="1" dirty="0">
                <a:latin typeface="Courier New"/>
                <a:cs typeface="Courier New"/>
              </a:rPr>
              <a:t>&lt;/</a:t>
            </a:r>
            <a:r>
              <a:rPr lang="es-ES_tradnl" b="1" dirty="0" err="1">
                <a:latin typeface="Courier New"/>
                <a:cs typeface="Courier New"/>
              </a:rPr>
              <a:t>dd</a:t>
            </a:r>
            <a:r>
              <a:rPr lang="es-ES_tradnl" b="1" dirty="0">
                <a:latin typeface="Courier New"/>
                <a:cs typeface="Courier New"/>
              </a:rPr>
              <a:t>&gt;&lt;/dl&gt;";</a:t>
            </a:r>
          </a:p>
          <a:p>
            <a:r>
              <a:rPr lang="de-DE" b="1" dirty="0">
                <a:latin typeface="Courier New"/>
                <a:cs typeface="Courier New"/>
              </a:rPr>
              <a:t>    echo "&lt;/div&gt;&lt;</a:t>
            </a:r>
            <a:r>
              <a:rPr lang="de-DE" b="1" dirty="0" err="1">
                <a:latin typeface="Courier New"/>
                <a:cs typeface="Courier New"/>
              </a:rPr>
              <a:t>hr</a:t>
            </a:r>
            <a:r>
              <a:rPr lang="de-DE" b="1" dirty="0">
                <a:latin typeface="Courier New"/>
                <a:cs typeface="Courier New"/>
              </a:rPr>
              <a:t> /&gt;";</a:t>
            </a:r>
          </a:p>
          <a:p>
            <a:r>
              <a:rPr lang="de-DE" b="1" dirty="0">
                <a:latin typeface="Courier New"/>
                <a:cs typeface="Courier New"/>
              </a:rPr>
              <a:t>}</a:t>
            </a:r>
          </a:p>
          <a:p>
            <a:r>
              <a:rPr lang="de-DE" b="1" dirty="0">
                <a:latin typeface="Courier New"/>
                <a:cs typeface="Courier New"/>
              </a:rPr>
              <a:t>?&gt;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544498" y="1353105"/>
            <a:ext cx="1416574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courses2.php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00780" y="6172170"/>
            <a:ext cx="731991" cy="338554"/>
          </a:xfrm>
          <a:prstGeom prst="rect">
            <a:avLst/>
          </a:prstGeom>
          <a:noFill/>
          <a:ln>
            <a:solidFill>
              <a:srgbClr val="A12A03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Demo</a:t>
            </a:r>
            <a:endParaRPr lang="en-US" dirty="0">
              <a:solidFill>
                <a:srgbClr val="B23C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73144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“Simple” Advantages and Disadvantages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Advantages</a:t>
            </a:r>
          </a:p>
          <a:p>
            <a:pPr lvl="5"/>
            <a:endParaRPr lang="en-US" dirty="0" smtClean="0"/>
          </a:p>
          <a:p>
            <a:pPr lvl="1"/>
            <a:r>
              <a:rPr lang="en-US" dirty="0" smtClean="0"/>
              <a:t>More straightforward, structure-aware code.</a:t>
            </a:r>
          </a:p>
          <a:p>
            <a:pPr lvl="1"/>
            <a:r>
              <a:rPr lang="en-US" dirty="0" smtClean="0"/>
              <a:t>The parser can be small.</a:t>
            </a:r>
          </a:p>
          <a:p>
            <a:pPr lvl="6"/>
            <a:endParaRPr lang="en-US" dirty="0" smtClean="0"/>
          </a:p>
          <a:p>
            <a:r>
              <a:rPr lang="en-US" dirty="0" smtClean="0"/>
              <a:t>Disadvantages</a:t>
            </a:r>
          </a:p>
          <a:p>
            <a:pPr lvl="5"/>
            <a:endParaRPr lang="en-US" dirty="0" smtClean="0"/>
          </a:p>
          <a:p>
            <a:pPr lvl="1"/>
            <a:r>
              <a:rPr lang="en-US" dirty="0" smtClean="0"/>
              <a:t>Must understand the structure of the XML data</a:t>
            </a:r>
            <a:br>
              <a:rPr lang="en-US" dirty="0" smtClean="0"/>
            </a:br>
            <a:r>
              <a:rPr lang="en-US" dirty="0" smtClean="0"/>
              <a:t>in order to walk the DOM tree properly.</a:t>
            </a:r>
          </a:p>
          <a:p>
            <a:pPr lvl="1"/>
            <a:r>
              <a:rPr lang="en-US" dirty="0" smtClean="0"/>
              <a:t>Building the DOM tree in memory limits </a:t>
            </a:r>
            <a:br>
              <a:rPr lang="en-US" dirty="0" smtClean="0"/>
            </a:br>
            <a:r>
              <a:rPr lang="en-US" dirty="0" smtClean="0"/>
              <a:t>the size of the XML data that can be parsed.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7389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02838-6210-204A-8E55-A33B743D5EEA}" type="slidenum">
              <a:rPr lang="en-US"/>
              <a:pPr/>
              <a:t>4</a:t>
            </a:fld>
            <a:endParaRPr lang="en-US"/>
          </a:p>
        </p:txBody>
      </p:sp>
      <p:sp>
        <p:nvSpPr>
          <p:cNvPr id="493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XML Components</a:t>
            </a:r>
          </a:p>
        </p:txBody>
      </p:sp>
      <p:sp>
        <p:nvSpPr>
          <p:cNvPr id="4935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5059363"/>
          </a:xfrm>
        </p:spPr>
        <p:txBody>
          <a:bodyPr/>
          <a:lstStyle/>
          <a:p>
            <a:r>
              <a:rPr lang="en-US" dirty="0"/>
              <a:t>An XML element has an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opening </a:t>
            </a:r>
            <a:r>
              <a:rPr lang="en-US" dirty="0"/>
              <a:t>and a closing tag:</a:t>
            </a:r>
            <a:br>
              <a:rPr lang="en-US" dirty="0"/>
            </a:br>
            <a:endParaRPr lang="en-US" dirty="0"/>
          </a:p>
          <a:p>
            <a:pPr lvl="1"/>
            <a:r>
              <a:rPr lang="en-US" dirty="0"/>
              <a:t>The closing tag is mandatory.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An </a:t>
            </a:r>
            <a:r>
              <a:rPr lang="en-US" dirty="0"/>
              <a:t>XML element may be nested in another element (child elements):</a:t>
            </a:r>
            <a:br>
              <a:rPr lang="en-US" dirty="0"/>
            </a:br>
            <a:endParaRPr lang="en-US" dirty="0"/>
          </a:p>
          <a:p>
            <a:endParaRPr lang="en-US" sz="2400" b="1" dirty="0">
              <a:solidFill>
                <a:srgbClr val="0033CC"/>
              </a:solidFill>
              <a:latin typeface="Courier New" charset="0"/>
            </a:endParaRPr>
          </a:p>
          <a:p>
            <a:pPr lvl="4"/>
            <a:endParaRPr lang="en-US" sz="1000" b="1" dirty="0">
              <a:solidFill>
                <a:srgbClr val="0033CC"/>
              </a:solidFill>
              <a:latin typeface="Courier New" charset="0"/>
            </a:endParaRPr>
          </a:p>
          <a:p>
            <a:endParaRPr lang="en-US" sz="2400" dirty="0"/>
          </a:p>
        </p:txBody>
      </p:sp>
      <p:sp>
        <p:nvSpPr>
          <p:cNvPr id="493572" name="Text Box 4"/>
          <p:cNvSpPr txBox="1">
            <a:spLocks noChangeArrowheads="1"/>
          </p:cNvSpPr>
          <p:nvPr/>
        </p:nvSpPr>
        <p:spPr bwMode="auto">
          <a:xfrm>
            <a:off x="6528231" y="1325903"/>
            <a:ext cx="1985565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800" dirty="0">
                <a:solidFill>
                  <a:srgbClr val="B23C00"/>
                </a:solidFill>
              </a:rPr>
              <a:t>XML documents </a:t>
            </a:r>
          </a:p>
          <a:p>
            <a:pPr algn="ctr"/>
            <a:r>
              <a:rPr lang="en-US" sz="1800" dirty="0">
                <a:solidFill>
                  <a:srgbClr val="B23C00"/>
                </a:solidFill>
              </a:rPr>
              <a:t>that obey all </a:t>
            </a:r>
          </a:p>
          <a:p>
            <a:pPr algn="ctr"/>
            <a:r>
              <a:rPr lang="en-US" sz="1800" dirty="0">
                <a:solidFill>
                  <a:srgbClr val="B23C00"/>
                </a:solidFill>
              </a:rPr>
              <a:t>the syntax rules</a:t>
            </a:r>
          </a:p>
          <a:p>
            <a:pPr algn="ctr"/>
            <a:r>
              <a:rPr lang="en-US" sz="1800" dirty="0">
                <a:solidFill>
                  <a:srgbClr val="B23C00"/>
                </a:solidFill>
              </a:rPr>
              <a:t>are </a:t>
            </a:r>
            <a:r>
              <a:rPr lang="en-US" sz="1800" dirty="0" smtClean="0">
                <a:solidFill>
                  <a:srgbClr val="B23C00"/>
                </a:solidFill>
                <a:latin typeface="Arial"/>
              </a:rPr>
              <a:t>“</a:t>
            </a:r>
            <a:r>
              <a:rPr lang="en-US" sz="1800" dirty="0" smtClean="0">
                <a:solidFill>
                  <a:srgbClr val="B23C00"/>
                </a:solidFill>
              </a:rPr>
              <a:t>well formed</a:t>
            </a:r>
            <a:r>
              <a:rPr lang="en-US" sz="1800" dirty="0" smtClean="0">
                <a:solidFill>
                  <a:srgbClr val="B23C00"/>
                </a:solidFill>
                <a:latin typeface="Arial"/>
              </a:rPr>
              <a:t>”</a:t>
            </a:r>
            <a:r>
              <a:rPr lang="en-US" sz="1800" dirty="0" smtClean="0">
                <a:solidFill>
                  <a:srgbClr val="B23C00"/>
                </a:solidFill>
              </a:rPr>
              <a:t>.</a:t>
            </a:r>
            <a:endParaRPr lang="en-US" sz="1800" dirty="0">
              <a:solidFill>
                <a:srgbClr val="B23C00"/>
              </a:solidFill>
            </a:endParaRPr>
          </a:p>
        </p:txBody>
      </p:sp>
      <p:sp>
        <p:nvSpPr>
          <p:cNvPr id="493573" name="Text Box 5"/>
          <p:cNvSpPr txBox="1">
            <a:spLocks noChangeArrowheads="1"/>
          </p:cNvSpPr>
          <p:nvPr/>
        </p:nvSpPr>
        <p:spPr bwMode="auto">
          <a:xfrm>
            <a:off x="3200400" y="2239337"/>
            <a:ext cx="2685351" cy="3693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1800" b="1" dirty="0">
                <a:solidFill>
                  <a:srgbClr val="0033CC"/>
                </a:solidFill>
                <a:latin typeface="Courier New" charset="0"/>
              </a:rPr>
              <a:t>&lt;book&gt; ... &lt;/book&gt;</a:t>
            </a:r>
          </a:p>
        </p:txBody>
      </p:sp>
      <p:sp>
        <p:nvSpPr>
          <p:cNvPr id="493575" name="Text Box 7"/>
          <p:cNvSpPr txBox="1">
            <a:spLocks noChangeArrowheads="1"/>
          </p:cNvSpPr>
          <p:nvPr/>
        </p:nvSpPr>
        <p:spPr bwMode="auto">
          <a:xfrm>
            <a:off x="2835275" y="4432911"/>
            <a:ext cx="3509194" cy="1200329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1800" b="1" dirty="0">
                <a:solidFill>
                  <a:srgbClr val="0033CC"/>
                </a:solidFill>
                <a:latin typeface="Courier New" charset="0"/>
              </a:rPr>
              <a:t>&lt;book&gt;</a:t>
            </a:r>
            <a:br>
              <a:rPr lang="en-US" sz="1800" b="1" dirty="0">
                <a:solidFill>
                  <a:srgbClr val="0033CC"/>
                </a:solidFill>
                <a:latin typeface="Courier New" charset="0"/>
              </a:rPr>
            </a:br>
            <a:r>
              <a:rPr lang="en-US" sz="1800" b="1" dirty="0">
                <a:solidFill>
                  <a:srgbClr val="0033CC"/>
                </a:solidFill>
                <a:latin typeface="Courier New" charset="0"/>
              </a:rPr>
              <a:t>  &lt;title&gt; ... &lt;/title&gt;</a:t>
            </a:r>
            <a:br>
              <a:rPr lang="en-US" sz="1800" b="1" dirty="0">
                <a:solidFill>
                  <a:srgbClr val="0033CC"/>
                </a:solidFill>
                <a:latin typeface="Courier New" charset="0"/>
              </a:rPr>
            </a:br>
            <a:r>
              <a:rPr lang="en-US" sz="1800" b="1" dirty="0">
                <a:solidFill>
                  <a:srgbClr val="0033CC"/>
                </a:solidFill>
                <a:latin typeface="Courier New" charset="0"/>
              </a:rPr>
              <a:t>  &lt;author&gt; ... &lt;/author&gt;</a:t>
            </a:r>
            <a:br>
              <a:rPr lang="en-US" sz="1800" b="1" dirty="0">
                <a:solidFill>
                  <a:srgbClr val="0033CC"/>
                </a:solidFill>
                <a:latin typeface="Courier New" charset="0"/>
              </a:rPr>
            </a:br>
            <a:r>
              <a:rPr lang="en-US" sz="1800" b="1" dirty="0">
                <a:solidFill>
                  <a:srgbClr val="0033CC"/>
                </a:solidFill>
                <a:latin typeface="Courier New" charset="0"/>
              </a:rPr>
              <a:t>&lt;/book&gt;</a:t>
            </a:r>
          </a:p>
        </p:txBody>
      </p:sp>
    </p:spTree>
    <p:extLst>
      <p:ext uri="{BB962C8B-B14F-4D97-AF65-F5344CB8AC3E}">
        <p14:creationId xmlns:p14="http://schemas.microsoft.com/office/powerpoint/2010/main" val="34665605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5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935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93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935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935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3571" grpId="0" build="p"/>
      <p:bldP spid="493572" grpId="0" animBg="1"/>
      <p:bldP spid="49357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02838-6210-204A-8E55-A33B743D5EEA}" type="slidenum">
              <a:rPr lang="en-US"/>
              <a:pPr/>
              <a:t>5</a:t>
            </a:fld>
            <a:endParaRPr lang="en-US"/>
          </a:p>
        </p:txBody>
      </p:sp>
      <p:sp>
        <p:nvSpPr>
          <p:cNvPr id="493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XML </a:t>
            </a:r>
            <a:r>
              <a:rPr lang="en-US" dirty="0" smtClean="0"/>
              <a:t>Components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935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34464"/>
            <a:ext cx="8229600" cy="5120299"/>
          </a:xfrm>
        </p:spPr>
        <p:txBody>
          <a:bodyPr/>
          <a:lstStyle/>
          <a:p>
            <a:r>
              <a:rPr lang="en-US" dirty="0" smtClean="0"/>
              <a:t>An </a:t>
            </a:r>
            <a:r>
              <a:rPr lang="en-US" dirty="0"/>
              <a:t>XML element may have content:</a:t>
            </a:r>
            <a:br>
              <a:rPr lang="en-US" dirty="0"/>
            </a:br>
            <a:endParaRPr lang="en-US" b="1" dirty="0">
              <a:solidFill>
                <a:srgbClr val="0033CC"/>
              </a:solidFill>
              <a:latin typeface="Courier New" charset="0"/>
            </a:endParaRPr>
          </a:p>
          <a:p>
            <a:pPr lvl="1"/>
            <a:endParaRPr lang="en-US" dirty="0"/>
          </a:p>
          <a:p>
            <a:pPr lvl="1"/>
            <a:r>
              <a:rPr lang="en-US" dirty="0"/>
              <a:t>An element can have both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content </a:t>
            </a:r>
            <a:r>
              <a:rPr lang="en-US" dirty="0"/>
              <a:t>and child elements</a:t>
            </a:r>
            <a:r>
              <a:rPr lang="en-US" dirty="0" smtClean="0"/>
              <a:t>.</a:t>
            </a:r>
          </a:p>
          <a:p>
            <a:pPr lvl="5"/>
            <a:endParaRPr lang="en-US" dirty="0" smtClean="0"/>
          </a:p>
          <a:p>
            <a:r>
              <a:rPr lang="en-US" dirty="0"/>
              <a:t>An XML element may have </a:t>
            </a:r>
            <a:r>
              <a:rPr lang="en-US" dirty="0" smtClean="0"/>
              <a:t>attributes.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dirty="0"/>
              <a:t>Attribute values must be </a:t>
            </a:r>
            <a:r>
              <a:rPr lang="en-US" dirty="0" smtClean="0"/>
              <a:t>quoted:</a:t>
            </a: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Attribute </a:t>
            </a:r>
            <a:r>
              <a:rPr lang="en-US" dirty="0"/>
              <a:t>names must be unique within an element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93576" name="Text Box 8"/>
          <p:cNvSpPr txBox="1">
            <a:spLocks noChangeArrowheads="1"/>
          </p:cNvSpPr>
          <p:nvPr/>
        </p:nvSpPr>
        <p:spPr bwMode="auto">
          <a:xfrm>
            <a:off x="2011708" y="1868279"/>
            <a:ext cx="5173211" cy="646331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1800" b="1" dirty="0">
                <a:solidFill>
                  <a:srgbClr val="0033CC"/>
                </a:solidFill>
                <a:latin typeface="Courier New" charset="0"/>
              </a:rPr>
              <a:t>&lt;title&gt;</a:t>
            </a:r>
            <a:r>
              <a:rPr lang="en-US" sz="1800" b="1" dirty="0">
                <a:solidFill>
                  <a:schemeClr val="folHlink"/>
                </a:solidFill>
                <a:latin typeface="Courier New" charset="0"/>
              </a:rPr>
              <a:t>Macbeth</a:t>
            </a:r>
            <a:r>
              <a:rPr lang="en-US" sz="1800" b="1" dirty="0">
                <a:solidFill>
                  <a:srgbClr val="0033CC"/>
                </a:solidFill>
                <a:latin typeface="Courier New" charset="0"/>
              </a:rPr>
              <a:t>&lt;/title&gt;</a:t>
            </a:r>
            <a:br>
              <a:rPr lang="en-US" sz="1800" b="1" dirty="0">
                <a:solidFill>
                  <a:srgbClr val="0033CC"/>
                </a:solidFill>
                <a:latin typeface="Courier New" charset="0"/>
              </a:rPr>
            </a:br>
            <a:r>
              <a:rPr lang="en-US" sz="1800" b="1" dirty="0">
                <a:solidFill>
                  <a:srgbClr val="0033CC"/>
                </a:solidFill>
                <a:latin typeface="Courier New" charset="0"/>
              </a:rPr>
              <a:t>&lt;author&gt;</a:t>
            </a:r>
            <a:r>
              <a:rPr lang="en-US" sz="1800" b="1" dirty="0">
                <a:solidFill>
                  <a:schemeClr val="folHlink"/>
                </a:solidFill>
                <a:latin typeface="Courier New" charset="0"/>
              </a:rPr>
              <a:t>William</a:t>
            </a:r>
            <a:r>
              <a:rPr lang="en-US" sz="1800" b="1" dirty="0">
                <a:solidFill>
                  <a:srgbClr val="0033CC"/>
                </a:solidFill>
                <a:latin typeface="Courier New" charset="0"/>
              </a:rPr>
              <a:t> </a:t>
            </a:r>
            <a:r>
              <a:rPr lang="en-US" sz="1800" b="1" dirty="0">
                <a:solidFill>
                  <a:schemeClr val="folHlink"/>
                </a:solidFill>
                <a:latin typeface="Courier New" charset="0"/>
              </a:rPr>
              <a:t>Shakespeare</a:t>
            </a:r>
            <a:r>
              <a:rPr lang="en-US" sz="1800" b="1" dirty="0">
                <a:solidFill>
                  <a:srgbClr val="0033CC"/>
                </a:solidFill>
                <a:latin typeface="Courier New" charset="0"/>
              </a:rPr>
              <a:t>&lt;/author&gt;</a:t>
            </a: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1489075" y="4617707"/>
            <a:ext cx="6279634" cy="1200329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1800" b="1">
                <a:solidFill>
                  <a:srgbClr val="0033CC"/>
                </a:solidFill>
                <a:latin typeface="Courier New" charset="0"/>
              </a:rPr>
              <a:t>&lt;title </a:t>
            </a:r>
            <a:r>
              <a:rPr lang="en-US" sz="1800" b="1">
                <a:solidFill>
                  <a:schemeClr val="folHlink"/>
                </a:solidFill>
                <a:latin typeface="Courier New" charset="0"/>
              </a:rPr>
              <a:t>language</a:t>
            </a:r>
            <a:r>
              <a:rPr lang="en-US" sz="1800" b="1">
                <a:solidFill>
                  <a:srgbClr val="0033CC"/>
                </a:solidFill>
                <a:latin typeface="Courier New" charset="0"/>
              </a:rPr>
              <a:t>="English"&gt; Macbeth&lt;/title&gt;</a:t>
            </a:r>
            <a:br>
              <a:rPr lang="en-US" sz="1800" b="1">
                <a:solidFill>
                  <a:srgbClr val="0033CC"/>
                </a:solidFill>
                <a:latin typeface="Courier New" charset="0"/>
              </a:rPr>
            </a:br>
            <a:r>
              <a:rPr lang="en-US" sz="1800" b="1">
                <a:solidFill>
                  <a:srgbClr val="0033CC"/>
                </a:solidFill>
                <a:latin typeface="Courier New" charset="0"/>
              </a:rPr>
              <a:t>&lt;author </a:t>
            </a:r>
            <a:r>
              <a:rPr lang="en-US" sz="1800" b="1">
                <a:solidFill>
                  <a:schemeClr val="folHlink"/>
                </a:solidFill>
                <a:latin typeface="Courier New" charset="0"/>
              </a:rPr>
              <a:t>nationality</a:t>
            </a:r>
            <a:r>
              <a:rPr lang="en-US" sz="1800" b="1">
                <a:solidFill>
                  <a:srgbClr val="0033CC"/>
                </a:solidFill>
                <a:latin typeface="Courier New" charset="0"/>
              </a:rPr>
              <a:t>="British" </a:t>
            </a:r>
            <a:r>
              <a:rPr lang="en-US" sz="1800" b="1">
                <a:solidFill>
                  <a:schemeClr val="folHlink"/>
                </a:solidFill>
                <a:latin typeface="Courier New" charset="0"/>
              </a:rPr>
              <a:t>gender</a:t>
            </a:r>
            <a:r>
              <a:rPr lang="en-US" sz="1800" b="1">
                <a:solidFill>
                  <a:srgbClr val="0033CC"/>
                </a:solidFill>
                <a:latin typeface="Courier New" charset="0"/>
              </a:rPr>
              <a:t>="male"&gt;</a:t>
            </a:r>
            <a:br>
              <a:rPr lang="en-US" sz="1800" b="1">
                <a:solidFill>
                  <a:srgbClr val="0033CC"/>
                </a:solidFill>
                <a:latin typeface="Courier New" charset="0"/>
              </a:rPr>
            </a:br>
            <a:r>
              <a:rPr lang="en-US" sz="1800" b="1">
                <a:solidFill>
                  <a:srgbClr val="0033CC"/>
                </a:solidFill>
                <a:latin typeface="Courier New" charset="0"/>
              </a:rPr>
              <a:t>  William Shakespeare</a:t>
            </a:r>
            <a:br>
              <a:rPr lang="en-US" sz="1800" b="1">
                <a:solidFill>
                  <a:srgbClr val="0033CC"/>
                </a:solidFill>
                <a:latin typeface="Courier New" charset="0"/>
              </a:rPr>
            </a:br>
            <a:r>
              <a:rPr lang="en-US" sz="1800" b="1">
                <a:solidFill>
                  <a:srgbClr val="0033CC"/>
                </a:solidFill>
                <a:latin typeface="Courier New" charset="0"/>
              </a:rPr>
              <a:t>&lt;/author&gt;</a:t>
            </a:r>
          </a:p>
        </p:txBody>
      </p:sp>
    </p:spTree>
    <p:extLst>
      <p:ext uri="{BB962C8B-B14F-4D97-AF65-F5344CB8AC3E}">
        <p14:creationId xmlns:p14="http://schemas.microsoft.com/office/powerpoint/2010/main" val="27809043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5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935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5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935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3571" grpId="0" build="p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80629-658C-B440-95B7-87CC01DE1533}" type="slidenum">
              <a:rPr lang="en-US"/>
              <a:pPr/>
              <a:t>6</a:t>
            </a:fld>
            <a:endParaRPr lang="en-US"/>
          </a:p>
        </p:txBody>
      </p:sp>
      <p:sp>
        <p:nvSpPr>
          <p:cNvPr id="494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XML </a:t>
            </a:r>
            <a:r>
              <a:rPr lang="en-US" dirty="0" smtClean="0"/>
              <a:t>Components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94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 empty element has no content </a:t>
            </a:r>
            <a:br>
              <a:rPr lang="en-US" dirty="0"/>
            </a:br>
            <a:r>
              <a:rPr lang="en-US" dirty="0"/>
              <a:t>and no child elements.</a:t>
            </a:r>
            <a:br>
              <a:rPr lang="en-US" dirty="0"/>
            </a:br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An empty element can be </a:t>
            </a:r>
            <a:r>
              <a:rPr lang="ja-JP" altLang="en-US" dirty="0"/>
              <a:t>“</a:t>
            </a:r>
            <a:r>
              <a:rPr lang="en-US" dirty="0"/>
              <a:t>self closed</a:t>
            </a:r>
            <a:r>
              <a:rPr lang="ja-JP" altLang="en-US" dirty="0"/>
              <a:t>”</a:t>
            </a:r>
            <a:r>
              <a:rPr lang="en-US" dirty="0" smtClean="0"/>
              <a:t>.</a:t>
            </a:r>
          </a:p>
          <a:p>
            <a:pPr lvl="4"/>
            <a:endParaRPr lang="en-US" dirty="0"/>
          </a:p>
          <a:p>
            <a:r>
              <a:rPr lang="en-US" dirty="0" smtClean="0"/>
              <a:t>Comments:</a:t>
            </a:r>
            <a:endParaRPr lang="en-US" dirty="0"/>
          </a:p>
        </p:txBody>
      </p:sp>
      <p:sp>
        <p:nvSpPr>
          <p:cNvPr id="494597" name="Text Box 5"/>
          <p:cNvSpPr txBox="1">
            <a:spLocks noChangeArrowheads="1"/>
          </p:cNvSpPr>
          <p:nvPr/>
        </p:nvSpPr>
        <p:spPr bwMode="auto">
          <a:xfrm>
            <a:off x="2894013" y="2331732"/>
            <a:ext cx="3377848" cy="646331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1800" b="1" dirty="0">
                <a:solidFill>
                  <a:srgbClr val="0033CC"/>
                </a:solidFill>
                <a:latin typeface="Courier New" charset="0"/>
              </a:rPr>
              <a:t>&lt;</a:t>
            </a:r>
            <a:r>
              <a:rPr lang="en-US" sz="1800" b="1" dirty="0" err="1">
                <a:solidFill>
                  <a:srgbClr val="0033CC"/>
                </a:solidFill>
                <a:latin typeface="Courier New" charset="0"/>
              </a:rPr>
              <a:t>ebook</a:t>
            </a:r>
            <a:r>
              <a:rPr lang="en-US" sz="1800" b="1" dirty="0">
                <a:solidFill>
                  <a:srgbClr val="0033CC"/>
                </a:solidFill>
                <a:latin typeface="Courier New" charset="0"/>
              </a:rPr>
              <a:t>&gt;&lt;/</a:t>
            </a:r>
            <a:r>
              <a:rPr lang="en-US" sz="1800" b="1" dirty="0" err="1">
                <a:solidFill>
                  <a:srgbClr val="0033CC"/>
                </a:solidFill>
                <a:latin typeface="Courier New" charset="0"/>
              </a:rPr>
              <a:t>ebook</a:t>
            </a:r>
            <a:r>
              <a:rPr lang="en-US" sz="1800" b="1" dirty="0">
                <a:solidFill>
                  <a:srgbClr val="0033CC"/>
                </a:solidFill>
                <a:latin typeface="Courier New" charset="0"/>
              </a:rPr>
              <a:t>&gt;</a:t>
            </a:r>
            <a:br>
              <a:rPr lang="en-US" sz="1800" b="1" dirty="0">
                <a:solidFill>
                  <a:srgbClr val="0033CC"/>
                </a:solidFill>
                <a:latin typeface="Courier New" charset="0"/>
              </a:rPr>
            </a:br>
            <a:r>
              <a:rPr lang="en-US" sz="1800" b="1" dirty="0">
                <a:solidFill>
                  <a:srgbClr val="0033CC"/>
                </a:solidFill>
                <a:latin typeface="Courier New" charset="0"/>
              </a:rPr>
              <a:t>&lt;printed pages="256" /&gt;</a:t>
            </a:r>
          </a:p>
        </p:txBody>
      </p:sp>
      <p:sp>
        <p:nvSpPr>
          <p:cNvPr id="9" name="Text Box 4"/>
          <p:cNvSpPr txBox="1">
            <a:spLocks noChangeArrowheads="1"/>
          </p:cNvSpPr>
          <p:nvPr/>
        </p:nvSpPr>
        <p:spPr bwMode="auto">
          <a:xfrm>
            <a:off x="3108976" y="4343390"/>
            <a:ext cx="2816584" cy="369332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1800" b="1">
                <a:solidFill>
                  <a:srgbClr val="0033CC"/>
                </a:solidFill>
                <a:latin typeface="Courier New" charset="0"/>
              </a:rPr>
              <a:t>&lt;!--comment text--&gt;</a:t>
            </a:r>
          </a:p>
        </p:txBody>
      </p:sp>
    </p:spTree>
    <p:extLst>
      <p:ext uri="{BB962C8B-B14F-4D97-AF65-F5344CB8AC3E}">
        <p14:creationId xmlns:p14="http://schemas.microsoft.com/office/powerpoint/2010/main" val="6665969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45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945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4595" grpId="0" build="p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6CD21-0EFD-3C47-94D2-A6DD7477C1FF}" type="slidenum">
              <a:rPr lang="en-US"/>
              <a:pPr/>
              <a:t>7</a:t>
            </a:fld>
            <a:endParaRPr lang="en-US"/>
          </a:p>
        </p:txBody>
      </p:sp>
      <p:sp>
        <p:nvSpPr>
          <p:cNvPr id="495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XML </a:t>
            </a:r>
            <a:r>
              <a:rPr lang="en-US" dirty="0" smtClean="0"/>
              <a:t>Components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95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2865438"/>
          </a:xfrm>
        </p:spPr>
        <p:txBody>
          <a:bodyPr/>
          <a:lstStyle/>
          <a:p>
            <a:r>
              <a:rPr lang="en-US" dirty="0"/>
              <a:t>Begin every XML document with the </a:t>
            </a:r>
            <a:br>
              <a:rPr lang="en-US" dirty="0"/>
            </a:br>
            <a:r>
              <a:rPr lang="en-US" dirty="0"/>
              <a:t>processing instruction:</a:t>
            </a:r>
            <a:br>
              <a:rPr lang="en-US" dirty="0"/>
            </a:br>
            <a:endParaRPr lang="en-US" dirty="0"/>
          </a:p>
          <a:p>
            <a:pPr lvl="4"/>
            <a:endParaRPr lang="en-US" dirty="0"/>
          </a:p>
          <a:p>
            <a:r>
              <a:rPr lang="en-US" dirty="0"/>
              <a:t>Every XML document must have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 </a:t>
            </a:r>
            <a:r>
              <a:rPr lang="en-US" dirty="0"/>
              <a:t>single root element:</a:t>
            </a:r>
          </a:p>
        </p:txBody>
      </p:sp>
      <p:sp>
        <p:nvSpPr>
          <p:cNvPr id="495621" name="Text Box 5"/>
          <p:cNvSpPr txBox="1">
            <a:spLocks noChangeArrowheads="1"/>
          </p:cNvSpPr>
          <p:nvPr/>
        </p:nvSpPr>
        <p:spPr bwMode="auto">
          <a:xfrm>
            <a:off x="3017838" y="2331732"/>
            <a:ext cx="3095719" cy="369332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1800" b="1" dirty="0">
                <a:solidFill>
                  <a:srgbClr val="0033CC"/>
                </a:solidFill>
                <a:latin typeface="Courier New" charset="0"/>
              </a:rPr>
              <a:t>&lt;?xml version="1.0"?&gt;</a:t>
            </a:r>
          </a:p>
        </p:txBody>
      </p:sp>
      <p:sp>
        <p:nvSpPr>
          <p:cNvPr id="495622" name="Text Box 6"/>
          <p:cNvSpPr txBox="1">
            <a:spLocks noChangeArrowheads="1"/>
          </p:cNvSpPr>
          <p:nvPr/>
        </p:nvSpPr>
        <p:spPr bwMode="auto">
          <a:xfrm>
            <a:off x="2759075" y="3977634"/>
            <a:ext cx="3788217" cy="1754327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</p:spPr>
        <p:txBody>
          <a:bodyPr wrap="none">
            <a:spAutoFit/>
          </a:bodyPr>
          <a:lstStyle/>
          <a:p>
            <a:r>
              <a:rPr lang="en-US" sz="1800" b="1" dirty="0">
                <a:solidFill>
                  <a:schemeClr val="folHlink"/>
                </a:solidFill>
                <a:latin typeface="Courier New" charset="0"/>
              </a:rPr>
              <a:t>&lt;library&gt;</a:t>
            </a:r>
            <a:r>
              <a:rPr lang="en-US" sz="1800" b="1" dirty="0">
                <a:solidFill>
                  <a:srgbClr val="0033CC"/>
                </a:solidFill>
                <a:latin typeface="Courier New" charset="0"/>
              </a:rPr>
              <a:t/>
            </a:r>
            <a:br>
              <a:rPr lang="en-US" sz="1800" b="1" dirty="0">
                <a:solidFill>
                  <a:srgbClr val="0033CC"/>
                </a:solidFill>
                <a:latin typeface="Courier New" charset="0"/>
              </a:rPr>
            </a:br>
            <a:r>
              <a:rPr lang="en-US" sz="1800" b="1" dirty="0">
                <a:solidFill>
                  <a:srgbClr val="0033CC"/>
                </a:solidFill>
                <a:latin typeface="Courier New" charset="0"/>
              </a:rPr>
              <a:t>  &lt;book&gt; ... &lt;/book&gt;</a:t>
            </a:r>
            <a:br>
              <a:rPr lang="en-US" sz="1800" b="1" dirty="0">
                <a:solidFill>
                  <a:srgbClr val="0033CC"/>
                </a:solidFill>
                <a:latin typeface="Courier New" charset="0"/>
              </a:rPr>
            </a:br>
            <a:r>
              <a:rPr lang="en-US" sz="1800" b="1" dirty="0">
                <a:solidFill>
                  <a:srgbClr val="0033CC"/>
                </a:solidFill>
                <a:latin typeface="Courier New" charset="0"/>
              </a:rPr>
              <a:t>  &lt;book&gt; ... &lt;/book&gt;</a:t>
            </a:r>
            <a:br>
              <a:rPr lang="en-US" sz="1800" b="1" dirty="0">
                <a:solidFill>
                  <a:srgbClr val="0033CC"/>
                </a:solidFill>
                <a:latin typeface="Courier New" charset="0"/>
              </a:rPr>
            </a:br>
            <a:r>
              <a:rPr lang="en-US" sz="1800" b="1" dirty="0">
                <a:solidFill>
                  <a:srgbClr val="0033CC"/>
                </a:solidFill>
                <a:latin typeface="Courier New" charset="0"/>
              </a:rPr>
              <a:t>  &lt;journal&gt; ... &lt;/journal&gt;</a:t>
            </a:r>
            <a:br>
              <a:rPr lang="en-US" sz="1800" b="1" dirty="0">
                <a:solidFill>
                  <a:srgbClr val="0033CC"/>
                </a:solidFill>
                <a:latin typeface="Courier New" charset="0"/>
              </a:rPr>
            </a:br>
            <a:r>
              <a:rPr lang="en-US" sz="1800" b="1" dirty="0">
                <a:solidFill>
                  <a:srgbClr val="0033CC"/>
                </a:solidFill>
                <a:latin typeface="Courier New" charset="0"/>
              </a:rPr>
              <a:t>  ...</a:t>
            </a:r>
            <a:br>
              <a:rPr lang="en-US" sz="1800" b="1" dirty="0">
                <a:solidFill>
                  <a:srgbClr val="0033CC"/>
                </a:solidFill>
                <a:latin typeface="Courier New" charset="0"/>
              </a:rPr>
            </a:br>
            <a:r>
              <a:rPr lang="en-US" sz="1800" b="1" dirty="0">
                <a:solidFill>
                  <a:schemeClr val="folHlink"/>
                </a:solidFill>
                <a:latin typeface="Courier New" charset="0"/>
              </a:rPr>
              <a:t>&lt;/library&gt;</a:t>
            </a:r>
          </a:p>
        </p:txBody>
      </p:sp>
    </p:spTree>
    <p:extLst>
      <p:ext uri="{BB962C8B-B14F-4D97-AF65-F5344CB8AC3E}">
        <p14:creationId xmlns:p14="http://schemas.microsoft.com/office/powerpoint/2010/main" val="23871526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95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95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5619" grpId="0" build="p"/>
      <p:bldP spid="49562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1D032-2F5A-F34B-B2C3-02395ED0E1CF}" type="slidenum">
              <a:rPr lang="en-US"/>
              <a:pPr/>
              <a:t>8</a:t>
            </a:fld>
            <a:endParaRPr lang="en-US"/>
          </a:p>
        </p:txBody>
      </p:sp>
      <p:sp>
        <p:nvSpPr>
          <p:cNvPr id="492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XML Namespaces</a:t>
            </a:r>
          </a:p>
        </p:txBody>
      </p:sp>
      <p:sp>
        <p:nvSpPr>
          <p:cNvPr id="492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Prevent element name clashes.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An element name can be in the scope of a namespace.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A namespace name must be unique</a:t>
            </a:r>
            <a:r>
              <a:rPr lang="en-US" dirty="0" smtClean="0"/>
              <a:t>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Use a URI (uniform resource identifier)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as </a:t>
            </a:r>
            <a:r>
              <a:rPr lang="en-US" dirty="0"/>
              <a:t>the name.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Start with your unique domain name</a:t>
            </a:r>
            <a:r>
              <a:rPr lang="en-US" dirty="0" smtClean="0"/>
              <a:t>.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A URL is a common form of URI.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The URL </a:t>
            </a:r>
            <a:r>
              <a:rPr lang="en-US" dirty="0" smtClean="0"/>
              <a:t>doesn’t </a:t>
            </a:r>
            <a:r>
              <a:rPr lang="en-US" dirty="0"/>
              <a:t>have to point to an actual file.</a:t>
            </a:r>
          </a:p>
          <a:p>
            <a:pPr lvl="3">
              <a:lnSpc>
                <a:spcPct val="9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35770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5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925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5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925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5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925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5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925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2547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1D032-2F5A-F34B-B2C3-02395ED0E1CF}" type="slidenum">
              <a:rPr lang="en-US"/>
              <a:pPr/>
              <a:t>9</a:t>
            </a:fld>
            <a:endParaRPr lang="en-US"/>
          </a:p>
        </p:txBody>
      </p:sp>
      <p:sp>
        <p:nvSpPr>
          <p:cNvPr id="492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XML </a:t>
            </a:r>
            <a:r>
              <a:rPr lang="en-US" dirty="0" smtClean="0"/>
              <a:t>Namespaces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92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Declare </a:t>
            </a:r>
            <a:r>
              <a:rPr lang="en-US" dirty="0"/>
              <a:t>a namespace in an element tag</a:t>
            </a:r>
            <a:r>
              <a:rPr lang="en-US" dirty="0" smtClean="0"/>
              <a:t>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The scope of the namespace is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that </a:t>
            </a:r>
            <a:r>
              <a:rPr lang="en-US" dirty="0"/>
              <a:t>element and its children</a:t>
            </a:r>
            <a:r>
              <a:rPr lang="en-US" dirty="0" smtClean="0"/>
              <a:t>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Example: A namespace declared in the root element has the entire XML document in its scope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19431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5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925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2547" grpId="0" build="p"/>
    </p:bldLst>
  </p:timing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46612</TotalTime>
  <Words>2569</Words>
  <Application>Microsoft Macintosh PowerPoint</Application>
  <PresentationFormat>On-screen Show (4:3)</PresentationFormat>
  <Paragraphs>531</Paragraphs>
  <Slides>38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39" baseType="lpstr">
      <vt:lpstr>Quadrant</vt:lpstr>
      <vt:lpstr>CS 174: Web Programming November 4 Class Meeting</vt:lpstr>
      <vt:lpstr>Assignment #7</vt:lpstr>
      <vt:lpstr>XML</vt:lpstr>
      <vt:lpstr>XML Components</vt:lpstr>
      <vt:lpstr>XML Components, cont’d</vt:lpstr>
      <vt:lpstr>XML Components, cont’d</vt:lpstr>
      <vt:lpstr>XML Components, cont’d</vt:lpstr>
      <vt:lpstr>XML Namespaces</vt:lpstr>
      <vt:lpstr>XML Namespaces, cont’d</vt:lpstr>
      <vt:lpstr>XML Namespaces, cont’d</vt:lpstr>
      <vt:lpstr>XML Namespaces, cont’d</vt:lpstr>
      <vt:lpstr>XML Namespaces, cont’d</vt:lpstr>
      <vt:lpstr>XML Namespaces, cont’d</vt:lpstr>
      <vt:lpstr>Common XML Tools</vt:lpstr>
      <vt:lpstr>Common XML Tools, cont’d</vt:lpstr>
      <vt:lpstr>Common XML Tools, cont’d</vt:lpstr>
      <vt:lpstr>Common XML Tools, cont’d</vt:lpstr>
      <vt:lpstr>XML Data on the Server</vt:lpstr>
      <vt:lpstr>Expat: An “Event-Driven” XML Parser</vt:lpstr>
      <vt:lpstr>Example XML Data: Courses</vt:lpstr>
      <vt:lpstr>Example XML Data: Courses, cont’d</vt:lpstr>
      <vt:lpstr>Example XML Data: Courses, cont’d</vt:lpstr>
      <vt:lpstr>Example XML Data: Courses, cont’d</vt:lpstr>
      <vt:lpstr>Expat Parsing for Structure</vt:lpstr>
      <vt:lpstr>Expat Parsing for Structure, cont’d</vt:lpstr>
      <vt:lpstr>Expat Parsing for Structure, cont’d</vt:lpstr>
      <vt:lpstr>Expat Parsing for Structure, cont’d</vt:lpstr>
      <vt:lpstr>Expat Parsing: XML to HTML </vt:lpstr>
      <vt:lpstr>Expat Parsing: XML to HTML, cont’d</vt:lpstr>
      <vt:lpstr>Expat Parsing: XML to HTML, cont’d</vt:lpstr>
      <vt:lpstr>Expat Parsing: XML to HTML, cont’d</vt:lpstr>
      <vt:lpstr>Expat Parsing: XML to HTML, cont’d</vt:lpstr>
      <vt:lpstr>Expat Parsing: XML to HTML, cont’d</vt:lpstr>
      <vt:lpstr>Expat Parsing: XML to HTML, cont’d</vt:lpstr>
      <vt:lpstr>Expat Advantages and Disadvantages</vt:lpstr>
      <vt:lpstr>“Simple”: A DOM-Based Parser</vt:lpstr>
      <vt:lpstr>“Simple”: A DOM-Based Parser, cont’d</vt:lpstr>
      <vt:lpstr>“Simple” Advantages and Disadvantages</vt:lpstr>
    </vt:vector>
  </TitlesOfParts>
  <Manager/>
  <Company>San Jose State University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235: User Interface Design</dc:title>
  <dc:subject/>
  <dc:creator>Ronald Mak</dc:creator>
  <cp:keywords/>
  <dc:description/>
  <cp:lastModifiedBy>Ronald Mak</cp:lastModifiedBy>
  <cp:revision>831</cp:revision>
  <dcterms:created xsi:type="dcterms:W3CDTF">2008-01-12T03:52:55Z</dcterms:created>
  <dcterms:modified xsi:type="dcterms:W3CDTF">2015-11-04T09:30:25Z</dcterms:modified>
  <cp:category/>
</cp:coreProperties>
</file>