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6" r:id="rId2"/>
    <p:sldId id="320" r:id="rId3"/>
    <p:sldId id="321" r:id="rId4"/>
    <p:sldId id="322" r:id="rId5"/>
    <p:sldId id="323" r:id="rId6"/>
    <p:sldId id="324" r:id="rId7"/>
    <p:sldId id="325" r:id="rId8"/>
    <p:sldId id="330" r:id="rId9"/>
    <p:sldId id="327" r:id="rId10"/>
    <p:sldId id="329" r:id="rId11"/>
    <p:sldId id="334" r:id="rId12"/>
    <p:sldId id="328" r:id="rId13"/>
    <p:sldId id="331" r:id="rId14"/>
    <p:sldId id="332" r:id="rId15"/>
    <p:sldId id="333" r:id="rId16"/>
    <p:sldId id="336" r:id="rId17"/>
    <p:sldId id="335" r:id="rId18"/>
    <p:sldId id="337" r:id="rId19"/>
    <p:sldId id="338" r:id="rId20"/>
    <p:sldId id="339" r:id="rId21"/>
    <p:sldId id="340" r:id="rId22"/>
    <p:sldId id="342" r:id="rId23"/>
    <p:sldId id="341" r:id="rId24"/>
    <p:sldId id="343" r:id="rId25"/>
    <p:sldId id="344" r:id="rId26"/>
    <p:sldId id="345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FF8000"/>
    <a:srgbClr val="FFCC66"/>
    <a:srgbClr val="B23C00"/>
    <a:srgbClr val="A12A03"/>
    <a:srgbClr val="E2EAFF"/>
    <a:srgbClr val="FFFDC7"/>
    <a:srgbClr val="66CCFF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20" autoAdjust="0"/>
    <p:restoredTop sz="98450" autoAdjust="0"/>
  </p:normalViewPr>
  <p:slideViewPr>
    <p:cSldViewPr>
      <p:cViewPr varScale="1">
        <p:scale>
          <a:sx n="149" d="100"/>
          <a:sy n="149" d="100"/>
        </p:scale>
        <p:origin x="-264" y="-112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8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11/2/15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April 14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November 2</a:t>
            </a:r>
            <a:r>
              <a:rPr lang="en-US" sz="2400" dirty="0" smtClean="0"/>
              <a:t>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Created </a:t>
            </a:r>
            <a:r>
              <a:rPr lang="en-US" dirty="0" smtClean="0"/>
              <a:t>Table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46" y="4052087"/>
            <a:ext cx="8320948" cy="1754327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init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</a:t>
            </a:r>
            <a:r>
              <a:rPr lang="en-US" sz="1800" b="1" dirty="0" err="1">
                <a:latin typeface="Courier New"/>
                <a:cs typeface="Courier New"/>
              </a:rPr>
              <a:t>teachermenu</a:t>
            </a:r>
            <a:r>
              <a:rPr lang="en-US" sz="1800" b="1" dirty="0">
                <a:latin typeface="Courier New"/>
                <a:cs typeface="Courier New"/>
              </a:rPr>
              <a:t>").</a:t>
            </a:r>
            <a:r>
              <a:rPr lang="en-US" sz="1800" b="1" dirty="0" err="1">
                <a:latin typeface="Courier New"/>
                <a:cs typeface="Courier New"/>
              </a:rPr>
              <a:t>selectmenu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</a:t>
            </a:r>
            <a:r>
              <a:rPr lang="en-US" sz="1800" b="1" dirty="0" err="1">
                <a:latin typeface="Courier New"/>
                <a:cs typeface="Courier New"/>
              </a:rPr>
              <a:t>teachermenu</a:t>
            </a:r>
            <a:r>
              <a:rPr lang="en-US" sz="1800" b="1" dirty="0">
                <a:latin typeface="Courier New"/>
                <a:cs typeface="Courier New"/>
              </a:rPr>
              <a:t>").on("</a:t>
            </a:r>
            <a:r>
              <a:rPr lang="en-US" sz="1800" b="1" dirty="0" err="1">
                <a:latin typeface="Courier New"/>
                <a:cs typeface="Courier New"/>
              </a:rPr>
              <a:t>selectmenuchange</a:t>
            </a:r>
            <a:r>
              <a:rPr lang="en-US" sz="1800" b="1" dirty="0">
                <a:latin typeface="Courier New"/>
                <a:cs typeface="Courier New"/>
              </a:rPr>
              <a:t>",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showStudents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$.get("</a:t>
            </a:r>
            <a:r>
              <a:rPr lang="en-US" sz="1800" b="1" dirty="0" err="1">
                <a:latin typeface="Courier New"/>
                <a:cs typeface="Courier New"/>
              </a:rPr>
              <a:t>teachers.php</a:t>
            </a:r>
            <a:r>
              <a:rPr lang="en-US" sz="1800" b="1" dirty="0">
                <a:latin typeface="Courier New"/>
                <a:cs typeface="Courier New"/>
              </a:rPr>
              <a:t>", null, </a:t>
            </a:r>
            <a:r>
              <a:rPr lang="en-US" sz="1800" b="1" dirty="0" err="1">
                <a:latin typeface="Courier New"/>
                <a:cs typeface="Courier New"/>
              </a:rPr>
              <a:t>loadMenu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124" y="1400356"/>
            <a:ext cx="7943200" cy="2308324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&lt;body&gt;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  &lt;h1 class="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ui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-state-default"&gt;Teacher's Students&lt;/h1&gt;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  &lt;h2&gt;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      Students of &amp;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nbsp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      &lt;select id="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teachermenu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"&gt;&lt;/select&gt;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  &lt;/h2&gt;</a:t>
            </a:r>
          </a:p>
          <a:p>
            <a:r>
              <a:rPr lang="hr-HR" sz="1800" b="1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r-HR" sz="1800" b="1" dirty="0">
                <a:solidFill>
                  <a:srgbClr val="B23C00"/>
                </a:solidFill>
                <a:latin typeface="Courier New"/>
                <a:cs typeface="Courier New"/>
              </a:rPr>
              <a:t>&lt;div id="output"&gt;&lt;/div&gt;</a:t>
            </a:r>
          </a:p>
          <a:p>
            <a:r>
              <a:rPr lang="hr-HR" sz="1800" b="1" dirty="0">
                <a:solidFill>
                  <a:srgbClr val="000000"/>
                </a:solidFill>
                <a:latin typeface="Courier New"/>
                <a:cs typeface="Courier New"/>
              </a:rPr>
              <a:t>&lt;/body&gt;</a:t>
            </a:r>
            <a:endParaRPr lang="en-US" sz="18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83658" y="4160512"/>
            <a:ext cx="21008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school/studentsof4</a:t>
            </a:r>
            <a:r>
              <a:rPr lang="en-US" dirty="0" smtClean="0">
                <a:solidFill>
                  <a:srgbClr val="FFFF00"/>
                </a:solidFill>
              </a:rPr>
              <a:t>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63573" y="3246122"/>
            <a:ext cx="234030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school/studentsof4</a:t>
            </a:r>
            <a:r>
              <a:rPr lang="en-US" dirty="0" smtClean="0">
                <a:solidFill>
                  <a:srgbClr val="FFFF00"/>
                </a:solidFill>
              </a:rPr>
              <a:t>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250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Created Table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5938" y="1301750"/>
            <a:ext cx="8080420" cy="2862323"/>
          </a:xfrm>
          <a:prstGeom prst="rect">
            <a:avLst/>
          </a:prstGeom>
          <a:solidFill>
            <a:srgbClr val="E2EAFF"/>
          </a:solidFill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showStudents</a:t>
            </a:r>
            <a:r>
              <a:rPr lang="en-US" sz="1800" b="1" dirty="0">
                <a:latin typeface="Courier New"/>
                <a:cs typeface="Courier New"/>
              </a:rPr>
              <a:t>(event, </a:t>
            </a:r>
            <a:r>
              <a:rPr lang="en-US" sz="1800" b="1" dirty="0" err="1">
                <a:latin typeface="Courier New"/>
                <a:cs typeface="Courier New"/>
              </a:rPr>
              <a:t>ui</a:t>
            </a:r>
            <a:r>
              <a:rPr lang="en-US" sz="1800" b="1" dirty="0">
                <a:latin typeface="Courier New"/>
                <a:cs typeface="Courier New"/>
              </a:rPr>
              <a:t>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teacherId</a:t>
            </a:r>
            <a:r>
              <a:rPr lang="en-US" sz="1800" b="1" dirty="0">
                <a:latin typeface="Courier New"/>
                <a:cs typeface="Courier New"/>
              </a:rPr>
              <a:t> = $("#</a:t>
            </a:r>
            <a:r>
              <a:rPr lang="en-US" sz="1800" b="1" dirty="0" err="1">
                <a:latin typeface="Courier New"/>
                <a:cs typeface="Courier New"/>
              </a:rPr>
              <a:t>teachermenu</a:t>
            </a:r>
            <a:r>
              <a:rPr lang="en-US" sz="1800" b="1" dirty="0">
                <a:latin typeface="Courier New"/>
                <a:cs typeface="Courier New"/>
              </a:rPr>
              <a:t>").</a:t>
            </a:r>
            <a:r>
              <a:rPr lang="en-US" sz="1800" b="1" dirty="0" err="1">
                <a:latin typeface="Courier New"/>
                <a:cs typeface="Courier New"/>
              </a:rPr>
              <a:t>val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.post</a:t>
            </a:r>
            <a:r>
              <a:rPr lang="en-US" sz="1800" b="1" dirty="0">
                <a:latin typeface="Courier New"/>
                <a:cs typeface="Courier New"/>
              </a:rPr>
              <a:t>("</a:t>
            </a:r>
            <a:r>
              <a:rPr lang="en-US" sz="1800" b="1" dirty="0" err="1">
                <a:latin typeface="Courier New"/>
                <a:cs typeface="Courier New"/>
              </a:rPr>
              <a:t>students.php</a:t>
            </a:r>
            <a:r>
              <a:rPr lang="en-US" sz="1800" b="1" dirty="0">
                <a:latin typeface="Courier New"/>
                <a:cs typeface="Courier New"/>
              </a:rPr>
              <a:t>",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{"id":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teacherId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}</a:t>
            </a:r>
            <a:r>
              <a:rPr lang="en-US" sz="1800" b="1" dirty="0">
                <a:latin typeface="Courier New"/>
                <a:cs typeface="Courier New"/>
              </a:rPr>
              <a:t>,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loadTable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loadTable</a:t>
            </a:r>
            <a:r>
              <a:rPr lang="en-US" sz="1800" b="1" dirty="0">
                <a:latin typeface="Courier New"/>
                <a:cs typeface="Courier New"/>
              </a:rPr>
              <a:t>(data, status)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hr-HR" sz="1800" b="1" dirty="0">
                <a:latin typeface="Courier New"/>
                <a:cs typeface="Courier New"/>
              </a:rPr>
              <a:t>    $("#output").html(data);</a:t>
            </a:r>
          </a:p>
          <a:p>
            <a:r>
              <a:rPr lang="hr-HR" sz="1800" b="1" dirty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40853" y="1417342"/>
            <a:ext cx="145073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studentsof4.js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19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Created Table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0730" y="1564461"/>
            <a:ext cx="8357464" cy="36933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class </a:t>
            </a:r>
            <a:r>
              <a:rPr lang="en-US" sz="1800" b="1" dirty="0" err="1">
                <a:latin typeface="Courier New"/>
                <a:cs typeface="Courier New"/>
              </a:rPr>
              <a:t>StudentSubject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$first;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$last;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$subject;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</a:t>
            </a:r>
            <a:r>
              <a:rPr lang="en-US" sz="1800" b="1" dirty="0" err="1">
                <a:latin typeface="Courier New"/>
                <a:cs typeface="Courier New"/>
              </a:rPr>
              <a:t>getFirst</a:t>
            </a:r>
            <a:r>
              <a:rPr lang="en-US" sz="1800" b="1" dirty="0">
                <a:latin typeface="Courier New"/>
                <a:cs typeface="Courier New"/>
              </a:rPr>
              <a:t>()   { return $this-&gt;first;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</a:t>
            </a:r>
            <a:r>
              <a:rPr lang="en-US" sz="1800" b="1" dirty="0" err="1">
                <a:latin typeface="Courier New"/>
                <a:cs typeface="Courier New"/>
              </a:rPr>
              <a:t>getLast</a:t>
            </a:r>
            <a:r>
              <a:rPr lang="en-US" sz="1800" b="1" dirty="0">
                <a:latin typeface="Courier New"/>
                <a:cs typeface="Courier New"/>
              </a:rPr>
              <a:t>()    { return $this-&gt;last;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</a:t>
            </a:r>
            <a:r>
              <a:rPr lang="en-US" sz="1800" b="1" dirty="0" err="1">
                <a:latin typeface="Courier New"/>
                <a:cs typeface="Courier New"/>
              </a:rPr>
              <a:t>getSubject</a:t>
            </a:r>
            <a:r>
              <a:rPr lang="en-US" sz="1800" b="1" dirty="0">
                <a:latin typeface="Courier New"/>
                <a:cs typeface="Courier New"/>
              </a:rPr>
              <a:t>() { return $this-&gt;subject;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teacherId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filter_input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(INPUT_POST, 'id');</a:t>
            </a:r>
          </a:p>
          <a:p>
            <a:r>
              <a:rPr lang="en-US" sz="1800" b="1" dirty="0">
                <a:latin typeface="Courier New"/>
                <a:cs typeface="Courier New"/>
              </a:rPr>
              <a:t>if ($</a:t>
            </a:r>
            <a:r>
              <a:rPr lang="en-US" sz="1800" b="1" dirty="0" err="1">
                <a:latin typeface="Courier New"/>
                <a:cs typeface="Courier New"/>
              </a:rPr>
              <a:t>teacherId</a:t>
            </a:r>
            <a:r>
              <a:rPr lang="en-US" sz="1800" b="1" dirty="0">
                <a:latin typeface="Courier New"/>
                <a:cs typeface="Courier New"/>
              </a:rPr>
              <a:t> == 0) return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7975" y="1353105"/>
            <a:ext cx="20097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</a:t>
            </a:r>
            <a:r>
              <a:rPr lang="en-US" dirty="0" err="1">
                <a:solidFill>
                  <a:srgbClr val="FFFF00"/>
                </a:solidFill>
              </a:rPr>
              <a:t>students.php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344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Created Table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4896" y="1325903"/>
            <a:ext cx="8080420" cy="4801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>
                <a:latin typeface="Courier New"/>
                <a:cs typeface="Courier New"/>
              </a:rPr>
              <a:t>con = new PDO("</a:t>
            </a:r>
            <a:r>
              <a:rPr lang="en-US" sz="1800" b="1" dirty="0" err="1">
                <a:latin typeface="Courier New"/>
                <a:cs typeface="Courier New"/>
              </a:rPr>
              <a:t>mysql:host</a:t>
            </a:r>
            <a:r>
              <a:rPr lang="en-US" sz="1800" b="1" dirty="0">
                <a:latin typeface="Courier New"/>
                <a:cs typeface="Courier New"/>
              </a:rPr>
              <a:t>=</a:t>
            </a:r>
            <a:r>
              <a:rPr lang="en-US" sz="1800" b="1" dirty="0" err="1">
                <a:latin typeface="Courier New"/>
                <a:cs typeface="Courier New"/>
              </a:rPr>
              <a:t>localhost;dbname</a:t>
            </a:r>
            <a:r>
              <a:rPr lang="en-US" sz="1800" b="1" dirty="0">
                <a:latin typeface="Courier New"/>
                <a:cs typeface="Courier New"/>
              </a:rPr>
              <a:t>=school",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               </a:t>
            </a:r>
            <a:r>
              <a:rPr lang="nl-NL" sz="1800" b="1" dirty="0">
                <a:latin typeface="Courier New"/>
                <a:cs typeface="Courier New"/>
              </a:rPr>
              <a:t>"root", "</a:t>
            </a:r>
            <a:r>
              <a:rPr lang="nl-NL" sz="1800" b="1" dirty="0" err="1">
                <a:latin typeface="Courier New"/>
                <a:cs typeface="Courier New"/>
              </a:rPr>
              <a:t>sesame</a:t>
            </a:r>
            <a:r>
              <a:rPr lang="nl-NL" sz="1800" b="1" dirty="0">
                <a:latin typeface="Courier New"/>
                <a:cs typeface="Courier New"/>
              </a:rPr>
              <a:t>");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$</a:t>
            </a:r>
            <a:r>
              <a:rPr lang="nl-NL" sz="1800" b="1" dirty="0">
                <a:latin typeface="Courier New"/>
                <a:cs typeface="Courier New"/>
              </a:rPr>
              <a:t>con-&gt;</a:t>
            </a:r>
            <a:r>
              <a:rPr lang="nl-NL" sz="1800" b="1" dirty="0" err="1">
                <a:latin typeface="Courier New"/>
                <a:cs typeface="Courier New"/>
              </a:rPr>
              <a:t>setAttribute</a:t>
            </a:r>
            <a:r>
              <a:rPr lang="nl-NL" sz="1800" b="1" dirty="0">
                <a:latin typeface="Courier New"/>
                <a:cs typeface="Courier New"/>
              </a:rPr>
              <a:t>(PDO::ATTR_ERRMODE,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                   </a:t>
            </a:r>
            <a:r>
              <a:rPr lang="nl-NL" sz="1800" b="1" dirty="0">
                <a:latin typeface="Courier New"/>
                <a:cs typeface="Courier New"/>
              </a:rPr>
              <a:t>PDO::ERRMODE_EXCEPTION);</a:t>
            </a:r>
          </a:p>
          <a:p>
            <a:endParaRPr lang="nl-NL" sz="1800" b="1" dirty="0">
              <a:latin typeface="Courier New"/>
              <a:cs typeface="Courier New"/>
            </a:endParaRPr>
          </a:p>
          <a:p>
            <a:r>
              <a:rPr lang="nl-NL" sz="1800" b="1" dirty="0" smtClean="0">
                <a:latin typeface="Courier New"/>
                <a:cs typeface="Courier New"/>
              </a:rPr>
              <a:t>/</a:t>
            </a:r>
            <a:r>
              <a:rPr lang="nl-NL" sz="1800" b="1" dirty="0">
                <a:latin typeface="Courier New"/>
                <a:cs typeface="Courier New"/>
              </a:rPr>
              <a:t>/ </a:t>
            </a:r>
            <a:r>
              <a:rPr lang="nl-NL" sz="1800" b="1" dirty="0" err="1">
                <a:latin typeface="Courier New"/>
                <a:cs typeface="Courier New"/>
              </a:rPr>
              <a:t>Prepared</a:t>
            </a:r>
            <a:r>
              <a:rPr lang="nl-NL" sz="1800" b="1" dirty="0">
                <a:latin typeface="Courier New"/>
                <a:cs typeface="Courier New"/>
              </a:rPr>
              <a:t> statement query.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$</a:t>
            </a:r>
            <a:r>
              <a:rPr lang="nl-NL" sz="1800" b="1" dirty="0">
                <a:latin typeface="Courier New"/>
                <a:cs typeface="Courier New"/>
              </a:rPr>
              <a:t>query = "SELECT </a:t>
            </a:r>
            <a:r>
              <a:rPr lang="nl-NL" sz="1800" b="1" dirty="0" err="1">
                <a:latin typeface="Courier New"/>
                <a:cs typeface="Courier New"/>
              </a:rPr>
              <a:t>student.first</a:t>
            </a:r>
            <a:r>
              <a:rPr lang="nl-NL" sz="1800" b="1" dirty="0">
                <a:latin typeface="Courier New"/>
                <a:cs typeface="Courier New"/>
              </a:rPr>
              <a:t>, </a:t>
            </a:r>
            <a:r>
              <a:rPr lang="nl-NL" sz="1800" b="1" dirty="0" err="1">
                <a:latin typeface="Courier New"/>
                <a:cs typeface="Courier New"/>
              </a:rPr>
              <a:t>student.last</a:t>
            </a:r>
            <a:r>
              <a:rPr lang="nl-NL" sz="1800" b="1" dirty="0">
                <a:latin typeface="Courier New"/>
                <a:cs typeface="Courier New"/>
              </a:rPr>
              <a:t>, subject ".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         </a:t>
            </a:r>
            <a:r>
              <a:rPr lang="nl-NL" sz="1800" b="1" dirty="0">
                <a:latin typeface="Courier New"/>
                <a:cs typeface="Courier New"/>
              </a:rPr>
              <a:t>"FROM student, class, </a:t>
            </a:r>
            <a:r>
              <a:rPr lang="nl-NL" sz="1800" b="1" dirty="0" err="1">
                <a:latin typeface="Courier New"/>
                <a:cs typeface="Courier New"/>
              </a:rPr>
              <a:t>student_class</a:t>
            </a:r>
            <a:r>
              <a:rPr lang="nl-NL" sz="1800" b="1" dirty="0">
                <a:latin typeface="Courier New"/>
                <a:cs typeface="Courier New"/>
              </a:rPr>
              <a:t> ".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 </a:t>
            </a:r>
            <a:r>
              <a:rPr lang="en-US" sz="1800" b="1" dirty="0">
                <a:latin typeface="Courier New"/>
                <a:cs typeface="Courier New"/>
              </a:rPr>
              <a:t>"WHERE </a:t>
            </a:r>
            <a:r>
              <a:rPr lang="en-US" sz="1800" b="1" dirty="0" err="1">
                <a:latin typeface="Courier New"/>
                <a:cs typeface="Courier New"/>
              </a:rPr>
              <a:t>teacher_id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: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teacher_id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".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 </a:t>
            </a:r>
            <a:r>
              <a:rPr lang="en-US" sz="1800" b="1" dirty="0">
                <a:latin typeface="Courier New"/>
                <a:cs typeface="Courier New"/>
              </a:rPr>
              <a:t>"AND code = </a:t>
            </a:r>
            <a:r>
              <a:rPr lang="en-US" sz="1800" b="1" dirty="0" err="1">
                <a:latin typeface="Courier New"/>
                <a:cs typeface="Courier New"/>
              </a:rPr>
              <a:t>class_code</a:t>
            </a:r>
            <a:r>
              <a:rPr lang="en-US" sz="1800" b="1" dirty="0">
                <a:latin typeface="Courier New"/>
                <a:cs typeface="Courier New"/>
              </a:rPr>
              <a:t> ".</a:t>
            </a:r>
          </a:p>
          <a:p>
            <a:r>
              <a:rPr lang="pl-PL" sz="1800" b="1" dirty="0" smtClean="0">
                <a:latin typeface="Courier New"/>
                <a:cs typeface="Courier New"/>
              </a:rPr>
              <a:t>         </a:t>
            </a:r>
            <a:r>
              <a:rPr lang="pl-PL" sz="1800" b="1" dirty="0">
                <a:latin typeface="Courier New"/>
                <a:cs typeface="Courier New"/>
              </a:rPr>
              <a:t>"AND </a:t>
            </a:r>
            <a:r>
              <a:rPr lang="pl-PL" sz="1800" b="1" dirty="0" err="1">
                <a:latin typeface="Courier New"/>
                <a:cs typeface="Courier New"/>
              </a:rPr>
              <a:t>student.id</a:t>
            </a:r>
            <a:r>
              <a:rPr lang="pl-PL" sz="1800" b="1" dirty="0">
                <a:latin typeface="Courier New"/>
                <a:cs typeface="Courier New"/>
              </a:rPr>
              <a:t> = </a:t>
            </a:r>
            <a:r>
              <a:rPr lang="pl-PL" sz="1800" b="1" dirty="0" err="1">
                <a:latin typeface="Courier New"/>
                <a:cs typeface="Courier New"/>
              </a:rPr>
              <a:t>student_id</a:t>
            </a:r>
            <a:r>
              <a:rPr lang="pl-PL" sz="1800" b="1" dirty="0">
                <a:latin typeface="Courier New"/>
                <a:cs typeface="Courier New"/>
              </a:rPr>
              <a:t> ".</a:t>
            </a:r>
          </a:p>
          <a:p>
            <a:r>
              <a:rPr lang="pl-PL" sz="1800" b="1" dirty="0" smtClean="0">
                <a:latin typeface="Courier New"/>
                <a:cs typeface="Courier New"/>
              </a:rPr>
              <a:t>         </a:t>
            </a:r>
            <a:r>
              <a:rPr lang="pl-PL" sz="1800" b="1" dirty="0">
                <a:latin typeface="Courier New"/>
                <a:cs typeface="Courier New"/>
              </a:rPr>
              <a:t>"ORDER BY </a:t>
            </a:r>
            <a:r>
              <a:rPr lang="pl-PL" sz="1800" b="1" dirty="0" err="1">
                <a:latin typeface="Courier New"/>
                <a:cs typeface="Courier New"/>
              </a:rPr>
              <a:t>subject</a:t>
            </a:r>
            <a:r>
              <a:rPr lang="pl-PL" sz="1800" b="1" dirty="0">
                <a:latin typeface="Courier New"/>
                <a:cs typeface="Courier New"/>
              </a:rPr>
              <a:t>, </a:t>
            </a:r>
            <a:r>
              <a:rPr lang="pl-PL" sz="1800" b="1" dirty="0" err="1">
                <a:latin typeface="Courier New"/>
                <a:cs typeface="Courier New"/>
              </a:rPr>
              <a:t>student.last</a:t>
            </a:r>
            <a:r>
              <a:rPr lang="pl-PL" sz="1800" b="1" dirty="0">
                <a:latin typeface="Courier New"/>
                <a:cs typeface="Courier New"/>
              </a:rPr>
              <a:t>";</a:t>
            </a:r>
          </a:p>
          <a:p>
            <a:r>
              <a:rPr lang="pl-PL" sz="1800" b="1" dirty="0" smtClean="0">
                <a:latin typeface="Courier New"/>
                <a:cs typeface="Courier New"/>
              </a:rPr>
              <a:t>$</a:t>
            </a:r>
            <a:r>
              <a:rPr lang="pl-PL" sz="1800" b="1" dirty="0" err="1">
                <a:latin typeface="Courier New"/>
                <a:cs typeface="Courier New"/>
              </a:rPr>
              <a:t>ps</a:t>
            </a:r>
            <a:r>
              <a:rPr lang="pl-PL" sz="1800" b="1" dirty="0">
                <a:latin typeface="Courier New"/>
                <a:cs typeface="Courier New"/>
              </a:rPr>
              <a:t> = $con-&gt;</a:t>
            </a:r>
            <a:r>
              <a:rPr lang="pl-PL" sz="1800" b="1" dirty="0" err="1">
                <a:latin typeface="Courier New"/>
                <a:cs typeface="Courier New"/>
              </a:rPr>
              <a:t>prepare</a:t>
            </a:r>
            <a:r>
              <a:rPr lang="pl-PL" sz="1800" b="1" dirty="0">
                <a:latin typeface="Courier New"/>
                <a:cs typeface="Courier New"/>
              </a:rPr>
              <a:t>($</a:t>
            </a:r>
            <a:r>
              <a:rPr lang="pl-PL" sz="1800" b="1" dirty="0" err="1">
                <a:latin typeface="Courier New"/>
                <a:cs typeface="Courier New"/>
              </a:rPr>
              <a:t>query</a:t>
            </a:r>
            <a:r>
              <a:rPr lang="pl-PL" sz="1800" b="1" dirty="0">
                <a:latin typeface="Courier New"/>
                <a:cs typeface="Courier New"/>
              </a:rPr>
              <a:t>);</a:t>
            </a:r>
          </a:p>
          <a:p>
            <a:r>
              <a:rPr lang="pl-PL" sz="1800" b="1" dirty="0" smtClean="0">
                <a:latin typeface="Courier New"/>
                <a:cs typeface="Courier New"/>
              </a:rPr>
              <a:t>$</a:t>
            </a:r>
            <a:r>
              <a:rPr lang="pl-PL" sz="1800" b="1" dirty="0" err="1">
                <a:latin typeface="Courier New"/>
                <a:cs typeface="Courier New"/>
              </a:rPr>
              <a:t>ps</a:t>
            </a:r>
            <a:r>
              <a:rPr lang="pl-PL" sz="1800" b="1" dirty="0">
                <a:latin typeface="Courier New"/>
                <a:cs typeface="Courier New"/>
              </a:rPr>
              <a:t>-&gt;</a:t>
            </a:r>
            <a:r>
              <a:rPr lang="pl-PL" sz="1800" b="1" dirty="0" err="1">
                <a:latin typeface="Courier New"/>
                <a:cs typeface="Courier New"/>
              </a:rPr>
              <a:t>bindParam</a:t>
            </a:r>
            <a:r>
              <a:rPr lang="pl-PL" sz="1800" b="1" dirty="0">
                <a:latin typeface="Courier New"/>
                <a:cs typeface="Courier New"/>
              </a:rPr>
              <a:t>('</a:t>
            </a:r>
            <a:r>
              <a:rPr lang="pl-PL" sz="1800" b="1" dirty="0">
                <a:solidFill>
                  <a:srgbClr val="B23C00"/>
                </a:solidFill>
                <a:latin typeface="Courier New"/>
                <a:cs typeface="Courier New"/>
              </a:rPr>
              <a:t>:</a:t>
            </a:r>
            <a:r>
              <a:rPr lang="pl-P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teacher_id</a:t>
            </a:r>
            <a:r>
              <a:rPr lang="pl-PL" sz="1800" b="1" dirty="0">
                <a:latin typeface="Courier New"/>
                <a:cs typeface="Courier New"/>
              </a:rPr>
              <a:t>', $</a:t>
            </a:r>
            <a:r>
              <a:rPr lang="pl-PL" sz="1800" b="1" dirty="0" err="1">
                <a:latin typeface="Courier New"/>
                <a:cs typeface="Courier New"/>
              </a:rPr>
              <a:t>teacherId</a:t>
            </a:r>
            <a:r>
              <a:rPr lang="pl-PL" sz="1800" b="1" dirty="0">
                <a:latin typeface="Courier New"/>
                <a:cs typeface="Courier New"/>
              </a:rPr>
              <a:t>);</a:t>
            </a:r>
          </a:p>
          <a:p>
            <a:r>
              <a:rPr lang="ro-RO" sz="1800" b="1" dirty="0" smtClean="0">
                <a:latin typeface="Courier New"/>
                <a:cs typeface="Courier New"/>
              </a:rPr>
              <a:t>$</a:t>
            </a:r>
            <a:r>
              <a:rPr lang="ro-RO" sz="1800" b="1" dirty="0">
                <a:latin typeface="Courier New"/>
                <a:cs typeface="Courier New"/>
              </a:rPr>
              <a:t>ps-&gt;execute();</a:t>
            </a:r>
          </a:p>
          <a:p>
            <a:endParaRPr lang="ro-RO" sz="1800" b="1" dirty="0">
              <a:latin typeface="Courier New"/>
              <a:cs typeface="Courier New"/>
            </a:endParaRPr>
          </a:p>
          <a:p>
            <a:r>
              <a:rPr lang="ro-RO" sz="1800" b="1" dirty="0" smtClean="0">
                <a:latin typeface="Courier New"/>
                <a:cs typeface="Courier New"/>
              </a:rPr>
              <a:t>createTable</a:t>
            </a:r>
            <a:r>
              <a:rPr lang="ro-RO" sz="1800" b="1" dirty="0">
                <a:latin typeface="Courier New"/>
                <a:cs typeface="Courier New"/>
              </a:rPr>
              <a:t>($ps);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92219" y="5623536"/>
            <a:ext cx="20097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</a:t>
            </a:r>
            <a:r>
              <a:rPr lang="en-US" dirty="0" err="1">
                <a:solidFill>
                  <a:srgbClr val="FFFF00"/>
                </a:solidFill>
              </a:rPr>
              <a:t>students.php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204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Created Table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6250" y="1464976"/>
            <a:ext cx="8218942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createTable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PDOStatement</a:t>
            </a:r>
            <a:r>
              <a:rPr lang="en-US" sz="1800" b="1" dirty="0">
                <a:latin typeface="Courier New"/>
                <a:cs typeface="Courier New"/>
              </a:rPr>
              <a:t> 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print "&lt;table&gt;\n";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createHeaderRow</a:t>
            </a:r>
            <a:r>
              <a:rPr lang="en-US" sz="1800" b="1" dirty="0">
                <a:latin typeface="Courier New"/>
                <a:cs typeface="Courier New"/>
              </a:rPr>
              <a:t>($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ro-RO" sz="1800" b="1" dirty="0">
                <a:latin typeface="Courier New"/>
                <a:cs typeface="Courier New"/>
              </a:rPr>
              <a:t>    $ps-&gt;execute();</a:t>
            </a:r>
          </a:p>
          <a:p>
            <a:r>
              <a:rPr lang="ro-RO" sz="1800" b="1" dirty="0">
                <a:latin typeface="Courier New"/>
                <a:cs typeface="Courier New"/>
              </a:rPr>
              <a:t>    $ps-&gt;setFetchMode(PDO::FETCH_CLASS, "StudentSubject");</a:t>
            </a:r>
          </a:p>
          <a:p>
            <a:r>
              <a:rPr lang="ro-RO" sz="1800" b="1" dirty="0">
                <a:latin typeface="Courier New"/>
                <a:cs typeface="Courier New"/>
              </a:rPr>
              <a:t>    </a:t>
            </a:r>
          </a:p>
          <a:p>
            <a:r>
              <a:rPr lang="ro-RO" sz="1800" b="1" dirty="0">
                <a:latin typeface="Courier New"/>
                <a:cs typeface="Courier New"/>
              </a:rPr>
              <a:t>    // Construct the data rows.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while ($</a:t>
            </a:r>
            <a:r>
              <a:rPr lang="en-US" sz="1800" b="1" dirty="0" err="1">
                <a:latin typeface="Courier New"/>
                <a:cs typeface="Courier New"/>
              </a:rPr>
              <a:t>ss</a:t>
            </a:r>
            <a:r>
              <a:rPr lang="en-US" sz="1800" b="1" dirty="0">
                <a:latin typeface="Courier New"/>
                <a:cs typeface="Courier New"/>
              </a:rPr>
              <a:t> = 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-&gt;fetch()) {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    print "&lt;tr&gt;\n";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>
                <a:latin typeface="Courier New"/>
                <a:cs typeface="Courier New"/>
              </a:rPr>
              <a:t>createDataRow</a:t>
            </a:r>
            <a:r>
              <a:rPr lang="en-US" sz="1800" b="1" dirty="0">
                <a:latin typeface="Courier New"/>
                <a:cs typeface="Courier New"/>
              </a:rPr>
              <a:t>($</a:t>
            </a:r>
            <a:r>
              <a:rPr lang="en-US" sz="1800" b="1" dirty="0" err="1">
                <a:latin typeface="Courier New"/>
                <a:cs typeface="Courier New"/>
              </a:rPr>
              <a:t>ss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    print "&lt;/tr&gt;\n";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}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print "&lt;/table&gt;\n";</a:t>
            </a:r>
          </a:p>
          <a:p>
            <a:r>
              <a:rPr lang="hu-HU" sz="1800" b="1" dirty="0" smtClean="0">
                <a:latin typeface="Courier New"/>
                <a:cs typeface="Courier New"/>
              </a:rPr>
              <a:t>}</a:t>
            </a:r>
            <a:endParaRPr lang="hu-HU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9848" y="1325903"/>
            <a:ext cx="20097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</a:t>
            </a:r>
            <a:r>
              <a:rPr lang="en-US" dirty="0" err="1">
                <a:solidFill>
                  <a:srgbClr val="FFFF00"/>
                </a:solidFill>
              </a:rPr>
              <a:t>students.php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503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Created Table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234464"/>
            <a:ext cx="6972244" cy="507831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createHeaderRow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PDOStatement</a:t>
            </a:r>
            <a:r>
              <a:rPr lang="en-US" sz="1800" b="1" dirty="0">
                <a:latin typeface="Courier New"/>
                <a:cs typeface="Courier New"/>
              </a:rPr>
              <a:t> 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$row = 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-&gt;fetch(PDO::FETCH_ASSOC);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print "&lt;tr&gt;\n";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foreach</a:t>
            </a:r>
            <a:r>
              <a:rPr lang="en-US" sz="1800" b="1" dirty="0">
                <a:latin typeface="Courier New"/>
                <a:cs typeface="Courier New"/>
              </a:rPr>
              <a:t> ($row as $field =&gt; $value)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print "&lt;</a:t>
            </a:r>
            <a:r>
              <a:rPr lang="en-US" sz="1800" b="1" dirty="0" err="1">
                <a:latin typeface="Courier New"/>
                <a:cs typeface="Courier New"/>
              </a:rPr>
              <a:t>th</a:t>
            </a:r>
            <a:r>
              <a:rPr lang="en-US" sz="1800" b="1" dirty="0">
                <a:latin typeface="Courier New"/>
                <a:cs typeface="Courier New"/>
              </a:rPr>
              <a:t>&gt;$field&lt;/</a:t>
            </a:r>
            <a:r>
              <a:rPr lang="en-US" sz="1800" b="1" dirty="0" err="1">
                <a:latin typeface="Courier New"/>
                <a:cs typeface="Courier New"/>
              </a:rPr>
              <a:t>th</a:t>
            </a:r>
            <a:r>
              <a:rPr lang="en-US" sz="1800" b="1" dirty="0">
                <a:latin typeface="Courier New"/>
                <a:cs typeface="Courier New"/>
              </a:rPr>
              <a:t>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print "&lt;/tr&gt;\n";</a:t>
            </a:r>
          </a:p>
          <a:p>
            <a:r>
              <a:rPr lang="hu-HU" sz="1800" b="1" dirty="0">
                <a:latin typeface="Courier New"/>
                <a:cs typeface="Courier New"/>
              </a:rPr>
              <a:t>}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createDataRow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StudentSubject</a:t>
            </a:r>
            <a:r>
              <a:rPr lang="en-US" sz="1800" b="1" dirty="0">
                <a:latin typeface="Courier New"/>
                <a:cs typeface="Courier New"/>
              </a:rPr>
              <a:t> $</a:t>
            </a:r>
            <a:r>
              <a:rPr lang="en-US" sz="1800" b="1" dirty="0" err="1">
                <a:latin typeface="Courier New"/>
                <a:cs typeface="Courier New"/>
              </a:rPr>
              <a:t>ss</a:t>
            </a:r>
            <a:r>
              <a:rPr lang="en-US" sz="1800" b="1" dirty="0">
                <a:latin typeface="Courier New"/>
                <a:cs typeface="Courier New"/>
              </a:rPr>
              <a:t>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print "&lt;tr&gt;\n";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"&lt;td&gt;" . $</a:t>
            </a:r>
            <a:r>
              <a:rPr lang="en-US" sz="1800" b="1" dirty="0" err="1">
                <a:latin typeface="Courier New"/>
                <a:cs typeface="Courier New"/>
              </a:rPr>
              <a:t>ss</a:t>
            </a:r>
            <a:r>
              <a:rPr lang="en-US" sz="1800" b="1" dirty="0">
                <a:latin typeface="Courier New"/>
                <a:cs typeface="Courier New"/>
              </a:rPr>
              <a:t>-&gt;</a:t>
            </a:r>
            <a:r>
              <a:rPr lang="en-US" sz="1800" b="1" dirty="0" err="1">
                <a:latin typeface="Courier New"/>
                <a:cs typeface="Courier New"/>
              </a:rPr>
              <a:t>getFirst</a:t>
            </a:r>
            <a:r>
              <a:rPr lang="en-US" sz="1800" b="1" dirty="0">
                <a:latin typeface="Courier New"/>
                <a:cs typeface="Courier New"/>
              </a:rPr>
              <a:t>()  </a:t>
            </a:r>
            <a:r>
              <a:rPr lang="en-US" sz="1800" b="1" dirty="0" smtClean="0">
                <a:latin typeface="Courier New"/>
                <a:cs typeface="Courier New"/>
              </a:rPr>
              <a:t> . </a:t>
            </a:r>
            <a:r>
              <a:rPr lang="en-US" sz="1800" b="1" dirty="0">
                <a:latin typeface="Courier New"/>
                <a:cs typeface="Courier New"/>
              </a:rPr>
              <a:t>"&lt;/td&gt;\n";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"&lt;td&gt;" . $</a:t>
            </a:r>
            <a:r>
              <a:rPr lang="en-US" sz="1800" b="1" dirty="0" err="1">
                <a:latin typeface="Courier New"/>
                <a:cs typeface="Courier New"/>
              </a:rPr>
              <a:t>ss</a:t>
            </a:r>
            <a:r>
              <a:rPr lang="en-US" sz="1800" b="1" dirty="0">
                <a:latin typeface="Courier New"/>
                <a:cs typeface="Courier New"/>
              </a:rPr>
              <a:t>-&gt;</a:t>
            </a:r>
            <a:r>
              <a:rPr lang="en-US" sz="1800" b="1" dirty="0" err="1">
                <a:latin typeface="Courier New"/>
                <a:cs typeface="Courier New"/>
              </a:rPr>
              <a:t>getLast</a:t>
            </a:r>
            <a:r>
              <a:rPr lang="en-US" sz="1800" b="1" dirty="0">
                <a:latin typeface="Courier New"/>
                <a:cs typeface="Courier New"/>
              </a:rPr>
              <a:t>()   </a:t>
            </a:r>
            <a:r>
              <a:rPr lang="en-US" sz="1800" b="1" dirty="0" smtClean="0">
                <a:latin typeface="Courier New"/>
                <a:cs typeface="Courier New"/>
              </a:rPr>
              <a:t> . </a:t>
            </a:r>
            <a:r>
              <a:rPr lang="en-US" sz="1800" b="1" dirty="0">
                <a:latin typeface="Courier New"/>
                <a:cs typeface="Courier New"/>
              </a:rPr>
              <a:t>"&lt;/td&gt;\n";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"&lt;td&gt;" . $</a:t>
            </a:r>
            <a:r>
              <a:rPr lang="en-US" sz="1800" b="1" dirty="0" err="1">
                <a:latin typeface="Courier New"/>
                <a:cs typeface="Courier New"/>
              </a:rPr>
              <a:t>ss</a:t>
            </a:r>
            <a:r>
              <a:rPr lang="en-US" sz="1800" b="1" dirty="0">
                <a:latin typeface="Courier New"/>
                <a:cs typeface="Courier New"/>
              </a:rPr>
              <a:t>-&gt;</a:t>
            </a:r>
            <a:r>
              <a:rPr lang="en-US" sz="1800" b="1" dirty="0" err="1">
                <a:latin typeface="Courier New"/>
                <a:cs typeface="Courier New"/>
              </a:rPr>
              <a:t>getSubject</a:t>
            </a:r>
            <a:r>
              <a:rPr lang="en-US" sz="1800" b="1" dirty="0">
                <a:latin typeface="Courier New"/>
                <a:cs typeface="Courier New"/>
              </a:rPr>
              <a:t>() . "&lt;/td&gt;\n";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print "&lt;/tr&gt;\n";</a:t>
            </a:r>
          </a:p>
          <a:p>
            <a:r>
              <a:rPr lang="hu-HU" sz="1800" b="1" dirty="0" smtClean="0">
                <a:latin typeface="Courier New"/>
                <a:cs typeface="Courier New"/>
              </a:rPr>
              <a:t>}</a:t>
            </a:r>
            <a:endParaRPr lang="hu-HU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585" y="5833616"/>
            <a:ext cx="20097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</a:t>
            </a:r>
            <a:r>
              <a:rPr lang="en-US" dirty="0" err="1">
                <a:solidFill>
                  <a:srgbClr val="FFFF00"/>
                </a:solidFill>
              </a:rPr>
              <a:t>students.php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092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/>
                <a:cs typeface="Courier New"/>
              </a:rPr>
              <a:t>load()</a:t>
            </a:r>
            <a:r>
              <a:rPr lang="en-US" dirty="0" smtClean="0"/>
              <a:t> Instead of </a:t>
            </a:r>
            <a:r>
              <a:rPr lang="en-US" b="1" dirty="0">
                <a:latin typeface="Courier New"/>
                <a:cs typeface="Courier New"/>
              </a:rPr>
              <a:t>$.get()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870941"/>
          </a:xfrm>
        </p:spPr>
        <p:txBody>
          <a:bodyPr/>
          <a:lstStyle/>
          <a:p>
            <a:r>
              <a:rPr lang="en-US" dirty="0" smtClean="0"/>
              <a:t>Instead of: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909637" lvl="2" indent="0">
              <a:buNone/>
            </a:pPr>
            <a:r>
              <a:rPr lang="en-US" dirty="0" smtClean="0"/>
              <a:t>		</a:t>
            </a:r>
          </a:p>
          <a:p>
            <a:r>
              <a:rPr lang="en-US" dirty="0" smtClean="0"/>
              <a:t>Shorter: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48683" y="1874537"/>
            <a:ext cx="7497999" cy="2800766"/>
          </a:xfrm>
          <a:prstGeom prst="rect">
            <a:avLst/>
          </a:prstGeom>
          <a:solidFill>
            <a:srgbClr val="E2EAFF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function </a:t>
            </a:r>
            <a:r>
              <a:rPr lang="en-US" b="1" dirty="0" err="1" smtClean="0">
                <a:latin typeface="Courier New"/>
                <a:cs typeface="Courier New"/>
              </a:rPr>
              <a:t>init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{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$("#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teachermenu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").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selectmenu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$("#</a:t>
            </a:r>
            <a:r>
              <a:rPr lang="en-US" b="1" dirty="0" err="1">
                <a:latin typeface="Courier New"/>
                <a:cs typeface="Courier New"/>
              </a:rPr>
              <a:t>teachermenu</a:t>
            </a:r>
            <a:r>
              <a:rPr lang="en-US" b="1" dirty="0">
                <a:latin typeface="Courier New"/>
                <a:cs typeface="Courier New"/>
              </a:rPr>
              <a:t>").on("</a:t>
            </a:r>
            <a:r>
              <a:rPr lang="en-US" b="1" dirty="0" err="1">
                <a:latin typeface="Courier New"/>
                <a:cs typeface="Courier New"/>
              </a:rPr>
              <a:t>selectmenuchange</a:t>
            </a:r>
            <a:r>
              <a:rPr lang="en-US" b="1" dirty="0">
                <a:latin typeface="Courier New"/>
                <a:cs typeface="Courier New"/>
              </a:rPr>
              <a:t>", </a:t>
            </a:r>
            <a:r>
              <a:rPr lang="en-US" b="1" dirty="0" err="1">
                <a:latin typeface="Courier New"/>
                <a:cs typeface="Courier New"/>
              </a:rPr>
              <a:t>showStudents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    $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.get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latin typeface="Courier New"/>
                <a:cs typeface="Courier New"/>
              </a:rPr>
              <a:t>teachers.php</a:t>
            </a:r>
            <a:r>
              <a:rPr lang="en-US" b="1" dirty="0">
                <a:latin typeface="Courier New"/>
                <a:cs typeface="Courier New"/>
              </a:rPr>
              <a:t>", null,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loadMenu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function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loadMenu</a:t>
            </a:r>
            <a:r>
              <a:rPr lang="en-US" b="1" dirty="0">
                <a:latin typeface="Courier New"/>
                <a:cs typeface="Courier New"/>
              </a:rPr>
              <a:t>(data, status)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$("#</a:t>
            </a:r>
            <a:r>
              <a:rPr lang="en-US" b="1" dirty="0" err="1">
                <a:latin typeface="Courier New"/>
                <a:cs typeface="Courier New"/>
              </a:rPr>
              <a:t>teachermenu</a:t>
            </a:r>
            <a:r>
              <a:rPr lang="en-US" b="1" dirty="0">
                <a:latin typeface="Courier New"/>
                <a:cs typeface="Courier New"/>
              </a:rPr>
              <a:t>").html(data);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5941" y="5305926"/>
            <a:ext cx="7449375" cy="1323439"/>
          </a:xfrm>
          <a:prstGeom prst="rect">
            <a:avLst/>
          </a:prstGeom>
          <a:solidFill>
            <a:srgbClr val="E2EAFF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latin typeface="Courier New"/>
                <a:cs typeface="Courier New"/>
              </a:rPr>
              <a:t>init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$("#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teachermenu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").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selectmenu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().load("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teachers.php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");</a:t>
            </a:r>
          </a:p>
          <a:p>
            <a:r>
              <a:rPr lang="en-US" b="1" dirty="0">
                <a:latin typeface="Courier New"/>
                <a:cs typeface="Courier New"/>
              </a:rPr>
              <a:t>    $("#</a:t>
            </a:r>
            <a:r>
              <a:rPr lang="en-US" b="1" dirty="0" err="1">
                <a:latin typeface="Courier New"/>
                <a:cs typeface="Courier New"/>
              </a:rPr>
              <a:t>teachermenu</a:t>
            </a:r>
            <a:r>
              <a:rPr lang="en-US" b="1" dirty="0">
                <a:latin typeface="Courier New"/>
                <a:cs typeface="Courier New"/>
              </a:rPr>
              <a:t>").on("</a:t>
            </a:r>
            <a:r>
              <a:rPr lang="en-US" b="1" dirty="0" err="1">
                <a:latin typeface="Courier New"/>
                <a:cs typeface="Courier New"/>
              </a:rPr>
              <a:t>selectmenuchange</a:t>
            </a:r>
            <a:r>
              <a:rPr lang="en-US" b="1" dirty="0">
                <a:latin typeface="Courier New"/>
                <a:cs typeface="Courier New"/>
              </a:rPr>
              <a:t>", </a:t>
            </a:r>
            <a:r>
              <a:rPr lang="en-US" b="1" dirty="0" err="1">
                <a:latin typeface="Courier New"/>
                <a:cs typeface="Courier New"/>
              </a:rPr>
              <a:t>showStudents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83658" y="5074902"/>
            <a:ext cx="21008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school/studentsof5</a:t>
            </a:r>
            <a:r>
              <a:rPr lang="en-US" dirty="0" smtClean="0">
                <a:solidFill>
                  <a:srgbClr val="FFFF00"/>
                </a:solidFill>
              </a:rPr>
              <a:t>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35024" y="1691659"/>
            <a:ext cx="21008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school/studentsof4</a:t>
            </a:r>
            <a:r>
              <a:rPr lang="en-US" dirty="0" smtClean="0">
                <a:solidFill>
                  <a:srgbClr val="FFFF00"/>
                </a:solidFill>
              </a:rPr>
              <a:t>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16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/>
                <a:cs typeface="Courier New"/>
              </a:rPr>
              <a:t>load()</a:t>
            </a:r>
            <a:r>
              <a:rPr lang="en-US" dirty="0"/>
              <a:t> Instead of </a:t>
            </a:r>
            <a:r>
              <a:rPr lang="en-US" b="1" dirty="0">
                <a:latin typeface="Courier New"/>
                <a:cs typeface="Courier New"/>
              </a:rPr>
              <a:t>$</a:t>
            </a:r>
            <a:r>
              <a:rPr lang="en-US" b="1" dirty="0" smtClean="0">
                <a:latin typeface="Courier New"/>
                <a:cs typeface="Courier New"/>
              </a:rPr>
              <a:t>.post</a:t>
            </a:r>
            <a:r>
              <a:rPr lang="en-US" b="1" dirty="0">
                <a:latin typeface="Courier New"/>
                <a:cs typeface="Courier New"/>
              </a:rPr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688063"/>
          </a:xfrm>
        </p:spPr>
        <p:txBody>
          <a:bodyPr/>
          <a:lstStyle/>
          <a:p>
            <a:r>
              <a:rPr lang="en-US" dirty="0" smtClean="0"/>
              <a:t>Instead of: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909637" lvl="2" indent="0">
              <a:buNone/>
            </a:pPr>
            <a:endParaRPr lang="en-US" dirty="0" smtClean="0"/>
          </a:p>
          <a:p>
            <a:pPr lvl="5"/>
            <a:endParaRPr lang="en-US" dirty="0" smtClean="0"/>
          </a:p>
          <a:p>
            <a:r>
              <a:rPr lang="en-US" dirty="0" smtClean="0"/>
              <a:t>Shorter: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48683" y="1880284"/>
            <a:ext cx="7223682" cy="2554545"/>
          </a:xfrm>
          <a:prstGeom prst="rect">
            <a:avLst/>
          </a:prstGeom>
          <a:solidFill>
            <a:srgbClr val="E2EAFF"/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latin typeface="Courier New"/>
                <a:cs typeface="Courier New"/>
              </a:rPr>
              <a:t>showStudents</a:t>
            </a:r>
            <a:r>
              <a:rPr lang="en-US" b="1" dirty="0">
                <a:latin typeface="Courier New"/>
                <a:cs typeface="Courier New"/>
              </a:rPr>
              <a:t>(event, </a:t>
            </a:r>
            <a:r>
              <a:rPr lang="en-US" b="1" dirty="0" err="1">
                <a:latin typeface="Courier New"/>
                <a:cs typeface="Courier New"/>
              </a:rPr>
              <a:t>ui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teacherId</a:t>
            </a:r>
            <a:r>
              <a:rPr lang="en-US" b="1" dirty="0">
                <a:latin typeface="Courier New"/>
                <a:cs typeface="Courier New"/>
              </a:rPr>
              <a:t> = $("#</a:t>
            </a:r>
            <a:r>
              <a:rPr lang="en-US" b="1" dirty="0" err="1">
                <a:latin typeface="Courier New"/>
                <a:cs typeface="Courier New"/>
              </a:rPr>
              <a:t>teachermenu</a:t>
            </a:r>
            <a:r>
              <a:rPr lang="en-US" b="1" dirty="0">
                <a:latin typeface="Courier New"/>
                <a:cs typeface="Courier New"/>
              </a:rPr>
              <a:t>").</a:t>
            </a:r>
            <a:r>
              <a:rPr lang="en-US" b="1" dirty="0" err="1">
                <a:latin typeface="Courier New"/>
                <a:cs typeface="Courier New"/>
              </a:rPr>
              <a:t>val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$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.post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latin typeface="Courier New"/>
                <a:cs typeface="Courier New"/>
              </a:rPr>
              <a:t>students.php</a:t>
            </a:r>
            <a:r>
              <a:rPr lang="en-US" b="1" dirty="0">
                <a:latin typeface="Courier New"/>
                <a:cs typeface="Courier New"/>
              </a:rPr>
              <a:t>",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{"id":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teacherId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}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loadTable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loadTable</a:t>
            </a:r>
            <a:r>
              <a:rPr lang="en-US" b="1" dirty="0">
                <a:latin typeface="Courier New"/>
                <a:cs typeface="Courier New"/>
              </a:rPr>
              <a:t>(data, status)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hr-HR" b="1" dirty="0">
                <a:latin typeface="Courier New"/>
                <a:cs typeface="Courier New"/>
              </a:rPr>
              <a:t>    $("#output").html(data);</a:t>
            </a:r>
          </a:p>
          <a:p>
            <a:r>
              <a:rPr lang="hr-HR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5941" y="4983463"/>
            <a:ext cx="7203114" cy="1323439"/>
          </a:xfrm>
          <a:prstGeom prst="rect">
            <a:avLst/>
          </a:prstGeom>
          <a:solidFill>
            <a:srgbClr val="E2EAFF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latin typeface="Courier New"/>
                <a:cs typeface="Courier New"/>
              </a:rPr>
              <a:t>showStudents</a:t>
            </a:r>
            <a:r>
              <a:rPr lang="en-US" b="1" dirty="0">
                <a:latin typeface="Courier New"/>
                <a:cs typeface="Courier New"/>
              </a:rPr>
              <a:t>(event, </a:t>
            </a:r>
            <a:r>
              <a:rPr lang="en-US" b="1" dirty="0" err="1">
                <a:latin typeface="Courier New"/>
                <a:cs typeface="Courier New"/>
              </a:rPr>
              <a:t>ui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teacherId</a:t>
            </a:r>
            <a:r>
              <a:rPr lang="en-US" b="1" dirty="0">
                <a:latin typeface="Courier New"/>
                <a:cs typeface="Courier New"/>
              </a:rPr>
              <a:t> = $("#</a:t>
            </a:r>
            <a:r>
              <a:rPr lang="en-US" b="1" dirty="0" err="1">
                <a:latin typeface="Courier New"/>
                <a:cs typeface="Courier New"/>
              </a:rPr>
              <a:t>teachermenu</a:t>
            </a:r>
            <a:r>
              <a:rPr lang="en-US" b="1" dirty="0">
                <a:latin typeface="Courier New"/>
                <a:cs typeface="Courier New"/>
              </a:rPr>
              <a:t>").</a:t>
            </a:r>
            <a:r>
              <a:rPr lang="en-US" b="1" dirty="0" err="1">
                <a:latin typeface="Courier New"/>
                <a:cs typeface="Courier New"/>
              </a:rPr>
              <a:t>val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$("#output").load("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students.php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", {"id":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teacherId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});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52146" y="1691659"/>
            <a:ext cx="21008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school/studentsof4</a:t>
            </a:r>
            <a:r>
              <a:rPr lang="en-US" dirty="0" smtClean="0">
                <a:solidFill>
                  <a:srgbClr val="FFFF00"/>
                </a:solidFill>
              </a:rPr>
              <a:t>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9341" y="4892024"/>
            <a:ext cx="21008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school/studentsof5</a:t>
            </a:r>
            <a:r>
              <a:rPr lang="en-US" dirty="0" smtClean="0">
                <a:solidFill>
                  <a:srgbClr val="FFFF00"/>
                </a:solidFill>
              </a:rPr>
              <a:t>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898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Cookies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Normally, each connection you make to the </a:t>
            </a:r>
            <a:br>
              <a:rPr lang="en-US" dirty="0" smtClean="0"/>
            </a:br>
            <a:r>
              <a:rPr lang="en-US" dirty="0" smtClean="0"/>
              <a:t>web server via a URL is a </a:t>
            </a:r>
            <a:r>
              <a:rPr lang="en-US" dirty="0" smtClean="0">
                <a:solidFill>
                  <a:srgbClr val="B23C00"/>
                </a:solidFill>
              </a:rPr>
              <a:t>separate transaction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web server has </a:t>
            </a:r>
            <a:r>
              <a:rPr lang="en-US" dirty="0" smtClean="0">
                <a:solidFill>
                  <a:srgbClr val="B23C00"/>
                </a:solidFill>
              </a:rPr>
              <a:t>no memory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your previous transactions.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One way for the web server to remember information from one transaction to another is by using </a:t>
            </a:r>
            <a:r>
              <a:rPr lang="en-US" dirty="0" smtClean="0">
                <a:solidFill>
                  <a:srgbClr val="B23C00"/>
                </a:solidFill>
              </a:rPr>
              <a:t>cookies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26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Cookies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smtClean="0"/>
              <a:t>A cookie is a small packet of data </a:t>
            </a:r>
            <a:br>
              <a:rPr lang="en-US" dirty="0" smtClean="0"/>
            </a:br>
            <a:r>
              <a:rPr lang="en-US" dirty="0" smtClean="0"/>
              <a:t>created by the web application.</a:t>
            </a:r>
          </a:p>
          <a:p>
            <a:pPr lvl="1"/>
            <a:r>
              <a:rPr lang="en-US" dirty="0" smtClean="0"/>
              <a:t>A cookie can hold at most about 4 KB of data.</a:t>
            </a:r>
          </a:p>
          <a:p>
            <a:r>
              <a:rPr lang="en-US" dirty="0" smtClean="0"/>
              <a:t>The web server sends the cookie </a:t>
            </a:r>
            <a:br>
              <a:rPr lang="en-US" dirty="0" smtClean="0"/>
            </a:br>
            <a:r>
              <a:rPr lang="en-US" dirty="0" smtClean="0"/>
              <a:t>to your web browser.</a:t>
            </a:r>
          </a:p>
          <a:p>
            <a:pPr lvl="1"/>
            <a:r>
              <a:rPr lang="en-US" dirty="0" smtClean="0"/>
              <a:t>The browser stores the cookie in its cookie folder.</a:t>
            </a:r>
          </a:p>
          <a:p>
            <a:r>
              <a:rPr lang="en-US" dirty="0" smtClean="0"/>
              <a:t>The next time you connect to the web app, </a:t>
            </a:r>
            <a:br>
              <a:rPr lang="en-US" dirty="0" smtClean="0"/>
            </a:br>
            <a:r>
              <a:rPr lang="en-US" dirty="0" smtClean="0"/>
              <a:t>the browser sends the cookie data along with any form data.</a:t>
            </a:r>
          </a:p>
          <a:p>
            <a:pPr lvl="1"/>
            <a:r>
              <a:rPr lang="en-US" dirty="0" smtClean="0"/>
              <a:t>The web application thereby “recalls” information from the previous transaction.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97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AJAX with jQuery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using AJAX, an HTML page </a:t>
            </a:r>
            <a:br>
              <a:rPr lang="en-US" dirty="0" smtClean="0"/>
            </a:br>
            <a:r>
              <a:rPr lang="en-US" dirty="0" smtClean="0"/>
              <a:t>does </a:t>
            </a:r>
            <a:r>
              <a:rPr lang="en-US" u="sng" dirty="0" smtClean="0"/>
              <a:t>not</a:t>
            </a:r>
            <a:r>
              <a:rPr lang="en-US" dirty="0" smtClean="0"/>
              <a:t> explicitly need to have a form.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 JavaScript function creates a “</a:t>
            </a:r>
            <a:r>
              <a:rPr lang="en-US" dirty="0" smtClean="0">
                <a:solidFill>
                  <a:srgbClr val="B23C00"/>
                </a:solidFill>
              </a:rPr>
              <a:t>virtual form</a:t>
            </a:r>
            <a:r>
              <a:rPr lang="en-US" dirty="0" smtClean="0"/>
              <a:t>” </a:t>
            </a:r>
            <a:br>
              <a:rPr lang="en-US" dirty="0" smtClean="0"/>
            </a:br>
            <a:r>
              <a:rPr lang="en-US" dirty="0" smtClean="0"/>
              <a:t>to pass data to a PHP page on the web server.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The PHP page only needs to generate a </a:t>
            </a:r>
            <a:r>
              <a:rPr lang="en-US" dirty="0" smtClean="0">
                <a:solidFill>
                  <a:srgbClr val="B23C00"/>
                </a:solidFill>
              </a:rPr>
              <a:t>snippet</a:t>
            </a:r>
            <a:r>
              <a:rPr lang="en-US" dirty="0" smtClean="0"/>
              <a:t> of HTML instead of an entire page.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Simpler PHP code.</a:t>
            </a:r>
          </a:p>
          <a:p>
            <a:pPr lvl="1"/>
            <a:r>
              <a:rPr lang="en-US" dirty="0" smtClean="0"/>
              <a:t>Less data transmission over the network.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62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Cookies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2331732"/>
            <a:ext cx="6350000" cy="3505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35024" y="5989292"/>
            <a:ext cx="1484584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PHP and MySQL for </a:t>
            </a:r>
          </a:p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Dynamic Web Sites, 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by Larry Ullman</a:t>
            </a:r>
          </a:p>
          <a:p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Peachpit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 Press,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978-0-321-78407-0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Each newly created cookie contains a unique </a:t>
            </a:r>
            <a:r>
              <a:rPr lang="en-US" dirty="0" smtClean="0">
                <a:solidFill>
                  <a:srgbClr val="B23C00"/>
                </a:solidFill>
              </a:rPr>
              <a:t>session id </a:t>
            </a:r>
            <a:r>
              <a:rPr lang="en-US" dirty="0" smtClean="0"/>
              <a:t>to distinguish it from other cookies.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478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Cookies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366385"/>
            <a:ext cx="6464330" cy="52629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&lt;?</a:t>
            </a:r>
            <a:r>
              <a:rPr lang="en-US" b="1" dirty="0" err="1">
                <a:latin typeface="Courier New"/>
                <a:cs typeface="Courier New"/>
              </a:rPr>
              <a:t>php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$counter = 0;</a:t>
            </a:r>
          </a:p>
          <a:p>
            <a:r>
              <a:rPr lang="en-US" b="1" dirty="0">
                <a:latin typeface="Courier New"/>
                <a:cs typeface="Courier New"/>
              </a:rPr>
              <a:t>    if 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isset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($_COOKIE['counter']</a:t>
            </a:r>
            <a:r>
              <a:rPr lang="en-US" b="1" dirty="0">
                <a:latin typeface="Courier New"/>
                <a:cs typeface="Courier New"/>
              </a:rPr>
              <a:t>)) {</a:t>
            </a:r>
          </a:p>
          <a:p>
            <a:r>
              <a:rPr lang="en-US" b="1" dirty="0">
                <a:latin typeface="Courier New"/>
                <a:cs typeface="Courier New"/>
              </a:rPr>
              <a:t>        $counter = $_COOKIE['counter'] + 1;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setCookie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('counter', $counter);</a:t>
            </a:r>
          </a:p>
          <a:p>
            <a:r>
              <a:rPr lang="en-US" b="1" dirty="0">
                <a:latin typeface="Courier New"/>
                <a:cs typeface="Courier New"/>
              </a:rPr>
              <a:t>?&gt;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&lt;!DOCTYPE html&gt;</a:t>
            </a:r>
          </a:p>
          <a:p>
            <a:r>
              <a:rPr lang="en-US" b="1" dirty="0">
                <a:latin typeface="Courier New"/>
                <a:cs typeface="Courier New"/>
              </a:rPr>
              <a:t>&lt;html </a:t>
            </a:r>
            <a:r>
              <a:rPr lang="en-US" b="1" dirty="0" err="1">
                <a:latin typeface="Courier New"/>
                <a:cs typeface="Courier New"/>
              </a:rPr>
              <a:t>lang</a:t>
            </a:r>
            <a:r>
              <a:rPr lang="en-US" b="1" dirty="0">
                <a:latin typeface="Courier New"/>
                <a:cs typeface="Courier New"/>
              </a:rPr>
              <a:t>="en-US"&gt;</a:t>
            </a:r>
          </a:p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b="1" dirty="0">
                <a:latin typeface="Courier New"/>
                <a:cs typeface="Courier New"/>
              </a:rPr>
              <a:t>    &lt;title&gt;Cookie Counter&lt;/title&gt;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&lt;?</a:t>
            </a:r>
            <a:r>
              <a:rPr lang="en-US" b="1" dirty="0" err="1">
                <a:latin typeface="Courier New"/>
                <a:cs typeface="Courier New"/>
              </a:rPr>
              <a:t>php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echo "&lt;h1&gt;Cookie Counter: $counter&lt;/h1&gt;\n";</a:t>
            </a:r>
          </a:p>
          <a:p>
            <a:r>
              <a:rPr lang="en-US" b="1" dirty="0">
                <a:latin typeface="Courier New"/>
                <a:cs typeface="Courier New"/>
              </a:rPr>
              <a:t>    ?&gt;</a:t>
            </a:r>
          </a:p>
          <a:p>
            <a:r>
              <a:rPr lang="en-US" b="1" dirty="0">
                <a:latin typeface="Courier New"/>
                <a:cs typeface="Courier New"/>
              </a:rPr>
              <a:t>&lt;/body&gt;</a:t>
            </a:r>
          </a:p>
          <a:p>
            <a:r>
              <a:rPr lang="en-US" b="1" dirty="0">
                <a:latin typeface="Courier New"/>
                <a:cs typeface="Courier New"/>
              </a:rPr>
              <a:t>&lt;/html&gt;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68" y="2606049"/>
            <a:ext cx="15421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Send a cookie.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76626" y="1810300"/>
            <a:ext cx="180430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Is there a cookie?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69268" y="3520439"/>
            <a:ext cx="2523046" cy="1015663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Send cookies before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sending </a:t>
            </a:r>
            <a:r>
              <a:rPr lang="en-US" sz="2000" b="1" dirty="0" smtClean="0">
                <a:solidFill>
                  <a:srgbClr val="B23C00"/>
                </a:solidFill>
              </a:rPr>
              <a:t>any text 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to the web browser.</a:t>
            </a:r>
            <a:endParaRPr lang="en-US" sz="2000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33969" y="1234464"/>
            <a:ext cx="192983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session/</a:t>
            </a:r>
            <a:r>
              <a:rPr lang="en-US" dirty="0" err="1" smtClean="0">
                <a:solidFill>
                  <a:srgbClr val="FFFF00"/>
                </a:solidFill>
              </a:rPr>
              <a:t>cookie.php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169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Cookies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dirty="0" smtClean="0"/>
              <a:t>To delete a cookie, call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setCookie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with only the name parameter but no value.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7537" y="2423171"/>
            <a:ext cx="4063282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/>
                <a:cs typeface="Courier New"/>
              </a:rPr>
              <a:t>setCookie</a:t>
            </a:r>
            <a:r>
              <a:rPr lang="en-US" sz="2400" b="1" dirty="0">
                <a:latin typeface="Courier New"/>
                <a:cs typeface="Courier New"/>
              </a:rPr>
              <a:t>('counter'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  <a:endParaRPr lang="en-US" sz="2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88070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Cookies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 amount of data</a:t>
            </a:r>
          </a:p>
          <a:p>
            <a:pPr lvl="1"/>
            <a:r>
              <a:rPr lang="en-US" dirty="0" smtClean="0"/>
              <a:t>Only at most 4 KB.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Insecure</a:t>
            </a:r>
          </a:p>
          <a:p>
            <a:pPr lvl="1"/>
            <a:r>
              <a:rPr lang="en-US" dirty="0" smtClean="0"/>
              <a:t>The cookie data is kept by the web browser.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Sometimes disallowed</a:t>
            </a:r>
          </a:p>
          <a:p>
            <a:pPr lvl="1"/>
            <a:r>
              <a:rPr lang="en-US" dirty="0" smtClean="0"/>
              <a:t>Some browsers may have cookies turned off.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36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functionality to cookies.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More data can be stored.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More secure: </a:t>
            </a:r>
            <a:r>
              <a:rPr lang="en-US" dirty="0" smtClean="0"/>
              <a:t>Data is stored on the web server.</a:t>
            </a:r>
          </a:p>
          <a:p>
            <a:pPr lvl="4"/>
            <a:endParaRPr lang="en-US" dirty="0"/>
          </a:p>
          <a:p>
            <a:r>
              <a:rPr lang="en-US" dirty="0" smtClean="0"/>
              <a:t>Also assigns a unique session id to each user.</a:t>
            </a:r>
          </a:p>
          <a:p>
            <a:pPr lvl="1"/>
            <a:r>
              <a:rPr lang="en-US" dirty="0" smtClean="0"/>
              <a:t>Sessions use cookies.</a:t>
            </a:r>
          </a:p>
          <a:p>
            <a:pPr lvl="1"/>
            <a:r>
              <a:rPr lang="en-US" dirty="0" smtClean="0"/>
              <a:t>But sessions can also work without cookies.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99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319325"/>
            <a:ext cx="5956416" cy="540147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&lt;?</a:t>
            </a:r>
            <a:r>
              <a:rPr lang="en-US" sz="1500" b="1" dirty="0" err="1">
                <a:latin typeface="Courier New"/>
                <a:cs typeface="Courier New"/>
              </a:rPr>
              <a:t>php</a:t>
            </a:r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session_start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500" b="1" dirty="0">
                <a:latin typeface="Courier New"/>
                <a:cs typeface="Courier New"/>
              </a:rPr>
              <a:t>?&gt;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&lt;!DOCTYPE html&gt;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&lt;html </a:t>
            </a:r>
            <a:r>
              <a:rPr lang="en-US" sz="1500" b="1" dirty="0" err="1">
                <a:latin typeface="Courier New"/>
                <a:cs typeface="Courier New"/>
              </a:rPr>
              <a:t>lang</a:t>
            </a:r>
            <a:r>
              <a:rPr lang="en-US" sz="1500" b="1" dirty="0">
                <a:latin typeface="Courier New"/>
                <a:cs typeface="Courier New"/>
              </a:rPr>
              <a:t>="en-US"&gt;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&lt;title&gt;Session Counter&lt;/title&gt;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&lt;/head&gt;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&lt;?</a:t>
            </a:r>
            <a:r>
              <a:rPr lang="en-US" sz="1500" b="1" dirty="0" err="1">
                <a:latin typeface="Courier New"/>
                <a:cs typeface="Courier New"/>
              </a:rPr>
              <a:t>php</a:t>
            </a:r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    $counter = 0;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if (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isset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($_SESSION['counter'])) {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           $counter = $_SESSION['counter'] + 1;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       $_SESSION['counter'] = $counter;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echo "&lt;h1&gt;Session Counter: $counter&lt;/h1&gt;";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?&gt;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&lt;/body&gt;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&lt;/html&gt;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168" y="1508781"/>
            <a:ext cx="2893490" cy="1015663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Start the session before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sending </a:t>
            </a:r>
            <a:r>
              <a:rPr lang="en-US" sz="2000" b="1" dirty="0" smtClean="0">
                <a:solidFill>
                  <a:srgbClr val="B23C00"/>
                </a:solidFill>
              </a:rPr>
              <a:t>any text 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to the web browser.</a:t>
            </a:r>
            <a:endParaRPr lang="en-US" sz="2000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46317" y="6263609"/>
            <a:ext cx="214654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sessaion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session.php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783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682234"/>
          </a:xfrm>
        </p:spPr>
        <p:txBody>
          <a:bodyPr/>
          <a:lstStyle/>
          <a:p>
            <a:r>
              <a:rPr lang="en-US" dirty="0" smtClean="0"/>
              <a:t>Delete a session variable:</a:t>
            </a:r>
          </a:p>
          <a:p>
            <a:endParaRPr lang="en-US" dirty="0"/>
          </a:p>
          <a:p>
            <a:pPr lvl="3"/>
            <a:endParaRPr lang="en-US" dirty="0" smtClean="0"/>
          </a:p>
          <a:p>
            <a:r>
              <a:rPr lang="en-US" dirty="0" smtClean="0"/>
              <a:t>Delete all session variables:</a:t>
            </a:r>
          </a:p>
          <a:p>
            <a:endParaRPr lang="en-US" dirty="0" smtClean="0"/>
          </a:p>
          <a:p>
            <a:pPr lvl="3"/>
            <a:endParaRPr lang="en-US" dirty="0"/>
          </a:p>
          <a:p>
            <a:r>
              <a:rPr lang="en-US" dirty="0" smtClean="0"/>
              <a:t>Delete the session: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76138" y="1874537"/>
            <a:ext cx="5356154" cy="461665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/>
                <a:cs typeface="Courier New"/>
              </a:rPr>
              <a:t>unset($_SESSION['counter']);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76138" y="3241652"/>
            <a:ext cx="3878586" cy="461665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/>
                <a:cs typeface="Courier New"/>
              </a:rPr>
              <a:t>$_SESSION = array();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6138" y="4521798"/>
            <a:ext cx="4617370" cy="830997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Courier New"/>
                <a:cs typeface="Courier New"/>
              </a:rPr>
              <a:t>session_start</a:t>
            </a:r>
            <a:r>
              <a:rPr lang="en-US" sz="2400" b="1" dirty="0" smtClean="0">
                <a:latin typeface="Courier New"/>
                <a:cs typeface="Courier New"/>
              </a:rPr>
              <a:t>();</a:t>
            </a:r>
          </a:p>
          <a:p>
            <a:r>
              <a:rPr lang="en-US" sz="2400" b="1" dirty="0" err="1" smtClean="0">
                <a:latin typeface="Courier New"/>
                <a:cs typeface="Courier New"/>
              </a:rPr>
              <a:t>set_cookie</a:t>
            </a:r>
            <a:r>
              <a:rPr lang="en-US" sz="2400" b="1" dirty="0" smtClean="0">
                <a:latin typeface="Courier New"/>
                <a:cs typeface="Courier New"/>
              </a:rPr>
              <a:t>('PHPSESSID');</a:t>
            </a:r>
            <a:endParaRPr lang="en-US" sz="2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74256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AJAX with </a:t>
            </a:r>
            <a:r>
              <a:rPr lang="en-US" dirty="0" smtClean="0"/>
              <a:t>jQuery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JavaScript and jQuery </a:t>
            </a:r>
            <a:r>
              <a:rPr lang="en-US" dirty="0" smtClean="0">
                <a:solidFill>
                  <a:srgbClr val="B23C00"/>
                </a:solidFill>
              </a:rPr>
              <a:t>directly manage </a:t>
            </a:r>
            <a:r>
              <a:rPr lang="en-US" dirty="0" smtClean="0"/>
              <a:t>the request to the web server and the response.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Rather than letting it</a:t>
            </a:r>
            <a:r>
              <a:rPr lang="en-US" dirty="0"/>
              <a:t> </a:t>
            </a:r>
            <a:r>
              <a:rPr lang="en-US" dirty="0" smtClean="0"/>
              <a:t>happen automatically </a:t>
            </a:r>
            <a:br>
              <a:rPr lang="en-US" dirty="0" smtClean="0"/>
            </a:br>
            <a:r>
              <a:rPr lang="en-US" dirty="0" smtClean="0"/>
              <a:t>via the web browser - web server cycle.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More control by the programmer!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4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Dynamically Populated Menu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Use AJAX to obtain results from a database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 smtClean="0">
                <a:solidFill>
                  <a:srgbClr val="B23C00"/>
                </a:solidFill>
              </a:rPr>
              <a:t>dynamically populate a drop-down menu</a:t>
            </a:r>
            <a:r>
              <a:rPr lang="en-US" dirty="0" smtClean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 descr="Screen Shot 2015-04-12 at 11.44.1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67" y="2588596"/>
            <a:ext cx="4444024" cy="2120550"/>
          </a:xfrm>
          <a:prstGeom prst="rect">
            <a:avLst/>
          </a:prstGeom>
        </p:spPr>
      </p:pic>
      <p:pic>
        <p:nvPicPr>
          <p:cNvPr id="6" name="Picture 5" descr="Screen Shot 2015-04-12 at 11.45.0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78" y="2517119"/>
            <a:ext cx="41783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313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Populated </a:t>
            </a:r>
            <a:r>
              <a:rPr lang="en-US" dirty="0" smtClean="0"/>
              <a:t>Menu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417342"/>
            <a:ext cx="8803812" cy="2554545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&lt;h1 class="</a:t>
            </a:r>
            <a:r>
              <a:rPr lang="en-US" sz="2000" b="1" dirty="0" err="1">
                <a:latin typeface="Courier New"/>
                <a:cs typeface="Courier New"/>
              </a:rPr>
              <a:t>ui</a:t>
            </a:r>
            <a:r>
              <a:rPr lang="en-US" sz="2000" b="1" dirty="0">
                <a:latin typeface="Courier New"/>
                <a:cs typeface="Courier New"/>
              </a:rPr>
              <a:t>-state-default"&gt;Teacher's Students&lt;/h1&gt;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&lt;h2&gt;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Students of &amp;</a:t>
            </a:r>
            <a:r>
              <a:rPr lang="en-US" sz="2000" b="1" dirty="0" err="1">
                <a:latin typeface="Courier New"/>
                <a:cs typeface="Courier New"/>
              </a:rPr>
              <a:t>nbsp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&lt;select id="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teachermenu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"&gt;&lt;/select&gt;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&lt;/h2&gt;</a:t>
            </a:r>
          </a:p>
          <a:p>
            <a:r>
              <a:rPr lang="hr-HR" sz="2000" b="1" dirty="0">
                <a:latin typeface="Courier New"/>
                <a:cs typeface="Courier New"/>
              </a:rPr>
              <a:t>    &lt;div id="output"&gt;&lt;/div&gt;</a:t>
            </a:r>
          </a:p>
          <a:p>
            <a:r>
              <a:rPr lang="hr-HR" sz="2000" b="1" dirty="0">
                <a:latin typeface="Courier New"/>
                <a:cs typeface="Courier New"/>
              </a:rPr>
              <a:t>&lt;/body&gt;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92219" y="3429000"/>
            <a:ext cx="234030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school/studentsof4</a:t>
            </a:r>
            <a:r>
              <a:rPr lang="en-US" dirty="0" smtClean="0">
                <a:solidFill>
                  <a:srgbClr val="FFFF00"/>
                </a:solidFill>
              </a:rPr>
              <a:t>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04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Populated Menu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5805" y="1415937"/>
            <a:ext cx="8320950" cy="3693319"/>
          </a:xfrm>
          <a:prstGeom prst="rect">
            <a:avLst/>
          </a:prstGeom>
          <a:solidFill>
            <a:srgbClr val="E2EAFF"/>
          </a:solidFill>
        </p:spPr>
        <p:txBody>
          <a:bodyPr wrap="squar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$(</a:t>
            </a:r>
            <a:r>
              <a:rPr lang="en-US" sz="1800" b="1" dirty="0" err="1">
                <a:latin typeface="Courier New"/>
                <a:cs typeface="Courier New"/>
              </a:rPr>
              <a:t>init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init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$("#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teachermenu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").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selectmenu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</a:t>
            </a:r>
            <a:r>
              <a:rPr lang="en-US" sz="1800" b="1" dirty="0" err="1">
                <a:latin typeface="Courier New"/>
                <a:cs typeface="Courier New"/>
              </a:rPr>
              <a:t>teachermenu</a:t>
            </a:r>
            <a:r>
              <a:rPr lang="en-US" sz="1800" b="1" dirty="0">
                <a:latin typeface="Courier New"/>
                <a:cs typeface="Courier New"/>
              </a:rPr>
              <a:t>").on("</a:t>
            </a:r>
            <a:r>
              <a:rPr lang="en-US" sz="1800" b="1" dirty="0" err="1">
                <a:latin typeface="Courier New"/>
                <a:cs typeface="Courier New"/>
              </a:rPr>
              <a:t>selectmenuchange</a:t>
            </a:r>
            <a:r>
              <a:rPr lang="en-US" sz="1800" b="1" dirty="0">
                <a:latin typeface="Courier New"/>
                <a:cs typeface="Courier New"/>
              </a:rPr>
              <a:t>", </a:t>
            </a:r>
            <a:r>
              <a:rPr lang="en-US" sz="1800" b="1" dirty="0" err="1">
                <a:latin typeface="Courier New"/>
                <a:cs typeface="Courier New"/>
              </a:rPr>
              <a:t>showStudents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.get</a:t>
            </a:r>
            <a:r>
              <a:rPr lang="en-US" sz="1800" b="1" dirty="0">
                <a:latin typeface="Courier New"/>
                <a:cs typeface="Courier New"/>
              </a:rPr>
              <a:t>("</a:t>
            </a:r>
            <a:r>
              <a:rPr lang="en-US" sz="1800" b="1" dirty="0" err="1">
                <a:latin typeface="Courier New"/>
                <a:cs typeface="Courier New"/>
              </a:rPr>
              <a:t>teachers.php</a:t>
            </a:r>
            <a:r>
              <a:rPr lang="en-US" sz="1800" b="1" dirty="0">
                <a:latin typeface="Courier New"/>
                <a:cs typeface="Courier New"/>
              </a:rPr>
              <a:t>", null,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loadMenu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loadMenu</a:t>
            </a:r>
            <a:r>
              <a:rPr lang="en-US" sz="1800" b="1" dirty="0">
                <a:latin typeface="Courier New"/>
                <a:cs typeface="Courier New"/>
              </a:rPr>
              <a:t>(data, status)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</a:t>
            </a:r>
            <a:r>
              <a:rPr lang="en-US" sz="1800" b="1" dirty="0" err="1">
                <a:latin typeface="Courier New"/>
                <a:cs typeface="Courier New"/>
              </a:rPr>
              <a:t>teachermenu</a:t>
            </a:r>
            <a:r>
              <a:rPr lang="en-US" sz="1800" b="1" dirty="0">
                <a:latin typeface="Courier New"/>
                <a:cs typeface="Courier New"/>
              </a:rPr>
              <a:t>").html(data);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68777" y="1234464"/>
            <a:ext cx="21008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school/studentsof4.js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41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Populated Menu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0501" y="1279416"/>
            <a:ext cx="7803376" cy="4801315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class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Teacher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$id;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$first;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$last;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</a:t>
            </a:r>
            <a:r>
              <a:rPr lang="en-US" sz="1800" b="1" dirty="0" err="1">
                <a:latin typeface="Courier New"/>
                <a:cs typeface="Courier New"/>
              </a:rPr>
              <a:t>getId</a:t>
            </a:r>
            <a:r>
              <a:rPr lang="en-US" sz="1800" b="1" dirty="0">
                <a:latin typeface="Courier New"/>
                <a:cs typeface="Courier New"/>
              </a:rPr>
              <a:t>()    { return $this-&gt;id;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</a:t>
            </a:r>
            <a:r>
              <a:rPr lang="en-US" sz="1800" b="1" dirty="0" err="1">
                <a:latin typeface="Courier New"/>
                <a:cs typeface="Courier New"/>
              </a:rPr>
              <a:t>getFirst</a:t>
            </a:r>
            <a:r>
              <a:rPr lang="en-US" sz="1800" b="1" dirty="0">
                <a:latin typeface="Courier New"/>
                <a:cs typeface="Courier New"/>
              </a:rPr>
              <a:t>() { return $this-&gt;first;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</a:t>
            </a:r>
            <a:r>
              <a:rPr lang="en-US" sz="1800" b="1" dirty="0" err="1">
                <a:latin typeface="Courier New"/>
                <a:cs typeface="Courier New"/>
              </a:rPr>
              <a:t>getLast</a:t>
            </a:r>
            <a:r>
              <a:rPr lang="en-US" sz="1800" b="1" dirty="0">
                <a:latin typeface="Courier New"/>
                <a:cs typeface="Courier New"/>
              </a:rPr>
              <a:t>()  { return $this-&gt;last; }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...</a:t>
            </a:r>
          </a:p>
          <a:p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>
                <a:latin typeface="Courier New"/>
                <a:cs typeface="Courier New"/>
              </a:rPr>
              <a:t>con = new PDO("</a:t>
            </a:r>
            <a:r>
              <a:rPr lang="en-US" sz="1800" b="1" dirty="0" err="1">
                <a:latin typeface="Courier New"/>
                <a:cs typeface="Courier New"/>
              </a:rPr>
              <a:t>mysql:host</a:t>
            </a:r>
            <a:r>
              <a:rPr lang="en-US" sz="1800" b="1" dirty="0">
                <a:latin typeface="Courier New"/>
                <a:cs typeface="Courier New"/>
              </a:rPr>
              <a:t>=</a:t>
            </a:r>
            <a:r>
              <a:rPr lang="en-US" sz="1800" b="1" dirty="0" err="1">
                <a:latin typeface="Courier New"/>
                <a:cs typeface="Courier New"/>
              </a:rPr>
              <a:t>localhost;dbname</a:t>
            </a:r>
            <a:r>
              <a:rPr lang="en-US" sz="1800" b="1" dirty="0">
                <a:latin typeface="Courier New"/>
                <a:cs typeface="Courier New"/>
              </a:rPr>
              <a:t>=school",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               </a:t>
            </a:r>
            <a:r>
              <a:rPr lang="nl-NL" sz="1800" b="1" dirty="0">
                <a:latin typeface="Courier New"/>
                <a:cs typeface="Courier New"/>
              </a:rPr>
              <a:t>"root", "</a:t>
            </a:r>
            <a:r>
              <a:rPr lang="nl-NL" sz="1800" b="1" dirty="0" err="1">
                <a:latin typeface="Courier New"/>
                <a:cs typeface="Courier New"/>
              </a:rPr>
              <a:t>sesame</a:t>
            </a:r>
            <a:r>
              <a:rPr lang="nl-NL" sz="1800" b="1" dirty="0">
                <a:latin typeface="Courier New"/>
                <a:cs typeface="Courier New"/>
              </a:rPr>
              <a:t>");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$</a:t>
            </a:r>
            <a:r>
              <a:rPr lang="nl-NL" sz="1800" b="1" dirty="0">
                <a:latin typeface="Courier New"/>
                <a:cs typeface="Courier New"/>
              </a:rPr>
              <a:t>con-&gt;</a:t>
            </a:r>
            <a:r>
              <a:rPr lang="nl-NL" sz="1800" b="1" dirty="0" err="1">
                <a:latin typeface="Courier New"/>
                <a:cs typeface="Courier New"/>
              </a:rPr>
              <a:t>setAttribute</a:t>
            </a:r>
            <a:r>
              <a:rPr lang="nl-NL" sz="1800" b="1" dirty="0">
                <a:latin typeface="Courier New"/>
                <a:cs typeface="Courier New"/>
              </a:rPr>
              <a:t>(PDO::ATTR_ERRMODE,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                   </a:t>
            </a:r>
            <a:r>
              <a:rPr lang="nl-NL" sz="1800" b="1" dirty="0">
                <a:latin typeface="Courier New"/>
                <a:cs typeface="Courier New"/>
              </a:rPr>
              <a:t>PDO::ERRMODE_EXCEPTION);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5649" y="1417342"/>
            <a:ext cx="202110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</a:t>
            </a:r>
            <a:r>
              <a:rPr lang="en-US" dirty="0" err="1">
                <a:solidFill>
                  <a:srgbClr val="FFFF00"/>
                </a:solidFill>
              </a:rPr>
              <a:t>teachers.php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881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Populated Menu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341438"/>
            <a:ext cx="8773030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>
                <a:latin typeface="Courier New"/>
                <a:cs typeface="Courier New"/>
              </a:rPr>
              <a:t>query = "SELECT id, first, last FROM teacher ORDER BY last";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 = $con-&gt;prepare($query);</a:t>
            </a:r>
          </a:p>
          <a:p>
            <a:r>
              <a:rPr lang="ro-RO" sz="1800" b="1" dirty="0" smtClean="0">
                <a:latin typeface="Courier New"/>
                <a:cs typeface="Courier New"/>
              </a:rPr>
              <a:t>$</a:t>
            </a:r>
            <a:r>
              <a:rPr lang="ro-RO" sz="1800" b="1" dirty="0">
                <a:latin typeface="Courier New"/>
                <a:cs typeface="Courier New"/>
              </a:rPr>
              <a:t>ps-&gt;execute();</a:t>
            </a:r>
          </a:p>
          <a:p>
            <a:r>
              <a:rPr lang="ro-RO" sz="1800" b="1" dirty="0" smtClean="0">
                <a:latin typeface="Courier New"/>
                <a:cs typeface="Courier New"/>
              </a:rPr>
              <a:t>$</a:t>
            </a:r>
            <a:r>
              <a:rPr lang="ro-RO" sz="1800" b="1" dirty="0">
                <a:latin typeface="Courier New"/>
                <a:cs typeface="Courier New"/>
              </a:rPr>
              <a:t>ps-&gt;setFetchMode(PDO::FETCH_CLASS, "Teacher");</a:t>
            </a:r>
          </a:p>
          <a:p>
            <a:r>
              <a:rPr lang="ro-RO" sz="1800" b="1" dirty="0">
                <a:latin typeface="Courier New"/>
                <a:cs typeface="Courier New"/>
              </a:rPr>
              <a:t>    </a:t>
            </a:r>
          </a:p>
          <a:p>
            <a:r>
              <a:rPr lang="ro-RO" sz="1800" b="1" dirty="0" smtClean="0">
                <a:latin typeface="Courier New"/>
                <a:cs typeface="Courier New"/>
              </a:rPr>
              <a:t>/</a:t>
            </a:r>
            <a:r>
              <a:rPr lang="ro-RO" sz="1800" b="1" dirty="0">
                <a:latin typeface="Courier New"/>
                <a:cs typeface="Courier New"/>
              </a:rPr>
              <a:t>/ Construct menu options. Start with a blank option.</a:t>
            </a:r>
          </a:p>
          <a:p>
            <a:r>
              <a:rPr lang="ro-RO" sz="1800" b="1" dirty="0" smtClean="0">
                <a:latin typeface="Courier New"/>
                <a:cs typeface="Courier New"/>
              </a:rPr>
              <a:t>print </a:t>
            </a:r>
            <a:r>
              <a:rPr lang="ro-RO" sz="1800" b="1" dirty="0">
                <a:latin typeface="Courier New"/>
                <a:cs typeface="Courier New"/>
              </a:rPr>
              <a:t>"&lt;option value=0&gt;$full&lt;/option&gt;";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while </a:t>
            </a:r>
            <a:r>
              <a:rPr lang="en-US" sz="1800" b="1" dirty="0">
                <a:latin typeface="Courier New"/>
                <a:cs typeface="Courier New"/>
              </a:rPr>
              <a:t>($teacher = 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-&gt;fetch()) {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</a:t>
            </a:r>
            <a:r>
              <a:rPr lang="en-US" sz="1800" b="1" dirty="0">
                <a:latin typeface="Courier New"/>
                <a:cs typeface="Courier New"/>
              </a:rPr>
              <a:t>$id    = $teacher-&gt;</a:t>
            </a:r>
            <a:r>
              <a:rPr lang="en-US" sz="1800" b="1" dirty="0" err="1">
                <a:latin typeface="Courier New"/>
                <a:cs typeface="Courier New"/>
              </a:rPr>
              <a:t>getId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</a:t>
            </a:r>
            <a:r>
              <a:rPr lang="en-US" sz="1800" b="1" dirty="0">
                <a:latin typeface="Courier New"/>
                <a:cs typeface="Courier New"/>
              </a:rPr>
              <a:t>$first = $teacher-&gt;</a:t>
            </a:r>
            <a:r>
              <a:rPr lang="en-US" sz="1800" b="1" dirty="0" err="1">
                <a:latin typeface="Courier New"/>
                <a:cs typeface="Courier New"/>
              </a:rPr>
              <a:t>getFirst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</a:t>
            </a:r>
            <a:r>
              <a:rPr lang="en-US" sz="1800" b="1" dirty="0">
                <a:latin typeface="Courier New"/>
                <a:cs typeface="Courier New"/>
              </a:rPr>
              <a:t>$last  = $teacher-&gt;</a:t>
            </a:r>
            <a:r>
              <a:rPr lang="en-US" sz="1800" b="1" dirty="0" err="1">
                <a:latin typeface="Courier New"/>
                <a:cs typeface="Courier New"/>
              </a:rPr>
              <a:t>getLast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</a:t>
            </a:r>
            <a:r>
              <a:rPr lang="en-US" sz="1800" b="1" dirty="0">
                <a:latin typeface="Courier New"/>
                <a:cs typeface="Courier New"/>
              </a:rPr>
              <a:t>$full  = $first . " " . $last;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</a:t>
            </a:r>
            <a:r>
              <a:rPr lang="en-US" sz="1800" b="1" dirty="0">
                <a:latin typeface="Courier New"/>
                <a:cs typeface="Courier New"/>
              </a:rPr>
              <a:t>print "&lt;option value='$id'&gt;$full&lt;/option&gt;";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7975" y="5102104"/>
            <a:ext cx="202110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school/</a:t>
            </a:r>
            <a:r>
              <a:rPr lang="en-US" dirty="0" err="1">
                <a:solidFill>
                  <a:srgbClr val="FFFF00"/>
                </a:solidFill>
              </a:rPr>
              <a:t>teachers.php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917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</a:t>
            </a:r>
            <a:r>
              <a:rPr lang="en-US" dirty="0" smtClean="0"/>
              <a:t>Created Table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Use AJAX to obtain results from a database</a:t>
            </a:r>
            <a:br>
              <a:rPr lang="en-US" dirty="0"/>
            </a:br>
            <a:r>
              <a:rPr lang="en-US" dirty="0"/>
              <a:t>to </a:t>
            </a:r>
            <a:r>
              <a:rPr lang="en-US" dirty="0">
                <a:solidFill>
                  <a:srgbClr val="B23C00"/>
                </a:solidFill>
              </a:rPr>
              <a:t>dynamically </a:t>
            </a:r>
            <a:r>
              <a:rPr lang="en-US" dirty="0" smtClean="0">
                <a:solidFill>
                  <a:srgbClr val="B23C00"/>
                </a:solidFill>
              </a:rPr>
              <a:t>create a table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9" name="Picture 8" descr="Screen Shot 2015-04-13 at 12.08.2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86" y="2514610"/>
            <a:ext cx="4427237" cy="2415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777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45641</TotalTime>
  <Words>2138</Words>
  <Application>Microsoft Macintosh PowerPoint</Application>
  <PresentationFormat>On-screen Show (4:3)</PresentationFormat>
  <Paragraphs>374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Quadrant</vt:lpstr>
      <vt:lpstr>CS 174: Web Programming November 2 Class Meeting</vt:lpstr>
      <vt:lpstr>More AJAX with jQuery</vt:lpstr>
      <vt:lpstr>More AJAX with jQuery, cont’d</vt:lpstr>
      <vt:lpstr>Dynamically Populated Menu</vt:lpstr>
      <vt:lpstr>Dynamically Populated Menu, cont’d</vt:lpstr>
      <vt:lpstr>Dynamically Populated Menu, cont’d</vt:lpstr>
      <vt:lpstr>Dynamically Populated Menu, cont’d</vt:lpstr>
      <vt:lpstr>Dynamically Populated Menu, cont’d</vt:lpstr>
      <vt:lpstr>Dynamically Created Table</vt:lpstr>
      <vt:lpstr>Dynamically Created Table, cont’d</vt:lpstr>
      <vt:lpstr>Dynamically Created Table, cont’d</vt:lpstr>
      <vt:lpstr>Dynamically Created Table, cont’d</vt:lpstr>
      <vt:lpstr>Dynamically Created Table, cont’d</vt:lpstr>
      <vt:lpstr>Dynamically Created Table, cont’d</vt:lpstr>
      <vt:lpstr>Dynamically Created Table, cont’d</vt:lpstr>
      <vt:lpstr>load() Instead of $.get()</vt:lpstr>
      <vt:lpstr>load() Instead of $.post()</vt:lpstr>
      <vt:lpstr>Cookies</vt:lpstr>
      <vt:lpstr>Cookies, cont’d</vt:lpstr>
      <vt:lpstr>Cookies, cont’d</vt:lpstr>
      <vt:lpstr>Cookies, cont’d</vt:lpstr>
      <vt:lpstr>Deleting Cookies</vt:lpstr>
      <vt:lpstr>Problems with Cookies</vt:lpstr>
      <vt:lpstr>Sessions</vt:lpstr>
      <vt:lpstr>Sessions, cont’d</vt:lpstr>
      <vt:lpstr>Deleting Sessions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810</cp:revision>
  <dcterms:created xsi:type="dcterms:W3CDTF">2008-01-12T03:52:55Z</dcterms:created>
  <dcterms:modified xsi:type="dcterms:W3CDTF">2015-11-02T13:43:29Z</dcterms:modified>
  <cp:category/>
</cp:coreProperties>
</file>