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8"/>
  </p:notesMasterIdLst>
  <p:handoutMasterIdLst>
    <p:handoutMasterId r:id="rId39"/>
  </p:handoutMasterIdLst>
  <p:sldIdLst>
    <p:sldId id="256" r:id="rId2"/>
    <p:sldId id="259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57" r:id="rId15"/>
    <p:sldId id="294" r:id="rId16"/>
    <p:sldId id="295" r:id="rId17"/>
    <p:sldId id="303" r:id="rId18"/>
    <p:sldId id="304" r:id="rId19"/>
    <p:sldId id="305" r:id="rId20"/>
    <p:sldId id="306" r:id="rId21"/>
    <p:sldId id="307" r:id="rId22"/>
    <p:sldId id="308" r:id="rId23"/>
    <p:sldId id="322" r:id="rId24"/>
    <p:sldId id="315" r:id="rId25"/>
    <p:sldId id="316" r:id="rId26"/>
    <p:sldId id="317" r:id="rId27"/>
    <p:sldId id="318" r:id="rId28"/>
    <p:sldId id="319" r:id="rId29"/>
    <p:sldId id="320" r:id="rId30"/>
    <p:sldId id="321" r:id="rId31"/>
    <p:sldId id="309" r:id="rId32"/>
    <p:sldId id="310" r:id="rId33"/>
    <p:sldId id="311" r:id="rId34"/>
    <p:sldId id="312" r:id="rId35"/>
    <p:sldId id="313" r:id="rId36"/>
    <p:sldId id="314" r:id="rId3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40"/>
    <a:srgbClr val="FF8000"/>
    <a:srgbClr val="FFCC66"/>
    <a:srgbClr val="B23C00"/>
    <a:srgbClr val="A12A03"/>
    <a:srgbClr val="E2EAFF"/>
    <a:srgbClr val="FFFDC7"/>
    <a:srgbClr val="66CCFF"/>
    <a:srgbClr val="A4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7292" autoAdjust="0"/>
    <p:restoredTop sz="98450" autoAdjust="0"/>
  </p:normalViewPr>
  <p:slideViewPr>
    <p:cSldViewPr>
      <p:cViewPr varScale="1">
        <p:scale>
          <a:sx n="131" d="100"/>
          <a:sy n="131" d="100"/>
        </p:scale>
        <p:origin x="-112" y="-216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82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notesMaster" Target="notesMasters/notesMaster1.xml"/><Relationship Id="rId39" Type="http://schemas.openxmlformats.org/officeDocument/2006/relationships/handoutMaster" Target="handoutMasters/handoutMaster1.xml"/><Relationship Id="rId40" Type="http://schemas.openxmlformats.org/officeDocument/2006/relationships/printerSettings" Target="printerSettings/printerSettings1.bin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10/21/15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38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Fall </a:t>
            </a:r>
            <a:r>
              <a:rPr lang="en-US" sz="1000" baseline="0" dirty="0" smtClean="0"/>
              <a:t>2015: </a:t>
            </a:r>
            <a:r>
              <a:rPr lang="en-US" sz="1000" baseline="0" dirty="0" smtClean="0"/>
              <a:t>October 21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835811" y="6263609"/>
            <a:ext cx="17503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174: Web Programming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w3schools.com/php/php_ref_error.asp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174: Web Programming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October 21 </a:t>
            </a:r>
            <a:r>
              <a:rPr lang="en-US" sz="2400" dirty="0" smtClean="0"/>
              <a:t>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Fall </a:t>
            </a:r>
            <a:r>
              <a:rPr lang="en-US" dirty="0" smtClean="0"/>
              <a:t>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Solution: Question 2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463074" y="1600220"/>
            <a:ext cx="5943560" cy="120032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square">
            <a:spAutoFit/>
          </a:bodyPr>
          <a:lstStyle/>
          <a:p>
            <a:r>
              <a:rPr lang="en-US" sz="1800" b="1" dirty="0" smtClean="0">
                <a:latin typeface="Courier New"/>
                <a:cs typeface="Courier New"/>
              </a:rPr>
              <a:t>    &lt;</a:t>
            </a:r>
            <a:r>
              <a:rPr lang="en-US" sz="1800" b="1" dirty="0">
                <a:latin typeface="Courier New"/>
                <a:cs typeface="Courier New"/>
              </a:rPr>
              <a:t>footer&gt;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&amp;copy; 2015 </a:t>
            </a:r>
            <a:r>
              <a:rPr lang="en-US" sz="1800" b="1" dirty="0" err="1">
                <a:latin typeface="Courier New"/>
                <a:cs typeface="Courier New"/>
              </a:rPr>
              <a:t>Groober</a:t>
            </a:r>
            <a:r>
              <a:rPr lang="en-US" sz="1800" b="1" dirty="0">
                <a:latin typeface="Courier New"/>
                <a:cs typeface="Courier New"/>
              </a:rPr>
              <a:t> Taxi Service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&lt;/footer&gt;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&lt;/body&gt;</a:t>
            </a:r>
          </a:p>
        </p:txBody>
      </p:sp>
    </p:spTree>
    <p:extLst>
      <p:ext uri="{BB962C8B-B14F-4D97-AF65-F5344CB8AC3E}">
        <p14:creationId xmlns:p14="http://schemas.microsoft.com/office/powerpoint/2010/main" val="1771572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Solution: Question 2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68903" y="1600220"/>
            <a:ext cx="4063282" cy="313932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header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color: white;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background-color: blue;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text-align: center;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font-family: sans-serif;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font-size: x-large;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body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font-family: sans-serif;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876978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Solution: Question 2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377464" y="1417342"/>
            <a:ext cx="4201804" cy="397031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.sidebar {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float: left;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padding-left: 10px;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padding-right: 10px;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margin-top: 15px;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margin-right: 10px;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background-color: yellow;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border-color: red;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border-style: double;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.sidebar h3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text-align: center;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963405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Solution: Question 2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34659" y="1417342"/>
            <a:ext cx="3370672" cy="258532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.main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margin-top: 10px;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footer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margin-top: 50px;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font-family: serif;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font-size: small;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9178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Midterm Solution: Question </a:t>
            </a: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14440" y="1325903"/>
            <a:ext cx="6556678" cy="4524316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validate</a:t>
            </a:r>
            <a:r>
              <a:rPr lang="en-US" sz="1800" b="1" dirty="0">
                <a:latin typeface="Courier New"/>
                <a:cs typeface="Courier New"/>
              </a:rPr>
              <a:t>()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smtClean="0">
                <a:latin typeface="Courier New"/>
                <a:cs typeface="Courier New"/>
              </a:rPr>
              <a:t>phone = </a:t>
            </a:r>
            <a:r>
              <a:rPr lang="en-US" sz="1800" b="1" dirty="0" err="1">
                <a:latin typeface="Courier New"/>
                <a:cs typeface="Courier New"/>
              </a:rPr>
              <a:t>document.getElementById</a:t>
            </a:r>
            <a:r>
              <a:rPr lang="en-US" sz="1800" b="1" dirty="0">
                <a:latin typeface="Courier New"/>
                <a:cs typeface="Courier New"/>
              </a:rPr>
              <a:t>("</a:t>
            </a:r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phone</a:t>
            </a:r>
            <a:r>
              <a:rPr lang="en-US" sz="1800" b="1" dirty="0" smtClean="0">
                <a:latin typeface="Courier New"/>
                <a:cs typeface="Courier New"/>
              </a:rPr>
              <a:t>"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    </a:t>
            </a:r>
            <a:r>
              <a:rPr lang="en-US" sz="1800" b="1" dirty="0" err="1" smtClean="0">
                <a:latin typeface="Courier New"/>
                <a:cs typeface="Courier New"/>
              </a:rPr>
              <a:t>pn</a:t>
            </a:r>
            <a:r>
              <a:rPr lang="en-US" sz="1800" b="1" dirty="0" smtClean="0">
                <a:latin typeface="Courier New"/>
                <a:cs typeface="Courier New"/>
              </a:rPr>
              <a:t>    </a:t>
            </a:r>
            <a:r>
              <a:rPr lang="en-US" sz="1800" b="1" dirty="0" smtClean="0">
                <a:latin typeface="Courier New"/>
                <a:cs typeface="Courier New"/>
              </a:rPr>
              <a:t>= </a:t>
            </a:r>
            <a:r>
              <a:rPr lang="en-US" sz="1800" b="1" dirty="0" err="1" smtClean="0">
                <a:latin typeface="Courier New"/>
                <a:cs typeface="Courier New"/>
              </a:rPr>
              <a:t>phone.</a:t>
            </a:r>
            <a:r>
              <a:rPr lang="en-US" sz="1800" b="1" dirty="0" err="1" smtClean="0">
                <a:latin typeface="Courier New"/>
                <a:cs typeface="Courier New"/>
              </a:rPr>
              <a:t>value</a:t>
            </a:r>
            <a:r>
              <a:rPr lang="en-US" sz="1800" b="1" dirty="0" smtClean="0">
                <a:latin typeface="Courier New"/>
                <a:cs typeface="Courier New"/>
              </a:rPr>
              <a:t>;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</a:p>
          <a:p>
            <a:r>
              <a:rPr lang="hu-HU" sz="1800" b="1" dirty="0" smtClean="0">
                <a:latin typeface="Courier New"/>
                <a:cs typeface="Courier New"/>
              </a:rPr>
              <a:t>    </a:t>
            </a:r>
            <a:r>
              <a:rPr lang="hu-HU" sz="1800" b="1" dirty="0" smtClean="0">
                <a:latin typeface="Courier New"/>
                <a:cs typeface="Courier New"/>
              </a:rPr>
              <a:t>phoneRE </a:t>
            </a:r>
            <a:r>
              <a:rPr lang="hu-HU" sz="1800" b="1" dirty="0">
                <a:latin typeface="Courier New"/>
                <a:cs typeface="Courier New"/>
              </a:rPr>
              <a:t>= </a:t>
            </a:r>
            <a:r>
              <a:rPr lang="hu-HU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/\((</a:t>
            </a:r>
            <a:r>
              <a:rPr lang="hu-HU" sz="1800" b="1" dirty="0">
                <a:solidFill>
                  <a:srgbClr val="B23C00"/>
                </a:solidFill>
                <a:latin typeface="Courier New"/>
                <a:cs typeface="Courier New"/>
              </a:rPr>
              <a:t>\d</a:t>
            </a:r>
            <a:r>
              <a:rPr lang="hu-HU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{3})\) </a:t>
            </a:r>
            <a:r>
              <a:rPr lang="hu-HU" sz="1800" b="1" dirty="0">
                <a:solidFill>
                  <a:srgbClr val="B23C00"/>
                </a:solidFill>
                <a:latin typeface="Courier New"/>
                <a:cs typeface="Courier New"/>
              </a:rPr>
              <a:t>(\d</a:t>
            </a:r>
            <a:r>
              <a:rPr lang="hu-HU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{3})-(</a:t>
            </a:r>
            <a:r>
              <a:rPr lang="hu-HU" sz="1800" b="1" dirty="0">
                <a:solidFill>
                  <a:srgbClr val="B23C00"/>
                </a:solidFill>
                <a:latin typeface="Courier New"/>
                <a:cs typeface="Courier New"/>
              </a:rPr>
              <a:t>\d{4}</a:t>
            </a:r>
            <a:r>
              <a:rPr lang="hu-HU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)/</a:t>
            </a:r>
            <a:r>
              <a:rPr lang="hu-HU" sz="1800" b="1" dirty="0">
                <a:latin typeface="Courier New"/>
                <a:cs typeface="Courier New"/>
              </a:rPr>
              <a:t>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if (</a:t>
            </a:r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!</a:t>
            </a:r>
            <a:r>
              <a:rPr lang="en-US" sz="18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pn.match</a:t>
            </a:r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  <a:r>
              <a:rPr lang="hu-HU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phoneRE</a:t>
            </a:r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)</a:t>
            </a:r>
            <a:r>
              <a:rPr lang="en-US" sz="1800" b="1" dirty="0">
                <a:latin typeface="Courier New"/>
                <a:cs typeface="Courier New"/>
              </a:rPr>
              <a:t>){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alert("Invalid </a:t>
            </a:r>
            <a:r>
              <a:rPr lang="en-US" sz="1800" b="1" dirty="0" smtClean="0">
                <a:latin typeface="Courier New"/>
                <a:cs typeface="Courier New"/>
              </a:rPr>
              <a:t>phone number </a:t>
            </a:r>
            <a:r>
              <a:rPr lang="en-US" sz="1800" b="1" dirty="0">
                <a:latin typeface="Courier New"/>
                <a:cs typeface="Courier New"/>
              </a:rPr>
              <a:t>format.");</a:t>
            </a:r>
          </a:p>
          <a:p>
            <a:r>
              <a:rPr lang="nb-NO" sz="1800" b="1" dirty="0">
                <a:latin typeface="Courier New"/>
                <a:cs typeface="Courier New"/>
              </a:rPr>
              <a:t>        </a:t>
            </a:r>
            <a:r>
              <a:rPr lang="nb-NO" sz="1800" b="1" dirty="0" err="1">
                <a:latin typeface="Courier New"/>
                <a:cs typeface="Courier New"/>
              </a:rPr>
              <a:t>return</a:t>
            </a:r>
            <a:r>
              <a:rPr lang="nb-NO" sz="1800" b="1" dirty="0">
                <a:latin typeface="Courier New"/>
                <a:cs typeface="Courier New"/>
              </a:rPr>
              <a:t> false;</a:t>
            </a:r>
          </a:p>
          <a:p>
            <a:r>
              <a:rPr lang="nb-NO" sz="1800" b="1" dirty="0">
                <a:latin typeface="Courier New"/>
                <a:cs typeface="Courier New"/>
              </a:rPr>
              <a:t>    }</a:t>
            </a:r>
          </a:p>
          <a:p>
            <a:r>
              <a:rPr lang="da-DK" sz="1800" b="1" dirty="0">
                <a:latin typeface="Courier New"/>
                <a:cs typeface="Courier New"/>
              </a:rPr>
              <a:t>    </a:t>
            </a:r>
            <a:r>
              <a:rPr lang="da-DK" sz="1800" b="1" dirty="0" err="1">
                <a:latin typeface="Courier New"/>
                <a:cs typeface="Courier New"/>
              </a:rPr>
              <a:t>else</a:t>
            </a:r>
            <a:r>
              <a:rPr lang="da-DK" sz="1800" b="1" dirty="0">
                <a:latin typeface="Courier New"/>
                <a:cs typeface="Courier New"/>
              </a:rPr>
              <a:t>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</a:t>
            </a:r>
            <a:r>
              <a:rPr lang="en-US" sz="1800" b="1" dirty="0" err="1" smtClean="0">
                <a:latin typeface="Courier New"/>
                <a:cs typeface="Courier New"/>
              </a:rPr>
              <a:t>pn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800" b="1" dirty="0">
                <a:latin typeface="Courier New"/>
                <a:cs typeface="Courier New"/>
              </a:rPr>
              <a:t>= </a:t>
            </a:r>
            <a:r>
              <a:rPr lang="en-US" sz="18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pn.replace</a:t>
            </a:r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  <a:r>
              <a:rPr lang="en-US" sz="18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phoneRE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,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"1</a:t>
            </a:r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$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1$2$</a:t>
            </a:r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3"</a:t>
            </a:r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)</a:t>
            </a:r>
            <a:r>
              <a:rPr lang="en-US" sz="1800" b="1" dirty="0" smtClean="0">
                <a:latin typeface="Courier New"/>
                <a:cs typeface="Courier New"/>
              </a:rPr>
              <a:t>;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    </a:t>
            </a:r>
            <a:r>
              <a:rPr lang="en-US" sz="1800" b="1" dirty="0" err="1" smtClean="0">
                <a:latin typeface="Courier New"/>
                <a:cs typeface="Courier New"/>
              </a:rPr>
              <a:t>phone.value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800" b="1" dirty="0">
                <a:latin typeface="Courier New"/>
                <a:cs typeface="Courier New"/>
              </a:rPr>
              <a:t>= </a:t>
            </a:r>
            <a:r>
              <a:rPr lang="en-US" sz="1800" b="1" dirty="0" err="1" smtClean="0">
                <a:latin typeface="Courier New"/>
                <a:cs typeface="Courier New"/>
              </a:rPr>
              <a:t>pn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</a:p>
          <a:p>
            <a:r>
              <a:rPr lang="is-IS" sz="1800" b="1" dirty="0" smtClean="0">
                <a:latin typeface="Courier New"/>
                <a:cs typeface="Courier New"/>
              </a:rPr>
              <a:t>        return </a:t>
            </a:r>
            <a:r>
              <a:rPr lang="is-IS" sz="1800" b="1" dirty="0">
                <a:latin typeface="Courier New"/>
                <a:cs typeface="Courier New"/>
              </a:rPr>
              <a:t>true;</a:t>
            </a:r>
          </a:p>
          <a:p>
            <a:r>
              <a:rPr lang="is-IS" sz="1800" b="1" dirty="0">
                <a:latin typeface="Courier New"/>
                <a:cs typeface="Courier New"/>
              </a:rPr>
              <a:t>    }</a:t>
            </a:r>
          </a:p>
          <a:p>
            <a:r>
              <a:rPr lang="is-IS" sz="1800" b="1" dirty="0" smtClean="0">
                <a:latin typeface="Courier New"/>
                <a:cs typeface="Courier New"/>
              </a:rPr>
              <a:t>}</a:t>
            </a:r>
            <a:endParaRPr lang="is-I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340143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Solution: Question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71635" y="1312875"/>
            <a:ext cx="6141112" cy="424731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/>
                <a:cs typeface="Courier New"/>
              </a:rPr>
              <a:t>const</a:t>
            </a:r>
            <a:r>
              <a:rPr lang="en-US" sz="1800" b="1" dirty="0">
                <a:latin typeface="Courier New"/>
                <a:cs typeface="Courier New"/>
              </a:rPr>
              <a:t> CANVAS_W  = 100;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const</a:t>
            </a:r>
            <a:r>
              <a:rPr lang="en-US" sz="1800" b="1" dirty="0">
                <a:latin typeface="Courier New"/>
                <a:cs typeface="Courier New"/>
              </a:rPr>
              <a:t> CANVAS_H  = CANVAS_W;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const</a:t>
            </a:r>
            <a:r>
              <a:rPr lang="en-US" sz="1800" b="1" dirty="0">
                <a:latin typeface="Courier New"/>
                <a:cs typeface="Courier New"/>
              </a:rPr>
              <a:t> MIN_SIZE  = 1;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const</a:t>
            </a:r>
            <a:r>
              <a:rPr lang="en-US" sz="1800" b="1" dirty="0">
                <a:latin typeface="Courier New"/>
                <a:cs typeface="Courier New"/>
              </a:rPr>
              <a:t> MAX_SIZE  = </a:t>
            </a:r>
            <a:r>
              <a:rPr lang="en-US" sz="1800" b="1" dirty="0" smtClean="0">
                <a:latin typeface="Courier New"/>
                <a:cs typeface="Courier New"/>
              </a:rPr>
              <a:t>CANVAS_W - 5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const</a:t>
            </a:r>
            <a:r>
              <a:rPr lang="en-US" sz="1800" b="1" dirty="0">
                <a:latin typeface="Courier New"/>
                <a:cs typeface="Courier New"/>
              </a:rPr>
              <a:t> INCREMENT = 5;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con;</a:t>
            </a:r>
          </a:p>
          <a:p>
            <a:r>
              <a:rPr lang="en-US" sz="1800" b="1" dirty="0" err="1" smtClean="0">
                <a:latin typeface="Courier New"/>
                <a:cs typeface="Courier New"/>
              </a:rPr>
              <a:t>var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800" b="1" dirty="0">
                <a:latin typeface="Courier New"/>
                <a:cs typeface="Courier New"/>
              </a:rPr>
              <a:t>size = MIN_SIZE;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latin typeface="Courier New"/>
                <a:cs typeface="Courier New"/>
              </a:rPr>
              <a:t>init</a:t>
            </a:r>
            <a:r>
              <a:rPr lang="en-US" sz="1800" b="1" dirty="0">
                <a:latin typeface="Courier New"/>
                <a:cs typeface="Courier New"/>
              </a:rPr>
              <a:t>()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con = </a:t>
            </a:r>
            <a:r>
              <a:rPr lang="en-US" sz="1800" b="1" dirty="0" err="1">
                <a:latin typeface="Courier New"/>
                <a:cs typeface="Courier New"/>
              </a:rPr>
              <a:t>document.getElementById</a:t>
            </a:r>
            <a:r>
              <a:rPr lang="en-US" sz="1800" b="1" dirty="0">
                <a:latin typeface="Courier New"/>
                <a:cs typeface="Courier New"/>
              </a:rPr>
              <a:t>("canvas")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    .</a:t>
            </a:r>
            <a:r>
              <a:rPr lang="en-US" sz="1800" b="1" dirty="0" err="1">
                <a:latin typeface="Courier New"/>
                <a:cs typeface="Courier New"/>
              </a:rPr>
              <a:t>getContext</a:t>
            </a:r>
            <a:r>
              <a:rPr lang="en-US" sz="1800" b="1" dirty="0">
                <a:latin typeface="Courier New"/>
                <a:cs typeface="Courier New"/>
              </a:rPr>
              <a:t>("2d");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setInterval</a:t>
            </a:r>
            <a:r>
              <a:rPr lang="en-US" sz="1800" b="1" dirty="0">
                <a:latin typeface="Courier New"/>
                <a:cs typeface="Courier New"/>
              </a:rPr>
              <a:t>(draw, 50);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18007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Solution: Question </a:t>
            </a:r>
            <a:r>
              <a:rPr lang="en-US" dirty="0" smtClean="0"/>
              <a:t>4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45952" y="1325903"/>
            <a:ext cx="5725546" cy="378565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function draw()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con.strokeStyle</a:t>
            </a:r>
            <a:r>
              <a:rPr lang="en-US" b="1" dirty="0">
                <a:latin typeface="Courier New"/>
                <a:cs typeface="Courier New"/>
              </a:rPr>
              <a:t> = "black";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con.fillStyle</a:t>
            </a:r>
            <a:r>
              <a:rPr lang="en-US" b="1" dirty="0">
                <a:latin typeface="Courier New"/>
                <a:cs typeface="Courier New"/>
              </a:rPr>
              <a:t> = "green";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con.fillRect</a:t>
            </a:r>
            <a:r>
              <a:rPr lang="en-US" b="1" dirty="0">
                <a:latin typeface="Courier New"/>
                <a:cs typeface="Courier New"/>
              </a:rPr>
              <a:t>(0, 0, CANVAS_W, CANVAS_H);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con.strokeRect</a:t>
            </a:r>
            <a:r>
              <a:rPr lang="en-US" b="1" dirty="0">
                <a:latin typeface="Courier New"/>
                <a:cs typeface="Courier New"/>
              </a:rPr>
              <a:t>(0, 0, CANVAS_W, CANVAS_H);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con.font</a:t>
            </a:r>
            <a:r>
              <a:rPr lang="en-US" b="1" dirty="0">
                <a:latin typeface="Courier New"/>
                <a:cs typeface="Courier New"/>
              </a:rPr>
              <a:t> = size + "</a:t>
            </a:r>
            <a:r>
              <a:rPr lang="en-US" b="1" dirty="0" err="1">
                <a:latin typeface="Courier New"/>
                <a:cs typeface="Courier New"/>
              </a:rPr>
              <a:t>pt</a:t>
            </a:r>
            <a:r>
              <a:rPr lang="en-US" b="1" dirty="0">
                <a:latin typeface="Courier New"/>
                <a:cs typeface="Courier New"/>
              </a:rPr>
              <a:t> sans-serif";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con.fillStyle</a:t>
            </a:r>
            <a:r>
              <a:rPr lang="en-US" b="1" dirty="0">
                <a:latin typeface="Courier New"/>
                <a:cs typeface="Courier New"/>
              </a:rPr>
              <a:t> = "red";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con.fillText</a:t>
            </a:r>
            <a:r>
              <a:rPr lang="en-US" b="1" dirty="0">
                <a:latin typeface="Courier New"/>
                <a:cs typeface="Courier New"/>
              </a:rPr>
              <a:t>("G", (CANVAS_W - size)/2,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   (CANVAS_H + size)/2);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</a:p>
          <a:p>
            <a:r>
              <a:rPr lang="en-US" b="1" dirty="0">
                <a:latin typeface="Courier New"/>
                <a:cs typeface="Courier New"/>
              </a:rPr>
              <a:t>    size += INCREMENT;</a:t>
            </a:r>
          </a:p>
          <a:p>
            <a:r>
              <a:rPr lang="en-US" b="1" dirty="0">
                <a:latin typeface="Courier New"/>
                <a:cs typeface="Courier New"/>
              </a:rPr>
              <a:t>    if (size &gt; MAX_SIZE) size = MIN_SIZE;</a:t>
            </a:r>
          </a:p>
          <a:p>
            <a:r>
              <a:rPr lang="en-US" b="1" dirty="0">
                <a:latin typeface="Courier New"/>
                <a:cs typeface="Courier New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3472714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Object-Relational Mapping (ORM)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Object-relational mapping (ORM) is a</a:t>
            </a:r>
            <a:br>
              <a:rPr lang="en-US" dirty="0" smtClean="0"/>
            </a:br>
            <a:r>
              <a:rPr lang="en-US" dirty="0" smtClean="0"/>
              <a:t>set of techniques to </a:t>
            </a:r>
            <a:r>
              <a:rPr lang="en-US" dirty="0" smtClean="0">
                <a:solidFill>
                  <a:srgbClr val="B23C00"/>
                </a:solidFill>
              </a:rPr>
              <a:t>overcome the mismatch </a:t>
            </a:r>
            <a:r>
              <a:rPr lang="en-US" dirty="0" smtClean="0"/>
              <a:t>between objects and relational data.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objects: PHP data</a:t>
            </a:r>
          </a:p>
          <a:p>
            <a:pPr lvl="1"/>
            <a:r>
              <a:rPr lang="en-US" dirty="0" smtClean="0"/>
              <a:t>relational data: database query results</a:t>
            </a:r>
          </a:p>
          <a:p>
            <a:pPr lvl="5"/>
            <a:endParaRPr lang="en-US" dirty="0"/>
          </a:p>
          <a:p>
            <a:r>
              <a:rPr lang="en-US" dirty="0" smtClean="0"/>
              <a:t>PHP Data Object (PDO) can fetch data from database tables in the form of objects.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334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Object-Relational Mapping (ORM</a:t>
            </a:r>
            <a:r>
              <a:rPr lang="en-US" dirty="0" smtClean="0"/>
              <a:t>)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40123" y="1378901"/>
            <a:ext cx="8080420" cy="397031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class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Person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private $id;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private $first;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private $last;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private $gender;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private $salary;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public function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getId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()</a:t>
            </a:r>
            <a:r>
              <a:rPr lang="en-US" sz="1800" b="1" dirty="0">
                <a:latin typeface="Courier New"/>
                <a:cs typeface="Courier New"/>
              </a:rPr>
              <a:t>     { return $this-&gt;id;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public function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getFirst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()</a:t>
            </a:r>
            <a:r>
              <a:rPr lang="en-US" sz="1800" b="1" dirty="0">
                <a:latin typeface="Courier New"/>
                <a:cs typeface="Courier New"/>
              </a:rPr>
              <a:t>  { return $this-&gt;first;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public function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getLast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()</a:t>
            </a:r>
            <a:r>
              <a:rPr lang="en-US" sz="1800" b="1" dirty="0">
                <a:latin typeface="Courier New"/>
                <a:cs typeface="Courier New"/>
              </a:rPr>
              <a:t>   { return $this-&gt;last;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public function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getGender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()</a:t>
            </a:r>
            <a:r>
              <a:rPr lang="en-US" sz="1800" b="1" dirty="0">
                <a:latin typeface="Courier New"/>
                <a:cs typeface="Courier New"/>
              </a:rPr>
              <a:t> { return $this-&gt;gender;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public function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getSalary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()</a:t>
            </a:r>
            <a:r>
              <a:rPr lang="en-US" sz="1800" b="1" dirty="0">
                <a:latin typeface="Courier New"/>
                <a:cs typeface="Courier New"/>
              </a:rPr>
              <a:t> { return $this-&gt;salary; }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949414" y="1234464"/>
            <a:ext cx="190679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orm</a:t>
            </a:r>
            <a:r>
              <a:rPr lang="en-US" dirty="0" smtClean="0">
                <a:solidFill>
                  <a:srgbClr val="FFFF00"/>
                </a:solidFill>
              </a:rPr>
              <a:t>/queryDB1.php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3374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Object-Relational Mapping (ORM)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1234464"/>
            <a:ext cx="8570375" cy="480131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700" b="1" dirty="0" smtClean="0">
                <a:latin typeface="Courier New"/>
                <a:cs typeface="Courier New"/>
              </a:rPr>
              <a:t>$</a:t>
            </a:r>
            <a:r>
              <a:rPr lang="en-US" sz="1700" b="1" dirty="0" err="1">
                <a:latin typeface="Courier New"/>
                <a:cs typeface="Courier New"/>
              </a:rPr>
              <a:t>ps</a:t>
            </a:r>
            <a:r>
              <a:rPr lang="en-US" sz="1700" b="1" dirty="0">
                <a:latin typeface="Courier New"/>
                <a:cs typeface="Courier New"/>
              </a:rPr>
              <a:t> = $con-&gt;prepare($query);</a:t>
            </a:r>
          </a:p>
          <a:p>
            <a:endParaRPr lang="en-US" sz="1700" b="1" dirty="0" smtClean="0">
              <a:latin typeface="Courier New"/>
              <a:cs typeface="Courier New"/>
            </a:endParaRPr>
          </a:p>
          <a:p>
            <a:r>
              <a:rPr lang="en-US" sz="1700" b="1" dirty="0" smtClean="0">
                <a:latin typeface="Courier New"/>
                <a:cs typeface="Courier New"/>
              </a:rPr>
              <a:t>...</a:t>
            </a:r>
          </a:p>
          <a:p>
            <a:endParaRPr lang="en-US" sz="1700" b="1" dirty="0">
              <a:latin typeface="Courier New"/>
              <a:cs typeface="Courier New"/>
            </a:endParaRPr>
          </a:p>
          <a:p>
            <a:r>
              <a:rPr lang="en-US" sz="1700" b="1" dirty="0">
                <a:latin typeface="Courier New"/>
                <a:cs typeface="Courier New"/>
              </a:rPr>
              <a:t>// Fetch the matching database table rows.</a:t>
            </a:r>
          </a:p>
          <a:p>
            <a:r>
              <a:rPr lang="en-US" sz="1700" b="1" dirty="0">
                <a:latin typeface="Courier New"/>
                <a:cs typeface="Courier New"/>
              </a:rPr>
              <a:t>$</a:t>
            </a:r>
            <a:r>
              <a:rPr lang="en-US" sz="1700" b="1" dirty="0" err="1">
                <a:latin typeface="Courier New"/>
                <a:cs typeface="Courier New"/>
              </a:rPr>
              <a:t>ps</a:t>
            </a:r>
            <a:r>
              <a:rPr lang="en-US" sz="1700" b="1" dirty="0">
                <a:latin typeface="Courier New"/>
                <a:cs typeface="Courier New"/>
              </a:rPr>
              <a:t>-&gt;execute();</a:t>
            </a:r>
          </a:p>
          <a:p>
            <a:r>
              <a:rPr lang="en-US" sz="1700" b="1" dirty="0">
                <a:latin typeface="Courier New"/>
                <a:cs typeface="Courier New"/>
              </a:rPr>
              <a:t>$</a:t>
            </a:r>
            <a:r>
              <a:rPr lang="en-US" sz="1700" b="1" dirty="0" err="1">
                <a:latin typeface="Courier New"/>
                <a:cs typeface="Courier New"/>
              </a:rPr>
              <a:t>ps</a:t>
            </a:r>
            <a:r>
              <a:rPr lang="en-US" sz="1700" b="1" dirty="0">
                <a:latin typeface="Courier New"/>
                <a:cs typeface="Courier New"/>
              </a:rPr>
              <a:t>-&gt;</a:t>
            </a:r>
            <a:r>
              <a:rPr lang="en-US" sz="1700" b="1" dirty="0" err="1">
                <a:latin typeface="Courier New"/>
                <a:cs typeface="Courier New"/>
              </a:rPr>
              <a:t>setFetchMode</a:t>
            </a:r>
            <a:r>
              <a:rPr lang="en-US" sz="1700" b="1" dirty="0">
                <a:latin typeface="Courier New"/>
                <a:cs typeface="Courier New"/>
              </a:rPr>
              <a:t>(</a:t>
            </a:r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PDO::FETCH_CLASS, "Person"</a:t>
            </a:r>
            <a:r>
              <a:rPr lang="en-US" sz="1700" b="1" dirty="0">
                <a:latin typeface="Courier New"/>
                <a:cs typeface="Courier New"/>
              </a:rPr>
              <a:t>);</a:t>
            </a:r>
          </a:p>
          <a:p>
            <a:endParaRPr lang="en-US" sz="1700" b="1" dirty="0">
              <a:latin typeface="Courier New"/>
              <a:cs typeface="Courier New"/>
            </a:endParaRPr>
          </a:p>
          <a:p>
            <a:r>
              <a:rPr lang="en-US" sz="1700" b="1" dirty="0">
                <a:latin typeface="Courier New"/>
                <a:cs typeface="Courier New"/>
              </a:rPr>
              <a:t>// Construct the HTML table row by row.</a:t>
            </a:r>
          </a:p>
          <a:p>
            <a:r>
              <a:rPr lang="en-US" sz="1700" b="1" dirty="0">
                <a:latin typeface="Courier New"/>
                <a:cs typeface="Courier New"/>
              </a:rPr>
              <a:t>while (</a:t>
            </a:r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$person </a:t>
            </a:r>
            <a:r>
              <a:rPr lang="en-US" sz="1700" b="1" dirty="0">
                <a:latin typeface="Courier New"/>
                <a:cs typeface="Courier New"/>
              </a:rPr>
              <a:t>= $</a:t>
            </a:r>
            <a:r>
              <a:rPr lang="en-US" sz="1700" b="1" dirty="0" err="1">
                <a:latin typeface="Courier New"/>
                <a:cs typeface="Courier New"/>
              </a:rPr>
              <a:t>ps</a:t>
            </a:r>
            <a:r>
              <a:rPr lang="en-US" sz="1700" b="1" dirty="0">
                <a:latin typeface="Courier New"/>
                <a:cs typeface="Courier New"/>
              </a:rPr>
              <a:t>-&gt;fetch()) {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print "        &lt;</a:t>
            </a:r>
            <a:r>
              <a:rPr lang="en-US" sz="1700" b="1" dirty="0" err="1">
                <a:latin typeface="Courier New"/>
                <a:cs typeface="Courier New"/>
              </a:rPr>
              <a:t>tr</a:t>
            </a:r>
            <a:r>
              <a:rPr lang="en-US" sz="1700" b="1" dirty="0">
                <a:latin typeface="Courier New"/>
                <a:cs typeface="Courier New"/>
              </a:rPr>
              <a:t>&gt;\n";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print "            &lt;td&gt;" . </a:t>
            </a:r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$person-&gt;</a:t>
            </a:r>
            <a:r>
              <a:rPr lang="en-US" sz="1700" b="1" dirty="0" err="1">
                <a:solidFill>
                  <a:srgbClr val="B23C00"/>
                </a:solidFill>
                <a:latin typeface="Courier New"/>
                <a:cs typeface="Courier New"/>
              </a:rPr>
              <a:t>getId</a:t>
            </a:r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()     </a:t>
            </a:r>
            <a:r>
              <a:rPr lang="en-US" sz="1700" b="1" dirty="0">
                <a:latin typeface="Courier New"/>
                <a:cs typeface="Courier New"/>
              </a:rPr>
              <a:t>. "&lt;/td&gt;\n";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print "            &lt;td&gt;" . </a:t>
            </a:r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$person-&gt;</a:t>
            </a:r>
            <a:r>
              <a:rPr lang="en-US" sz="1700" b="1" dirty="0" err="1">
                <a:solidFill>
                  <a:srgbClr val="B23C00"/>
                </a:solidFill>
                <a:latin typeface="Courier New"/>
                <a:cs typeface="Courier New"/>
              </a:rPr>
              <a:t>getFirst</a:t>
            </a:r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()  </a:t>
            </a:r>
            <a:r>
              <a:rPr lang="en-US" sz="1700" b="1" dirty="0">
                <a:latin typeface="Courier New"/>
                <a:cs typeface="Courier New"/>
              </a:rPr>
              <a:t>. "&lt;/td&gt;\n";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print "            &lt;td&gt;" . </a:t>
            </a:r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$person-&gt;</a:t>
            </a:r>
            <a:r>
              <a:rPr lang="en-US" sz="1700" b="1" dirty="0" err="1">
                <a:solidFill>
                  <a:srgbClr val="B23C00"/>
                </a:solidFill>
                <a:latin typeface="Courier New"/>
                <a:cs typeface="Courier New"/>
              </a:rPr>
              <a:t>getLast</a:t>
            </a:r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()   </a:t>
            </a:r>
            <a:r>
              <a:rPr lang="en-US" sz="1700" b="1" dirty="0">
                <a:latin typeface="Courier New"/>
                <a:cs typeface="Courier New"/>
              </a:rPr>
              <a:t>. "&lt;/td&gt;\n";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print "            &lt;td&gt;" . </a:t>
            </a:r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$person-&gt;</a:t>
            </a:r>
            <a:r>
              <a:rPr lang="en-US" sz="1700" b="1" dirty="0" err="1">
                <a:solidFill>
                  <a:srgbClr val="B23C00"/>
                </a:solidFill>
                <a:latin typeface="Courier New"/>
                <a:cs typeface="Courier New"/>
              </a:rPr>
              <a:t>getGender</a:t>
            </a:r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() </a:t>
            </a:r>
            <a:r>
              <a:rPr lang="en-US" sz="1700" b="1" dirty="0">
                <a:latin typeface="Courier New"/>
                <a:cs typeface="Courier New"/>
              </a:rPr>
              <a:t>. "&lt;/td&gt;\n";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print "            &lt;td&gt;" . </a:t>
            </a:r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$person-&gt;</a:t>
            </a:r>
            <a:r>
              <a:rPr lang="en-US" sz="1700" b="1" dirty="0" err="1">
                <a:solidFill>
                  <a:srgbClr val="B23C00"/>
                </a:solidFill>
                <a:latin typeface="Courier New"/>
                <a:cs typeface="Courier New"/>
              </a:rPr>
              <a:t>getSalary</a:t>
            </a:r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() </a:t>
            </a:r>
            <a:r>
              <a:rPr lang="en-US" sz="1700" b="1" dirty="0">
                <a:latin typeface="Courier New"/>
                <a:cs typeface="Courier New"/>
              </a:rPr>
              <a:t>. "&lt;/td&gt;\n";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print "        &lt;/</a:t>
            </a:r>
            <a:r>
              <a:rPr lang="en-US" sz="1700" b="1" dirty="0" err="1">
                <a:latin typeface="Courier New"/>
                <a:cs typeface="Courier New"/>
              </a:rPr>
              <a:t>tr</a:t>
            </a:r>
            <a:r>
              <a:rPr lang="en-US" sz="1700" b="1" dirty="0">
                <a:latin typeface="Courier New"/>
                <a:cs typeface="Courier New"/>
              </a:rPr>
              <a:t>&gt;\n";</a:t>
            </a:r>
          </a:p>
          <a:p>
            <a:r>
              <a:rPr lang="en-US" sz="1700" b="1" dirty="0" smtClean="0">
                <a:latin typeface="Courier New"/>
                <a:cs typeface="Courier New"/>
              </a:rPr>
              <a:t>}</a:t>
            </a:r>
            <a:endParaRPr lang="en-US" sz="17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83179" y="6172170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22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Solution: Question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Groober</a:t>
            </a:r>
            <a:r>
              <a:rPr lang="en-US" dirty="0" smtClean="0"/>
              <a:t> taxi service database:</a:t>
            </a:r>
          </a:p>
          <a:p>
            <a:pPr lvl="4"/>
            <a:endParaRPr lang="en-US" dirty="0" smtClean="0"/>
          </a:p>
          <a:p>
            <a:pPr lvl="1"/>
            <a:r>
              <a:rPr lang="en-US" sz="2000" dirty="0"/>
              <a:t>The make, model, color, and license plate of every taxi that it owns. If the taxi is available, its current location. For simplicity, assume that location is represented by a single integer value, and that you can calculate the distance between two locations (in unspecified units) by subtraction.</a:t>
            </a:r>
          </a:p>
          <a:p>
            <a:pPr lvl="1"/>
            <a:r>
              <a:rPr lang="en-US" sz="2000" dirty="0"/>
              <a:t>The name and address of each taxi driver whom the company employs.</a:t>
            </a:r>
          </a:p>
          <a:p>
            <a:pPr lvl="1"/>
            <a:r>
              <a:rPr lang="en-US" sz="2000" dirty="0"/>
              <a:t>A taxi driver can drive any taxi (at least one), and a taxi can be driven by any driver (at least one). If a driver is currently driving a taxi, indicate which taxi.</a:t>
            </a:r>
          </a:p>
          <a:p>
            <a:pPr lvl="1"/>
            <a:r>
              <a:rPr lang="en-US" sz="2000" dirty="0"/>
              <a:t>The name, address, current location, and destination of each customer who needs a taxi.</a:t>
            </a:r>
            <a:r>
              <a:rPr lang="en-US" sz="2000" dirty="0"/>
              <a:t> 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859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Hinting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you’ve defined a PHP class, you can “hint” </a:t>
            </a:r>
            <a:br>
              <a:rPr lang="en-US" dirty="0" smtClean="0"/>
            </a:br>
            <a:r>
              <a:rPr lang="en-US" dirty="0" smtClean="0"/>
              <a:t>the class type in a function header.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PHP will generate a fatal error if you </a:t>
            </a:r>
            <a:br>
              <a:rPr lang="en-US" dirty="0" smtClean="0"/>
            </a:br>
            <a:r>
              <a:rPr lang="en-US" dirty="0" smtClean="0"/>
              <a:t>pass a value with a type that doesn’t </a:t>
            </a:r>
            <a:br>
              <a:rPr lang="en-US" dirty="0" smtClean="0"/>
            </a:br>
            <a:r>
              <a:rPr lang="en-US" dirty="0" smtClean="0"/>
              <a:t>match the type hint.</a:t>
            </a:r>
          </a:p>
          <a:p>
            <a:pPr lvl="5"/>
            <a:endParaRPr lang="en-US" dirty="0"/>
          </a:p>
          <a:p>
            <a:r>
              <a:rPr lang="en-US" dirty="0" smtClean="0"/>
              <a:t>You cannot hint simple types </a:t>
            </a:r>
            <a:br>
              <a:rPr lang="en-US" dirty="0" smtClean="0"/>
            </a:br>
            <a:r>
              <a:rPr lang="en-US" dirty="0" smtClean="0"/>
              <a:t>such as integer or string.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347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</a:t>
            </a:r>
            <a:r>
              <a:rPr lang="en-US" dirty="0" smtClean="0"/>
              <a:t>Hinting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325903"/>
            <a:ext cx="8357464" cy="286232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latin typeface="Courier New"/>
                <a:cs typeface="Courier New"/>
              </a:rPr>
              <a:t>createTableRow</a:t>
            </a:r>
            <a:r>
              <a:rPr lang="en-US" sz="1800" b="1" dirty="0">
                <a:latin typeface="Courier New"/>
                <a:cs typeface="Courier New"/>
              </a:rPr>
              <a:t>(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Person</a:t>
            </a:r>
            <a:r>
              <a:rPr lang="en-US" sz="1800" b="1" dirty="0">
                <a:latin typeface="Courier New"/>
                <a:cs typeface="Courier New"/>
              </a:rPr>
              <a:t> $p)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print "        &lt;</a:t>
            </a:r>
            <a:r>
              <a:rPr lang="en-US" sz="1800" b="1" dirty="0" err="1">
                <a:latin typeface="Courier New"/>
                <a:cs typeface="Courier New"/>
              </a:rPr>
              <a:t>tr</a:t>
            </a:r>
            <a:r>
              <a:rPr lang="en-US" sz="1800" b="1" dirty="0">
                <a:latin typeface="Courier New"/>
                <a:cs typeface="Courier New"/>
              </a:rPr>
              <a:t>&gt;\n";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print "            &lt;td&gt;" . $p-&gt;</a:t>
            </a:r>
            <a:r>
              <a:rPr lang="en-US" sz="1800" b="1" dirty="0" err="1">
                <a:latin typeface="Courier New"/>
                <a:cs typeface="Courier New"/>
              </a:rPr>
              <a:t>getId</a:t>
            </a:r>
            <a:r>
              <a:rPr lang="en-US" sz="1800" b="1" dirty="0">
                <a:latin typeface="Courier New"/>
                <a:cs typeface="Courier New"/>
              </a:rPr>
              <a:t>()     . "&lt;/td&gt;\n";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print "            &lt;td&gt;" . $p-&gt;</a:t>
            </a:r>
            <a:r>
              <a:rPr lang="en-US" sz="1800" b="1" dirty="0" err="1">
                <a:latin typeface="Courier New"/>
                <a:cs typeface="Courier New"/>
              </a:rPr>
              <a:t>getFirst</a:t>
            </a:r>
            <a:r>
              <a:rPr lang="en-US" sz="1800" b="1" dirty="0">
                <a:latin typeface="Courier New"/>
                <a:cs typeface="Courier New"/>
              </a:rPr>
              <a:t>()  . "&lt;/td&gt;\n";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print "            &lt;td&gt;" . $p-&gt;</a:t>
            </a:r>
            <a:r>
              <a:rPr lang="en-US" sz="1800" b="1" dirty="0" err="1">
                <a:latin typeface="Courier New"/>
                <a:cs typeface="Courier New"/>
              </a:rPr>
              <a:t>getLast</a:t>
            </a:r>
            <a:r>
              <a:rPr lang="en-US" sz="1800" b="1" dirty="0">
                <a:latin typeface="Courier New"/>
                <a:cs typeface="Courier New"/>
              </a:rPr>
              <a:t>()   . "&lt;/td&gt;\n";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print "            &lt;td&gt;" . $p-&gt;</a:t>
            </a:r>
            <a:r>
              <a:rPr lang="en-US" sz="1800" b="1" dirty="0" err="1">
                <a:latin typeface="Courier New"/>
                <a:cs typeface="Courier New"/>
              </a:rPr>
              <a:t>getGender</a:t>
            </a:r>
            <a:r>
              <a:rPr lang="en-US" sz="1800" b="1" dirty="0">
                <a:latin typeface="Courier New"/>
                <a:cs typeface="Courier New"/>
              </a:rPr>
              <a:t>() . "&lt;/td&gt;\n";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print "            &lt;td&gt;" . $p-&gt;</a:t>
            </a:r>
            <a:r>
              <a:rPr lang="en-US" sz="1800" b="1" dirty="0" err="1">
                <a:latin typeface="Courier New"/>
                <a:cs typeface="Courier New"/>
              </a:rPr>
              <a:t>getSalary</a:t>
            </a:r>
            <a:r>
              <a:rPr lang="en-US" sz="1800" b="1" dirty="0">
                <a:latin typeface="Courier New"/>
                <a:cs typeface="Courier New"/>
              </a:rPr>
              <a:t>() . "&lt;/td&gt;\n";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print "        &lt;/</a:t>
            </a:r>
            <a:r>
              <a:rPr lang="en-US" sz="1800" b="1" dirty="0" err="1">
                <a:latin typeface="Courier New"/>
                <a:cs typeface="Courier New"/>
              </a:rPr>
              <a:t>tr</a:t>
            </a:r>
            <a:r>
              <a:rPr lang="en-US" sz="1800" b="1" dirty="0">
                <a:latin typeface="Courier New"/>
                <a:cs typeface="Courier New"/>
              </a:rPr>
              <a:t>&gt;\n";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20269" y="4343390"/>
            <a:ext cx="5587024" cy="175432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// Construct the HTML table row by row.</a:t>
            </a:r>
          </a:p>
          <a:p>
            <a:r>
              <a:rPr lang="en-US" sz="1800" b="1" dirty="0">
                <a:latin typeface="Courier New"/>
                <a:cs typeface="Courier New"/>
              </a:rPr>
              <a:t>while ($person = $</a:t>
            </a:r>
            <a:r>
              <a:rPr lang="en-US" sz="1800" b="1" dirty="0" err="1">
                <a:latin typeface="Courier New"/>
                <a:cs typeface="Courier New"/>
              </a:rPr>
              <a:t>ps</a:t>
            </a:r>
            <a:r>
              <a:rPr lang="en-US" sz="1800" b="1" dirty="0">
                <a:latin typeface="Courier New"/>
                <a:cs typeface="Courier New"/>
              </a:rPr>
              <a:t>-&gt;fetch())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print "        &lt;</a:t>
            </a:r>
            <a:r>
              <a:rPr lang="en-US" sz="1800" b="1" dirty="0" err="1">
                <a:latin typeface="Courier New"/>
                <a:cs typeface="Courier New"/>
              </a:rPr>
              <a:t>tr</a:t>
            </a:r>
            <a:r>
              <a:rPr lang="en-US" sz="1800" b="1" dirty="0">
                <a:latin typeface="Courier New"/>
                <a:cs typeface="Courier New"/>
              </a:rPr>
              <a:t>&gt;\n";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createTableRow</a:t>
            </a:r>
            <a:r>
              <a:rPr lang="en-US" sz="1800" b="1" dirty="0">
                <a:latin typeface="Courier New"/>
                <a:cs typeface="Courier New"/>
              </a:rPr>
              <a:t>($person);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print "        &lt;/</a:t>
            </a:r>
            <a:r>
              <a:rPr lang="en-US" sz="1800" b="1" dirty="0" err="1">
                <a:latin typeface="Courier New"/>
                <a:cs typeface="Courier New"/>
              </a:rPr>
              <a:t>tr</a:t>
            </a:r>
            <a:r>
              <a:rPr lang="en-US" sz="1800" b="1" dirty="0">
                <a:latin typeface="Courier New"/>
                <a:cs typeface="Courier New"/>
              </a:rPr>
              <a:t>&gt;\n";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83179" y="6172170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49414" y="1234464"/>
            <a:ext cx="190679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orm</a:t>
            </a:r>
            <a:r>
              <a:rPr lang="en-US" dirty="0" smtClean="0">
                <a:solidFill>
                  <a:srgbClr val="FFFF00"/>
                </a:solidFill>
              </a:rPr>
              <a:t>/queryDB2.php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352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Namespaces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590795"/>
          </a:xfrm>
        </p:spPr>
        <p:txBody>
          <a:bodyPr/>
          <a:lstStyle/>
          <a:p>
            <a:r>
              <a:rPr lang="en-US" dirty="0" smtClean="0"/>
              <a:t>A PHP </a:t>
            </a:r>
            <a:r>
              <a:rPr lang="en-US" dirty="0" smtClean="0">
                <a:solidFill>
                  <a:srgbClr val="B23C00"/>
                </a:solidFill>
              </a:rPr>
              <a:t>namespace</a:t>
            </a:r>
            <a:r>
              <a:rPr lang="en-US" dirty="0" smtClean="0"/>
              <a:t> is similar to a Java package.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Separate nested namespace names </a:t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\</a:t>
            </a:r>
            <a:r>
              <a:rPr lang="en-US" dirty="0" smtClean="0"/>
              <a:t> instead of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.</a:t>
            </a:r>
          </a:p>
          <a:p>
            <a:pPr lvl="6"/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dirty="0" smtClean="0"/>
              <a:t>By convention, namespace names </a:t>
            </a:r>
            <a:br>
              <a:rPr lang="en-US" dirty="0" smtClean="0"/>
            </a:br>
            <a:r>
              <a:rPr lang="en-US" dirty="0" smtClean="0"/>
              <a:t>are also source directory names.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3966012"/>
            <a:ext cx="3509194" cy="147732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namespace Shapes\Simple;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class Rectangle …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class Square …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class Circle …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8" y="3966012"/>
            <a:ext cx="5171458" cy="92333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solidFill>
                  <a:srgbClr val="000000"/>
                </a:solidFill>
                <a:latin typeface="Courier New"/>
                <a:cs typeface="Courier New"/>
              </a:rPr>
              <a:t>require('Shapes/Simple/</a:t>
            </a:r>
            <a:r>
              <a:rPr lang="en-US" sz="18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Circle.php</a:t>
            </a:r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'</a:t>
            </a:r>
            <a:r>
              <a:rPr lang="en-US" sz="1800" b="1" dirty="0" smtClean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b="1" dirty="0" smtClean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</a:p>
          <a:p>
            <a:r>
              <a:rPr lang="en-US" sz="1800" b="1" dirty="0" smtClean="0">
                <a:solidFill>
                  <a:srgbClr val="000000"/>
                </a:solidFill>
                <a:latin typeface="Courier New"/>
                <a:cs typeface="Courier New"/>
              </a:rPr>
              <a:t>new Shapes\Simple\Circle(…);</a:t>
            </a:r>
            <a:endParaRPr lang="en-US" sz="1800" b="1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40488" y="5063280"/>
            <a:ext cx="5171458" cy="120032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Courier New"/>
                <a:cs typeface="Courier New"/>
              </a:rPr>
              <a:t>require(</a:t>
            </a:r>
            <a:r>
              <a:rPr lang="en-US" sz="1800" b="1" dirty="0">
                <a:latin typeface="Courier New"/>
                <a:cs typeface="Courier New"/>
              </a:rPr>
              <a:t>'</a:t>
            </a:r>
            <a:r>
              <a:rPr lang="en-US" sz="1800" b="1" dirty="0" smtClean="0">
                <a:latin typeface="Courier New"/>
                <a:cs typeface="Courier New"/>
              </a:rPr>
              <a:t>Shapes/Simple/</a:t>
            </a:r>
            <a:r>
              <a:rPr lang="en-US" sz="1800" b="1" dirty="0" err="1" smtClean="0">
                <a:latin typeface="Courier New"/>
                <a:cs typeface="Courier New"/>
              </a:rPr>
              <a:t>Circle.php</a:t>
            </a:r>
            <a:r>
              <a:rPr lang="en-US" sz="1800" b="1" dirty="0">
                <a:latin typeface="Courier New"/>
                <a:cs typeface="Courier New"/>
              </a:rPr>
              <a:t>'</a:t>
            </a:r>
            <a:r>
              <a:rPr lang="en-US" sz="1800" b="1" dirty="0" smtClean="0">
                <a:latin typeface="Courier New"/>
                <a:cs typeface="Courier New"/>
              </a:rPr>
              <a:t>);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use </a:t>
            </a:r>
            <a:r>
              <a:rPr lang="en-US" sz="1800" b="1" dirty="0">
                <a:latin typeface="Courier New"/>
                <a:cs typeface="Courier New"/>
              </a:rPr>
              <a:t>Shapes\Simple</a:t>
            </a:r>
            <a:endParaRPr lang="en-US" sz="1800" b="1" dirty="0" smtClean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…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new Circle(…);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300053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#5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Convert your server-side PHP code from </a:t>
            </a:r>
            <a:br>
              <a:rPr lang="en-US" dirty="0" smtClean="0"/>
            </a:br>
            <a:r>
              <a:rPr lang="en-US" dirty="0" smtClean="0"/>
              <a:t>Assignment #3 to use </a:t>
            </a:r>
            <a:r>
              <a:rPr lang="en-US" dirty="0" smtClean="0">
                <a:solidFill>
                  <a:srgbClr val="B23C00"/>
                </a:solidFill>
              </a:rPr>
              <a:t>object-relational mapping </a:t>
            </a:r>
            <a:r>
              <a:rPr lang="en-US" dirty="0" smtClean="0"/>
              <a:t>(ORM).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Same hand-ins as Assignment #3.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Due Wednesday, Oct. 28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188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PHP Error 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phpInfo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 and check that flag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display_errors</a:t>
            </a:r>
            <a:r>
              <a:rPr lang="en-US" dirty="0" smtClean="0"/>
              <a:t> is on during development.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Set in the PHP configuration file </a:t>
            </a:r>
            <a:br>
              <a:rPr lang="en-US" dirty="0" smtClean="0"/>
            </a:b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XAMPP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/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xamppfiles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/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etc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/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php.ini</a:t>
            </a:r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5"/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endParaRPr lang="en-US" dirty="0" smtClean="0"/>
          </a:p>
          <a:p>
            <a:r>
              <a:rPr lang="en-US" dirty="0" smtClean="0"/>
              <a:t>Set at run time:</a:t>
            </a:r>
          </a:p>
          <a:p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dirty="0"/>
              <a:t>0: off</a:t>
            </a:r>
          </a:p>
          <a:p>
            <a:pPr lvl="1"/>
            <a:r>
              <a:rPr lang="en-US" dirty="0"/>
              <a:t>1: 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68903" y="4709146"/>
            <a:ext cx="4201804" cy="36933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/>
                <a:cs typeface="Courier New"/>
              </a:rPr>
              <a:t>ini_set</a:t>
            </a:r>
            <a:r>
              <a:rPr lang="en-US" sz="1800" b="1" dirty="0">
                <a:latin typeface="Courier New"/>
                <a:cs typeface="Courier New"/>
              </a:rPr>
              <a:t>('</a:t>
            </a:r>
            <a:r>
              <a:rPr lang="en-US" sz="1800" b="1" dirty="0" err="1">
                <a:latin typeface="Courier New"/>
                <a:cs typeface="Courier New"/>
              </a:rPr>
              <a:t>display_errors</a:t>
            </a:r>
            <a:r>
              <a:rPr lang="en-US" sz="1800" b="1" dirty="0">
                <a:latin typeface="Courier New"/>
                <a:cs typeface="Courier New"/>
              </a:rPr>
              <a:t>', 1);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91854" y="3520439"/>
            <a:ext cx="2539540" cy="36933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/>
                <a:cs typeface="Courier New"/>
              </a:rPr>
              <a:t>display_errors</a:t>
            </a:r>
            <a:r>
              <a:rPr lang="en-US" sz="1800" b="1" dirty="0">
                <a:latin typeface="Courier New"/>
                <a:cs typeface="Courier New"/>
              </a:rPr>
              <a:t>=On</a:t>
            </a:r>
          </a:p>
        </p:txBody>
      </p:sp>
    </p:spTree>
    <p:extLst>
      <p:ext uri="{BB962C8B-B14F-4D97-AF65-F5344CB8AC3E}">
        <p14:creationId xmlns:p14="http://schemas.microsoft.com/office/powerpoint/2010/main" val="1572160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PHP Error </a:t>
            </a:r>
            <a:r>
              <a:rPr lang="en-US" dirty="0" smtClean="0"/>
              <a:t>Reporting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20269" y="1417342"/>
            <a:ext cx="5309980" cy="286232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&lt;h1&gt;Display Errors&lt;/h1&gt;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&lt;?</a:t>
            </a:r>
            <a:r>
              <a:rPr lang="en-US" sz="1800" b="1" dirty="0" err="1">
                <a:latin typeface="Courier New"/>
                <a:cs typeface="Courier New"/>
              </a:rPr>
              <a:t>php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tr-TR" sz="1800" b="1" dirty="0">
                <a:latin typeface="Courier New"/>
                <a:cs typeface="Courier New"/>
              </a:rPr>
              <a:t>        </a:t>
            </a:r>
            <a:r>
              <a:rPr lang="tr-TR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ini_set</a:t>
            </a:r>
            <a:r>
              <a:rPr lang="tr-TR" sz="1800" b="1" dirty="0">
                <a:solidFill>
                  <a:srgbClr val="B23C00"/>
                </a:solidFill>
                <a:latin typeface="Courier New"/>
                <a:cs typeface="Courier New"/>
              </a:rPr>
              <a:t>('</a:t>
            </a:r>
            <a:r>
              <a:rPr lang="tr-TR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display_errors</a:t>
            </a:r>
            <a:r>
              <a:rPr lang="tr-TR" sz="1800" b="1" dirty="0">
                <a:solidFill>
                  <a:srgbClr val="B23C00"/>
                </a:solidFill>
                <a:latin typeface="Courier New"/>
                <a:cs typeface="Courier New"/>
              </a:rPr>
              <a:t>', 1);</a:t>
            </a:r>
          </a:p>
          <a:p>
            <a:r>
              <a:rPr lang="tr-TR" sz="18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// Create </a:t>
            </a:r>
            <a:r>
              <a:rPr lang="en-US" sz="1800" b="1" dirty="0" smtClean="0">
                <a:latin typeface="Courier New"/>
                <a:cs typeface="Courier New"/>
              </a:rPr>
              <a:t>errors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    </a:t>
            </a:r>
            <a:r>
              <a:rPr lang="en-US" sz="1800" b="1" dirty="0" err="1">
                <a:latin typeface="Courier New"/>
                <a:cs typeface="Courier New"/>
              </a:rPr>
              <a:t>foreach</a:t>
            </a:r>
            <a:r>
              <a:rPr lang="en-US" sz="1800" b="1" dirty="0">
                <a:latin typeface="Courier New"/>
                <a:cs typeface="Courier New"/>
              </a:rPr>
              <a:t> ($</a:t>
            </a:r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as $v) {}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$result = 1/0;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?&gt;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&lt;/body&gt;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179" y="6172170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60707" y="1325903"/>
            <a:ext cx="180029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errors/</a:t>
            </a:r>
            <a:r>
              <a:rPr lang="en-US" dirty="0" err="1" smtClean="0">
                <a:solidFill>
                  <a:srgbClr val="FFFF00"/>
                </a:solidFill>
              </a:rPr>
              <a:t>display.php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090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PHP Error Reporting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 smtClean="0"/>
              <a:t>Set the error-reporting level.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63074" y="1930217"/>
            <a:ext cx="6556678" cy="369331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&lt;body&gt;</a:t>
            </a:r>
          </a:p>
          <a:p>
            <a:r>
              <a:rPr lang="da-DK" sz="1800" b="1" dirty="0">
                <a:latin typeface="Courier New"/>
                <a:cs typeface="Courier New"/>
              </a:rPr>
              <a:t>    &lt;h1&gt;</a:t>
            </a:r>
            <a:r>
              <a:rPr lang="da-DK" sz="1800" b="1" dirty="0" err="1">
                <a:latin typeface="Courier New"/>
                <a:cs typeface="Courier New"/>
              </a:rPr>
              <a:t>Error</a:t>
            </a:r>
            <a:r>
              <a:rPr lang="da-DK" sz="1800" b="1" dirty="0">
                <a:latin typeface="Courier New"/>
                <a:cs typeface="Courier New"/>
              </a:rPr>
              <a:t> Levels&lt;/h1&gt;</a:t>
            </a:r>
          </a:p>
          <a:p>
            <a:r>
              <a:rPr lang="da-DK" sz="1800" b="1" dirty="0">
                <a:latin typeface="Courier New"/>
                <a:cs typeface="Courier New"/>
              </a:rPr>
              <a:t>    &lt;?</a:t>
            </a:r>
            <a:r>
              <a:rPr lang="da-DK" sz="1800" b="1" dirty="0" err="1">
                <a:latin typeface="Courier New"/>
                <a:cs typeface="Courier New"/>
              </a:rPr>
              <a:t>php</a:t>
            </a:r>
            <a:endParaRPr lang="da-DK" sz="1800" b="1" dirty="0">
              <a:latin typeface="Courier New"/>
              <a:cs typeface="Courier New"/>
            </a:endParaRPr>
          </a:p>
          <a:p>
            <a:r>
              <a:rPr lang="tr-TR" sz="1800" b="1" dirty="0">
                <a:latin typeface="Courier New"/>
                <a:cs typeface="Courier New"/>
              </a:rPr>
              <a:t>        </a:t>
            </a:r>
            <a:r>
              <a:rPr lang="tr-TR" sz="1800" b="1" dirty="0" err="1">
                <a:latin typeface="Courier New"/>
                <a:cs typeface="Courier New"/>
              </a:rPr>
              <a:t>ini_set</a:t>
            </a:r>
            <a:r>
              <a:rPr lang="tr-TR" sz="1800" b="1" dirty="0">
                <a:latin typeface="Courier New"/>
                <a:cs typeface="Courier New"/>
              </a:rPr>
              <a:t>('</a:t>
            </a:r>
            <a:r>
              <a:rPr lang="tr-TR" sz="1800" b="1" dirty="0" err="1">
                <a:latin typeface="Courier New"/>
                <a:cs typeface="Courier New"/>
              </a:rPr>
              <a:t>display_errors</a:t>
            </a:r>
            <a:r>
              <a:rPr lang="tr-TR" sz="1800" b="1" dirty="0">
                <a:latin typeface="Courier New"/>
                <a:cs typeface="Courier New"/>
              </a:rPr>
              <a:t>', 1);</a:t>
            </a:r>
          </a:p>
          <a:p>
            <a:r>
              <a:rPr lang="tr-TR" sz="1800" b="1" dirty="0">
                <a:latin typeface="Courier New"/>
                <a:cs typeface="Courier New"/>
              </a:rPr>
              <a:t>        </a:t>
            </a:r>
          </a:p>
          <a:p>
            <a:r>
              <a:rPr lang="tr-TR" sz="1800" b="1" dirty="0">
                <a:latin typeface="Courier New"/>
                <a:cs typeface="Courier New"/>
              </a:rPr>
              <a:t>        // </a:t>
            </a:r>
            <a:r>
              <a:rPr lang="tr-TR" sz="1800" b="1" dirty="0" err="1">
                <a:latin typeface="Courier New"/>
                <a:cs typeface="Courier New"/>
              </a:rPr>
              <a:t>Adjust</a:t>
            </a:r>
            <a:r>
              <a:rPr lang="tr-TR" sz="1800" b="1" dirty="0">
                <a:latin typeface="Courier New"/>
                <a:cs typeface="Courier New"/>
              </a:rPr>
              <a:t> </a:t>
            </a:r>
            <a:r>
              <a:rPr lang="tr-TR" sz="1800" b="1" dirty="0" err="1">
                <a:latin typeface="Courier New"/>
                <a:cs typeface="Courier New"/>
              </a:rPr>
              <a:t>error</a:t>
            </a:r>
            <a:r>
              <a:rPr lang="tr-TR" sz="1800" b="1" dirty="0">
                <a:latin typeface="Courier New"/>
                <a:cs typeface="Courier New"/>
              </a:rPr>
              <a:t> </a:t>
            </a:r>
            <a:r>
              <a:rPr lang="tr-TR" sz="1800" b="1" dirty="0" err="1">
                <a:latin typeface="Courier New"/>
                <a:cs typeface="Courier New"/>
              </a:rPr>
              <a:t>reporting</a:t>
            </a:r>
            <a:endParaRPr lang="tr-TR" sz="1800" b="1" dirty="0">
              <a:latin typeface="Courier New"/>
              <a:cs typeface="Courier New"/>
            </a:endParaRPr>
          </a:p>
          <a:p>
            <a:r>
              <a:rPr lang="tr-TR" sz="1800" b="1" dirty="0">
                <a:solidFill>
                  <a:srgbClr val="B23C00"/>
                </a:solidFill>
                <a:latin typeface="Courier New"/>
                <a:cs typeface="Courier New"/>
              </a:rPr>
              <a:t>        </a:t>
            </a:r>
            <a:r>
              <a:rPr lang="tr-TR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error_reporting</a:t>
            </a:r>
            <a:r>
              <a:rPr lang="tr-TR" sz="1800" b="1" dirty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  <a:r>
              <a:rPr lang="tr-TR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E_WARNING | </a:t>
            </a:r>
            <a:r>
              <a:rPr lang="tr-TR" sz="1800" b="1" dirty="0">
                <a:solidFill>
                  <a:srgbClr val="B23C00"/>
                </a:solidFill>
                <a:latin typeface="Courier New"/>
                <a:cs typeface="Courier New"/>
              </a:rPr>
              <a:t>E_STRICT);</a:t>
            </a:r>
          </a:p>
          <a:p>
            <a:r>
              <a:rPr lang="tr-TR" sz="18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// Create errors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</a:t>
            </a:r>
            <a:r>
              <a:rPr lang="en-US" sz="1800" b="1" dirty="0" err="1">
                <a:latin typeface="Courier New"/>
                <a:cs typeface="Courier New"/>
              </a:rPr>
              <a:t>foreach</a:t>
            </a:r>
            <a:r>
              <a:rPr lang="en-US" sz="1800" b="1" dirty="0">
                <a:latin typeface="Courier New"/>
                <a:cs typeface="Courier New"/>
              </a:rPr>
              <a:t> ($</a:t>
            </a:r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as $v) {}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$result = 1/0;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?&gt;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&lt;/body&gt;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35024" y="1783098"/>
            <a:ext cx="170140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errors/</a:t>
            </a:r>
            <a:r>
              <a:rPr lang="en-US" dirty="0" err="1" smtClean="0">
                <a:solidFill>
                  <a:srgbClr val="FFFF00"/>
                </a:solidFill>
              </a:rPr>
              <a:t>levels.php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83179" y="6172170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340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PHP Error Reporting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016720"/>
              </p:ext>
            </p:extLst>
          </p:nvPr>
        </p:nvGraphicFramePr>
        <p:xfrm>
          <a:off x="365807" y="1417342"/>
          <a:ext cx="8412387" cy="534416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57194"/>
                <a:gridCol w="1645902"/>
                <a:gridCol w="6309291"/>
              </a:tblGrid>
              <a:tr h="27431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Value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Constant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Description</a:t>
                      </a:r>
                    </a:p>
                  </a:txBody>
                  <a:tcPr marL="12700" marR="12700" marT="12700" marB="0" anchor="b"/>
                </a:tc>
              </a:tr>
              <a:tr h="187986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E_ERROR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Fatal run-time errors. Errors that cannot be recovered from. Execution of the script is halted</a:t>
                      </a:r>
                    </a:p>
                  </a:txBody>
                  <a:tcPr marL="12700" marR="12700" marT="12700" marB="0" anchor="b"/>
                </a:tc>
              </a:tr>
              <a:tr h="175284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E_WARNING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Run-time warnings (non-fatal errors). Execution of the script is not halted</a:t>
                      </a:r>
                    </a:p>
                  </a:txBody>
                  <a:tcPr marL="12700" marR="12700" marT="12700" marB="0" anchor="b"/>
                </a:tc>
              </a:tr>
              <a:tr h="274317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E_PARSE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Compile-time parse errors. Parse errors should only be generated by the parser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E_NOTICE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Run-time notices. The script found something that might be an error, but could also happen when running a script normally</a:t>
                      </a:r>
                    </a:p>
                  </a:txBody>
                  <a:tcPr marL="12700" marR="12700" marT="12700" marB="0" anchor="b"/>
                </a:tc>
              </a:tr>
              <a:tr h="149878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E_CORE_ERROR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Fatal errors at PHP startup. This is like E_ERROR, except it is generated by the core of PHP</a:t>
                      </a:r>
                    </a:p>
                  </a:txBody>
                  <a:tcPr marL="12700" marR="12700" marT="12700" marB="0" anchor="b"/>
                </a:tc>
              </a:tr>
              <a:tr h="22861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E_CORE_WARNING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Non-fatal errors at PHP startup. This is like E_WARNING, except it is generated by the core of PHP</a:t>
                      </a:r>
                    </a:p>
                  </a:txBody>
                  <a:tcPr marL="12700" marR="12700" marT="12700" marB="0" anchor="b"/>
                </a:tc>
              </a:tr>
              <a:tr h="182878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E_COMPILE_ERROR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Fatal compile-time errors. This is like E_ERROR, except it is generated by by the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Zend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Scripting Engine</a:t>
                      </a:r>
                    </a:p>
                  </a:txBody>
                  <a:tcPr marL="12700" marR="12700" marT="12700" marB="0" anchor="b"/>
                </a:tc>
              </a:tr>
              <a:tr h="170176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128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E_COMPILE_WARNING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Non-fatal compile-time errors. This is like E_WARNING, except it is generated by by the Zend Scripting Engine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E_USER_ERROR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Fatal user-generated error. This is like E_ERROR, except it is generated in PHP code by using the PHP function trigger_error()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E_USER_WARNING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Non-fatal user-generated warning. This is like E_WARNING, except it is generated in PHP code by using the PHP function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trigger_error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()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E_USER_NOTICE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User-generated notice. This is like E_NOTICE, except it is generated in PHP code by using the PHP function trigger_error()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2048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E_STRICT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Enable to have PHP suggest changes to your code which will ensure the best interoperability and forward compatibility of your code (Since PHP 5 but not included in E_ALL until PHP 5.4)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4096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E_RECOVERABLE_ERROR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Catchable fatal error. Indicates that a probably dangerous error occurred, but did not leave the Engine in an unstable state. If the error is not caught by a user defined handle, the application aborts as it was an E_ERROR (Since PHP 5.2)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8192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E_DEPRECATED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Run-time notices. Enable this to receive warnings about code that will not work in future versions (Since PHP 5.3)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16384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E_USER_DEPRECATED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User-generated warning message. This is like E_DEPRECATED, except it is generated in PHP code by using the PHP function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trigger_error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() (Since PHP 5.3)</a:t>
                      </a:r>
                    </a:p>
                  </a:txBody>
                  <a:tcPr marL="12700" marR="12700" marT="12700" marB="0" anchor="b"/>
                </a:tc>
              </a:tr>
              <a:tr h="172683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32767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E_ALL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Enable all PHP errors and warnings (except E_STRICT in versions &lt; 5.4)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03512" y="1143025"/>
            <a:ext cx="35463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hlinkClick r:id="rId2"/>
              </a:rPr>
              <a:t>http://www.w3schools.com/php/</a:t>
            </a:r>
            <a:r>
              <a:rPr lang="en-US" sz="1200" dirty="0" smtClean="0">
                <a:hlinkClick r:id="rId2"/>
              </a:rPr>
              <a:t>php_ref_error.asp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6954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PHP Error </a:t>
            </a:r>
            <a:r>
              <a:rPr lang="en-US" dirty="0" smtClean="0"/>
              <a:t>Suppression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Suppress individual errors with </a:t>
            </a:r>
            <a:r>
              <a:rPr lang="en-US" b="1" dirty="0" smtClean="0">
                <a:solidFill>
                  <a:srgbClr val="B23C00"/>
                </a:solidFill>
                <a:latin typeface="Courier New"/>
                <a:cs typeface="Courier New"/>
              </a:rPr>
              <a:t>@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Example: Don’t report a missing file error: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Example: Don’t report a division by zero: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03147" y="2514610"/>
            <a:ext cx="4617370" cy="36933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@</a:t>
            </a:r>
            <a:r>
              <a:rPr lang="en-US" sz="1800" b="1" dirty="0" smtClean="0">
                <a:latin typeface="Courier New"/>
                <a:cs typeface="Courier New"/>
              </a:rPr>
              <a:t>include </a:t>
            </a:r>
            <a:r>
              <a:rPr lang="en-US" sz="1800" b="1" dirty="0">
                <a:latin typeface="Courier New"/>
                <a:cs typeface="Courier New"/>
              </a:rPr>
              <a:t>'</a:t>
            </a:r>
            <a:r>
              <a:rPr lang="en-US" sz="1800" b="1" dirty="0" err="1" smtClean="0">
                <a:latin typeface="Courier New"/>
                <a:cs typeface="Courier New"/>
              </a:rPr>
              <a:t>testbedstart.inc.php</a:t>
            </a:r>
            <a:r>
              <a:rPr lang="en-US" sz="1800" b="1" dirty="0" smtClean="0">
                <a:latin typeface="Courier New"/>
                <a:cs typeface="Courier New"/>
              </a:rPr>
              <a:t>';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83293" y="3886195"/>
            <a:ext cx="2539540" cy="36933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$result = </a:t>
            </a:r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@</a:t>
            </a:r>
            <a:r>
              <a:rPr lang="en-US" sz="1800" b="1" dirty="0" smtClean="0">
                <a:latin typeface="Courier New"/>
                <a:cs typeface="Courier New"/>
              </a:rPr>
              <a:t>(1</a:t>
            </a:r>
            <a:r>
              <a:rPr lang="en-US" sz="1800" b="1" dirty="0">
                <a:latin typeface="Courier New"/>
                <a:cs typeface="Courier New"/>
              </a:rPr>
              <a:t>/</a:t>
            </a:r>
            <a:r>
              <a:rPr lang="en-US" sz="1800" b="1" dirty="0" smtClean="0">
                <a:latin typeface="Courier New"/>
                <a:cs typeface="Courier New"/>
              </a:rPr>
              <a:t>0);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83179" y="6172170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46317" y="4343390"/>
            <a:ext cx="200938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errors/</a:t>
            </a:r>
            <a:r>
              <a:rPr lang="en-US" dirty="0" err="1" smtClean="0">
                <a:solidFill>
                  <a:srgbClr val="FFFF00"/>
                </a:solidFill>
              </a:rPr>
              <a:t>suppress.php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083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 PHP Error Handler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693892"/>
          </a:xfrm>
        </p:spPr>
        <p:txBody>
          <a:bodyPr/>
          <a:lstStyle/>
          <a:p>
            <a:r>
              <a:rPr lang="en-US" dirty="0" smtClean="0"/>
              <a:t>Write a custom error handler with the signature:</a:t>
            </a:r>
          </a:p>
          <a:p>
            <a:endParaRPr lang="en-US" dirty="0"/>
          </a:p>
          <a:p>
            <a:pPr lvl="4"/>
            <a:endParaRPr lang="en-US" dirty="0" smtClean="0"/>
          </a:p>
          <a:p>
            <a:r>
              <a:rPr lang="en-US" dirty="0" smtClean="0"/>
              <a:t>Then tell PHP to use it: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5879" y="1874537"/>
            <a:ext cx="7438968" cy="36933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i="1" dirty="0" err="1">
                <a:latin typeface="Times New Roman"/>
                <a:cs typeface="Times New Roman"/>
              </a:rPr>
              <a:t>functionName</a:t>
            </a:r>
            <a:r>
              <a:rPr lang="en-US" sz="1800" b="1" dirty="0" smtClean="0">
                <a:latin typeface="Courier New"/>
                <a:cs typeface="Courier New"/>
              </a:rPr>
              <a:t>($level</a:t>
            </a:r>
            <a:r>
              <a:rPr lang="en-US" sz="1800" b="1" dirty="0">
                <a:latin typeface="Courier New"/>
                <a:cs typeface="Courier New"/>
              </a:rPr>
              <a:t>, </a:t>
            </a:r>
            <a:r>
              <a:rPr lang="en-US" sz="1800" b="1" dirty="0" smtClean="0">
                <a:latin typeface="Courier New"/>
                <a:cs typeface="Courier New"/>
              </a:rPr>
              <a:t>$message</a:t>
            </a:r>
            <a:r>
              <a:rPr lang="en-US" sz="1800" b="1" dirty="0">
                <a:latin typeface="Courier New"/>
                <a:cs typeface="Courier New"/>
              </a:rPr>
              <a:t>, </a:t>
            </a:r>
            <a:r>
              <a:rPr lang="en-US" sz="1800" b="1" dirty="0" smtClean="0">
                <a:latin typeface="Courier New"/>
                <a:cs typeface="Courier New"/>
              </a:rPr>
              <a:t>$file</a:t>
            </a:r>
            <a:r>
              <a:rPr lang="en-US" sz="1800" b="1" dirty="0">
                <a:latin typeface="Courier New"/>
                <a:cs typeface="Courier New"/>
              </a:rPr>
              <a:t>, </a:t>
            </a:r>
            <a:r>
              <a:rPr lang="en-US" sz="1800" b="1" dirty="0" smtClean="0">
                <a:latin typeface="Courier New"/>
                <a:cs typeface="Courier New"/>
              </a:rPr>
              <a:t>$line</a:t>
            </a:r>
            <a:r>
              <a:rPr lang="en-US" sz="1800" b="1" dirty="0">
                <a:latin typeface="Courier New"/>
                <a:cs typeface="Courier New"/>
              </a:rPr>
              <a:t>, </a:t>
            </a:r>
            <a:r>
              <a:rPr lang="en-US" sz="1800" b="1" dirty="0" smtClean="0">
                <a:latin typeface="Courier New"/>
                <a:cs typeface="Courier New"/>
              </a:rPr>
              <a:t>$context)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03147" y="3154683"/>
            <a:ext cx="4742930" cy="36933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/>
                <a:cs typeface="Courier New"/>
              </a:rPr>
              <a:t>set_error_handler</a:t>
            </a:r>
            <a:r>
              <a:rPr lang="en-US" sz="1800" b="1" dirty="0">
                <a:latin typeface="Courier New"/>
                <a:cs typeface="Courier New"/>
              </a:rPr>
              <a:t> (</a:t>
            </a:r>
            <a:r>
              <a:rPr lang="en-US" sz="1800" b="1" dirty="0" smtClean="0">
                <a:latin typeface="Courier New"/>
                <a:cs typeface="Courier New"/>
              </a:rPr>
              <a:t>'</a:t>
            </a:r>
            <a:r>
              <a:rPr lang="en-US" sz="1800" b="1" i="1" dirty="0" err="1">
                <a:latin typeface="Times New Roman"/>
                <a:cs typeface="Times New Roman"/>
              </a:rPr>
              <a:t>functionName</a:t>
            </a:r>
            <a:r>
              <a:rPr lang="en-US" sz="1800" b="1" dirty="0" smtClean="0">
                <a:latin typeface="Courier New"/>
                <a:cs typeface="Courier New"/>
              </a:rPr>
              <a:t>'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003096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Solution: Question </a:t>
            </a:r>
            <a:r>
              <a:rPr lang="en-US" dirty="0" smtClean="0"/>
              <a:t>1a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4" descr="Screen Shot 2015-10-21 at 1.38.4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648" y="1221014"/>
            <a:ext cx="5867400" cy="485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453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 PHP Error </a:t>
            </a:r>
            <a:r>
              <a:rPr lang="en-US" dirty="0" smtClean="0"/>
              <a:t>Handler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325903"/>
            <a:ext cx="8380551" cy="540147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fr-FR" sz="1500" b="1" dirty="0" err="1" smtClean="0">
                <a:latin typeface="Courier New"/>
                <a:cs typeface="Courier New"/>
              </a:rPr>
              <a:t>define</a:t>
            </a:r>
            <a:r>
              <a:rPr lang="fr-FR" sz="1500" b="1" dirty="0">
                <a:latin typeface="Courier New"/>
                <a:cs typeface="Courier New"/>
              </a:rPr>
              <a:t>('LIVE', FALSE);</a:t>
            </a:r>
          </a:p>
          <a:p>
            <a:r>
              <a:rPr lang="fr-FR" sz="1500" b="1" dirty="0">
                <a:latin typeface="Courier New"/>
                <a:cs typeface="Courier New"/>
              </a:rPr>
              <a:t>        </a:t>
            </a:r>
          </a:p>
          <a:p>
            <a:r>
              <a:rPr lang="fr-FR" sz="1500" b="1" dirty="0" err="1" smtClean="0">
                <a:latin typeface="Courier New"/>
                <a:cs typeface="Courier New"/>
              </a:rPr>
              <a:t>function</a:t>
            </a:r>
            <a:r>
              <a:rPr lang="fr-FR" sz="1500" b="1" dirty="0" smtClean="0">
                <a:latin typeface="Courier New"/>
                <a:cs typeface="Courier New"/>
              </a:rPr>
              <a:t> </a:t>
            </a:r>
            <a:r>
              <a:rPr lang="fr-FR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myErrorHandler</a:t>
            </a:r>
            <a:r>
              <a:rPr lang="fr-FR" sz="1500" b="1" dirty="0">
                <a:solidFill>
                  <a:srgbClr val="B23C00"/>
                </a:solidFill>
                <a:latin typeface="Courier New"/>
                <a:cs typeface="Courier New"/>
              </a:rPr>
              <a:t> ($</a:t>
            </a:r>
            <a:r>
              <a:rPr lang="fr-FR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number</a:t>
            </a:r>
            <a:r>
              <a:rPr lang="fr-FR" sz="1500" b="1" dirty="0">
                <a:solidFill>
                  <a:srgbClr val="B23C00"/>
                </a:solidFill>
                <a:latin typeface="Courier New"/>
                <a:cs typeface="Courier New"/>
              </a:rPr>
              <a:t>, $message, $file, $line, $vars) </a:t>
            </a:r>
          </a:p>
          <a:p>
            <a:r>
              <a:rPr lang="fr-FR" sz="1500" b="1" dirty="0" smtClean="0">
                <a:latin typeface="Courier New"/>
                <a:cs typeface="Courier New"/>
              </a:rPr>
              <a:t>{</a:t>
            </a:r>
            <a:endParaRPr lang="fr-FR" sz="1500" b="1" dirty="0">
              <a:latin typeface="Courier New"/>
              <a:cs typeface="Courier New"/>
            </a:endParaRPr>
          </a:p>
          <a:p>
            <a:r>
              <a:rPr lang="en-US" sz="1500" b="1" dirty="0" smtClean="0">
                <a:latin typeface="Courier New"/>
                <a:cs typeface="Courier New"/>
              </a:rPr>
              <a:t>    if </a:t>
            </a:r>
            <a:r>
              <a:rPr lang="en-US" sz="1500" b="1" dirty="0">
                <a:latin typeface="Courier New"/>
                <a:cs typeface="Courier New"/>
              </a:rPr>
              <a:t>(!LIVE) {</a:t>
            </a:r>
          </a:p>
          <a:p>
            <a:r>
              <a:rPr lang="fr-FR" sz="1500" b="1" dirty="0" smtClean="0">
                <a:latin typeface="Courier New"/>
                <a:cs typeface="Courier New"/>
              </a:rPr>
              <a:t>        $</a:t>
            </a:r>
            <a:r>
              <a:rPr lang="fr-FR" sz="1500" b="1" dirty="0">
                <a:latin typeface="Courier New"/>
                <a:cs typeface="Courier New"/>
              </a:rPr>
              <a:t>message = "&lt;</a:t>
            </a:r>
            <a:r>
              <a:rPr lang="fr-FR" sz="1500" b="1" dirty="0" err="1">
                <a:latin typeface="Courier New"/>
                <a:cs typeface="Courier New"/>
              </a:rPr>
              <a:t>hr</a:t>
            </a:r>
            <a:r>
              <a:rPr lang="fr-FR" sz="1500" b="1" dirty="0">
                <a:latin typeface="Courier New"/>
                <a:cs typeface="Courier New"/>
              </a:rPr>
              <a:t> /&gt;&lt;</a:t>
            </a:r>
            <a:r>
              <a:rPr lang="fr-FR" sz="1500" b="1" dirty="0" err="1">
                <a:latin typeface="Courier New"/>
                <a:cs typeface="Courier New"/>
              </a:rPr>
              <a:t>strong</a:t>
            </a:r>
            <a:r>
              <a:rPr lang="fr-FR" sz="1500" b="1" dirty="0">
                <a:latin typeface="Courier New"/>
                <a:cs typeface="Courier New"/>
              </a:rPr>
              <a:t>&gt;An </a:t>
            </a:r>
            <a:r>
              <a:rPr lang="fr-FR" sz="1500" b="1" dirty="0" err="1">
                <a:latin typeface="Courier New"/>
                <a:cs typeface="Courier New"/>
              </a:rPr>
              <a:t>error</a:t>
            </a:r>
            <a:r>
              <a:rPr lang="fr-FR" sz="1500" b="1" dirty="0">
                <a:latin typeface="Courier New"/>
                <a:cs typeface="Courier New"/>
              </a:rPr>
              <a:t> </a:t>
            </a:r>
            <a:r>
              <a:rPr lang="fr-FR" sz="1500" b="1" dirty="0" err="1">
                <a:latin typeface="Courier New"/>
                <a:cs typeface="Courier New"/>
              </a:rPr>
              <a:t>occurred</a:t>
            </a:r>
            <a:r>
              <a:rPr lang="fr-FR" sz="1500" b="1" dirty="0">
                <a:latin typeface="Courier New"/>
                <a:cs typeface="Courier New"/>
              </a:rPr>
              <a:t> in file '$file' " .</a:t>
            </a:r>
          </a:p>
          <a:p>
            <a:r>
              <a:rPr lang="it-IT" sz="1500" b="1" dirty="0">
                <a:latin typeface="Courier New"/>
                <a:cs typeface="Courier New"/>
              </a:rPr>
              <a:t>        </a:t>
            </a:r>
            <a:r>
              <a:rPr lang="it-IT" sz="1500" b="1" dirty="0" smtClean="0">
                <a:latin typeface="Courier New"/>
                <a:cs typeface="Courier New"/>
              </a:rPr>
              <a:t>           </a:t>
            </a:r>
            <a:r>
              <a:rPr lang="it-IT" sz="1500" b="1" dirty="0">
                <a:latin typeface="Courier New"/>
                <a:cs typeface="Courier New"/>
              </a:rPr>
              <a:t>"on line $line: $</a:t>
            </a:r>
            <a:r>
              <a:rPr lang="it-IT" sz="1500" b="1" dirty="0" err="1">
                <a:latin typeface="Courier New"/>
                <a:cs typeface="Courier New"/>
              </a:rPr>
              <a:t>message</a:t>
            </a:r>
            <a:r>
              <a:rPr lang="it-IT" sz="1500" b="1" dirty="0">
                <a:latin typeface="Courier New"/>
                <a:cs typeface="Courier New"/>
              </a:rPr>
              <a:t>&lt;/strong&gt;\</a:t>
            </a:r>
            <a:r>
              <a:rPr lang="it-IT" sz="1500" b="1" dirty="0" err="1">
                <a:latin typeface="Courier New"/>
                <a:cs typeface="Courier New"/>
              </a:rPr>
              <a:t>n</a:t>
            </a:r>
            <a:r>
              <a:rPr lang="it-IT" sz="1500" b="1" dirty="0">
                <a:latin typeface="Courier New"/>
                <a:cs typeface="Courier New"/>
              </a:rPr>
              <a:t>&lt;</a:t>
            </a:r>
            <a:r>
              <a:rPr lang="it-IT" sz="1500" b="1" dirty="0" err="1">
                <a:latin typeface="Courier New"/>
                <a:cs typeface="Courier New"/>
              </a:rPr>
              <a:t>pre</a:t>
            </a:r>
            <a:r>
              <a:rPr lang="it-IT" sz="1500" b="1" dirty="0">
                <a:latin typeface="Courier New"/>
                <a:cs typeface="Courier New"/>
              </a:rPr>
              <a:t>&gt;\</a:t>
            </a:r>
            <a:r>
              <a:rPr lang="it-IT" sz="1500" b="1" dirty="0" err="1">
                <a:latin typeface="Courier New"/>
                <a:cs typeface="Courier New"/>
              </a:rPr>
              <a:t>n</a:t>
            </a:r>
            <a:r>
              <a:rPr lang="it-IT" sz="1500" b="1" dirty="0">
                <a:latin typeface="Courier New"/>
                <a:cs typeface="Courier New"/>
              </a:rPr>
              <a:t>" . </a:t>
            </a:r>
          </a:p>
          <a:p>
            <a:r>
              <a:rPr lang="ro-RO" sz="1500" b="1" dirty="0">
                <a:latin typeface="Courier New"/>
                <a:cs typeface="Courier New"/>
              </a:rPr>
              <a:t>        </a:t>
            </a:r>
            <a:r>
              <a:rPr lang="ro-RO" sz="1500" b="1" dirty="0" smtClean="0">
                <a:latin typeface="Courier New"/>
                <a:cs typeface="Courier New"/>
              </a:rPr>
              <a:t>           </a:t>
            </a:r>
            <a:r>
              <a:rPr lang="ro-RO" sz="1500" b="1" dirty="0">
                <a:solidFill>
                  <a:srgbClr val="B23C00"/>
                </a:solidFill>
                <a:latin typeface="Courier New"/>
                <a:cs typeface="Courier New"/>
              </a:rPr>
              <a:t>print_r($vars, 1) </a:t>
            </a:r>
            <a:r>
              <a:rPr lang="ro-RO" sz="1500" b="1" dirty="0">
                <a:latin typeface="Courier New"/>
                <a:cs typeface="Courier New"/>
              </a:rPr>
              <a:t>. "&lt;/pre&gt;"</a:t>
            </a:r>
            <a:r>
              <a:rPr lang="ro-RO" sz="1500" b="1" dirty="0" smtClean="0">
                <a:latin typeface="Courier New"/>
                <a:cs typeface="Courier New"/>
              </a:rPr>
              <a:t>;</a:t>
            </a:r>
          </a:p>
          <a:p>
            <a:endParaRPr lang="ro-RO" sz="1500" b="1" dirty="0">
              <a:latin typeface="Courier New"/>
              <a:cs typeface="Courier New"/>
            </a:endParaRPr>
          </a:p>
          <a:p>
            <a:r>
              <a:rPr lang="ro-RO" sz="1500" b="1" dirty="0">
                <a:latin typeface="Courier New"/>
                <a:cs typeface="Courier New"/>
              </a:rPr>
              <a:t>     </a:t>
            </a:r>
            <a:r>
              <a:rPr lang="es-ES_tradnl" sz="1500" b="1" dirty="0" smtClean="0">
                <a:latin typeface="Courier New"/>
                <a:cs typeface="Courier New"/>
              </a:rPr>
              <a:t>   echo </a:t>
            </a:r>
            <a:r>
              <a:rPr lang="es-ES_tradnl" sz="1500" b="1" dirty="0">
                <a:latin typeface="Courier New"/>
                <a:cs typeface="Courier New"/>
              </a:rPr>
              <a:t>"$</a:t>
            </a:r>
            <a:r>
              <a:rPr lang="es-ES_tradnl" sz="1500" b="1" dirty="0" err="1">
                <a:latin typeface="Courier New"/>
                <a:cs typeface="Courier New"/>
              </a:rPr>
              <a:t>message</a:t>
            </a:r>
            <a:r>
              <a:rPr lang="es-ES_tradnl" sz="1500" b="1" dirty="0">
                <a:latin typeface="Courier New"/>
                <a:cs typeface="Courier New"/>
              </a:rPr>
              <a:t>\n";</a:t>
            </a:r>
          </a:p>
          <a:p>
            <a:r>
              <a:rPr lang="es-ES_tradnl" sz="1500" b="1" dirty="0" smtClean="0">
                <a:latin typeface="Courier New"/>
                <a:cs typeface="Courier New"/>
              </a:rPr>
              <a:t>        </a:t>
            </a:r>
            <a:r>
              <a:rPr lang="es-ES_tradnl" sz="1500" b="1" dirty="0">
                <a:latin typeface="Courier New"/>
                <a:cs typeface="Courier New"/>
              </a:rPr>
              <a:t>echo "&lt;</a:t>
            </a:r>
            <a:r>
              <a:rPr lang="es-ES_tradnl" sz="1500" b="1" dirty="0" err="1">
                <a:latin typeface="Courier New"/>
                <a:cs typeface="Courier New"/>
              </a:rPr>
              <a:t>br</a:t>
            </a:r>
            <a:r>
              <a:rPr lang="es-ES_tradnl" sz="1500" b="1" dirty="0">
                <a:latin typeface="Courier New"/>
                <a:cs typeface="Courier New"/>
              </a:rPr>
              <a:t> /&gt;&lt;</a:t>
            </a:r>
            <a:r>
              <a:rPr lang="es-ES_tradnl" sz="1500" b="1" dirty="0" err="1">
                <a:latin typeface="Courier New"/>
                <a:cs typeface="Courier New"/>
              </a:rPr>
              <a:t>strong</a:t>
            </a:r>
            <a:r>
              <a:rPr lang="es-ES_tradnl" sz="1500" b="1" dirty="0">
                <a:latin typeface="Courier New"/>
                <a:cs typeface="Courier New"/>
              </a:rPr>
              <a:t>&gt;</a:t>
            </a:r>
            <a:r>
              <a:rPr lang="es-ES_tradnl" sz="1500" b="1" dirty="0" err="1">
                <a:latin typeface="Courier New"/>
                <a:cs typeface="Courier New"/>
              </a:rPr>
              <a:t>Backtrace</a:t>
            </a:r>
            <a:r>
              <a:rPr lang="es-ES_tradnl" sz="1500" b="1" dirty="0">
                <a:latin typeface="Courier New"/>
                <a:cs typeface="Courier New"/>
              </a:rPr>
              <a:t>:&lt;/</a:t>
            </a:r>
            <a:r>
              <a:rPr lang="es-ES_tradnl" sz="1500" b="1" dirty="0" err="1">
                <a:latin typeface="Courier New"/>
                <a:cs typeface="Courier New"/>
              </a:rPr>
              <a:t>strong</a:t>
            </a:r>
            <a:r>
              <a:rPr lang="es-ES_tradnl" sz="1500" b="1" dirty="0">
                <a:latin typeface="Courier New"/>
                <a:cs typeface="Courier New"/>
              </a:rPr>
              <a:t>&gt;</a:t>
            </a:r>
            <a:r>
              <a:rPr lang="es-ES_tradnl" sz="1500" b="1" dirty="0" smtClean="0">
                <a:latin typeface="Courier New"/>
                <a:cs typeface="Courier New"/>
              </a:rPr>
              <a:t>&lt;</a:t>
            </a:r>
            <a:r>
              <a:rPr lang="es-ES_tradnl" sz="1500" b="1" dirty="0" err="1" smtClean="0">
                <a:latin typeface="Courier New"/>
                <a:cs typeface="Courier New"/>
              </a:rPr>
              <a:t>br</a:t>
            </a:r>
            <a:r>
              <a:rPr lang="es-ES_tradnl" sz="1500" b="1" dirty="0" smtClean="0">
                <a:latin typeface="Courier New"/>
                <a:cs typeface="Courier New"/>
              </a:rPr>
              <a:t> /&gt;</a:t>
            </a:r>
            <a:r>
              <a:rPr lang="es-ES_tradnl" sz="1500" b="1" dirty="0">
                <a:latin typeface="Courier New"/>
                <a:cs typeface="Courier New"/>
              </a:rPr>
              <a:t>\n";</a:t>
            </a:r>
          </a:p>
          <a:p>
            <a:r>
              <a:rPr lang="en-US" sz="1500" b="1" dirty="0" smtClean="0">
                <a:solidFill>
                  <a:srgbClr val="B23C00"/>
                </a:solidFill>
                <a:latin typeface="Courier New"/>
                <a:cs typeface="Courier New"/>
              </a:rPr>
              <a:t>        </a:t>
            </a:r>
            <a:r>
              <a:rPr lang="en-US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debug_print_backtrace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de-DE" sz="1500" b="1" dirty="0" smtClean="0">
                <a:latin typeface="Courier New"/>
                <a:cs typeface="Courier New"/>
              </a:rPr>
              <a:t>        </a:t>
            </a:r>
            <a:r>
              <a:rPr lang="de-DE" sz="1500" b="1" dirty="0">
                <a:latin typeface="Courier New"/>
                <a:cs typeface="Courier New"/>
              </a:rPr>
              <a:t>echo "</a:t>
            </a:r>
            <a:r>
              <a:rPr lang="de-DE" sz="1500" b="1" dirty="0" smtClean="0">
                <a:latin typeface="Courier New"/>
                <a:cs typeface="Courier New"/>
              </a:rPr>
              <a:t>&lt;</a:t>
            </a:r>
            <a:r>
              <a:rPr lang="de-DE" sz="1500" b="1" dirty="0" err="1">
                <a:latin typeface="Courier New"/>
                <a:cs typeface="Courier New"/>
              </a:rPr>
              <a:t>hr</a:t>
            </a:r>
            <a:r>
              <a:rPr lang="de-DE" sz="1500" b="1" dirty="0">
                <a:latin typeface="Courier New"/>
                <a:cs typeface="Courier New"/>
              </a:rPr>
              <a:t> /</a:t>
            </a:r>
            <a:r>
              <a:rPr lang="de-DE" sz="1500" b="1" dirty="0" smtClean="0">
                <a:latin typeface="Courier New"/>
                <a:cs typeface="Courier New"/>
              </a:rPr>
              <a:t>&gt;";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 smtClean="0">
                <a:latin typeface="Courier New"/>
                <a:cs typeface="Courier New"/>
              </a:rPr>
              <a:t>    </a:t>
            </a:r>
            <a:r>
              <a:rPr lang="de-DE" sz="1500" b="1" dirty="0">
                <a:latin typeface="Courier New"/>
                <a:cs typeface="Courier New"/>
              </a:rPr>
              <a:t>} </a:t>
            </a:r>
          </a:p>
          <a:p>
            <a:r>
              <a:rPr lang="da-DK" sz="1500" b="1" dirty="0" smtClean="0">
                <a:latin typeface="Courier New"/>
                <a:cs typeface="Courier New"/>
              </a:rPr>
              <a:t>    </a:t>
            </a:r>
            <a:r>
              <a:rPr lang="da-DK" sz="1500" b="1" dirty="0" err="1">
                <a:latin typeface="Courier New"/>
                <a:cs typeface="Courier New"/>
              </a:rPr>
              <a:t>else</a:t>
            </a:r>
            <a:r>
              <a:rPr lang="da-DK" sz="1500" b="1" dirty="0">
                <a:latin typeface="Courier New"/>
                <a:cs typeface="Courier New"/>
              </a:rPr>
              <a:t> { </a:t>
            </a:r>
          </a:p>
          <a:p>
            <a:r>
              <a:rPr lang="es-ES_tradnl" sz="1500" b="1" dirty="0" smtClean="0">
                <a:latin typeface="Courier New"/>
                <a:cs typeface="Courier New"/>
              </a:rPr>
              <a:t>        </a:t>
            </a:r>
            <a:r>
              <a:rPr lang="es-ES_tradnl" sz="1500" b="1" dirty="0">
                <a:latin typeface="Courier New"/>
                <a:cs typeface="Courier New"/>
              </a:rPr>
              <a:t>echo '&lt;div </a:t>
            </a:r>
            <a:r>
              <a:rPr lang="es-ES_tradnl" sz="1500" b="1" dirty="0" err="1">
                <a:latin typeface="Courier New"/>
                <a:cs typeface="Courier New"/>
              </a:rPr>
              <a:t>class</a:t>
            </a:r>
            <a:r>
              <a:rPr lang="es-ES_tradnl" sz="1500" b="1" dirty="0">
                <a:latin typeface="Courier New"/>
                <a:cs typeface="Courier New"/>
              </a:rPr>
              <a:t>="error"&gt;'.</a:t>
            </a:r>
          </a:p>
          <a:p>
            <a:r>
              <a:rPr lang="en-US" sz="1500" b="1" dirty="0" smtClean="0">
                <a:latin typeface="Courier New"/>
                <a:cs typeface="Courier New"/>
              </a:rPr>
              <a:t>             </a:t>
            </a:r>
            <a:r>
              <a:rPr lang="en-US" sz="1500" b="1" dirty="0">
                <a:latin typeface="Courier New"/>
                <a:cs typeface="Courier New"/>
              </a:rPr>
              <a:t>'    A system error occurred. ' .</a:t>
            </a:r>
          </a:p>
          <a:p>
            <a:r>
              <a:rPr lang="en-US" sz="1500" b="1" dirty="0" smtClean="0">
                <a:latin typeface="Courier New"/>
                <a:cs typeface="Courier New"/>
              </a:rPr>
              <a:t>             </a:t>
            </a:r>
            <a:r>
              <a:rPr lang="en-US" sz="1500" b="1" dirty="0">
                <a:latin typeface="Courier New"/>
                <a:cs typeface="Courier New"/>
              </a:rPr>
              <a:t>'    We apologize for the inconvenience.' .</a:t>
            </a:r>
          </a:p>
          <a:p>
            <a:r>
              <a:rPr lang="fr-FR" sz="1500" b="1" dirty="0" smtClean="0">
                <a:latin typeface="Courier New"/>
                <a:cs typeface="Courier New"/>
              </a:rPr>
              <a:t>             </a:t>
            </a:r>
            <a:r>
              <a:rPr lang="fr-FR" sz="1500" b="1" dirty="0">
                <a:latin typeface="Courier New"/>
                <a:cs typeface="Courier New"/>
              </a:rPr>
              <a:t>'&lt;/div&gt;&lt;</a:t>
            </a:r>
            <a:r>
              <a:rPr lang="fr-FR" sz="1500" b="1" dirty="0" err="1">
                <a:latin typeface="Courier New"/>
                <a:cs typeface="Courier New"/>
              </a:rPr>
              <a:t>br</a:t>
            </a:r>
            <a:r>
              <a:rPr lang="fr-FR" sz="1500" b="1" dirty="0">
                <a:latin typeface="Courier New"/>
                <a:cs typeface="Courier New"/>
              </a:rPr>
              <a:t> /&gt;';        </a:t>
            </a:r>
          </a:p>
          <a:p>
            <a:r>
              <a:rPr lang="fr-FR" sz="1500" b="1" dirty="0" smtClean="0">
                <a:latin typeface="Courier New"/>
                <a:cs typeface="Courier New"/>
              </a:rPr>
              <a:t>    </a:t>
            </a:r>
            <a:r>
              <a:rPr lang="fr-FR" sz="1500" b="1" dirty="0">
                <a:latin typeface="Courier New"/>
                <a:cs typeface="Courier New"/>
              </a:rPr>
              <a:t>}</a:t>
            </a:r>
          </a:p>
          <a:p>
            <a:r>
              <a:rPr lang="fr-FR" sz="1500" b="1" dirty="0" smtClean="0">
                <a:latin typeface="Courier New"/>
                <a:cs typeface="Courier New"/>
              </a:rPr>
              <a:t>}</a:t>
            </a:r>
            <a:endParaRPr lang="fr-FR" sz="1500" b="1" dirty="0">
              <a:latin typeface="Courier New"/>
              <a:cs typeface="Courier New"/>
            </a:endParaRPr>
          </a:p>
          <a:p>
            <a:r>
              <a:rPr lang="fr-FR" sz="1500" b="1" dirty="0">
                <a:latin typeface="Courier New"/>
                <a:cs typeface="Courier New"/>
              </a:rPr>
              <a:t>        </a:t>
            </a:r>
          </a:p>
          <a:p>
            <a:r>
              <a:rPr lang="fr-FR" sz="15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set_error_handler</a:t>
            </a:r>
            <a:r>
              <a:rPr lang="fr-FR" sz="1500" b="1" dirty="0" smtClean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fr-FR" sz="1500" b="1" dirty="0">
                <a:solidFill>
                  <a:srgbClr val="B23C00"/>
                </a:solidFill>
                <a:latin typeface="Courier New"/>
                <a:cs typeface="Courier New"/>
              </a:rPr>
              <a:t>('</a:t>
            </a:r>
            <a:r>
              <a:rPr lang="fr-FR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myErrorHandler</a:t>
            </a:r>
            <a:r>
              <a:rPr lang="fr-FR" sz="1500" b="1" dirty="0">
                <a:solidFill>
                  <a:srgbClr val="B23C00"/>
                </a:solidFill>
                <a:latin typeface="Courier New"/>
                <a:cs typeface="Courier New"/>
              </a:rPr>
              <a:t>');</a:t>
            </a:r>
            <a:endParaRPr lang="en-US" sz="1500" b="1" dirty="0">
              <a:solidFill>
                <a:srgbClr val="B23C00"/>
              </a:solidFill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15170" y="6263609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66536" y="1234464"/>
            <a:ext cx="183816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errors/</a:t>
            </a:r>
            <a:r>
              <a:rPr lang="en-US" dirty="0" err="1" smtClean="0">
                <a:solidFill>
                  <a:srgbClr val="FFFF00"/>
                </a:solidFill>
              </a:rPr>
              <a:t>custom.php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856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PHP Command Line Interface (CLI)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419575"/>
          </a:xfrm>
        </p:spPr>
        <p:txBody>
          <a:bodyPr/>
          <a:lstStyle/>
          <a:p>
            <a:r>
              <a:rPr lang="en-US" dirty="0" smtClean="0"/>
              <a:t>You can run PHP on the command line: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To get help:</a:t>
            </a:r>
          </a:p>
          <a:p>
            <a:r>
              <a:rPr lang="en-US" dirty="0" smtClean="0"/>
              <a:t>To get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phpinfo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 output: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6564" y="1946309"/>
            <a:ext cx="8634508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~: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which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php</a:t>
            </a:r>
            <a:endParaRPr lang="en-US" sz="18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/</a:t>
            </a:r>
            <a:r>
              <a:rPr lang="en-US" sz="1800" b="1" dirty="0" err="1">
                <a:latin typeface="Courier New"/>
                <a:cs typeface="Courier New"/>
              </a:rPr>
              <a:t>usr</a:t>
            </a:r>
            <a:r>
              <a:rPr lang="en-US" sz="1800" b="1" dirty="0">
                <a:latin typeface="Courier New"/>
                <a:cs typeface="Courier New"/>
              </a:rPr>
              <a:t>/bin/</a:t>
            </a:r>
            <a:r>
              <a:rPr lang="en-US" sz="1800" b="1" dirty="0" err="1">
                <a:latin typeface="Courier New"/>
                <a:cs typeface="Courier New"/>
              </a:rPr>
              <a:t>php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~: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php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-v</a:t>
            </a:r>
          </a:p>
          <a:p>
            <a:r>
              <a:rPr lang="en-US" sz="1800" b="1" dirty="0">
                <a:latin typeface="Courier New"/>
                <a:cs typeface="Courier New"/>
              </a:rPr>
              <a:t>PHP 5.5.14 (cli) (built: Sep  9 2014 19:09:25) </a:t>
            </a:r>
          </a:p>
          <a:p>
            <a:r>
              <a:rPr lang="en-US" sz="1800" b="1" dirty="0">
                <a:latin typeface="Courier New"/>
                <a:cs typeface="Courier New"/>
              </a:rPr>
              <a:t>Copyright (c) 1997-2014 The PHP Group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Zend</a:t>
            </a:r>
            <a:r>
              <a:rPr lang="en-US" sz="1800" b="1" dirty="0">
                <a:latin typeface="Courier New"/>
                <a:cs typeface="Courier New"/>
              </a:rPr>
              <a:t> Engine v2.5.0, Copyright (c) 1998-2014 </a:t>
            </a:r>
            <a:r>
              <a:rPr lang="en-US" sz="1800" b="1" dirty="0" err="1">
                <a:latin typeface="Courier New"/>
                <a:cs typeface="Courier New"/>
              </a:rPr>
              <a:t>Zend</a:t>
            </a:r>
            <a:r>
              <a:rPr lang="en-US" sz="1800" b="1" dirty="0">
                <a:latin typeface="Courier New"/>
                <a:cs typeface="Courier New"/>
              </a:rPr>
              <a:t> Technologies</a:t>
            </a:r>
          </a:p>
          <a:p>
            <a:r>
              <a:rPr lang="en-US" sz="1800" b="1" dirty="0">
                <a:latin typeface="Courier New"/>
                <a:cs typeface="Courier New"/>
              </a:rPr>
              <a:t>~: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08976" y="4343390"/>
            <a:ext cx="1292842" cy="461665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/>
                <a:cs typeface="Courier New"/>
              </a:rPr>
              <a:t>php</a:t>
            </a:r>
            <a:r>
              <a:rPr lang="en-US" sz="2400" b="1" dirty="0">
                <a:latin typeface="Courier New"/>
                <a:cs typeface="Courier New"/>
              </a:rPr>
              <a:t> -h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4951" y="4887554"/>
            <a:ext cx="1292842" cy="461665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/>
                <a:cs typeface="Courier New"/>
              </a:rPr>
              <a:t>php</a:t>
            </a:r>
            <a:r>
              <a:rPr lang="en-US" sz="2400" b="1" dirty="0">
                <a:latin typeface="Courier New"/>
                <a:cs typeface="Courier New"/>
              </a:rPr>
              <a:t> </a:t>
            </a:r>
            <a:r>
              <a:rPr lang="en-US" sz="2400" b="1" dirty="0" smtClean="0">
                <a:latin typeface="Courier New"/>
                <a:cs typeface="Courier New"/>
              </a:rPr>
              <a:t>-</a:t>
            </a:r>
            <a:r>
              <a:rPr lang="en-US" sz="2400" b="1" dirty="0" err="1" smtClean="0">
                <a:latin typeface="Courier New"/>
                <a:cs typeface="Courier New"/>
              </a:rPr>
              <a:t>i</a:t>
            </a:r>
            <a:endParaRPr lang="en-US" sz="24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442516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PHP Command Line Interface (CLI</a:t>
            </a:r>
            <a:r>
              <a:rPr lang="en-US" dirty="0" smtClean="0"/>
              <a:t>)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693892"/>
          </a:xfrm>
        </p:spPr>
        <p:txBody>
          <a:bodyPr/>
          <a:lstStyle/>
          <a:p>
            <a:r>
              <a:rPr lang="en-US" dirty="0" smtClean="0"/>
              <a:t>To run single-line PHP statements: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Don’t forget the ending semicolon.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43538" y="1965976"/>
            <a:ext cx="5571632" cy="101566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~: </a:t>
            </a:r>
            <a:r>
              <a:rPr lang="en-US" sz="2000" b="1" dirty="0" err="1">
                <a:latin typeface="Courier New"/>
                <a:cs typeface="Courier New"/>
              </a:rPr>
              <a:t>php</a:t>
            </a:r>
            <a:r>
              <a:rPr lang="en-US" sz="2000" b="1" dirty="0">
                <a:latin typeface="Courier New"/>
                <a:cs typeface="Courier New"/>
              </a:rPr>
              <a:t> -r 'echo "Hello, world.\n";'</a:t>
            </a:r>
          </a:p>
          <a:p>
            <a:r>
              <a:rPr lang="en-US" sz="2000" b="1" dirty="0">
                <a:latin typeface="Courier New"/>
                <a:cs typeface="Courier New"/>
              </a:rPr>
              <a:t>Hello, world.</a:t>
            </a:r>
          </a:p>
          <a:p>
            <a:r>
              <a:rPr lang="en-US" sz="2000" b="1" dirty="0">
                <a:latin typeface="Courier New"/>
                <a:cs typeface="Courier New"/>
              </a:rPr>
              <a:t>~: </a:t>
            </a:r>
          </a:p>
        </p:txBody>
      </p:sp>
    </p:spTree>
    <p:extLst>
      <p:ext uri="{BB962C8B-B14F-4D97-AF65-F5344CB8AC3E}">
        <p14:creationId xmlns:p14="http://schemas.microsoft.com/office/powerpoint/2010/main" val="3211745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Interactive PHP CLI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 smtClean="0"/>
              <a:t>Run PHP as an </a:t>
            </a:r>
            <a:r>
              <a:rPr lang="en-US" dirty="0" smtClean="0">
                <a:solidFill>
                  <a:srgbClr val="B23C00"/>
                </a:solidFill>
              </a:rPr>
              <a:t>interactive shell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1965976"/>
            <a:ext cx="8495986" cy="338554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~: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php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-a</a:t>
            </a:r>
          </a:p>
          <a:p>
            <a:r>
              <a:rPr lang="en-US" sz="1800" b="1" dirty="0">
                <a:latin typeface="Courier New"/>
                <a:cs typeface="Courier New"/>
              </a:rPr>
              <a:t>Interactive shell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err="1">
                <a:latin typeface="Courier New"/>
                <a:cs typeface="Courier New"/>
              </a:rPr>
              <a:t>php</a:t>
            </a:r>
            <a:r>
              <a:rPr lang="en-US" sz="1800" b="1" dirty="0">
                <a:latin typeface="Courier New"/>
                <a:cs typeface="Courier New"/>
              </a:rPr>
              <a:t> &gt; echo "Hello, world!\n";</a:t>
            </a:r>
          </a:p>
          <a:p>
            <a:r>
              <a:rPr lang="en-US" sz="1800" b="1" dirty="0">
                <a:latin typeface="Courier New"/>
                <a:cs typeface="Courier New"/>
              </a:rPr>
              <a:t>Hello, world!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php</a:t>
            </a:r>
            <a:r>
              <a:rPr lang="en-US" sz="1800" b="1" dirty="0">
                <a:latin typeface="Courier New"/>
                <a:cs typeface="Courier New"/>
              </a:rPr>
              <a:t> &gt; $</a:t>
            </a:r>
            <a:r>
              <a:rPr lang="en-US" sz="1800" b="1" dirty="0" err="1">
                <a:latin typeface="Courier New"/>
                <a:cs typeface="Courier New"/>
              </a:rPr>
              <a:t>beatles</a:t>
            </a:r>
            <a:r>
              <a:rPr lang="en-US" sz="1800" b="1" dirty="0">
                <a:latin typeface="Courier New"/>
                <a:cs typeface="Courier New"/>
              </a:rPr>
              <a:t> = array('</a:t>
            </a:r>
            <a:r>
              <a:rPr lang="en-US" sz="1800" b="1" dirty="0" err="1">
                <a:latin typeface="Courier New"/>
                <a:cs typeface="Courier New"/>
              </a:rPr>
              <a:t>paul</a:t>
            </a:r>
            <a:r>
              <a:rPr lang="en-US" sz="1800" b="1" dirty="0">
                <a:latin typeface="Courier New"/>
                <a:cs typeface="Courier New"/>
              </a:rPr>
              <a:t>', 'john', '</a:t>
            </a:r>
            <a:r>
              <a:rPr lang="en-US" sz="1800" b="1" dirty="0" err="1">
                <a:latin typeface="Courier New"/>
                <a:cs typeface="Courier New"/>
              </a:rPr>
              <a:t>george</a:t>
            </a:r>
            <a:r>
              <a:rPr lang="en-US" sz="1800" b="1" dirty="0">
                <a:latin typeface="Courier New"/>
                <a:cs typeface="Courier New"/>
              </a:rPr>
              <a:t>', '</a:t>
            </a:r>
            <a:r>
              <a:rPr lang="en-US" sz="1800" b="1" dirty="0" err="1">
                <a:latin typeface="Courier New"/>
                <a:cs typeface="Courier New"/>
              </a:rPr>
              <a:t>ringo</a:t>
            </a:r>
            <a:r>
              <a:rPr lang="en-US" sz="1800" b="1" dirty="0">
                <a:latin typeface="Courier New"/>
                <a:cs typeface="Courier New"/>
              </a:rPr>
              <a:t>');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php</a:t>
            </a:r>
            <a:r>
              <a:rPr lang="en-US" sz="1800" b="1" dirty="0">
                <a:latin typeface="Courier New"/>
                <a:cs typeface="Courier New"/>
              </a:rPr>
              <a:t> &gt; </a:t>
            </a:r>
            <a:r>
              <a:rPr lang="en-US" sz="1800" b="1" dirty="0" err="1">
                <a:latin typeface="Courier New"/>
                <a:cs typeface="Courier New"/>
              </a:rPr>
              <a:t>foreach</a:t>
            </a:r>
            <a:r>
              <a:rPr lang="en-US" sz="1800" b="1" dirty="0">
                <a:latin typeface="Courier New"/>
                <a:cs typeface="Courier New"/>
              </a:rPr>
              <a:t> ($</a:t>
            </a:r>
            <a:r>
              <a:rPr lang="en-US" sz="1800" b="1" dirty="0" err="1">
                <a:latin typeface="Courier New"/>
                <a:cs typeface="Courier New"/>
              </a:rPr>
              <a:t>beatles</a:t>
            </a:r>
            <a:r>
              <a:rPr lang="en-US" sz="1800" b="1" dirty="0">
                <a:latin typeface="Courier New"/>
                <a:cs typeface="Courier New"/>
              </a:rPr>
              <a:t> as $member) { echo $member . "\n"; }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paul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john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george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err="1">
                <a:latin typeface="Courier New"/>
                <a:cs typeface="Courier New"/>
              </a:rPr>
              <a:t>ringo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err="1">
                <a:latin typeface="Courier New"/>
                <a:cs typeface="Courier New"/>
              </a:rPr>
              <a:t>php</a:t>
            </a:r>
            <a:r>
              <a:rPr lang="en-US" sz="1800" b="1" dirty="0">
                <a:latin typeface="Courier New"/>
                <a:cs typeface="Courier New"/>
              </a:rPr>
              <a:t> &gt; </a:t>
            </a:r>
          </a:p>
        </p:txBody>
      </p:sp>
    </p:spTree>
    <p:extLst>
      <p:ext uri="{BB962C8B-B14F-4D97-AF65-F5344CB8AC3E}">
        <p14:creationId xmlns:p14="http://schemas.microsoft.com/office/powerpoint/2010/main" val="126074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PHP Script File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91067" y="1337733"/>
            <a:ext cx="5032936" cy="480131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#!/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usr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/bin/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php</a:t>
            </a:r>
            <a:endParaRPr lang="en-US" sz="18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&lt;?</a:t>
            </a:r>
            <a:r>
              <a:rPr lang="en-US" sz="1800" b="1" dirty="0" err="1">
                <a:latin typeface="Courier New"/>
                <a:cs typeface="Courier New"/>
              </a:rPr>
              <a:t>php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ro-RO" sz="1800" b="1" dirty="0">
                <a:latin typeface="Courier New"/>
                <a:cs typeface="Courier New"/>
              </a:rPr>
              <a:t>$file = </a:t>
            </a:r>
            <a:r>
              <a:rPr lang="ro-RO" sz="1800" b="1" dirty="0">
                <a:solidFill>
                  <a:srgbClr val="B23C00"/>
                </a:solidFill>
                <a:latin typeface="Courier New"/>
                <a:cs typeface="Courier New"/>
              </a:rPr>
              <a:t>$_SERVER["argv"][1]</a:t>
            </a:r>
            <a:r>
              <a:rPr lang="ro-RO" sz="1800" b="1" dirty="0">
                <a:latin typeface="Courier New"/>
                <a:cs typeface="Courier New"/>
              </a:rPr>
              <a:t>;</a:t>
            </a:r>
          </a:p>
          <a:p>
            <a:r>
              <a:rPr lang="ro-RO" sz="1800" b="1" dirty="0">
                <a:latin typeface="Courier New"/>
                <a:cs typeface="Courier New"/>
              </a:rPr>
              <a:t>echo "\nListing file '$file':\n\n";</a:t>
            </a:r>
          </a:p>
          <a:p>
            <a:endParaRPr lang="ro-RO" sz="1800" b="1" dirty="0">
              <a:latin typeface="Courier New"/>
              <a:cs typeface="Courier New"/>
            </a:endParaRPr>
          </a:p>
          <a:p>
            <a:r>
              <a:rPr lang="ro-RO" sz="1800" b="1" dirty="0">
                <a:latin typeface="Courier New"/>
                <a:cs typeface="Courier New"/>
              </a:rPr>
              <a:t>$data = file($file);</a:t>
            </a:r>
          </a:p>
          <a:p>
            <a:r>
              <a:rPr lang="ro-RO" sz="1800" b="1" dirty="0">
                <a:latin typeface="Courier New"/>
                <a:cs typeface="Courier New"/>
              </a:rPr>
              <a:t>$n = 1;</a:t>
            </a:r>
          </a:p>
          <a:p>
            <a:endParaRPr lang="ro-RO" sz="1800" b="1" dirty="0">
              <a:latin typeface="Courier New"/>
              <a:cs typeface="Courier New"/>
            </a:endParaRPr>
          </a:p>
          <a:p>
            <a:r>
              <a:rPr lang="ro-RO" sz="1800" b="1" dirty="0">
                <a:latin typeface="Courier New"/>
                <a:cs typeface="Courier New"/>
              </a:rPr>
              <a:t>foreach ($data as $line) {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echo "$n $line";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$n++;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}</a:t>
            </a:r>
          </a:p>
          <a:p>
            <a:endParaRPr lang="es-ES_tradnl" sz="1800" b="1" dirty="0">
              <a:latin typeface="Courier New"/>
              <a:cs typeface="Courier New"/>
            </a:endParaRPr>
          </a:p>
          <a:p>
            <a:r>
              <a:rPr lang="es-ES_tradnl" sz="1800" b="1" dirty="0">
                <a:latin typeface="Courier New"/>
                <a:cs typeface="Courier New"/>
              </a:rPr>
              <a:t>echo "\n\</a:t>
            </a:r>
            <a:r>
              <a:rPr lang="es-ES_tradnl" sz="1800" b="1" dirty="0" err="1">
                <a:latin typeface="Courier New"/>
                <a:cs typeface="Courier New"/>
              </a:rPr>
              <a:t>nEnd</a:t>
            </a:r>
            <a:r>
              <a:rPr lang="es-ES_tradnl" sz="1800" b="1" dirty="0">
                <a:latin typeface="Courier New"/>
                <a:cs typeface="Courier New"/>
              </a:rPr>
              <a:t> of file '$file'.\n";</a:t>
            </a:r>
          </a:p>
          <a:p>
            <a:endParaRPr lang="es-ES_tradnl" sz="1800" b="1" dirty="0">
              <a:latin typeface="Courier New"/>
              <a:cs typeface="Courier New"/>
            </a:endParaRPr>
          </a:p>
          <a:p>
            <a:r>
              <a:rPr lang="es-ES_tradnl" sz="1800" b="1" dirty="0">
                <a:latin typeface="Courier New"/>
                <a:cs typeface="Courier New"/>
              </a:rPr>
              <a:t>?&gt;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80561" y="2057415"/>
            <a:ext cx="398224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Get the first command line argument.</a:t>
            </a:r>
            <a:endParaRPr lang="en-US" sz="1800" dirty="0">
              <a:solidFill>
                <a:srgbClr val="B23C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80561" y="1234464"/>
            <a:ext cx="123413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php</a:t>
            </a:r>
            <a:r>
              <a:rPr lang="en-US" dirty="0" smtClean="0">
                <a:solidFill>
                  <a:srgbClr val="FFFF00"/>
                </a:solidFill>
              </a:rPr>
              <a:t>/</a:t>
            </a:r>
            <a:r>
              <a:rPr lang="en-US" dirty="0" err="1" smtClean="0">
                <a:solidFill>
                  <a:srgbClr val="FFFF00"/>
                </a:solidFill>
              </a:rPr>
              <a:t>list.php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189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PHP Script </a:t>
            </a:r>
            <a:r>
              <a:rPr lang="en-US" dirty="0" smtClean="0"/>
              <a:t>File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 smtClean="0"/>
              <a:t>Run the file with the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php</a:t>
            </a:r>
            <a:r>
              <a:rPr lang="en-US" dirty="0" smtClean="0"/>
              <a:t> command: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70467" y="2133600"/>
            <a:ext cx="1846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737391" y="2020762"/>
            <a:ext cx="5571632" cy="37856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~: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php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list.php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lorem.txt</a:t>
            </a:r>
            <a:endParaRPr lang="en-US" sz="20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Listing file '</a:t>
            </a:r>
            <a:r>
              <a:rPr lang="en-US" sz="2000" b="1" dirty="0" err="1">
                <a:latin typeface="Courier New"/>
                <a:cs typeface="Courier New"/>
              </a:rPr>
              <a:t>lorem.txt</a:t>
            </a:r>
            <a:r>
              <a:rPr lang="en-US" sz="2000" b="1" dirty="0">
                <a:latin typeface="Courier New"/>
                <a:cs typeface="Courier New"/>
              </a:rPr>
              <a:t>':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1 </a:t>
            </a:r>
            <a:r>
              <a:rPr lang="en-US" sz="2000" b="1" dirty="0" err="1">
                <a:latin typeface="Courier New"/>
                <a:cs typeface="Courier New"/>
              </a:rPr>
              <a:t>Lorem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ipsum</a:t>
            </a:r>
            <a:r>
              <a:rPr lang="en-US" sz="2000" b="1" dirty="0">
                <a:latin typeface="Courier New"/>
                <a:cs typeface="Courier New"/>
              </a:rPr>
              <a:t> dolor sit </a:t>
            </a:r>
            <a:r>
              <a:rPr lang="en-US" sz="2000" b="1" dirty="0" err="1">
                <a:latin typeface="Courier New"/>
                <a:cs typeface="Courier New"/>
              </a:rPr>
              <a:t>amet</a:t>
            </a:r>
            <a:r>
              <a:rPr lang="en-US" sz="2000" b="1" dirty="0">
                <a:latin typeface="Courier New"/>
                <a:cs typeface="Courier New"/>
              </a:rPr>
              <a:t>, </a:t>
            </a:r>
          </a:p>
          <a:p>
            <a:r>
              <a:rPr lang="en-US" sz="2000" b="1" dirty="0">
                <a:latin typeface="Courier New"/>
                <a:cs typeface="Courier New"/>
              </a:rPr>
              <a:t>2 </a:t>
            </a:r>
            <a:r>
              <a:rPr lang="en-US" sz="2000" b="1" dirty="0" err="1">
                <a:latin typeface="Courier New"/>
                <a:cs typeface="Courier New"/>
              </a:rPr>
              <a:t>consectetur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adipiscing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elit</a:t>
            </a:r>
            <a:r>
              <a:rPr lang="en-US" sz="2000" b="1" dirty="0">
                <a:latin typeface="Courier New"/>
                <a:cs typeface="Courier New"/>
              </a:rPr>
              <a:t>, </a:t>
            </a:r>
          </a:p>
          <a:p>
            <a:r>
              <a:rPr lang="en-US" sz="2000" b="1" dirty="0">
                <a:latin typeface="Courier New"/>
                <a:cs typeface="Courier New"/>
              </a:rPr>
              <a:t>3 </a:t>
            </a:r>
            <a:r>
              <a:rPr lang="en-US" sz="2000" b="1" dirty="0" err="1">
                <a:latin typeface="Courier New"/>
                <a:cs typeface="Courier New"/>
              </a:rPr>
              <a:t>sed</a:t>
            </a:r>
            <a:r>
              <a:rPr lang="en-US" sz="2000" b="1" dirty="0">
                <a:latin typeface="Courier New"/>
                <a:cs typeface="Courier New"/>
              </a:rPr>
              <a:t> do </a:t>
            </a:r>
            <a:r>
              <a:rPr lang="en-US" sz="2000" b="1" dirty="0" err="1">
                <a:latin typeface="Courier New"/>
                <a:cs typeface="Courier New"/>
              </a:rPr>
              <a:t>eiusmod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tempor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incididunt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</a:p>
          <a:p>
            <a:r>
              <a:rPr lang="en-US" sz="2000" b="1" dirty="0">
                <a:latin typeface="Courier New"/>
                <a:cs typeface="Courier New"/>
              </a:rPr>
              <a:t>4 </a:t>
            </a:r>
            <a:r>
              <a:rPr lang="en-US" sz="2000" b="1" dirty="0" err="1">
                <a:latin typeface="Courier New"/>
                <a:cs typeface="Courier New"/>
              </a:rPr>
              <a:t>ut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labore</a:t>
            </a:r>
            <a:r>
              <a:rPr lang="en-US" sz="2000" b="1" dirty="0">
                <a:latin typeface="Courier New"/>
                <a:cs typeface="Courier New"/>
              </a:rPr>
              <a:t> et </a:t>
            </a:r>
            <a:r>
              <a:rPr lang="en-US" sz="2000" b="1" dirty="0" err="1">
                <a:latin typeface="Courier New"/>
                <a:cs typeface="Courier New"/>
              </a:rPr>
              <a:t>dolore</a:t>
            </a:r>
            <a:r>
              <a:rPr lang="en-US" sz="2000" b="1" dirty="0">
                <a:latin typeface="Courier New"/>
                <a:cs typeface="Courier New"/>
              </a:rPr>
              <a:t> magna </a:t>
            </a:r>
            <a:r>
              <a:rPr lang="en-US" sz="2000" b="1" dirty="0" err="1">
                <a:latin typeface="Courier New"/>
                <a:cs typeface="Courier New"/>
              </a:rPr>
              <a:t>aliqua</a:t>
            </a:r>
            <a:r>
              <a:rPr lang="en-US" sz="2000" b="1" dirty="0">
                <a:latin typeface="Courier New"/>
                <a:cs typeface="Courier New"/>
              </a:rPr>
              <a:t>.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End of file '</a:t>
            </a:r>
            <a:r>
              <a:rPr lang="en-US" sz="2000" b="1" dirty="0" err="1">
                <a:latin typeface="Courier New"/>
                <a:cs typeface="Courier New"/>
              </a:rPr>
              <a:t>lorem.txt</a:t>
            </a:r>
            <a:r>
              <a:rPr lang="en-US" sz="2000" b="1" dirty="0">
                <a:latin typeface="Courier New"/>
                <a:cs typeface="Courier New"/>
              </a:rPr>
              <a:t>'.</a:t>
            </a:r>
          </a:p>
          <a:p>
            <a:r>
              <a:rPr lang="en-US" sz="2000" b="1" dirty="0">
                <a:latin typeface="Courier New"/>
                <a:cs typeface="Courier New"/>
              </a:rPr>
              <a:t>~: </a:t>
            </a:r>
          </a:p>
        </p:txBody>
      </p:sp>
    </p:spTree>
    <p:extLst>
      <p:ext uri="{BB962C8B-B14F-4D97-AF65-F5344CB8AC3E}">
        <p14:creationId xmlns:p14="http://schemas.microsoft.com/office/powerpoint/2010/main" val="334311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PHP Script File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45" y="1234464"/>
            <a:ext cx="8229600" cy="579137"/>
          </a:xfrm>
        </p:spPr>
        <p:txBody>
          <a:bodyPr/>
          <a:lstStyle/>
          <a:p>
            <a:r>
              <a:rPr lang="en-US" dirty="0" smtClean="0"/>
              <a:t>Make the script </a:t>
            </a:r>
            <a:r>
              <a:rPr lang="en-US" dirty="0" smtClean="0">
                <a:solidFill>
                  <a:srgbClr val="B23C00"/>
                </a:solidFill>
              </a:rPr>
              <a:t>directly executable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17537" y="1840183"/>
            <a:ext cx="2955106" cy="400110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/>
                <a:cs typeface="Courier New"/>
              </a:rPr>
              <a:t>chmod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a+x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list.php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37391" y="2423171"/>
            <a:ext cx="5571632" cy="3477875"/>
          </a:xfrm>
          <a:prstGeom prst="rect">
            <a:avLst/>
          </a:prstGeom>
          <a:solidFill>
            <a:srgbClr val="F2F2F2"/>
          </a:solidFill>
          <a:ln>
            <a:solidFill>
              <a:srgbClr val="A6A6A6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~: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./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list.php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lorem.txt</a:t>
            </a:r>
            <a:endParaRPr lang="en-US" sz="20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Listing file '</a:t>
            </a:r>
            <a:r>
              <a:rPr lang="en-US" sz="2000" b="1" dirty="0" err="1">
                <a:latin typeface="Courier New"/>
                <a:cs typeface="Courier New"/>
              </a:rPr>
              <a:t>lorem.txt</a:t>
            </a:r>
            <a:r>
              <a:rPr lang="en-US" sz="2000" b="1" dirty="0">
                <a:latin typeface="Courier New"/>
                <a:cs typeface="Courier New"/>
              </a:rPr>
              <a:t>':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1 </a:t>
            </a:r>
            <a:r>
              <a:rPr lang="en-US" sz="2000" b="1" dirty="0" err="1">
                <a:latin typeface="Courier New"/>
                <a:cs typeface="Courier New"/>
              </a:rPr>
              <a:t>Lorem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ipsum</a:t>
            </a:r>
            <a:r>
              <a:rPr lang="en-US" sz="2000" b="1" dirty="0">
                <a:latin typeface="Courier New"/>
                <a:cs typeface="Courier New"/>
              </a:rPr>
              <a:t> dolor sit </a:t>
            </a:r>
            <a:r>
              <a:rPr lang="en-US" sz="2000" b="1" dirty="0" err="1">
                <a:latin typeface="Courier New"/>
                <a:cs typeface="Courier New"/>
              </a:rPr>
              <a:t>amet</a:t>
            </a:r>
            <a:r>
              <a:rPr lang="en-US" sz="2000" b="1" dirty="0">
                <a:latin typeface="Courier New"/>
                <a:cs typeface="Courier New"/>
              </a:rPr>
              <a:t>, </a:t>
            </a:r>
          </a:p>
          <a:p>
            <a:r>
              <a:rPr lang="en-US" sz="2000" b="1" dirty="0">
                <a:latin typeface="Courier New"/>
                <a:cs typeface="Courier New"/>
              </a:rPr>
              <a:t>2 </a:t>
            </a:r>
            <a:r>
              <a:rPr lang="en-US" sz="2000" b="1" dirty="0" err="1">
                <a:latin typeface="Courier New"/>
                <a:cs typeface="Courier New"/>
              </a:rPr>
              <a:t>consectetur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adipiscing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elit</a:t>
            </a:r>
            <a:r>
              <a:rPr lang="en-US" sz="2000" b="1" dirty="0">
                <a:latin typeface="Courier New"/>
                <a:cs typeface="Courier New"/>
              </a:rPr>
              <a:t>, </a:t>
            </a:r>
          </a:p>
          <a:p>
            <a:r>
              <a:rPr lang="en-US" sz="2000" b="1" dirty="0">
                <a:latin typeface="Courier New"/>
                <a:cs typeface="Courier New"/>
              </a:rPr>
              <a:t>3 </a:t>
            </a:r>
            <a:r>
              <a:rPr lang="en-US" sz="2000" b="1" dirty="0" err="1">
                <a:latin typeface="Courier New"/>
                <a:cs typeface="Courier New"/>
              </a:rPr>
              <a:t>sed</a:t>
            </a:r>
            <a:r>
              <a:rPr lang="en-US" sz="2000" b="1" dirty="0">
                <a:latin typeface="Courier New"/>
                <a:cs typeface="Courier New"/>
              </a:rPr>
              <a:t> do </a:t>
            </a:r>
            <a:r>
              <a:rPr lang="en-US" sz="2000" b="1" dirty="0" err="1">
                <a:latin typeface="Courier New"/>
                <a:cs typeface="Courier New"/>
              </a:rPr>
              <a:t>eiusmod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tempor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incididunt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</a:p>
          <a:p>
            <a:r>
              <a:rPr lang="en-US" sz="2000" b="1" dirty="0">
                <a:latin typeface="Courier New"/>
                <a:cs typeface="Courier New"/>
              </a:rPr>
              <a:t>4 </a:t>
            </a:r>
            <a:r>
              <a:rPr lang="en-US" sz="2000" b="1" dirty="0" err="1">
                <a:latin typeface="Courier New"/>
                <a:cs typeface="Courier New"/>
              </a:rPr>
              <a:t>ut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labore</a:t>
            </a:r>
            <a:r>
              <a:rPr lang="en-US" sz="2000" b="1" dirty="0">
                <a:latin typeface="Courier New"/>
                <a:cs typeface="Courier New"/>
              </a:rPr>
              <a:t> et </a:t>
            </a:r>
            <a:r>
              <a:rPr lang="en-US" sz="2000" b="1" dirty="0" err="1">
                <a:latin typeface="Courier New"/>
                <a:cs typeface="Courier New"/>
              </a:rPr>
              <a:t>dolore</a:t>
            </a:r>
            <a:r>
              <a:rPr lang="en-US" sz="2000" b="1" dirty="0">
                <a:latin typeface="Courier New"/>
                <a:cs typeface="Courier New"/>
              </a:rPr>
              <a:t> magna </a:t>
            </a:r>
            <a:r>
              <a:rPr lang="en-US" sz="2000" b="1" dirty="0" err="1">
                <a:latin typeface="Courier New"/>
                <a:cs typeface="Courier New"/>
              </a:rPr>
              <a:t>aliqua</a:t>
            </a:r>
            <a:r>
              <a:rPr lang="en-US" sz="2000" b="1" dirty="0">
                <a:latin typeface="Courier New"/>
                <a:cs typeface="Courier New"/>
              </a:rPr>
              <a:t>.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End of file '</a:t>
            </a:r>
            <a:r>
              <a:rPr lang="en-US" sz="2000" b="1" dirty="0" err="1">
                <a:latin typeface="Courier New"/>
                <a:cs typeface="Courier New"/>
              </a:rPr>
              <a:t>lorem.txt</a:t>
            </a:r>
            <a:r>
              <a:rPr lang="en-US" sz="2000" b="1" dirty="0">
                <a:latin typeface="Courier New"/>
                <a:cs typeface="Courier New"/>
              </a:rPr>
              <a:t>'.</a:t>
            </a:r>
          </a:p>
          <a:p>
            <a:r>
              <a:rPr lang="en-US" sz="2000" b="1" dirty="0">
                <a:latin typeface="Courier New"/>
                <a:cs typeface="Courier New"/>
              </a:rPr>
              <a:t>~: </a:t>
            </a:r>
          </a:p>
        </p:txBody>
      </p:sp>
    </p:spTree>
    <p:extLst>
      <p:ext uri="{BB962C8B-B14F-4D97-AF65-F5344CB8AC3E}">
        <p14:creationId xmlns:p14="http://schemas.microsoft.com/office/powerpoint/2010/main" val="854084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Solution: Question </a:t>
            </a:r>
            <a:r>
              <a:rPr lang="en-US" dirty="0" smtClean="0"/>
              <a:t>1b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45" y="1508781"/>
            <a:ext cx="8080420" cy="175432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SELECT make, model, color, license</a:t>
            </a:r>
          </a:p>
          <a:p>
            <a:r>
              <a:rPr lang="en-US" sz="1800" b="1" dirty="0">
                <a:latin typeface="Courier New"/>
                <a:cs typeface="Courier New"/>
              </a:rPr>
              <a:t>FROM   Taxi, </a:t>
            </a:r>
            <a:r>
              <a:rPr lang="en-US" sz="1800" b="1" dirty="0" smtClean="0">
                <a:latin typeface="Courier New"/>
                <a:cs typeface="Courier New"/>
              </a:rPr>
              <a:t>Customer, </a:t>
            </a:r>
            <a:r>
              <a:rPr lang="en-US" sz="1800" b="1" dirty="0" err="1" smtClean="0">
                <a:latin typeface="Courier New"/>
                <a:cs typeface="Courier New"/>
              </a:rPr>
              <a:t>Taxi_Driver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WHERE  </a:t>
            </a:r>
            <a:r>
              <a:rPr lang="en-US" sz="1800" b="1" dirty="0" err="1">
                <a:latin typeface="Courier New"/>
                <a:cs typeface="Courier New"/>
              </a:rPr>
              <a:t>Customer.first</a:t>
            </a:r>
            <a:r>
              <a:rPr lang="en-US" sz="1800" b="1" dirty="0">
                <a:latin typeface="Courier New"/>
                <a:cs typeface="Courier New"/>
              </a:rPr>
              <a:t> = "Mary" AND </a:t>
            </a:r>
            <a:r>
              <a:rPr lang="en-US" sz="1800" b="1" dirty="0" err="1">
                <a:latin typeface="Courier New"/>
                <a:cs typeface="Courier New"/>
              </a:rPr>
              <a:t>Customer.last</a:t>
            </a:r>
            <a:r>
              <a:rPr lang="en-US" sz="1800" b="1" dirty="0">
                <a:latin typeface="Courier New"/>
                <a:cs typeface="Courier New"/>
              </a:rPr>
              <a:t> = "Jane"</a:t>
            </a:r>
          </a:p>
          <a:p>
            <a:r>
              <a:rPr lang="en-US" sz="1800" b="1" dirty="0">
                <a:latin typeface="Courier New"/>
                <a:cs typeface="Courier New"/>
              </a:rPr>
              <a:t>AND    ABS(</a:t>
            </a:r>
            <a:r>
              <a:rPr lang="en-US" sz="1800" b="1" dirty="0" err="1">
                <a:latin typeface="Courier New"/>
                <a:cs typeface="Courier New"/>
              </a:rPr>
              <a:t>Customer.location</a:t>
            </a:r>
            <a:r>
              <a:rPr lang="en-US" sz="1800" b="1" dirty="0">
                <a:latin typeface="Courier New"/>
                <a:cs typeface="Courier New"/>
              </a:rPr>
              <a:t> - </a:t>
            </a:r>
            <a:r>
              <a:rPr lang="en-US" sz="1800" b="1" dirty="0" err="1">
                <a:latin typeface="Courier New"/>
                <a:cs typeface="Courier New"/>
              </a:rPr>
              <a:t>Taxi.location</a:t>
            </a:r>
            <a:r>
              <a:rPr lang="en-US" sz="1800" b="1" dirty="0">
                <a:latin typeface="Courier New"/>
                <a:cs typeface="Courier New"/>
              </a:rPr>
              <a:t>) &lt;= </a:t>
            </a:r>
            <a:r>
              <a:rPr lang="en-US" sz="1800" b="1" dirty="0" smtClean="0">
                <a:latin typeface="Courier New"/>
                <a:cs typeface="Courier New"/>
              </a:rPr>
              <a:t>5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AND    </a:t>
            </a:r>
            <a:r>
              <a:rPr lang="en-US" sz="1800" b="1" dirty="0" err="1" smtClean="0">
                <a:latin typeface="Courier New"/>
                <a:cs typeface="Courier New"/>
              </a:rPr>
              <a:t>Taxi.idTaxi</a:t>
            </a:r>
            <a:r>
              <a:rPr lang="en-US" sz="1800" b="1" dirty="0" smtClean="0">
                <a:latin typeface="Courier New"/>
                <a:cs typeface="Courier New"/>
              </a:rPr>
              <a:t> = </a:t>
            </a:r>
            <a:r>
              <a:rPr lang="en-US" sz="1800" b="1" dirty="0" err="1" smtClean="0">
                <a:latin typeface="Courier New"/>
                <a:cs typeface="Courier New"/>
              </a:rPr>
              <a:t>Taxi_Driver.idTaxi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AND    </a:t>
            </a:r>
            <a:r>
              <a:rPr lang="en-US" sz="1800" b="1" dirty="0" err="1" smtClean="0">
                <a:latin typeface="Courier New"/>
                <a:cs typeface="Courier New"/>
              </a:rPr>
              <a:t>Taxi_Driver.driving</a:t>
            </a:r>
            <a:r>
              <a:rPr lang="en-US" sz="1800" b="1" dirty="0" smtClean="0">
                <a:latin typeface="Courier New"/>
                <a:cs typeface="Courier New"/>
              </a:rPr>
              <a:t> = 1;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4107946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Solution: Question </a:t>
            </a:r>
            <a:r>
              <a:rPr lang="en-US" dirty="0" smtClean="0"/>
              <a:t>1c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1155411"/>
            <a:ext cx="8803812" cy="50167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$query = "SELECT </a:t>
            </a:r>
            <a:r>
              <a:rPr lang="en-US" b="1" dirty="0">
                <a:latin typeface="Courier New"/>
                <a:cs typeface="Courier New"/>
              </a:rPr>
              <a:t>make, model, color, </a:t>
            </a:r>
            <a:r>
              <a:rPr lang="en-US" b="1" dirty="0" smtClean="0">
                <a:latin typeface="Courier New"/>
                <a:cs typeface="Courier New"/>
              </a:rPr>
              <a:t>license " .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         </a:t>
            </a:r>
            <a:r>
              <a:rPr lang="en-US" b="1" dirty="0">
                <a:latin typeface="Courier New"/>
                <a:cs typeface="Courier New"/>
              </a:rPr>
              <a:t>"</a:t>
            </a:r>
            <a:r>
              <a:rPr lang="en-US" b="1" dirty="0" smtClean="0">
                <a:latin typeface="Courier New"/>
                <a:cs typeface="Courier New"/>
              </a:rPr>
              <a:t>FROM   </a:t>
            </a:r>
            <a:r>
              <a:rPr lang="en-US" b="1" dirty="0">
                <a:latin typeface="Courier New"/>
                <a:cs typeface="Courier New"/>
              </a:rPr>
              <a:t>Taxi, </a:t>
            </a:r>
            <a:r>
              <a:rPr lang="en-US" b="1" dirty="0" smtClean="0">
                <a:latin typeface="Courier New"/>
                <a:cs typeface="Courier New"/>
              </a:rPr>
              <a:t>Customer </a:t>
            </a:r>
            <a:r>
              <a:rPr lang="en-US" b="1" dirty="0">
                <a:latin typeface="Courier New"/>
                <a:cs typeface="Courier New"/>
              </a:rPr>
              <a:t>" .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     </a:t>
            </a:r>
            <a:r>
              <a:rPr lang="en-US" b="1" dirty="0">
                <a:latin typeface="Courier New"/>
                <a:cs typeface="Courier New"/>
              </a:rPr>
              <a:t>"</a:t>
            </a:r>
            <a:r>
              <a:rPr lang="en-US" b="1" dirty="0" smtClean="0">
                <a:latin typeface="Courier New"/>
                <a:cs typeface="Courier New"/>
              </a:rPr>
              <a:t>WHERE  </a:t>
            </a:r>
            <a:r>
              <a:rPr lang="en-US" b="1" dirty="0" err="1">
                <a:latin typeface="Courier New"/>
                <a:cs typeface="Courier New"/>
              </a:rPr>
              <a:t>Customer.first</a:t>
            </a:r>
            <a:r>
              <a:rPr lang="en-US" b="1" dirty="0">
                <a:latin typeface="Courier New"/>
                <a:cs typeface="Courier New"/>
              </a:rPr>
              <a:t> = </a:t>
            </a:r>
            <a:r>
              <a:rPr lang="en-US" b="1" dirty="0" smtClean="0">
                <a:latin typeface="Courier New"/>
                <a:cs typeface="Courier New"/>
              </a:rPr>
              <a:t>:first </a:t>
            </a:r>
            <a:r>
              <a:rPr lang="en-US" b="1" dirty="0">
                <a:latin typeface="Courier New"/>
                <a:cs typeface="Courier New"/>
              </a:rPr>
              <a:t>AND </a:t>
            </a:r>
            <a:r>
              <a:rPr lang="en-US" b="1" dirty="0" err="1">
                <a:latin typeface="Courier New"/>
                <a:cs typeface="Courier New"/>
              </a:rPr>
              <a:t>Customer.last</a:t>
            </a:r>
            <a:r>
              <a:rPr lang="en-US" b="1" dirty="0">
                <a:latin typeface="Courier New"/>
                <a:cs typeface="Courier New"/>
              </a:rPr>
              <a:t> = </a:t>
            </a:r>
            <a:r>
              <a:rPr lang="en-US" b="1" dirty="0" smtClean="0">
                <a:latin typeface="Courier New"/>
                <a:cs typeface="Courier New"/>
              </a:rPr>
              <a:t>:last </a:t>
            </a:r>
            <a:r>
              <a:rPr lang="en-US" b="1" dirty="0">
                <a:latin typeface="Courier New"/>
                <a:cs typeface="Courier New"/>
              </a:rPr>
              <a:t>" .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     </a:t>
            </a:r>
            <a:r>
              <a:rPr lang="en-US" b="1" dirty="0">
                <a:latin typeface="Courier New"/>
                <a:cs typeface="Courier New"/>
              </a:rPr>
              <a:t>"</a:t>
            </a:r>
            <a:r>
              <a:rPr lang="en-US" b="1" dirty="0" smtClean="0">
                <a:latin typeface="Courier New"/>
                <a:cs typeface="Courier New"/>
              </a:rPr>
              <a:t>AND    </a:t>
            </a:r>
            <a:r>
              <a:rPr lang="en-US" b="1" dirty="0">
                <a:latin typeface="Courier New"/>
                <a:cs typeface="Courier New"/>
              </a:rPr>
              <a:t>ABS(</a:t>
            </a:r>
            <a:r>
              <a:rPr lang="en-US" b="1" dirty="0" err="1">
                <a:latin typeface="Courier New"/>
                <a:cs typeface="Courier New"/>
              </a:rPr>
              <a:t>Customer.location</a:t>
            </a:r>
            <a:r>
              <a:rPr lang="en-US" b="1" dirty="0">
                <a:latin typeface="Courier New"/>
                <a:cs typeface="Courier New"/>
              </a:rPr>
              <a:t> - </a:t>
            </a:r>
            <a:r>
              <a:rPr lang="en-US" b="1" dirty="0" err="1">
                <a:latin typeface="Courier New"/>
                <a:cs typeface="Courier New"/>
              </a:rPr>
              <a:t>Taxi.location</a:t>
            </a:r>
            <a:r>
              <a:rPr lang="en-US" b="1" dirty="0">
                <a:latin typeface="Courier New"/>
                <a:cs typeface="Courier New"/>
              </a:rPr>
              <a:t>) &lt;= </a:t>
            </a:r>
            <a:r>
              <a:rPr lang="en-US" b="1" dirty="0" smtClean="0">
                <a:latin typeface="Courier New"/>
                <a:cs typeface="Courier New"/>
              </a:rPr>
              <a:t>5 </a:t>
            </a:r>
            <a:r>
              <a:rPr lang="en-US" b="1" dirty="0">
                <a:latin typeface="Courier New"/>
                <a:cs typeface="Courier New"/>
              </a:rPr>
              <a:t>"</a:t>
            </a:r>
            <a:r>
              <a:rPr lang="en-US" b="1" dirty="0" smtClean="0">
                <a:latin typeface="Courier New"/>
                <a:cs typeface="Courier New"/>
              </a:rPr>
              <a:t> .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     </a:t>
            </a:r>
            <a:r>
              <a:rPr lang="en-US" b="1" dirty="0">
                <a:latin typeface="Courier New"/>
                <a:cs typeface="Courier New"/>
              </a:rPr>
              <a:t>"</a:t>
            </a:r>
            <a:r>
              <a:rPr lang="en-US" b="1" dirty="0" smtClean="0">
                <a:latin typeface="Courier New"/>
                <a:cs typeface="Courier New"/>
              </a:rPr>
              <a:t>AND    </a:t>
            </a:r>
            <a:r>
              <a:rPr lang="en-US" b="1" dirty="0" err="1">
                <a:latin typeface="Courier New"/>
                <a:cs typeface="Courier New"/>
              </a:rPr>
              <a:t>Taxi.idTaxi</a:t>
            </a:r>
            <a:r>
              <a:rPr lang="en-US" b="1" dirty="0">
                <a:latin typeface="Courier New"/>
                <a:cs typeface="Courier New"/>
              </a:rPr>
              <a:t> = </a:t>
            </a:r>
            <a:r>
              <a:rPr lang="en-US" b="1" dirty="0" err="1">
                <a:latin typeface="Courier New"/>
                <a:cs typeface="Courier New"/>
              </a:rPr>
              <a:t>Taxi_Driver.idTaxi</a:t>
            </a:r>
            <a:r>
              <a:rPr lang="en-US" b="1" dirty="0">
                <a:latin typeface="Courier New"/>
                <a:cs typeface="Courier New"/>
              </a:rPr>
              <a:t> "</a:t>
            </a:r>
            <a:r>
              <a:rPr lang="en-US" b="1" dirty="0" smtClean="0">
                <a:latin typeface="Courier New"/>
                <a:cs typeface="Courier New"/>
              </a:rPr>
              <a:t> .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         </a:t>
            </a:r>
            <a:r>
              <a:rPr lang="en-US" b="1" dirty="0">
                <a:latin typeface="Courier New"/>
                <a:cs typeface="Courier New"/>
              </a:rPr>
              <a:t>"</a:t>
            </a:r>
            <a:r>
              <a:rPr lang="en-US" b="1" dirty="0" smtClean="0">
                <a:latin typeface="Courier New"/>
                <a:cs typeface="Courier New"/>
              </a:rPr>
              <a:t>AND    </a:t>
            </a:r>
            <a:r>
              <a:rPr lang="en-US" b="1" dirty="0" err="1">
                <a:latin typeface="Courier New"/>
                <a:cs typeface="Courier New"/>
              </a:rPr>
              <a:t>Taxi_Driver.driving</a:t>
            </a:r>
            <a:r>
              <a:rPr lang="en-US" b="1" dirty="0">
                <a:latin typeface="Courier New"/>
                <a:cs typeface="Courier New"/>
              </a:rPr>
              <a:t> = </a:t>
            </a:r>
            <a:r>
              <a:rPr lang="en-US" b="1" dirty="0" smtClean="0">
                <a:latin typeface="Courier New"/>
                <a:cs typeface="Courier New"/>
              </a:rPr>
              <a:t>1 "</a:t>
            </a:r>
            <a:endParaRPr lang="en-US" b="1" dirty="0">
              <a:latin typeface="Courier New"/>
              <a:cs typeface="Courier New"/>
            </a:endParaRPr>
          </a:p>
          <a:p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if (</a:t>
            </a:r>
            <a:r>
              <a:rPr lang="en-US" b="1" dirty="0" err="1" smtClean="0">
                <a:latin typeface="Courier New"/>
                <a:cs typeface="Courier New"/>
              </a:rPr>
              <a:t>strlen</a:t>
            </a:r>
            <a:r>
              <a:rPr lang="en-US" b="1" dirty="0" smtClean="0">
                <a:latin typeface="Courier New"/>
                <a:cs typeface="Courier New"/>
              </a:rPr>
              <a:t>($</a:t>
            </a:r>
            <a:r>
              <a:rPr lang="en-US" b="1" dirty="0" err="1" smtClean="0">
                <a:latin typeface="Courier New"/>
                <a:cs typeface="Courier New"/>
              </a:rPr>
              <a:t>carMake</a:t>
            </a:r>
            <a:r>
              <a:rPr lang="en-US" b="1" dirty="0" smtClean="0">
                <a:latin typeface="Courier New"/>
                <a:cs typeface="Courier New"/>
              </a:rPr>
              <a:t>) &gt; 0) {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$query .= </a:t>
            </a:r>
            <a:r>
              <a:rPr lang="en-US" b="1" dirty="0">
                <a:latin typeface="Courier New"/>
                <a:cs typeface="Courier New"/>
              </a:rPr>
              <a:t>"</a:t>
            </a:r>
            <a:r>
              <a:rPr lang="en-US" b="1" dirty="0" smtClean="0">
                <a:latin typeface="Courier New"/>
                <a:cs typeface="Courier New"/>
              </a:rPr>
              <a:t>AND $</a:t>
            </a:r>
            <a:r>
              <a:rPr lang="en-US" b="1" dirty="0" err="1" smtClean="0">
                <a:latin typeface="Courier New"/>
                <a:cs typeface="Courier New"/>
              </a:rPr>
              <a:t>carMake</a:t>
            </a:r>
            <a:r>
              <a:rPr lang="en-US" b="1" dirty="0" smtClean="0">
                <a:latin typeface="Courier New"/>
                <a:cs typeface="Courier New"/>
              </a:rPr>
              <a:t> = :make";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  <a:endParaRPr lang="en-US" b="1" dirty="0" smtClean="0">
              <a:latin typeface="Courier New"/>
              <a:cs typeface="Courier New"/>
            </a:endParaRPr>
          </a:p>
          <a:p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$</a:t>
            </a:r>
            <a:r>
              <a:rPr lang="en-US" b="1" dirty="0" err="1" smtClean="0">
                <a:latin typeface="Courier New"/>
                <a:cs typeface="Courier New"/>
              </a:rPr>
              <a:t>ps</a:t>
            </a:r>
            <a:r>
              <a:rPr lang="en-US" b="1" dirty="0" smtClean="0">
                <a:latin typeface="Courier New"/>
                <a:cs typeface="Courier New"/>
              </a:rPr>
              <a:t> = $</a:t>
            </a:r>
            <a:r>
              <a:rPr lang="en-US" b="1" dirty="0">
                <a:latin typeface="Courier New"/>
                <a:cs typeface="Courier New"/>
              </a:rPr>
              <a:t>con-&gt;prepare($query)</a:t>
            </a:r>
            <a:r>
              <a:rPr lang="en-US" b="1" dirty="0" smtClean="0">
                <a:latin typeface="Courier New"/>
                <a:cs typeface="Courier New"/>
              </a:rPr>
              <a:t>;</a:t>
            </a:r>
          </a:p>
          <a:p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$</a:t>
            </a:r>
            <a:r>
              <a:rPr lang="en-US" b="1" dirty="0" err="1">
                <a:latin typeface="Courier New"/>
                <a:cs typeface="Courier New"/>
              </a:rPr>
              <a:t>ps</a:t>
            </a:r>
            <a:r>
              <a:rPr lang="en-US" b="1" dirty="0">
                <a:latin typeface="Courier New"/>
                <a:cs typeface="Courier New"/>
              </a:rPr>
              <a:t>-&gt;</a:t>
            </a:r>
            <a:r>
              <a:rPr lang="en-US" b="1" dirty="0" err="1">
                <a:latin typeface="Courier New"/>
                <a:cs typeface="Courier New"/>
              </a:rPr>
              <a:t>bindParam</a:t>
            </a:r>
            <a:r>
              <a:rPr lang="en-US" b="1" dirty="0">
                <a:latin typeface="Courier New"/>
                <a:cs typeface="Courier New"/>
              </a:rPr>
              <a:t>(':first', $first);</a:t>
            </a:r>
          </a:p>
          <a:p>
            <a:r>
              <a:rPr lang="tr-TR" b="1" dirty="0" smtClean="0">
                <a:latin typeface="Courier New"/>
                <a:cs typeface="Courier New"/>
              </a:rPr>
              <a:t>$</a:t>
            </a:r>
            <a:r>
              <a:rPr lang="tr-TR" b="1" dirty="0" err="1">
                <a:latin typeface="Courier New"/>
                <a:cs typeface="Courier New"/>
              </a:rPr>
              <a:t>ps</a:t>
            </a:r>
            <a:r>
              <a:rPr lang="tr-TR" b="1" dirty="0">
                <a:latin typeface="Courier New"/>
                <a:cs typeface="Courier New"/>
              </a:rPr>
              <a:t>-&gt;</a:t>
            </a:r>
            <a:r>
              <a:rPr lang="tr-TR" b="1" dirty="0" err="1">
                <a:latin typeface="Courier New"/>
                <a:cs typeface="Courier New"/>
              </a:rPr>
              <a:t>bindParam</a:t>
            </a:r>
            <a:r>
              <a:rPr lang="tr-TR" b="1" dirty="0">
                <a:latin typeface="Courier New"/>
                <a:cs typeface="Courier New"/>
              </a:rPr>
              <a:t>(':</a:t>
            </a:r>
            <a:r>
              <a:rPr lang="tr-TR" b="1" dirty="0" err="1">
                <a:latin typeface="Courier New"/>
                <a:cs typeface="Courier New"/>
              </a:rPr>
              <a:t>last</a:t>
            </a:r>
            <a:r>
              <a:rPr lang="tr-TR" b="1" dirty="0">
                <a:latin typeface="Courier New"/>
                <a:cs typeface="Courier New"/>
              </a:rPr>
              <a:t>',  $</a:t>
            </a:r>
            <a:r>
              <a:rPr lang="tr-TR" b="1" dirty="0" err="1">
                <a:latin typeface="Courier New"/>
                <a:cs typeface="Courier New"/>
              </a:rPr>
              <a:t>last</a:t>
            </a:r>
            <a:r>
              <a:rPr lang="tr-TR" b="1" dirty="0">
                <a:latin typeface="Courier New"/>
                <a:cs typeface="Courier New"/>
              </a:rPr>
              <a:t>);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if (</a:t>
            </a:r>
            <a:r>
              <a:rPr lang="en-US" b="1" dirty="0" err="1">
                <a:latin typeface="Courier New"/>
                <a:cs typeface="Courier New"/>
              </a:rPr>
              <a:t>strlen</a:t>
            </a:r>
            <a:r>
              <a:rPr lang="en-US" b="1" dirty="0">
                <a:latin typeface="Courier New"/>
                <a:cs typeface="Courier New"/>
              </a:rPr>
              <a:t>($</a:t>
            </a:r>
            <a:r>
              <a:rPr lang="en-US" b="1" dirty="0" err="1">
                <a:latin typeface="Courier New"/>
                <a:cs typeface="Courier New"/>
              </a:rPr>
              <a:t>carMake</a:t>
            </a:r>
            <a:r>
              <a:rPr lang="en-US" b="1" dirty="0">
                <a:latin typeface="Courier New"/>
                <a:cs typeface="Courier New"/>
              </a:rPr>
              <a:t>) &gt; 0) </a:t>
            </a:r>
            <a:r>
              <a:rPr lang="en-US" b="1" dirty="0" smtClean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</a:t>
            </a:r>
            <a:r>
              <a:rPr lang="tr-TR" b="1" dirty="0" smtClean="0">
                <a:latin typeface="Courier New"/>
                <a:cs typeface="Courier New"/>
              </a:rPr>
              <a:t>$</a:t>
            </a:r>
            <a:r>
              <a:rPr lang="tr-TR" b="1" dirty="0" err="1">
                <a:latin typeface="Courier New"/>
                <a:cs typeface="Courier New"/>
              </a:rPr>
              <a:t>ps</a:t>
            </a:r>
            <a:r>
              <a:rPr lang="tr-TR" b="1" dirty="0">
                <a:latin typeface="Courier New"/>
                <a:cs typeface="Courier New"/>
              </a:rPr>
              <a:t>-&gt;</a:t>
            </a:r>
            <a:r>
              <a:rPr lang="tr-TR" b="1" dirty="0" err="1">
                <a:latin typeface="Courier New"/>
                <a:cs typeface="Courier New"/>
              </a:rPr>
              <a:t>bindParam</a:t>
            </a:r>
            <a:r>
              <a:rPr lang="tr-TR" b="1" dirty="0">
                <a:latin typeface="Courier New"/>
                <a:cs typeface="Courier New"/>
              </a:rPr>
              <a:t>('</a:t>
            </a:r>
            <a:r>
              <a:rPr lang="tr-TR" b="1" dirty="0" smtClean="0">
                <a:latin typeface="Courier New"/>
                <a:cs typeface="Courier New"/>
              </a:rPr>
              <a:t>:</a:t>
            </a:r>
            <a:r>
              <a:rPr lang="tr-TR" b="1" dirty="0" err="1" smtClean="0">
                <a:latin typeface="Courier New"/>
                <a:cs typeface="Courier New"/>
              </a:rPr>
              <a:t>make</a:t>
            </a:r>
            <a:r>
              <a:rPr lang="tr-TR" b="1" dirty="0" smtClean="0">
                <a:latin typeface="Courier New"/>
                <a:cs typeface="Courier New"/>
              </a:rPr>
              <a:t>', $</a:t>
            </a:r>
            <a:r>
              <a:rPr lang="tr-TR" b="1" dirty="0" err="1" smtClean="0">
                <a:latin typeface="Courier New"/>
                <a:cs typeface="Courier New"/>
              </a:rPr>
              <a:t>carMake</a:t>
            </a:r>
            <a:r>
              <a:rPr lang="tr-TR" b="1" dirty="0" smtClean="0">
                <a:latin typeface="Courier New"/>
                <a:cs typeface="Courier New"/>
              </a:rPr>
              <a:t>);</a:t>
            </a:r>
          </a:p>
          <a:p>
            <a:r>
              <a:rPr lang="tr-TR" b="1" dirty="0">
                <a:latin typeface="Courier New"/>
                <a:cs typeface="Courier New"/>
              </a:rPr>
              <a:t>}</a:t>
            </a:r>
            <a:endParaRPr lang="tr-TR" b="1" dirty="0" smtClean="0">
              <a:latin typeface="Courier New"/>
              <a:cs typeface="Courier New"/>
            </a:endParaRPr>
          </a:p>
          <a:p>
            <a:endParaRPr lang="tr-TR" b="1" dirty="0" smtClean="0">
              <a:latin typeface="Courier New"/>
              <a:cs typeface="Courier New"/>
            </a:endParaRPr>
          </a:p>
          <a:p>
            <a:r>
              <a:rPr lang="tr-TR" b="1" dirty="0" smtClean="0">
                <a:latin typeface="Courier New"/>
                <a:cs typeface="Courier New"/>
              </a:rPr>
              <a:t>$</a:t>
            </a:r>
            <a:r>
              <a:rPr lang="tr-TR" b="1" dirty="0" err="1" smtClean="0">
                <a:latin typeface="Courier New"/>
                <a:cs typeface="Courier New"/>
              </a:rPr>
              <a:t>ps</a:t>
            </a:r>
            <a:r>
              <a:rPr lang="tr-TR" b="1" dirty="0" smtClean="0">
                <a:latin typeface="Courier New"/>
                <a:cs typeface="Courier New"/>
              </a:rPr>
              <a:t>-&gt;</a:t>
            </a:r>
            <a:r>
              <a:rPr lang="tr-TR" b="1" dirty="0" err="1" smtClean="0">
                <a:latin typeface="Courier New"/>
                <a:cs typeface="Courier New"/>
              </a:rPr>
              <a:t>execute</a:t>
            </a:r>
            <a:r>
              <a:rPr lang="tr-TR" b="1" dirty="0" smtClean="0">
                <a:latin typeface="Courier New"/>
                <a:cs typeface="Courier New"/>
              </a:rPr>
              <a:t>();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2487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Solution: Question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31562" y="1325903"/>
            <a:ext cx="7532831" cy="341632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&lt;!DOCTYPE html&gt;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&lt;html </a:t>
            </a:r>
            <a:r>
              <a:rPr lang="en-US" sz="1800" b="1" dirty="0" err="1">
                <a:latin typeface="Courier New"/>
                <a:cs typeface="Courier New"/>
              </a:rPr>
              <a:t>lang</a:t>
            </a:r>
            <a:r>
              <a:rPr lang="en-US" sz="1800" b="1" dirty="0">
                <a:latin typeface="Courier New"/>
                <a:cs typeface="Courier New"/>
              </a:rPr>
              <a:t>="en-US"&gt;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&lt;head&gt;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&lt;meta charset="UTF-8"&gt;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&lt;title&gt;</a:t>
            </a:r>
            <a:r>
              <a:rPr lang="en-US" sz="1800" b="1" dirty="0" err="1">
                <a:latin typeface="Courier New"/>
                <a:cs typeface="Courier New"/>
              </a:rPr>
              <a:t>Groober</a:t>
            </a:r>
            <a:r>
              <a:rPr lang="en-US" sz="1800" b="1" dirty="0">
                <a:latin typeface="Courier New"/>
                <a:cs typeface="Courier New"/>
              </a:rPr>
              <a:t> Taxi Service&lt;/title&gt;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&lt;link </a:t>
            </a:r>
            <a:r>
              <a:rPr lang="en-US" sz="1800" b="1" dirty="0" err="1">
                <a:latin typeface="Courier New"/>
                <a:cs typeface="Courier New"/>
              </a:rPr>
              <a:t>rel</a:t>
            </a:r>
            <a:r>
              <a:rPr lang="en-US" sz="1800" b="1" dirty="0">
                <a:latin typeface="Courier New"/>
                <a:cs typeface="Courier New"/>
              </a:rPr>
              <a:t>="</a:t>
            </a:r>
            <a:r>
              <a:rPr lang="en-US" sz="1800" b="1" dirty="0" err="1">
                <a:latin typeface="Courier New"/>
                <a:cs typeface="Courier New"/>
              </a:rPr>
              <a:t>stylesheet</a:t>
            </a:r>
            <a:r>
              <a:rPr lang="en-US" sz="1800" b="1" dirty="0">
                <a:latin typeface="Courier New"/>
                <a:cs typeface="Courier New"/>
              </a:rPr>
              <a:t>" </a:t>
            </a:r>
            <a:r>
              <a:rPr lang="en-US" sz="1800" b="1" dirty="0" err="1">
                <a:latin typeface="Courier New"/>
                <a:cs typeface="Courier New"/>
              </a:rPr>
              <a:t>href</a:t>
            </a:r>
            <a:r>
              <a:rPr lang="en-US" sz="1800" b="1" dirty="0">
                <a:latin typeface="Courier New"/>
                <a:cs typeface="Courier New"/>
              </a:rPr>
              <a:t>="</a:t>
            </a:r>
            <a:r>
              <a:rPr lang="en-US" sz="1800" b="1" dirty="0" err="1">
                <a:latin typeface="Courier New"/>
                <a:cs typeface="Courier New"/>
              </a:rPr>
              <a:t>css</a:t>
            </a:r>
            <a:r>
              <a:rPr lang="en-US" sz="1800" b="1" dirty="0">
                <a:latin typeface="Courier New"/>
                <a:cs typeface="Courier New"/>
              </a:rPr>
              <a:t>/midterm2.css" /&gt;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&lt;/head&gt;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&lt;header&gt;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</a:t>
            </a:r>
            <a:r>
              <a:rPr lang="en-US" sz="1800" b="1" dirty="0" err="1">
                <a:latin typeface="Courier New"/>
                <a:cs typeface="Courier New"/>
              </a:rPr>
              <a:t>Groober</a:t>
            </a:r>
            <a:r>
              <a:rPr lang="en-US" sz="1800" b="1" dirty="0">
                <a:latin typeface="Courier New"/>
                <a:cs typeface="Courier New"/>
              </a:rPr>
              <a:t> Taxi Service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&lt;/header</a:t>
            </a:r>
            <a:r>
              <a:rPr lang="en-US" sz="1800" b="1" dirty="0" smtClean="0">
                <a:latin typeface="Courier New"/>
                <a:cs typeface="Courier New"/>
              </a:rPr>
              <a:t>&gt;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977460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Solution: Question </a:t>
            </a:r>
            <a:r>
              <a:rPr lang="en-US" dirty="0" smtClean="0"/>
              <a:t>2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1604179"/>
            <a:ext cx="8803812" cy="273921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 &lt;div class="sidebar"&gt;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&lt;h3&gt;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Makes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&lt;/h3&gt;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&lt;p&gt;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&lt;input type="radio" name="make" value="Tesla"&gt; Tesla&lt;</a:t>
            </a:r>
            <a:r>
              <a:rPr lang="en-US" sz="1400" b="1" dirty="0" err="1">
                <a:latin typeface="Courier New"/>
                <a:cs typeface="Courier New"/>
              </a:rPr>
              <a:t>br</a:t>
            </a:r>
            <a:r>
              <a:rPr lang="en-US" sz="14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&lt;input type="radio" name="make" value="Chevy"&gt; Chevy&lt;</a:t>
            </a:r>
            <a:r>
              <a:rPr lang="en-US" sz="1400" b="1" dirty="0" err="1">
                <a:latin typeface="Courier New"/>
                <a:cs typeface="Courier New"/>
              </a:rPr>
              <a:t>br</a:t>
            </a:r>
            <a:r>
              <a:rPr lang="en-US" sz="14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&lt;input type="radio" name="make" value="Volvo"&gt; Volvo&lt;</a:t>
            </a:r>
            <a:r>
              <a:rPr lang="en-US" sz="1400" b="1" dirty="0" err="1">
                <a:latin typeface="Courier New"/>
                <a:cs typeface="Courier New"/>
              </a:rPr>
              <a:t>br</a:t>
            </a:r>
            <a:r>
              <a:rPr lang="en-US" sz="14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&lt;input type="radio" name="make" value="Toyota"&gt; Toyota&lt;</a:t>
            </a:r>
            <a:r>
              <a:rPr lang="en-US" sz="1400" b="1" dirty="0" err="1">
                <a:latin typeface="Courier New"/>
                <a:cs typeface="Courier New"/>
              </a:rPr>
              <a:t>br</a:t>
            </a:r>
            <a:r>
              <a:rPr lang="en-US" sz="14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&lt;input type="radio" name="make" value="none" checked&gt; Don't care&lt;</a:t>
            </a:r>
            <a:r>
              <a:rPr lang="en-US" sz="1400" b="1" dirty="0" err="1">
                <a:latin typeface="Courier New"/>
                <a:cs typeface="Courier New"/>
              </a:rPr>
              <a:t>br</a:t>
            </a:r>
            <a:r>
              <a:rPr lang="en-US" sz="14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&lt;/p&gt;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&lt;/div&gt;</a:t>
            </a:r>
          </a:p>
        </p:txBody>
      </p:sp>
    </p:spTree>
    <p:extLst>
      <p:ext uri="{BB962C8B-B14F-4D97-AF65-F5344CB8AC3E}">
        <p14:creationId xmlns:p14="http://schemas.microsoft.com/office/powerpoint/2010/main" val="241048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Solution: Question 2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1325903"/>
            <a:ext cx="8611421" cy="424731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/>
                <a:cs typeface="Courier New"/>
              </a:rPr>
              <a:t> &lt;div class="main"&gt;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&lt;form action="" method="post"&gt;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&lt;</a:t>
            </a:r>
            <a:r>
              <a:rPr lang="en-US" sz="1500" b="1" dirty="0" err="1">
                <a:latin typeface="Courier New"/>
                <a:cs typeface="Courier New"/>
              </a:rPr>
              <a:t>fieldset</a:t>
            </a:r>
            <a:r>
              <a:rPr lang="en-US" sz="15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&lt;legend&gt;Type the following and then press Submit&lt;/legend&gt;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&lt;p&gt;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&lt;label&gt;First name:&lt;/label&gt;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&lt;input name="</a:t>
            </a:r>
            <a:r>
              <a:rPr lang="en-US" sz="1500" b="1" dirty="0" err="1">
                <a:latin typeface="Courier New"/>
                <a:cs typeface="Courier New"/>
              </a:rPr>
              <a:t>firstName</a:t>
            </a:r>
            <a:r>
              <a:rPr lang="en-US" sz="1500" b="1" dirty="0">
                <a:latin typeface="Courier New"/>
                <a:cs typeface="Courier New"/>
              </a:rPr>
              <a:t>" type="text" /&gt;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&lt;/p&gt;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&lt;p&gt;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&lt;label&gt;Last name:&lt;/label&gt;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&lt;input name="</a:t>
            </a:r>
            <a:r>
              <a:rPr lang="en-US" sz="1500" b="1" dirty="0" err="1">
                <a:latin typeface="Courier New"/>
                <a:cs typeface="Courier New"/>
              </a:rPr>
              <a:t>lastName</a:t>
            </a:r>
            <a:r>
              <a:rPr lang="en-US" sz="1500" b="1" dirty="0">
                <a:latin typeface="Courier New"/>
                <a:cs typeface="Courier New"/>
              </a:rPr>
              <a:t>" type="text" /&gt;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&lt;/p&gt;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&lt;p&gt;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&lt;label&gt;Phone number:&lt;/label&gt;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&lt;input name="phone"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       type="text"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       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placeholder="(777) 888-9999"</a:t>
            </a:r>
            <a:r>
              <a:rPr lang="en-US" sz="1500" b="1" dirty="0">
                <a:latin typeface="Courier New"/>
                <a:cs typeface="Courier New"/>
              </a:rPr>
              <a:t>/&gt;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&lt;/p&gt;</a:t>
            </a:r>
          </a:p>
        </p:txBody>
      </p:sp>
    </p:spTree>
    <p:extLst>
      <p:ext uri="{BB962C8B-B14F-4D97-AF65-F5344CB8AC3E}">
        <p14:creationId xmlns:p14="http://schemas.microsoft.com/office/powerpoint/2010/main" val="1189200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Solution: Question 2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1325903"/>
            <a:ext cx="8495986" cy="424731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Courier New"/>
                <a:cs typeface="Courier New"/>
              </a:rPr>
              <a:t>                &lt;</a:t>
            </a:r>
            <a:r>
              <a:rPr lang="en-US" sz="1800" b="1" dirty="0">
                <a:latin typeface="Courier New"/>
                <a:cs typeface="Courier New"/>
              </a:rPr>
              <a:t>p&gt;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      &lt;label&gt;Current location:&lt;/label&gt;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      &lt;input name="location" type="text" /&gt;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  &lt;/p&gt;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  &lt;p&gt;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      &lt;label&gt;Destination:&lt;/label&gt;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      &lt;input name="destination" type="text" /&gt;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  &lt;/p&gt;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  &lt;p&gt;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      &lt;input type="submit" value="Submit" /&gt;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  &lt;/p&gt;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&lt;/</a:t>
            </a:r>
            <a:r>
              <a:rPr lang="en-US" sz="1800" b="1" dirty="0" err="1">
                <a:latin typeface="Courier New"/>
                <a:cs typeface="Courier New"/>
              </a:rPr>
              <a:t>fieldset</a:t>
            </a:r>
            <a:r>
              <a:rPr lang="en-US" sz="18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&lt;/form&gt;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&lt;/div&gt;</a:t>
            </a:r>
          </a:p>
        </p:txBody>
      </p:sp>
    </p:spTree>
    <p:extLst>
      <p:ext uri="{BB962C8B-B14F-4D97-AF65-F5344CB8AC3E}">
        <p14:creationId xmlns:p14="http://schemas.microsoft.com/office/powerpoint/2010/main" val="736553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41500</TotalTime>
  <Words>3516</Words>
  <Application>Microsoft Macintosh PowerPoint</Application>
  <PresentationFormat>On-screen Show (4:3)</PresentationFormat>
  <Paragraphs>543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Quadrant</vt:lpstr>
      <vt:lpstr>CS 174: Web Programming October 21 Class Meeting</vt:lpstr>
      <vt:lpstr>Midterm Solution: Question 1</vt:lpstr>
      <vt:lpstr>Midterm Solution: Question 1a</vt:lpstr>
      <vt:lpstr>Midterm Solution: Question 1b</vt:lpstr>
      <vt:lpstr>Midterm Solution: Question 1c</vt:lpstr>
      <vt:lpstr>Midterm Solution: Question 2</vt:lpstr>
      <vt:lpstr>Midterm Solution: Question 2, cont’d</vt:lpstr>
      <vt:lpstr>Midterm Solution: Question 2, cont’d</vt:lpstr>
      <vt:lpstr>Midterm Solution: Question 2, cont’d</vt:lpstr>
      <vt:lpstr>Midterm Solution: Question 2, cont’d</vt:lpstr>
      <vt:lpstr>Midterm Solution: Question 2, cont’d</vt:lpstr>
      <vt:lpstr>Midterm Solution: Question 2, cont’d</vt:lpstr>
      <vt:lpstr>Midterm Solution: Question 2, cont’d</vt:lpstr>
      <vt:lpstr>Midterm Solution: Question 3</vt:lpstr>
      <vt:lpstr>Midterm Solution: Question 4</vt:lpstr>
      <vt:lpstr>Midterm Solution: Question 4, cont’d</vt:lpstr>
      <vt:lpstr>Object-Relational Mapping (ORM)</vt:lpstr>
      <vt:lpstr>Object-Relational Mapping (ORM), cont’d</vt:lpstr>
      <vt:lpstr>Object-Relational Mapping (ORM), cont’d</vt:lpstr>
      <vt:lpstr>Type Hinting</vt:lpstr>
      <vt:lpstr>Type Hinting, cont’d</vt:lpstr>
      <vt:lpstr>Namespaces</vt:lpstr>
      <vt:lpstr>Assignment #5</vt:lpstr>
      <vt:lpstr>PHP Error Reporting</vt:lpstr>
      <vt:lpstr>PHP Error Reporting, cont’d</vt:lpstr>
      <vt:lpstr>PHP Error Reporting, cont’d</vt:lpstr>
      <vt:lpstr>PHP Error Reporting, cont’d</vt:lpstr>
      <vt:lpstr>PHP Error Suppression</vt:lpstr>
      <vt:lpstr>Custom PHP Error Handler</vt:lpstr>
      <vt:lpstr>Custom PHP Error Handler, cont’d</vt:lpstr>
      <vt:lpstr>PHP Command Line Interface (CLI)</vt:lpstr>
      <vt:lpstr>PHP Command Line Interface (CLI), cont’d</vt:lpstr>
      <vt:lpstr>Interactive PHP CLI</vt:lpstr>
      <vt:lpstr>PHP Script File</vt:lpstr>
      <vt:lpstr>PHP Script File, cont’d</vt:lpstr>
      <vt:lpstr>PHP Script File,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711</cp:revision>
  <dcterms:created xsi:type="dcterms:W3CDTF">2008-01-12T03:52:55Z</dcterms:created>
  <dcterms:modified xsi:type="dcterms:W3CDTF">2015-10-21T20:15:54Z</dcterms:modified>
  <cp:category/>
</cp:coreProperties>
</file>