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27"/>
  </p:notesMasterIdLst>
  <p:handoutMasterIdLst>
    <p:handoutMasterId r:id="rId28"/>
  </p:handoutMasterIdLst>
  <p:sldIdLst>
    <p:sldId id="256" r:id="rId2"/>
    <p:sldId id="264" r:id="rId3"/>
    <p:sldId id="265" r:id="rId4"/>
    <p:sldId id="284" r:id="rId5"/>
    <p:sldId id="285" r:id="rId6"/>
    <p:sldId id="290" r:id="rId7"/>
    <p:sldId id="291" r:id="rId8"/>
    <p:sldId id="292" r:id="rId9"/>
    <p:sldId id="293" r:id="rId10"/>
    <p:sldId id="294" r:id="rId11"/>
    <p:sldId id="295" r:id="rId12"/>
    <p:sldId id="296" r:id="rId13"/>
    <p:sldId id="297" r:id="rId14"/>
    <p:sldId id="298" r:id="rId15"/>
    <p:sldId id="308" r:id="rId16"/>
    <p:sldId id="309" r:id="rId17"/>
    <p:sldId id="310" r:id="rId18"/>
    <p:sldId id="313" r:id="rId19"/>
    <p:sldId id="314" r:id="rId20"/>
    <p:sldId id="311" r:id="rId21"/>
    <p:sldId id="315" r:id="rId22"/>
    <p:sldId id="316" r:id="rId23"/>
    <p:sldId id="317" r:id="rId24"/>
    <p:sldId id="318" r:id="rId25"/>
    <p:sldId id="319" r:id="rId26"/>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40"/>
    <a:srgbClr val="FF8000"/>
    <a:srgbClr val="FFCC66"/>
    <a:srgbClr val="B23C00"/>
    <a:srgbClr val="A12A03"/>
    <a:srgbClr val="E2EAFF"/>
    <a:srgbClr val="FFFDC7"/>
    <a:srgbClr val="66CCFF"/>
    <a:srgbClr val="A400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20" autoAdjust="0"/>
    <p:restoredTop sz="98450" autoAdjust="0"/>
  </p:normalViewPr>
  <p:slideViewPr>
    <p:cSldViewPr>
      <p:cViewPr varScale="1">
        <p:scale>
          <a:sx n="137" d="100"/>
          <a:sy n="137" d="100"/>
        </p:scale>
        <p:origin x="-1000" y="-96"/>
      </p:cViewPr>
      <p:guideLst>
        <p:guide orient="horz" pos="2160"/>
        <p:guide pos="2822"/>
      </p:guideLst>
    </p:cSldViewPr>
  </p:slideViewPr>
  <p:outlineViewPr>
    <p:cViewPr>
      <p:scale>
        <a:sx n="33" d="100"/>
        <a:sy n="33" d="100"/>
      </p:scale>
      <p:origin x="0" y="8256"/>
    </p:cViewPr>
  </p:outlineViewPr>
  <p:notesTextViewPr>
    <p:cViewPr>
      <p:scale>
        <a:sx n="100" d="100"/>
        <a:sy n="100" d="100"/>
      </p:scale>
      <p:origin x="0" y="0"/>
    </p:cViewPr>
  </p:notesTextViewPr>
  <p:sorterViewPr>
    <p:cViewPr>
      <p:scale>
        <a:sx n="150" d="100"/>
        <a:sy n="150" d="100"/>
      </p:scale>
      <p:origin x="0" y="4800"/>
    </p:cViewPr>
  </p:sorterViewPr>
  <p:gridSpacing cx="91439" cy="91439"/>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172681-C581-F644-AAF5-C092E01AA013}" type="datetimeFigureOut">
              <a:rPr lang="en-US" smtClean="0"/>
              <a:t>10/15/15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581D9-7090-374C-A542-C325CF1D3FFC}" type="slidenum">
              <a:rPr lang="en-US" smtClean="0"/>
              <a:t>‹#›</a:t>
            </a:fld>
            <a:endParaRPr lang="en-US"/>
          </a:p>
        </p:txBody>
      </p:sp>
    </p:spTree>
    <p:extLst>
      <p:ext uri="{BB962C8B-B14F-4D97-AF65-F5344CB8AC3E}">
        <p14:creationId xmlns:p14="http://schemas.microsoft.com/office/powerpoint/2010/main" val="2257200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164504C-A0F5-524D-82C6-1B8158989AE1}" type="slidenum">
              <a:rPr lang="en-US"/>
              <a:pPr/>
              <a:t>‹#›</a:t>
            </a:fld>
            <a:endParaRPr lang="en-US"/>
          </a:p>
        </p:txBody>
      </p:sp>
    </p:spTree>
    <p:extLst>
      <p:ext uri="{BB962C8B-B14F-4D97-AF65-F5344CB8AC3E}">
        <p14:creationId xmlns:p14="http://schemas.microsoft.com/office/powerpoint/2010/main" val="21817687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smtClean="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smtClean="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5E4F0376-0E54-9843-B673-E00D6670E830}" type="slidenum">
              <a:rPr lang="en-US"/>
              <a:pPr/>
              <a:t>‹#›</a:t>
            </a:fld>
            <a:endParaRPr lang="en-US"/>
          </a:p>
        </p:txBody>
      </p:sp>
    </p:spTree>
    <p:extLst>
      <p:ext uri="{BB962C8B-B14F-4D97-AF65-F5344CB8AC3E}">
        <p14:creationId xmlns:p14="http://schemas.microsoft.com/office/powerpoint/2010/main" val="2277753422"/>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DC82CD-30B2-1348-96D0-860A277DEA53}"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userDrawn="1"/>
        </p:nvSpPr>
        <p:spPr>
          <a:xfrm>
            <a:off x="1097318" y="6263609"/>
            <a:ext cx="1638953" cy="400110"/>
          </a:xfrm>
          <a:prstGeom prst="rect">
            <a:avLst/>
          </a:prstGeom>
          <a:noFill/>
        </p:spPr>
        <p:txBody>
          <a:bodyPr wrap="none" rtlCol="0">
            <a:spAutoFit/>
          </a:bodyPr>
          <a:lstStyle/>
          <a:p>
            <a:r>
              <a:rPr lang="en-US" sz="1000" dirty="0" smtClean="0"/>
              <a:t>Computer</a:t>
            </a:r>
            <a:r>
              <a:rPr lang="en-US" sz="1000" baseline="0" dirty="0" smtClean="0"/>
              <a:t> Science Dept.</a:t>
            </a:r>
          </a:p>
          <a:p>
            <a:r>
              <a:rPr lang="en-US" sz="1000" baseline="0" dirty="0" smtClean="0"/>
              <a:t>Fall 2015: October 14</a:t>
            </a:r>
            <a:endParaRPr lang="en-US" sz="1000" dirty="0"/>
          </a:p>
        </p:txBody>
      </p:sp>
      <p:sp>
        <p:nvSpPr>
          <p:cNvPr id="15" name="TextBox 14"/>
          <p:cNvSpPr txBox="1"/>
          <p:nvPr userDrawn="1"/>
        </p:nvSpPr>
        <p:spPr>
          <a:xfrm>
            <a:off x="3835811" y="6263609"/>
            <a:ext cx="1750349" cy="400110"/>
          </a:xfrm>
          <a:prstGeom prst="rect">
            <a:avLst/>
          </a:prstGeom>
          <a:noFill/>
        </p:spPr>
        <p:txBody>
          <a:bodyPr wrap="none" rtlCol="0">
            <a:spAutoFit/>
          </a:bodyPr>
          <a:lstStyle/>
          <a:p>
            <a:pPr algn="ctr"/>
            <a:r>
              <a:rPr lang="en-US" sz="1000" dirty="0" smtClean="0"/>
              <a:t>CS 174: Web Programming</a:t>
            </a:r>
            <a:r>
              <a:rPr lang="en-US" sz="1000" baseline="0" dirty="0" smtClean="0"/>
              <a:t/>
            </a:r>
            <a:br>
              <a:rPr lang="en-US" sz="1000" baseline="0" dirty="0" smtClean="0"/>
            </a:br>
            <a:r>
              <a:rPr lang="en-US" sz="1000" baseline="0" dirty="0" smtClean="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timing>
    <p:tnLst>
      <p:par>
        <p:cTn xmlns:p14="http://schemas.microsoft.com/office/powerpoint/2010/main" id="1" dur="indefinite" restart="never" nodeType="tmRoot"/>
      </p:par>
    </p:tnLst>
  </p:timing>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hyperlink" Target="http://www.cs.sjsu.edu/~ma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3schools.com/php/php_ref_filter.asp"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200" dirty="0"/>
              <a:t>CS </a:t>
            </a:r>
            <a:r>
              <a:rPr lang="en-US" sz="3200" dirty="0" smtClean="0"/>
              <a:t>174: Web Programming</a:t>
            </a:r>
            <a:r>
              <a:rPr lang="en-US" sz="3600" dirty="0"/>
              <a:t/>
            </a:r>
            <a:br>
              <a:rPr lang="en-US" sz="3600" dirty="0"/>
            </a:br>
            <a:r>
              <a:rPr lang="en-US" sz="2400" dirty="0" smtClean="0"/>
              <a:t>October 14 Class </a:t>
            </a:r>
            <a:r>
              <a:rPr lang="en-US" sz="2400" dirty="0"/>
              <a:t>Meeting</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Computer Science</a:t>
            </a:r>
            <a:br>
              <a:rPr lang="en-US" dirty="0"/>
            </a:br>
            <a:r>
              <a:rPr lang="en-US" dirty="0"/>
              <a:t>San Jose State University</a:t>
            </a:r>
            <a:br>
              <a:rPr lang="en-US" dirty="0"/>
            </a:br>
            <a:r>
              <a:rPr lang="en-US" sz="1200" dirty="0"/>
              <a:t/>
            </a:r>
            <a:br>
              <a:rPr lang="en-US" sz="1200" dirty="0"/>
            </a:br>
            <a:r>
              <a:rPr lang="en-US" dirty="0" smtClean="0"/>
              <a:t>Fall 2015</a:t>
            </a:r>
            <a:r>
              <a:rPr lang="en-US" dirty="0"/>
              <a:t/>
            </a:r>
            <a:br>
              <a:rPr lang="en-US" dirty="0"/>
            </a:br>
            <a:r>
              <a:rPr lang="en-US" dirty="0"/>
              <a:t>Instructor: Ron Mak</a:t>
            </a:r>
          </a:p>
          <a:p>
            <a:pPr algn="ctr">
              <a:lnSpc>
                <a:spcPct val="90000"/>
              </a:lnSpc>
            </a:pPr>
            <a:r>
              <a:rPr lang="en-US" dirty="0">
                <a:hlinkClick r:id="rId2"/>
              </a:rPr>
              <a:t>www.cs.sjsu.edu/~mak</a:t>
            </a:r>
            <a:endParaRPr lang="en-US"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527550"/>
            <a:ext cx="115411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Abstract Classes</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10</a:t>
            </a:fld>
            <a:endParaRPr lang="en-US"/>
          </a:p>
        </p:txBody>
      </p:sp>
      <p:sp>
        <p:nvSpPr>
          <p:cNvPr id="5" name="TextBox 4"/>
          <p:cNvSpPr txBox="1"/>
          <p:nvPr/>
        </p:nvSpPr>
        <p:spPr>
          <a:xfrm>
            <a:off x="367201" y="1234464"/>
            <a:ext cx="5941024" cy="1400383"/>
          </a:xfrm>
          <a:prstGeom prst="rect">
            <a:avLst/>
          </a:prstGeom>
          <a:solidFill>
            <a:schemeClr val="bg1">
              <a:lumMod val="95000"/>
            </a:schemeClr>
          </a:solidFill>
          <a:ln>
            <a:solidFill>
              <a:schemeClr val="bg1">
                <a:lumMod val="75000"/>
              </a:schemeClr>
            </a:solidFill>
          </a:ln>
        </p:spPr>
        <p:txBody>
          <a:bodyPr wrap="none" rtlCol="0">
            <a:spAutoFit/>
          </a:bodyPr>
          <a:lstStyle/>
          <a:p>
            <a:r>
              <a:rPr lang="en-US" sz="1700" b="1" dirty="0">
                <a:solidFill>
                  <a:srgbClr val="B23C00"/>
                </a:solidFill>
                <a:latin typeface="Courier New"/>
                <a:cs typeface="Courier New"/>
              </a:rPr>
              <a:t>abstract class Shape </a:t>
            </a:r>
          </a:p>
          <a:p>
            <a:r>
              <a:rPr lang="en-US" sz="1700" b="1" dirty="0">
                <a:latin typeface="Courier New"/>
                <a:cs typeface="Courier New"/>
              </a:rPr>
              <a:t>{</a:t>
            </a:r>
          </a:p>
          <a:p>
            <a:r>
              <a:rPr lang="en-US" sz="1700" b="1" dirty="0">
                <a:latin typeface="Courier New"/>
                <a:cs typeface="Courier New"/>
              </a:rPr>
              <a:t>    </a:t>
            </a:r>
            <a:r>
              <a:rPr lang="en-US" sz="1700" b="1" dirty="0">
                <a:solidFill>
                  <a:srgbClr val="B23C00"/>
                </a:solidFill>
                <a:latin typeface="Courier New"/>
                <a:cs typeface="Courier New"/>
              </a:rPr>
              <a:t>abstract</a:t>
            </a:r>
            <a:r>
              <a:rPr lang="en-US" sz="1700" b="1" dirty="0">
                <a:latin typeface="Courier New"/>
                <a:cs typeface="Courier New"/>
              </a:rPr>
              <a:t> public function </a:t>
            </a:r>
            <a:r>
              <a:rPr lang="en-US" sz="1700" b="1" dirty="0" err="1">
                <a:latin typeface="Courier New"/>
                <a:cs typeface="Courier New"/>
              </a:rPr>
              <a:t>getArea</a:t>
            </a:r>
            <a:r>
              <a:rPr lang="en-US" sz="1700" b="1" dirty="0">
                <a:latin typeface="Courier New"/>
                <a:cs typeface="Courier New"/>
              </a:rPr>
              <a:t>();</a:t>
            </a:r>
          </a:p>
          <a:p>
            <a:r>
              <a:rPr lang="en-US" sz="1700" b="1" dirty="0">
                <a:latin typeface="Courier New"/>
                <a:cs typeface="Courier New"/>
              </a:rPr>
              <a:t>    </a:t>
            </a:r>
            <a:r>
              <a:rPr lang="en-US" sz="1700" b="1" dirty="0">
                <a:solidFill>
                  <a:srgbClr val="B23C00"/>
                </a:solidFill>
                <a:latin typeface="Courier New"/>
                <a:cs typeface="Courier New"/>
              </a:rPr>
              <a:t>abstract </a:t>
            </a:r>
            <a:r>
              <a:rPr lang="en-US" sz="1700" b="1" dirty="0">
                <a:latin typeface="Courier New"/>
                <a:cs typeface="Courier New"/>
              </a:rPr>
              <a:t>public function </a:t>
            </a:r>
            <a:r>
              <a:rPr lang="en-US" sz="1700" b="1" dirty="0" err="1">
                <a:latin typeface="Courier New"/>
                <a:cs typeface="Courier New"/>
              </a:rPr>
              <a:t>getPerimeter</a:t>
            </a:r>
            <a:r>
              <a:rPr lang="en-US" sz="1700" b="1" dirty="0">
                <a:latin typeface="Courier New"/>
                <a:cs typeface="Courier New"/>
              </a:rPr>
              <a:t>();</a:t>
            </a:r>
          </a:p>
          <a:p>
            <a:r>
              <a:rPr lang="en-US" sz="1700" b="1" dirty="0">
                <a:latin typeface="Courier New"/>
                <a:cs typeface="Courier New"/>
              </a:rPr>
              <a:t>}</a:t>
            </a:r>
          </a:p>
        </p:txBody>
      </p:sp>
      <p:sp>
        <p:nvSpPr>
          <p:cNvPr id="6" name="TextBox 5"/>
          <p:cNvSpPr txBox="1"/>
          <p:nvPr/>
        </p:nvSpPr>
        <p:spPr>
          <a:xfrm>
            <a:off x="365806" y="2795759"/>
            <a:ext cx="6856809" cy="4016484"/>
          </a:xfrm>
          <a:prstGeom prst="rect">
            <a:avLst/>
          </a:prstGeom>
          <a:solidFill>
            <a:schemeClr val="bg1">
              <a:lumMod val="95000"/>
            </a:schemeClr>
          </a:solidFill>
          <a:ln>
            <a:solidFill>
              <a:schemeClr val="bg1">
                <a:lumMod val="75000"/>
              </a:schemeClr>
            </a:solidFill>
          </a:ln>
        </p:spPr>
        <p:txBody>
          <a:bodyPr wrap="none" rtlCol="0">
            <a:spAutoFit/>
          </a:bodyPr>
          <a:lstStyle/>
          <a:p>
            <a:r>
              <a:rPr lang="en-US" sz="1700" b="1" dirty="0">
                <a:latin typeface="Courier New"/>
                <a:cs typeface="Courier New"/>
              </a:rPr>
              <a:t>require('</a:t>
            </a:r>
            <a:r>
              <a:rPr lang="en-US" sz="1700" b="1" dirty="0" err="1">
                <a:latin typeface="Courier New"/>
                <a:cs typeface="Courier New"/>
              </a:rPr>
              <a:t>Shape.php</a:t>
            </a:r>
            <a:r>
              <a:rPr lang="en-US" sz="1700" b="1" dirty="0">
                <a:latin typeface="Courier New"/>
                <a:cs typeface="Courier New"/>
              </a:rPr>
              <a:t>');</a:t>
            </a:r>
          </a:p>
          <a:p>
            <a:endParaRPr lang="en-US" sz="1700" b="1" dirty="0">
              <a:latin typeface="Courier New"/>
              <a:cs typeface="Courier New"/>
            </a:endParaRPr>
          </a:p>
          <a:p>
            <a:r>
              <a:rPr lang="en-US" sz="1700" b="1" dirty="0" smtClean="0">
                <a:latin typeface="Courier New"/>
                <a:cs typeface="Courier New"/>
              </a:rPr>
              <a:t>class Triangle </a:t>
            </a:r>
            <a:r>
              <a:rPr lang="en-US" sz="1700" b="1" dirty="0">
                <a:solidFill>
                  <a:srgbClr val="B23C00"/>
                </a:solidFill>
                <a:latin typeface="Courier New"/>
                <a:cs typeface="Courier New"/>
              </a:rPr>
              <a:t>extends Shape </a:t>
            </a:r>
          </a:p>
          <a:p>
            <a:r>
              <a:rPr lang="en-US" sz="1700" b="1" dirty="0">
                <a:latin typeface="Courier New"/>
                <a:cs typeface="Courier New"/>
              </a:rPr>
              <a:t>{</a:t>
            </a:r>
          </a:p>
          <a:p>
            <a:r>
              <a:rPr lang="en-US" sz="1700" b="1" dirty="0">
                <a:latin typeface="Courier New"/>
                <a:cs typeface="Courier New"/>
              </a:rPr>
              <a:t>    private $_sides = array();</a:t>
            </a:r>
          </a:p>
          <a:p>
            <a:r>
              <a:rPr lang="en-US" sz="1700" b="1" dirty="0">
                <a:latin typeface="Courier New"/>
                <a:cs typeface="Courier New"/>
              </a:rPr>
              <a:t>    private $_perimeter = NULL;</a:t>
            </a:r>
          </a:p>
          <a:p>
            <a:endParaRPr lang="en-US" sz="1700" b="1" dirty="0">
              <a:latin typeface="Courier New"/>
              <a:cs typeface="Courier New"/>
            </a:endParaRPr>
          </a:p>
          <a:p>
            <a:r>
              <a:rPr lang="en-US" sz="1700" b="1" dirty="0">
                <a:latin typeface="Courier New"/>
                <a:cs typeface="Courier New"/>
              </a:rPr>
              <a:t>    function __construct($s0 = 0, $s1 = 0, $s2 = 0) </a:t>
            </a:r>
          </a:p>
          <a:p>
            <a:r>
              <a:rPr lang="en-US" sz="1700" b="1" dirty="0">
                <a:latin typeface="Courier New"/>
                <a:cs typeface="Courier New"/>
              </a:rPr>
              <a:t>    { </a:t>
            </a:r>
          </a:p>
          <a:p>
            <a:r>
              <a:rPr lang="en-US" sz="1700" b="1" dirty="0">
                <a:latin typeface="Courier New"/>
                <a:cs typeface="Courier New"/>
              </a:rPr>
              <a:t>        /* ... */ </a:t>
            </a:r>
          </a:p>
          <a:p>
            <a:r>
              <a:rPr lang="en-US" sz="1700" b="1" dirty="0">
                <a:latin typeface="Courier New"/>
                <a:cs typeface="Courier New"/>
              </a:rPr>
              <a:t>    }</a:t>
            </a:r>
          </a:p>
          <a:p>
            <a:r>
              <a:rPr lang="en-US" sz="1700" b="1" dirty="0">
                <a:latin typeface="Courier New"/>
                <a:cs typeface="Courier New"/>
              </a:rPr>
              <a:t>    </a:t>
            </a:r>
          </a:p>
          <a:p>
            <a:r>
              <a:rPr lang="en-US" sz="1700" b="1" dirty="0">
                <a:latin typeface="Courier New"/>
                <a:cs typeface="Courier New"/>
              </a:rPr>
              <a:t>    public function </a:t>
            </a:r>
            <a:r>
              <a:rPr lang="en-US" sz="1700" b="1" dirty="0" err="1">
                <a:latin typeface="Courier New"/>
                <a:cs typeface="Courier New"/>
              </a:rPr>
              <a:t>getArea</a:t>
            </a:r>
            <a:r>
              <a:rPr lang="en-US" sz="1700" b="1" dirty="0">
                <a:latin typeface="Courier New"/>
                <a:cs typeface="Courier New"/>
              </a:rPr>
              <a:t>()      { /* ... */ }</a:t>
            </a:r>
          </a:p>
          <a:p>
            <a:r>
              <a:rPr lang="en-US" sz="1700" b="1" dirty="0">
                <a:latin typeface="Courier New"/>
                <a:cs typeface="Courier New"/>
              </a:rPr>
              <a:t>    public function </a:t>
            </a:r>
            <a:r>
              <a:rPr lang="en-US" sz="1700" b="1" dirty="0" err="1">
                <a:latin typeface="Courier New"/>
                <a:cs typeface="Courier New"/>
              </a:rPr>
              <a:t>getPerimeter</a:t>
            </a:r>
            <a:r>
              <a:rPr lang="en-US" sz="1700" b="1" dirty="0">
                <a:latin typeface="Courier New"/>
                <a:cs typeface="Courier New"/>
              </a:rPr>
              <a:t>() { /* ... */ }</a:t>
            </a:r>
          </a:p>
          <a:p>
            <a:r>
              <a:rPr lang="en-US" sz="1700" b="1" dirty="0">
                <a:latin typeface="Courier New"/>
                <a:cs typeface="Courier New"/>
              </a:rPr>
              <a:t>}</a:t>
            </a:r>
          </a:p>
        </p:txBody>
      </p:sp>
      <p:sp>
        <p:nvSpPr>
          <p:cNvPr id="7" name="TextBox 6"/>
          <p:cNvSpPr txBox="1"/>
          <p:nvPr/>
        </p:nvSpPr>
        <p:spPr>
          <a:xfrm>
            <a:off x="5120634" y="1325903"/>
            <a:ext cx="1462560"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Shape.php</a:t>
            </a:r>
            <a:endParaRPr lang="en-US" dirty="0">
              <a:solidFill>
                <a:srgbClr val="FFFF00"/>
              </a:solidFill>
            </a:endParaRPr>
          </a:p>
        </p:txBody>
      </p:sp>
      <p:sp>
        <p:nvSpPr>
          <p:cNvPr id="8" name="TextBox 7"/>
          <p:cNvSpPr txBox="1"/>
          <p:nvPr/>
        </p:nvSpPr>
        <p:spPr>
          <a:xfrm>
            <a:off x="5943585" y="2880366"/>
            <a:ext cx="1602923"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Triangle.php</a:t>
            </a:r>
            <a:endParaRPr lang="en-US" dirty="0">
              <a:solidFill>
                <a:srgbClr val="FFFF00"/>
              </a:solidFill>
            </a:endParaRPr>
          </a:p>
        </p:txBody>
      </p:sp>
    </p:spTree>
    <p:extLst>
      <p:ext uri="{BB962C8B-B14F-4D97-AF65-F5344CB8AC3E}">
        <p14:creationId xmlns:p14="http://schemas.microsoft.com/office/powerpoint/2010/main" val="27647223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Interfaces</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11</a:t>
            </a:fld>
            <a:endParaRPr lang="en-US"/>
          </a:p>
        </p:txBody>
      </p:sp>
      <p:sp>
        <p:nvSpPr>
          <p:cNvPr id="5" name="TextBox 4"/>
          <p:cNvSpPr txBox="1"/>
          <p:nvPr/>
        </p:nvSpPr>
        <p:spPr>
          <a:xfrm>
            <a:off x="1188757" y="1325903"/>
            <a:ext cx="4894414" cy="2031325"/>
          </a:xfrm>
          <a:prstGeom prst="rect">
            <a:avLst/>
          </a:prstGeom>
          <a:solidFill>
            <a:srgbClr val="F2F2F2"/>
          </a:solidFill>
          <a:ln>
            <a:solidFill>
              <a:schemeClr val="bg1">
                <a:lumMod val="75000"/>
              </a:schemeClr>
            </a:solidFill>
          </a:ln>
        </p:spPr>
        <p:txBody>
          <a:bodyPr wrap="none" rtlCol="0">
            <a:spAutoFit/>
          </a:bodyPr>
          <a:lstStyle/>
          <a:p>
            <a:r>
              <a:rPr lang="en-US" sz="1800" b="1" dirty="0">
                <a:solidFill>
                  <a:srgbClr val="B23C00"/>
                </a:solidFill>
                <a:latin typeface="Courier New"/>
                <a:cs typeface="Courier New"/>
              </a:rPr>
              <a:t>interface Crud </a:t>
            </a:r>
          </a:p>
          <a:p>
            <a:r>
              <a:rPr lang="en-US" sz="1800" b="1" dirty="0">
                <a:latin typeface="Courier New"/>
                <a:cs typeface="Courier New"/>
              </a:rPr>
              <a:t>{</a:t>
            </a:r>
          </a:p>
          <a:p>
            <a:r>
              <a:rPr lang="en-US" sz="1800" b="1" dirty="0">
                <a:latin typeface="Courier New"/>
                <a:cs typeface="Courier New"/>
              </a:rPr>
              <a:t>    public function create($data);</a:t>
            </a:r>
          </a:p>
          <a:p>
            <a:r>
              <a:rPr lang="en-US" sz="1800" b="1" dirty="0">
                <a:latin typeface="Courier New"/>
                <a:cs typeface="Courier New"/>
              </a:rPr>
              <a:t>    public function read();</a:t>
            </a:r>
          </a:p>
          <a:p>
            <a:r>
              <a:rPr lang="en-US" sz="1800" b="1" dirty="0">
                <a:latin typeface="Courier New"/>
                <a:cs typeface="Courier New"/>
              </a:rPr>
              <a:t>    public function update($data);</a:t>
            </a:r>
          </a:p>
          <a:p>
            <a:r>
              <a:rPr lang="en-US" sz="1800" b="1" dirty="0">
                <a:latin typeface="Courier New"/>
                <a:cs typeface="Courier New"/>
              </a:rPr>
              <a:t>    public function delete();</a:t>
            </a:r>
          </a:p>
          <a:p>
            <a:r>
              <a:rPr lang="en-US" sz="1800" b="1" dirty="0" smtClean="0">
                <a:latin typeface="Courier New"/>
                <a:cs typeface="Courier New"/>
              </a:rPr>
              <a:t>}</a:t>
            </a:r>
            <a:endParaRPr lang="en-US" sz="1800" b="1" dirty="0">
              <a:latin typeface="Courier New"/>
              <a:cs typeface="Courier New"/>
            </a:endParaRPr>
          </a:p>
        </p:txBody>
      </p:sp>
      <p:sp>
        <p:nvSpPr>
          <p:cNvPr id="6" name="TextBox 5"/>
          <p:cNvSpPr txBox="1"/>
          <p:nvPr/>
        </p:nvSpPr>
        <p:spPr>
          <a:xfrm>
            <a:off x="1188757" y="3520439"/>
            <a:ext cx="6002590" cy="3139321"/>
          </a:xfrm>
          <a:prstGeom prst="rect">
            <a:avLst/>
          </a:prstGeom>
          <a:solidFill>
            <a:srgbClr val="F2F2F2"/>
          </a:solidFill>
          <a:ln>
            <a:solidFill>
              <a:schemeClr val="bg1">
                <a:lumMod val="75000"/>
              </a:schemeClr>
            </a:solidFill>
          </a:ln>
        </p:spPr>
        <p:txBody>
          <a:bodyPr wrap="none" rtlCol="0">
            <a:spAutoFit/>
          </a:bodyPr>
          <a:lstStyle/>
          <a:p>
            <a:r>
              <a:rPr lang="en-US" sz="1800" b="1" dirty="0">
                <a:solidFill>
                  <a:srgbClr val="B23C00"/>
                </a:solidFill>
                <a:latin typeface="Courier New"/>
                <a:cs typeface="Courier New"/>
              </a:rPr>
              <a:t>require</a:t>
            </a:r>
            <a:r>
              <a:rPr lang="en-US" sz="1800" b="1" dirty="0" smtClean="0">
                <a:solidFill>
                  <a:srgbClr val="B23C00"/>
                </a:solidFill>
                <a:latin typeface="Courier New"/>
                <a:cs typeface="Courier New"/>
              </a:rPr>
              <a:t>('</a:t>
            </a:r>
            <a:r>
              <a:rPr lang="en-US" sz="1800" b="1" dirty="0" err="1" smtClean="0">
                <a:solidFill>
                  <a:srgbClr val="B23C00"/>
                </a:solidFill>
                <a:latin typeface="Courier New"/>
                <a:cs typeface="Courier New"/>
              </a:rPr>
              <a:t>Crud.php</a:t>
            </a:r>
            <a:r>
              <a:rPr lang="en-US" sz="1800" b="1" dirty="0">
                <a:solidFill>
                  <a:srgbClr val="B23C00"/>
                </a:solidFill>
                <a:latin typeface="Courier New"/>
                <a:cs typeface="Courier New"/>
              </a:rPr>
              <a:t>');</a:t>
            </a:r>
          </a:p>
          <a:p>
            <a:endParaRPr lang="en-US" sz="1800" b="1" dirty="0">
              <a:latin typeface="Courier New"/>
              <a:cs typeface="Courier New"/>
            </a:endParaRPr>
          </a:p>
          <a:p>
            <a:r>
              <a:rPr lang="en-US" sz="1800" b="1" dirty="0" smtClean="0">
                <a:latin typeface="Courier New"/>
                <a:cs typeface="Courier New"/>
              </a:rPr>
              <a:t>class </a:t>
            </a:r>
            <a:r>
              <a:rPr lang="en-US" sz="1800" b="1" dirty="0">
                <a:latin typeface="Courier New"/>
                <a:cs typeface="Courier New"/>
              </a:rPr>
              <a:t>User </a:t>
            </a:r>
            <a:r>
              <a:rPr lang="en-US" sz="1800" b="1" dirty="0">
                <a:solidFill>
                  <a:srgbClr val="B23C00"/>
                </a:solidFill>
                <a:latin typeface="Courier New"/>
                <a:cs typeface="Courier New"/>
              </a:rPr>
              <a:t>implements Crud </a:t>
            </a:r>
          </a:p>
          <a:p>
            <a:r>
              <a:rPr lang="en-US" sz="1800" b="1" dirty="0">
                <a:latin typeface="Courier New"/>
                <a:cs typeface="Courier New"/>
              </a:rPr>
              <a:t>{</a:t>
            </a:r>
          </a:p>
          <a:p>
            <a:r>
              <a:rPr lang="en-US" sz="1800" b="1" dirty="0">
                <a:latin typeface="Courier New"/>
                <a:cs typeface="Courier New"/>
              </a:rPr>
              <a:t>    /* ... */</a:t>
            </a:r>
          </a:p>
          <a:p>
            <a:r>
              <a:rPr lang="en-US" sz="1800" b="1" dirty="0">
                <a:latin typeface="Courier New"/>
                <a:cs typeface="Courier New"/>
              </a:rPr>
              <a:t>    </a:t>
            </a:r>
          </a:p>
          <a:p>
            <a:r>
              <a:rPr lang="en-US" sz="1800" b="1" dirty="0">
                <a:latin typeface="Courier New"/>
                <a:cs typeface="Courier New"/>
              </a:rPr>
              <a:t>    function create($data)   { /* ... */ }</a:t>
            </a:r>
          </a:p>
          <a:p>
            <a:r>
              <a:rPr lang="en-US" sz="1800" b="1" dirty="0">
                <a:latin typeface="Courier New"/>
                <a:cs typeface="Courier New"/>
              </a:rPr>
              <a:t>    function read()          { /* ... */ }</a:t>
            </a:r>
          </a:p>
          <a:p>
            <a:r>
              <a:rPr lang="en-US" sz="1800" b="1" dirty="0">
                <a:latin typeface="Courier New"/>
                <a:cs typeface="Courier New"/>
              </a:rPr>
              <a:t>    function update($data)   { /* ... */ }</a:t>
            </a:r>
          </a:p>
          <a:p>
            <a:r>
              <a:rPr lang="en-US" sz="1800" b="1" dirty="0">
                <a:latin typeface="Courier New"/>
                <a:cs typeface="Courier New"/>
              </a:rPr>
              <a:t>    public function delete() { /* ... */ }</a:t>
            </a:r>
          </a:p>
          <a:p>
            <a:r>
              <a:rPr lang="en-US" sz="1800" b="1" dirty="0">
                <a:latin typeface="Courier New"/>
                <a:cs typeface="Courier New"/>
              </a:rPr>
              <a:t>}</a:t>
            </a:r>
          </a:p>
        </p:txBody>
      </p:sp>
      <p:sp>
        <p:nvSpPr>
          <p:cNvPr id="7" name="TextBox 6"/>
          <p:cNvSpPr txBox="1"/>
          <p:nvPr/>
        </p:nvSpPr>
        <p:spPr>
          <a:xfrm>
            <a:off x="5120634" y="1417342"/>
            <a:ext cx="1313982"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Crud.php</a:t>
            </a:r>
            <a:endParaRPr lang="en-US" dirty="0">
              <a:solidFill>
                <a:srgbClr val="FFFF00"/>
              </a:solidFill>
            </a:endParaRPr>
          </a:p>
        </p:txBody>
      </p:sp>
      <p:sp>
        <p:nvSpPr>
          <p:cNvPr id="8" name="TextBox 7"/>
          <p:cNvSpPr txBox="1"/>
          <p:nvPr/>
        </p:nvSpPr>
        <p:spPr>
          <a:xfrm>
            <a:off x="6217902" y="3611878"/>
            <a:ext cx="1291139"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User</a:t>
            </a:r>
            <a:r>
              <a:rPr lang="en-US" dirty="0" err="1" smtClean="0">
                <a:solidFill>
                  <a:srgbClr val="FFFF00"/>
                </a:solidFill>
              </a:rPr>
              <a:t>.php</a:t>
            </a:r>
            <a:endParaRPr lang="en-US" dirty="0">
              <a:solidFill>
                <a:srgbClr val="FFFF00"/>
              </a:solidFill>
            </a:endParaRPr>
          </a:p>
        </p:txBody>
      </p:sp>
    </p:spTree>
    <p:extLst>
      <p:ext uri="{BB962C8B-B14F-4D97-AF65-F5344CB8AC3E}">
        <p14:creationId xmlns:p14="http://schemas.microsoft.com/office/powerpoint/2010/main" val="38688840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Traits</a:t>
            </a:r>
            <a:endParaRPr lang="en-US" dirty="0"/>
          </a:p>
        </p:txBody>
      </p:sp>
      <p:sp>
        <p:nvSpPr>
          <p:cNvPr id="3" name="Content Placeholder 2"/>
          <p:cNvSpPr>
            <a:spLocks noGrp="1"/>
          </p:cNvSpPr>
          <p:nvPr>
            <p:ph idx="1"/>
          </p:nvPr>
        </p:nvSpPr>
        <p:spPr/>
        <p:txBody>
          <a:bodyPr/>
          <a:lstStyle/>
          <a:p>
            <a:r>
              <a:rPr lang="en-US" dirty="0" smtClean="0">
                <a:solidFill>
                  <a:srgbClr val="B23C00"/>
                </a:solidFill>
              </a:rPr>
              <a:t>Traits</a:t>
            </a:r>
            <a:r>
              <a:rPr lang="en-US" dirty="0" smtClean="0"/>
              <a:t> add functionality to a class </a:t>
            </a:r>
            <a:br>
              <a:rPr lang="en-US" dirty="0" smtClean="0"/>
            </a:br>
            <a:r>
              <a:rPr lang="en-US" dirty="0" smtClean="0"/>
              <a:t>without class inheritance.</a:t>
            </a:r>
          </a:p>
          <a:p>
            <a:pPr lvl="1"/>
            <a:r>
              <a:rPr lang="en-US" dirty="0" smtClean="0"/>
              <a:t>They help overcome some of the </a:t>
            </a:r>
            <a:br>
              <a:rPr lang="en-US" dirty="0" smtClean="0"/>
            </a:br>
            <a:r>
              <a:rPr lang="en-US" dirty="0" smtClean="0"/>
              <a:t>restrictions</a:t>
            </a:r>
            <a:r>
              <a:rPr lang="en-US" dirty="0"/>
              <a:t> </a:t>
            </a:r>
            <a:r>
              <a:rPr lang="en-US" dirty="0" smtClean="0"/>
              <a:t>of single inheritance.</a:t>
            </a:r>
          </a:p>
          <a:p>
            <a:pPr lvl="6"/>
            <a:endParaRPr lang="en-US" dirty="0" smtClean="0"/>
          </a:p>
          <a:p>
            <a:r>
              <a:rPr lang="en-US" dirty="0" smtClean="0"/>
              <a:t>A class can use several traits.</a:t>
            </a:r>
          </a:p>
          <a:p>
            <a:r>
              <a:rPr lang="en-US" dirty="0" smtClean="0"/>
              <a:t>Several classes can share traits.</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12</a:t>
            </a:fld>
            <a:endParaRPr lang="en-US"/>
          </a:p>
        </p:txBody>
      </p:sp>
    </p:spTree>
    <p:extLst>
      <p:ext uri="{BB962C8B-B14F-4D97-AF65-F5344CB8AC3E}">
        <p14:creationId xmlns:p14="http://schemas.microsoft.com/office/powerpoint/2010/main" val="42725233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PHP </a:t>
            </a:r>
            <a:r>
              <a:rPr lang="en-US" dirty="0" smtClean="0"/>
              <a:t>Traits</a:t>
            </a:r>
            <a:r>
              <a:rPr lang="en-US" i="1" dirty="0" smtClean="0"/>
              <a:t>, cont’d</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13</a:t>
            </a:fld>
            <a:endParaRPr lang="en-US"/>
          </a:p>
        </p:txBody>
      </p:sp>
      <p:sp>
        <p:nvSpPr>
          <p:cNvPr id="5" name="TextBox 4"/>
          <p:cNvSpPr txBox="1"/>
          <p:nvPr/>
        </p:nvSpPr>
        <p:spPr>
          <a:xfrm>
            <a:off x="365806" y="1234464"/>
            <a:ext cx="7572506" cy="5509201"/>
          </a:xfrm>
          <a:prstGeom prst="rect">
            <a:avLst/>
          </a:prstGeom>
          <a:solidFill>
            <a:srgbClr val="F2F2F2"/>
          </a:solidFill>
          <a:ln>
            <a:solidFill>
              <a:srgbClr val="BFBFBF"/>
            </a:solidFill>
          </a:ln>
        </p:spPr>
        <p:txBody>
          <a:bodyPr wrap="none" rtlCol="0">
            <a:spAutoFit/>
          </a:bodyPr>
          <a:lstStyle/>
          <a:p>
            <a:r>
              <a:rPr lang="en-US" b="1" dirty="0">
                <a:solidFill>
                  <a:srgbClr val="B23C00"/>
                </a:solidFill>
                <a:latin typeface="Courier New"/>
                <a:cs typeface="Courier New"/>
              </a:rPr>
              <a:t>trait Debug </a:t>
            </a:r>
          </a:p>
          <a:p>
            <a:r>
              <a:rPr lang="en-US" b="1" dirty="0">
                <a:latin typeface="Courier New"/>
                <a:cs typeface="Courier New"/>
              </a:rPr>
              <a:t>{</a:t>
            </a:r>
          </a:p>
          <a:p>
            <a:r>
              <a:rPr lang="en-US" b="1" dirty="0">
                <a:latin typeface="Courier New"/>
                <a:cs typeface="Courier New"/>
              </a:rPr>
              <a:t>    public function </a:t>
            </a:r>
            <a:r>
              <a:rPr lang="en-US" b="1" dirty="0" err="1">
                <a:solidFill>
                  <a:srgbClr val="B23C00"/>
                </a:solidFill>
                <a:latin typeface="Courier New"/>
                <a:cs typeface="Courier New"/>
              </a:rPr>
              <a:t>dumpObject</a:t>
            </a:r>
            <a:r>
              <a:rPr lang="en-US" b="1" dirty="0">
                <a:latin typeface="Courier New"/>
                <a:cs typeface="Courier New"/>
              </a:rPr>
              <a:t>() </a:t>
            </a:r>
          </a:p>
          <a:p>
            <a:r>
              <a:rPr lang="en-US" b="1" dirty="0">
                <a:latin typeface="Courier New"/>
                <a:cs typeface="Courier New"/>
              </a:rPr>
              <a:t>    {</a:t>
            </a:r>
          </a:p>
          <a:p>
            <a:r>
              <a:rPr lang="en-US" b="1" dirty="0">
                <a:latin typeface="Courier New"/>
                <a:cs typeface="Courier New"/>
              </a:rPr>
              <a:t>        $class = </a:t>
            </a:r>
            <a:r>
              <a:rPr lang="en-US" b="1" dirty="0" err="1">
                <a:latin typeface="Courier New"/>
                <a:cs typeface="Courier New"/>
              </a:rPr>
              <a:t>get_class</a:t>
            </a:r>
            <a:r>
              <a:rPr lang="en-US" b="1" dirty="0">
                <a:latin typeface="Courier New"/>
                <a:cs typeface="Courier New"/>
              </a:rPr>
              <a:t>($this);</a:t>
            </a:r>
          </a:p>
          <a:p>
            <a:r>
              <a:rPr lang="en-US" b="1" dirty="0">
                <a:latin typeface="Courier New"/>
                <a:cs typeface="Courier New"/>
              </a:rPr>
              <a:t>        $attributes = </a:t>
            </a:r>
            <a:r>
              <a:rPr lang="en-US" b="1" dirty="0" err="1">
                <a:latin typeface="Courier New"/>
                <a:cs typeface="Courier New"/>
              </a:rPr>
              <a:t>get_object_vars</a:t>
            </a:r>
            <a:r>
              <a:rPr lang="en-US" b="1" dirty="0">
                <a:latin typeface="Courier New"/>
                <a:cs typeface="Courier New"/>
              </a:rPr>
              <a:t>($this);</a:t>
            </a:r>
          </a:p>
          <a:p>
            <a:r>
              <a:rPr lang="en-US" b="1" dirty="0">
                <a:latin typeface="Courier New"/>
                <a:cs typeface="Courier New"/>
              </a:rPr>
              <a:t>        $methods = </a:t>
            </a:r>
            <a:r>
              <a:rPr lang="en-US" b="1" dirty="0" err="1">
                <a:latin typeface="Courier New"/>
                <a:cs typeface="Courier New"/>
              </a:rPr>
              <a:t>get_class_methods</a:t>
            </a:r>
            <a:r>
              <a:rPr lang="en-US" b="1" dirty="0">
                <a:latin typeface="Courier New"/>
                <a:cs typeface="Courier New"/>
              </a:rPr>
              <a:t>($this);</a:t>
            </a:r>
          </a:p>
          <a:p>
            <a:r>
              <a:rPr lang="en-US" b="1" dirty="0">
                <a:latin typeface="Courier New"/>
                <a:cs typeface="Courier New"/>
              </a:rPr>
              <a:t>        </a:t>
            </a:r>
          </a:p>
          <a:p>
            <a:r>
              <a:rPr lang="en-US" b="1" dirty="0">
                <a:latin typeface="Courier New"/>
                <a:cs typeface="Courier New"/>
              </a:rPr>
              <a:t>        echo "&lt;h2&gt;Information about the $class object&lt;/h2&gt;";</a:t>
            </a:r>
          </a:p>
          <a:p>
            <a:r>
              <a:rPr lang="es-ES_tradnl" b="1" dirty="0">
                <a:latin typeface="Courier New"/>
                <a:cs typeface="Courier New"/>
              </a:rPr>
              <a:t>        echo '&lt;h3&gt;</a:t>
            </a:r>
            <a:r>
              <a:rPr lang="es-ES_tradnl" b="1" dirty="0" err="1">
                <a:latin typeface="Courier New"/>
                <a:cs typeface="Courier New"/>
              </a:rPr>
              <a:t>Attributes</a:t>
            </a:r>
            <a:r>
              <a:rPr lang="es-ES_tradnl" b="1" dirty="0">
                <a:latin typeface="Courier New"/>
                <a:cs typeface="Courier New"/>
              </a:rPr>
              <a:t>&lt;/h3&gt;&lt;</a:t>
            </a:r>
            <a:r>
              <a:rPr lang="es-ES_tradnl" b="1" dirty="0" err="1">
                <a:latin typeface="Courier New"/>
                <a:cs typeface="Courier New"/>
              </a:rPr>
              <a:t>ul</a:t>
            </a:r>
            <a:r>
              <a:rPr lang="es-ES_tradnl" b="1" dirty="0">
                <a:latin typeface="Courier New"/>
                <a:cs typeface="Courier New"/>
              </a:rPr>
              <a:t>&gt;';</a:t>
            </a:r>
          </a:p>
          <a:p>
            <a:r>
              <a:rPr lang="en-US" b="1" dirty="0">
                <a:latin typeface="Courier New"/>
                <a:cs typeface="Courier New"/>
              </a:rPr>
              <a:t>        </a:t>
            </a:r>
            <a:r>
              <a:rPr lang="en-US" b="1" dirty="0" err="1">
                <a:latin typeface="Courier New"/>
                <a:cs typeface="Courier New"/>
              </a:rPr>
              <a:t>foreach</a:t>
            </a:r>
            <a:r>
              <a:rPr lang="en-US" b="1" dirty="0">
                <a:latin typeface="Courier New"/>
                <a:cs typeface="Courier New"/>
              </a:rPr>
              <a:t> ($attributes as $k =&gt; $v) {</a:t>
            </a:r>
          </a:p>
          <a:p>
            <a:r>
              <a:rPr lang="es-ES_tradnl" b="1" dirty="0">
                <a:latin typeface="Courier New"/>
                <a:cs typeface="Courier New"/>
              </a:rPr>
              <a:t>            echo "&lt;li&gt;$k: $v&lt;/li&gt;";</a:t>
            </a:r>
          </a:p>
          <a:p>
            <a:r>
              <a:rPr lang="es-ES_tradnl" b="1" dirty="0">
                <a:latin typeface="Courier New"/>
                <a:cs typeface="Courier New"/>
              </a:rPr>
              <a:t>        }</a:t>
            </a:r>
          </a:p>
          <a:p>
            <a:r>
              <a:rPr lang="es-ES_tradnl" b="1" dirty="0">
                <a:latin typeface="Courier New"/>
                <a:cs typeface="Courier New"/>
              </a:rPr>
              <a:t>        echo '&lt;/li&gt;&lt;/</a:t>
            </a:r>
            <a:r>
              <a:rPr lang="es-ES_tradnl" b="1" dirty="0" err="1">
                <a:latin typeface="Courier New"/>
                <a:cs typeface="Courier New"/>
              </a:rPr>
              <a:t>ul</a:t>
            </a:r>
            <a:r>
              <a:rPr lang="es-ES_tradnl" b="1" dirty="0">
                <a:latin typeface="Courier New"/>
                <a:cs typeface="Courier New"/>
              </a:rPr>
              <a:t>&gt;';</a:t>
            </a:r>
          </a:p>
          <a:p>
            <a:r>
              <a:rPr lang="es-ES_tradnl" b="1" dirty="0">
                <a:latin typeface="Courier New"/>
                <a:cs typeface="Courier New"/>
              </a:rPr>
              <a:t>        </a:t>
            </a:r>
          </a:p>
          <a:p>
            <a:r>
              <a:rPr lang="es-ES_tradnl" b="1" dirty="0">
                <a:latin typeface="Courier New"/>
                <a:cs typeface="Courier New"/>
              </a:rPr>
              <a:t>        echo '&lt;h3&gt;</a:t>
            </a:r>
            <a:r>
              <a:rPr lang="es-ES_tradnl" b="1" dirty="0" err="1">
                <a:latin typeface="Courier New"/>
                <a:cs typeface="Courier New"/>
              </a:rPr>
              <a:t>Methods</a:t>
            </a:r>
            <a:r>
              <a:rPr lang="es-ES_tradnl" b="1" dirty="0">
                <a:latin typeface="Courier New"/>
                <a:cs typeface="Courier New"/>
              </a:rPr>
              <a:t>&lt;/h3&gt;&lt;</a:t>
            </a:r>
            <a:r>
              <a:rPr lang="es-ES_tradnl" b="1" dirty="0" err="1">
                <a:latin typeface="Courier New"/>
                <a:cs typeface="Courier New"/>
              </a:rPr>
              <a:t>ul</a:t>
            </a:r>
            <a:r>
              <a:rPr lang="es-ES_tradnl" b="1" dirty="0">
                <a:latin typeface="Courier New"/>
                <a:cs typeface="Courier New"/>
              </a:rPr>
              <a:t>&gt;';</a:t>
            </a:r>
          </a:p>
          <a:p>
            <a:r>
              <a:rPr lang="en-US" b="1" dirty="0">
                <a:latin typeface="Courier New"/>
                <a:cs typeface="Courier New"/>
              </a:rPr>
              <a:t>        </a:t>
            </a:r>
            <a:r>
              <a:rPr lang="en-US" b="1" dirty="0" err="1">
                <a:latin typeface="Courier New"/>
                <a:cs typeface="Courier New"/>
              </a:rPr>
              <a:t>foreach</a:t>
            </a:r>
            <a:r>
              <a:rPr lang="en-US" b="1" dirty="0">
                <a:latin typeface="Courier New"/>
                <a:cs typeface="Courier New"/>
              </a:rPr>
              <a:t> ($methods as $v) {</a:t>
            </a:r>
          </a:p>
          <a:p>
            <a:r>
              <a:rPr lang="es-ES_tradnl" b="1" dirty="0">
                <a:latin typeface="Courier New"/>
                <a:cs typeface="Courier New"/>
              </a:rPr>
              <a:t>            echo "&lt;li&gt;$v&lt;/li&gt;";</a:t>
            </a:r>
          </a:p>
          <a:p>
            <a:r>
              <a:rPr lang="es-ES_tradnl" b="1" dirty="0">
                <a:latin typeface="Courier New"/>
                <a:cs typeface="Courier New"/>
              </a:rPr>
              <a:t>        }</a:t>
            </a:r>
          </a:p>
          <a:p>
            <a:r>
              <a:rPr lang="es-ES_tradnl" b="1" dirty="0">
                <a:latin typeface="Courier New"/>
                <a:cs typeface="Courier New"/>
              </a:rPr>
              <a:t>        echo '&lt;/li&gt;&lt;/</a:t>
            </a:r>
            <a:r>
              <a:rPr lang="es-ES_tradnl" b="1" dirty="0" err="1">
                <a:latin typeface="Courier New"/>
                <a:cs typeface="Courier New"/>
              </a:rPr>
              <a:t>ul</a:t>
            </a:r>
            <a:r>
              <a:rPr lang="es-ES_tradnl" b="1" dirty="0">
                <a:latin typeface="Courier New"/>
                <a:cs typeface="Courier New"/>
              </a:rPr>
              <a:t>&gt;';</a:t>
            </a:r>
          </a:p>
          <a:p>
            <a:r>
              <a:rPr lang="es-ES_tradnl" b="1" dirty="0">
                <a:latin typeface="Courier New"/>
                <a:cs typeface="Courier New"/>
              </a:rPr>
              <a:t>    }</a:t>
            </a:r>
          </a:p>
          <a:p>
            <a:r>
              <a:rPr lang="es-ES_tradnl" b="1" dirty="0">
                <a:latin typeface="Courier New"/>
                <a:cs typeface="Courier New"/>
              </a:rPr>
              <a:t>}</a:t>
            </a:r>
            <a:endParaRPr lang="en-US" b="1" dirty="0">
              <a:latin typeface="Courier New"/>
              <a:cs typeface="Courier New"/>
            </a:endParaRPr>
          </a:p>
        </p:txBody>
      </p:sp>
      <p:sp>
        <p:nvSpPr>
          <p:cNvPr id="6" name="TextBox 5"/>
          <p:cNvSpPr txBox="1"/>
          <p:nvPr/>
        </p:nvSpPr>
        <p:spPr>
          <a:xfrm>
            <a:off x="6766536" y="1325903"/>
            <a:ext cx="1473881"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Debug.php</a:t>
            </a:r>
            <a:endParaRPr lang="en-US" dirty="0">
              <a:solidFill>
                <a:srgbClr val="FFFF00"/>
              </a:solidFill>
            </a:endParaRPr>
          </a:p>
        </p:txBody>
      </p:sp>
    </p:spTree>
    <p:extLst>
      <p:ext uri="{BB962C8B-B14F-4D97-AF65-F5344CB8AC3E}">
        <p14:creationId xmlns:p14="http://schemas.microsoft.com/office/powerpoint/2010/main" val="386839338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PHP Traits</a:t>
            </a:r>
            <a:r>
              <a:rPr lang="en-US" i="1" dirty="0"/>
              <a:t>, cont’d</a:t>
            </a:r>
            <a:endParaRPr lang="en-US" dirty="0"/>
          </a:p>
        </p:txBody>
      </p:sp>
      <p:sp>
        <p:nvSpPr>
          <p:cNvPr id="5" name="TextBox 4"/>
          <p:cNvSpPr txBox="1"/>
          <p:nvPr/>
        </p:nvSpPr>
        <p:spPr>
          <a:xfrm>
            <a:off x="365806" y="1365491"/>
            <a:ext cx="8495986" cy="5355313"/>
          </a:xfrm>
          <a:prstGeom prst="rect">
            <a:avLst/>
          </a:prstGeom>
          <a:solidFill>
            <a:srgbClr val="F2F2F2"/>
          </a:solidFill>
          <a:ln>
            <a:solidFill>
              <a:schemeClr val="bg1">
                <a:lumMod val="75000"/>
              </a:schemeClr>
            </a:solidFill>
          </a:ln>
        </p:spPr>
        <p:txBody>
          <a:bodyPr wrap="none" rtlCol="0">
            <a:spAutoFit/>
          </a:bodyPr>
          <a:lstStyle/>
          <a:p>
            <a:r>
              <a:rPr lang="en-US" sz="1800" b="1" dirty="0">
                <a:solidFill>
                  <a:srgbClr val="B23C00"/>
                </a:solidFill>
                <a:latin typeface="Courier New"/>
                <a:cs typeface="Courier New"/>
              </a:rPr>
              <a:t>require('</a:t>
            </a:r>
            <a:r>
              <a:rPr lang="en-US" sz="1800" b="1" dirty="0" err="1">
                <a:solidFill>
                  <a:srgbClr val="B23C00"/>
                </a:solidFill>
                <a:latin typeface="Courier New"/>
                <a:cs typeface="Courier New"/>
              </a:rPr>
              <a:t>Shape.php</a:t>
            </a:r>
            <a:r>
              <a:rPr lang="en-US" sz="1800" b="1" dirty="0">
                <a:solidFill>
                  <a:srgbClr val="B23C00"/>
                </a:solidFill>
                <a:latin typeface="Courier New"/>
                <a:cs typeface="Courier New"/>
              </a:rPr>
              <a:t>')</a:t>
            </a:r>
            <a:r>
              <a:rPr lang="en-US" sz="1800" b="1" dirty="0" smtClean="0">
                <a:solidFill>
                  <a:srgbClr val="B23C00"/>
                </a:solidFill>
                <a:latin typeface="Courier New"/>
                <a:cs typeface="Courier New"/>
              </a:rPr>
              <a:t>;</a:t>
            </a:r>
          </a:p>
          <a:p>
            <a:r>
              <a:rPr lang="en-US" sz="1800" b="1" dirty="0">
                <a:solidFill>
                  <a:srgbClr val="B23C00"/>
                </a:solidFill>
                <a:latin typeface="Courier New"/>
                <a:cs typeface="Courier New"/>
              </a:rPr>
              <a:t>require('</a:t>
            </a:r>
            <a:r>
              <a:rPr lang="en-US" sz="1800" b="1" dirty="0" err="1">
                <a:solidFill>
                  <a:srgbClr val="B23C00"/>
                </a:solidFill>
                <a:latin typeface="Courier New"/>
                <a:cs typeface="Courier New"/>
              </a:rPr>
              <a:t>Debug.php</a:t>
            </a:r>
            <a:r>
              <a:rPr lang="en-US" sz="1800" b="1" dirty="0">
                <a:solidFill>
                  <a:srgbClr val="B23C00"/>
                </a:solidFill>
                <a:latin typeface="Courier New"/>
                <a:cs typeface="Courier New"/>
              </a:rPr>
              <a:t>')</a:t>
            </a:r>
            <a:r>
              <a:rPr lang="en-US" sz="1800" b="1" dirty="0" smtClean="0">
                <a:solidFill>
                  <a:srgbClr val="B23C00"/>
                </a:solidFill>
                <a:latin typeface="Courier New"/>
                <a:cs typeface="Courier New"/>
              </a:rPr>
              <a:t>;</a:t>
            </a:r>
            <a:endParaRPr lang="en-US" sz="1800" b="1" dirty="0">
              <a:latin typeface="Courier New"/>
              <a:cs typeface="Courier New"/>
            </a:endParaRPr>
          </a:p>
          <a:p>
            <a:endParaRPr lang="en-US" sz="1800" b="1" dirty="0">
              <a:latin typeface="Courier New"/>
              <a:cs typeface="Courier New"/>
            </a:endParaRPr>
          </a:p>
          <a:p>
            <a:r>
              <a:rPr lang="en-US" sz="1800" b="1" dirty="0">
                <a:latin typeface="Courier New"/>
                <a:cs typeface="Courier New"/>
              </a:rPr>
              <a:t>class Rectangle </a:t>
            </a:r>
            <a:r>
              <a:rPr lang="en-US" sz="1800" b="1" dirty="0">
                <a:solidFill>
                  <a:srgbClr val="B23C00"/>
                </a:solidFill>
                <a:latin typeface="Courier New"/>
                <a:cs typeface="Courier New"/>
              </a:rPr>
              <a:t>extends Shape</a:t>
            </a:r>
          </a:p>
          <a:p>
            <a:r>
              <a:rPr lang="en-US" sz="1800" b="1" dirty="0">
                <a:latin typeface="Courier New"/>
                <a:cs typeface="Courier New"/>
              </a:rPr>
              <a:t>{</a:t>
            </a:r>
          </a:p>
          <a:p>
            <a:r>
              <a:rPr lang="en-US" sz="1800" b="1" dirty="0">
                <a:latin typeface="Courier New"/>
                <a:cs typeface="Courier New"/>
              </a:rPr>
              <a:t>    </a:t>
            </a:r>
            <a:r>
              <a:rPr lang="en-US" sz="1800" b="1" dirty="0">
                <a:solidFill>
                  <a:srgbClr val="B23C00"/>
                </a:solidFill>
                <a:latin typeface="Courier New"/>
                <a:cs typeface="Courier New"/>
              </a:rPr>
              <a:t>use Debug;</a:t>
            </a:r>
          </a:p>
          <a:p>
            <a:r>
              <a:rPr lang="en-US" sz="1800" b="1" dirty="0">
                <a:latin typeface="Courier New"/>
                <a:cs typeface="Courier New"/>
              </a:rPr>
              <a:t>    </a:t>
            </a:r>
          </a:p>
          <a:p>
            <a:r>
              <a:rPr lang="en-US" sz="1800" b="1" dirty="0">
                <a:latin typeface="Courier New"/>
                <a:cs typeface="Courier New"/>
              </a:rPr>
              <a:t>    public $width;</a:t>
            </a:r>
          </a:p>
          <a:p>
            <a:r>
              <a:rPr lang="en-US" sz="1800" b="1" dirty="0">
                <a:latin typeface="Courier New"/>
                <a:cs typeface="Courier New"/>
              </a:rPr>
              <a:t>    public $height;</a:t>
            </a:r>
          </a:p>
          <a:p>
            <a:r>
              <a:rPr lang="en-US" sz="1800" b="1" dirty="0">
                <a:latin typeface="Courier New"/>
                <a:cs typeface="Courier New"/>
              </a:rPr>
              <a:t>    </a:t>
            </a:r>
          </a:p>
          <a:p>
            <a:r>
              <a:rPr lang="en-US" sz="1800" b="1" dirty="0">
                <a:latin typeface="Courier New"/>
                <a:cs typeface="Courier New"/>
              </a:rPr>
              <a:t>    function __construct($w, $h)</a:t>
            </a:r>
          </a:p>
          <a:p>
            <a:r>
              <a:rPr lang="en-US" sz="1800" b="1" dirty="0">
                <a:latin typeface="Courier New"/>
                <a:cs typeface="Courier New"/>
              </a:rPr>
              <a:t>    {</a:t>
            </a:r>
          </a:p>
          <a:p>
            <a:r>
              <a:rPr lang="en-US" sz="1800" b="1" dirty="0">
                <a:latin typeface="Courier New"/>
                <a:cs typeface="Courier New"/>
              </a:rPr>
              <a:t>        $width  = $w;</a:t>
            </a:r>
          </a:p>
          <a:p>
            <a:r>
              <a:rPr lang="en-US" sz="1800" b="1" dirty="0">
                <a:latin typeface="Courier New"/>
                <a:cs typeface="Courier New"/>
              </a:rPr>
              <a:t>        $height = $h;</a:t>
            </a:r>
          </a:p>
          <a:p>
            <a:r>
              <a:rPr lang="en-US" sz="1800" b="1" dirty="0">
                <a:latin typeface="Courier New"/>
                <a:cs typeface="Courier New"/>
              </a:rPr>
              <a:t>    }</a:t>
            </a:r>
          </a:p>
          <a:p>
            <a:endParaRPr lang="en-US" sz="1800" b="1" dirty="0">
              <a:latin typeface="Courier New"/>
              <a:cs typeface="Courier New"/>
            </a:endParaRPr>
          </a:p>
          <a:p>
            <a:r>
              <a:rPr lang="en-US" sz="1800" b="1" dirty="0">
                <a:latin typeface="Courier New"/>
                <a:cs typeface="Courier New"/>
              </a:rPr>
              <a:t>    function </a:t>
            </a:r>
            <a:r>
              <a:rPr lang="en-US" sz="1800" b="1" dirty="0" err="1">
                <a:latin typeface="Courier New"/>
                <a:cs typeface="Courier New"/>
              </a:rPr>
              <a:t>getArea</a:t>
            </a:r>
            <a:r>
              <a:rPr lang="en-US" sz="1800" b="1" dirty="0">
                <a:latin typeface="Courier New"/>
                <a:cs typeface="Courier New"/>
              </a:rPr>
              <a:t>()      { return $width * $height; }</a:t>
            </a:r>
          </a:p>
          <a:p>
            <a:r>
              <a:rPr lang="en-US" sz="1800" b="1" dirty="0">
                <a:latin typeface="Courier New"/>
                <a:cs typeface="Courier New"/>
              </a:rPr>
              <a:t>    function </a:t>
            </a:r>
            <a:r>
              <a:rPr lang="en-US" sz="1800" b="1" dirty="0" err="1">
                <a:latin typeface="Courier New"/>
                <a:cs typeface="Courier New"/>
              </a:rPr>
              <a:t>getPerimeter</a:t>
            </a:r>
            <a:r>
              <a:rPr lang="en-US" sz="1800" b="1" dirty="0">
                <a:latin typeface="Courier New"/>
                <a:cs typeface="Courier New"/>
              </a:rPr>
              <a:t>() { return 2*($width + $height); }</a:t>
            </a:r>
          </a:p>
          <a:p>
            <a:r>
              <a:rPr lang="en-US" sz="1800" b="1" dirty="0">
                <a:latin typeface="Courier New"/>
                <a:cs typeface="Courier New"/>
              </a:rPr>
              <a:t>}</a:t>
            </a:r>
          </a:p>
        </p:txBody>
      </p:sp>
      <p:sp>
        <p:nvSpPr>
          <p:cNvPr id="7" name="TextBox 6"/>
          <p:cNvSpPr txBox="1"/>
          <p:nvPr/>
        </p:nvSpPr>
        <p:spPr>
          <a:xfrm>
            <a:off x="7223731" y="1234464"/>
            <a:ext cx="1793179"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Rectangle.php</a:t>
            </a:r>
            <a:endParaRPr lang="en-US" dirty="0">
              <a:solidFill>
                <a:srgbClr val="FFFF00"/>
              </a:solidFill>
            </a:endParaRPr>
          </a:p>
        </p:txBody>
      </p:sp>
    </p:spTree>
    <p:extLst>
      <p:ext uri="{BB962C8B-B14F-4D97-AF65-F5344CB8AC3E}">
        <p14:creationId xmlns:p14="http://schemas.microsoft.com/office/powerpoint/2010/main" val="356264890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PHP Traits</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15</a:t>
            </a:fld>
            <a:endParaRPr lang="en-US"/>
          </a:p>
        </p:txBody>
      </p:sp>
      <p:sp>
        <p:nvSpPr>
          <p:cNvPr id="6" name="TextBox 5"/>
          <p:cNvSpPr txBox="1"/>
          <p:nvPr/>
        </p:nvSpPr>
        <p:spPr>
          <a:xfrm>
            <a:off x="2743220" y="1783098"/>
            <a:ext cx="3924760" cy="1200329"/>
          </a:xfrm>
          <a:prstGeom prst="rect">
            <a:avLst/>
          </a:prstGeom>
          <a:solidFill>
            <a:srgbClr val="F2F2F2"/>
          </a:solidFill>
          <a:ln>
            <a:solidFill>
              <a:srgbClr val="BFBFBF"/>
            </a:solidFill>
          </a:ln>
        </p:spPr>
        <p:txBody>
          <a:bodyPr wrap="none" rtlCol="0">
            <a:spAutoFit/>
          </a:bodyPr>
          <a:lstStyle/>
          <a:p>
            <a:r>
              <a:rPr lang="en-US" sz="1800" b="1" dirty="0" smtClean="0">
                <a:latin typeface="Courier New"/>
                <a:cs typeface="Courier New"/>
              </a:rPr>
              <a:t>require</a:t>
            </a:r>
            <a:r>
              <a:rPr lang="en-US" sz="1800" b="1" dirty="0">
                <a:latin typeface="Courier New"/>
                <a:cs typeface="Courier New"/>
              </a:rPr>
              <a:t>('</a:t>
            </a:r>
            <a:r>
              <a:rPr lang="en-US" sz="1800" b="1" dirty="0" err="1">
                <a:latin typeface="Courier New"/>
                <a:cs typeface="Courier New"/>
              </a:rPr>
              <a:t>Rectangle.php</a:t>
            </a:r>
            <a:r>
              <a:rPr lang="en-US" sz="1800" b="1" dirty="0">
                <a:latin typeface="Courier New"/>
                <a:cs typeface="Courier New"/>
              </a:rPr>
              <a:t>');</a:t>
            </a:r>
          </a:p>
          <a:p>
            <a:endParaRPr lang="en-US" sz="1800" b="1" dirty="0">
              <a:latin typeface="Courier New"/>
              <a:cs typeface="Courier New"/>
            </a:endParaRPr>
          </a:p>
          <a:p>
            <a:r>
              <a:rPr lang="en-US" sz="1800" b="1" dirty="0">
                <a:latin typeface="Courier New"/>
                <a:cs typeface="Courier New"/>
              </a:rPr>
              <a:t>$r = new Rectangle(42, 37);</a:t>
            </a:r>
          </a:p>
          <a:p>
            <a:r>
              <a:rPr lang="en-US" sz="1800" b="1" dirty="0">
                <a:latin typeface="Courier New"/>
                <a:cs typeface="Courier New"/>
              </a:rPr>
              <a:t>$r-&gt;</a:t>
            </a:r>
            <a:r>
              <a:rPr lang="en-US" sz="1800" b="1" dirty="0" err="1">
                <a:solidFill>
                  <a:srgbClr val="B23C00"/>
                </a:solidFill>
                <a:latin typeface="Courier New"/>
                <a:cs typeface="Courier New"/>
              </a:rPr>
              <a:t>dumpObject</a:t>
            </a:r>
            <a:r>
              <a:rPr lang="en-US" sz="1800" b="1" dirty="0">
                <a:latin typeface="Courier New"/>
                <a:cs typeface="Courier New"/>
              </a:rPr>
              <a:t>();</a:t>
            </a:r>
          </a:p>
        </p:txBody>
      </p:sp>
      <p:sp>
        <p:nvSpPr>
          <p:cNvPr id="8" name="TextBox 7"/>
          <p:cNvSpPr txBox="1"/>
          <p:nvPr/>
        </p:nvSpPr>
        <p:spPr>
          <a:xfrm>
            <a:off x="5315966" y="1508781"/>
            <a:ext cx="1542009"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traittest.php</a:t>
            </a:r>
            <a:endParaRPr lang="en-US" dirty="0">
              <a:solidFill>
                <a:srgbClr val="FFFF00"/>
              </a:solidFill>
            </a:endParaRPr>
          </a:p>
        </p:txBody>
      </p:sp>
      <p:sp>
        <p:nvSpPr>
          <p:cNvPr id="9" name="TextBox 8"/>
          <p:cNvSpPr txBox="1"/>
          <p:nvPr/>
        </p:nvSpPr>
        <p:spPr>
          <a:xfrm>
            <a:off x="7315170" y="6263609"/>
            <a:ext cx="731991" cy="338554"/>
          </a:xfrm>
          <a:prstGeom prst="rect">
            <a:avLst/>
          </a:prstGeom>
          <a:noFill/>
          <a:ln>
            <a:solidFill>
              <a:srgbClr val="B23C00"/>
            </a:solidFill>
          </a:ln>
        </p:spPr>
        <p:txBody>
          <a:bodyPr wrap="none" rtlCol="0">
            <a:spAutoFit/>
          </a:bodyPr>
          <a:lstStyle/>
          <a:p>
            <a:r>
              <a:rPr lang="en-US" dirty="0" smtClean="0">
                <a:solidFill>
                  <a:srgbClr val="B23C00"/>
                </a:solidFill>
              </a:rPr>
              <a:t>Demo</a:t>
            </a:r>
            <a:endParaRPr lang="en-US" dirty="0">
              <a:solidFill>
                <a:srgbClr val="B23C00"/>
              </a:solidFill>
            </a:endParaRPr>
          </a:p>
        </p:txBody>
      </p:sp>
    </p:spTree>
    <p:extLst>
      <p:ext uri="{BB962C8B-B14F-4D97-AF65-F5344CB8AC3E}">
        <p14:creationId xmlns:p14="http://schemas.microsoft.com/office/powerpoint/2010/main" val="9780468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Midterm Question #1</a:t>
            </a:r>
            <a:endParaRPr lang="en-US" dirty="0"/>
          </a:p>
        </p:txBody>
      </p:sp>
      <p:sp>
        <p:nvSpPr>
          <p:cNvPr id="3" name="Content Placeholder 2"/>
          <p:cNvSpPr>
            <a:spLocks noGrp="1"/>
          </p:cNvSpPr>
          <p:nvPr>
            <p:ph idx="1"/>
          </p:nvPr>
        </p:nvSpPr>
        <p:spPr/>
        <p:txBody>
          <a:bodyPr/>
          <a:lstStyle/>
          <a:p>
            <a:r>
              <a:rPr lang="en-US" dirty="0"/>
              <a:t>Write the HTML and JavaScript code to allow a user to input a credit card number and then validate and reformat the number. The user must enter the card number with spaces such as </a:t>
            </a:r>
            <a:r>
              <a:rPr lang="en-US" b="1" dirty="0">
                <a:latin typeface="Courier New"/>
                <a:cs typeface="Courier New"/>
              </a:rPr>
              <a:t>1234 5678 9012 3456 </a:t>
            </a:r>
            <a:r>
              <a:rPr lang="en-US" dirty="0"/>
              <a:t>and the web page should submit the number without spaces. Pop up an alert that displays the reformatted number that is being submitted, or the alert should display an error message if the user entered the number in the wrong format. </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16</a:t>
            </a:fld>
            <a:endParaRPr lang="en-US"/>
          </a:p>
        </p:txBody>
      </p:sp>
    </p:spTree>
    <p:extLst>
      <p:ext uri="{BB962C8B-B14F-4D97-AF65-F5344CB8AC3E}">
        <p14:creationId xmlns:p14="http://schemas.microsoft.com/office/powerpoint/2010/main" val="3414154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Midterm Question #</a:t>
            </a:r>
            <a:r>
              <a:rPr lang="en-US" dirty="0" smtClean="0"/>
              <a:t>1</a:t>
            </a:r>
            <a:r>
              <a:rPr lang="en-US" i="1" dirty="0" smtClean="0"/>
              <a:t>, cont’d</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17</a:t>
            </a:fld>
            <a:endParaRPr lang="en-US"/>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794510"/>
            <a:ext cx="5486400" cy="3268980"/>
          </a:xfrm>
          <a:prstGeom prst="rect">
            <a:avLst/>
          </a:prstGeom>
          <a:noFill/>
          <a:ln>
            <a:noFill/>
          </a:ln>
        </p:spPr>
      </p:pic>
    </p:spTree>
    <p:extLst>
      <p:ext uri="{BB962C8B-B14F-4D97-AF65-F5344CB8AC3E}">
        <p14:creationId xmlns:p14="http://schemas.microsoft.com/office/powerpoint/2010/main" val="3828541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a:t>
            </a:r>
            <a:r>
              <a:rPr lang="en-US" dirty="0"/>
              <a:t> </a:t>
            </a:r>
            <a:r>
              <a:rPr lang="en-US" dirty="0" smtClean="0"/>
              <a:t>to </a:t>
            </a:r>
            <a:r>
              <a:rPr lang="en-US" dirty="0"/>
              <a:t>Question </a:t>
            </a:r>
            <a:r>
              <a:rPr lang="en-US" dirty="0" smtClean="0"/>
              <a:t>#1</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18</a:t>
            </a:fld>
            <a:endParaRPr lang="en-US"/>
          </a:p>
        </p:txBody>
      </p:sp>
      <p:sp>
        <p:nvSpPr>
          <p:cNvPr id="5" name="TextBox 4"/>
          <p:cNvSpPr txBox="1"/>
          <p:nvPr/>
        </p:nvSpPr>
        <p:spPr>
          <a:xfrm>
            <a:off x="457245" y="1444625"/>
            <a:ext cx="8225329" cy="3139321"/>
          </a:xfrm>
          <a:prstGeom prst="rect">
            <a:avLst/>
          </a:prstGeom>
          <a:solidFill>
            <a:schemeClr val="bg1">
              <a:lumMod val="95000"/>
            </a:schemeClr>
          </a:solidFill>
          <a:ln>
            <a:solidFill>
              <a:srgbClr val="BFBFBF"/>
            </a:solidFill>
          </a:ln>
        </p:spPr>
        <p:txBody>
          <a:bodyPr wrap="none" rtlCol="0">
            <a:spAutoFit/>
          </a:bodyPr>
          <a:lstStyle/>
          <a:p>
            <a:r>
              <a:rPr lang="en-US" sz="1800" b="1" dirty="0">
                <a:latin typeface="Courier New"/>
                <a:cs typeface="Courier New"/>
              </a:rPr>
              <a:t>&lt;body&gt;</a:t>
            </a:r>
          </a:p>
          <a:p>
            <a:r>
              <a:rPr lang="en-US" sz="1800" b="1" dirty="0">
                <a:latin typeface="Courier New"/>
                <a:cs typeface="Courier New"/>
              </a:rPr>
              <a:t>    &lt;form action = "" </a:t>
            </a:r>
            <a:r>
              <a:rPr lang="en-US" sz="1800" b="1" dirty="0" err="1">
                <a:solidFill>
                  <a:srgbClr val="B23C00"/>
                </a:solidFill>
                <a:latin typeface="Courier New"/>
                <a:cs typeface="Courier New"/>
              </a:rPr>
              <a:t>onsubmit</a:t>
            </a:r>
            <a:r>
              <a:rPr lang="en-US" sz="1800" b="1" dirty="0">
                <a:solidFill>
                  <a:srgbClr val="B23C00"/>
                </a:solidFill>
                <a:latin typeface="Courier New"/>
                <a:cs typeface="Courier New"/>
              </a:rPr>
              <a:t> = "validate()"</a:t>
            </a:r>
            <a:r>
              <a:rPr lang="en-US" sz="1800" b="1" dirty="0">
                <a:latin typeface="Courier New"/>
                <a:cs typeface="Courier New"/>
              </a:rPr>
              <a:t>&gt;</a:t>
            </a:r>
          </a:p>
          <a:p>
            <a:r>
              <a:rPr lang="en-US" sz="1800" b="1" dirty="0">
                <a:latin typeface="Courier New"/>
                <a:cs typeface="Courier New"/>
              </a:rPr>
              <a:t>        &lt;</a:t>
            </a:r>
            <a:r>
              <a:rPr lang="en-US" sz="1800" b="1" dirty="0" err="1">
                <a:latin typeface="Courier New"/>
                <a:cs typeface="Courier New"/>
              </a:rPr>
              <a:t>fieldset</a:t>
            </a:r>
            <a:r>
              <a:rPr lang="en-US" sz="1800" b="1" dirty="0">
                <a:latin typeface="Courier New"/>
                <a:cs typeface="Courier New"/>
              </a:rPr>
              <a:t>&gt;</a:t>
            </a:r>
          </a:p>
          <a:p>
            <a:r>
              <a:rPr lang="en-US" sz="1800" b="1" dirty="0">
                <a:latin typeface="Courier New"/>
                <a:cs typeface="Courier New"/>
              </a:rPr>
              <a:t>            &lt;legend&gt;Enter your credit card number&lt;/legend&gt;</a:t>
            </a:r>
          </a:p>
          <a:p>
            <a:r>
              <a:rPr lang="en-US" sz="1800" b="1" dirty="0">
                <a:latin typeface="Courier New"/>
                <a:cs typeface="Courier New"/>
              </a:rPr>
              <a:t>            &lt;input type = </a:t>
            </a:r>
            <a:r>
              <a:rPr lang="en-US" sz="1800" b="1" dirty="0" smtClean="0">
                <a:latin typeface="Courier New"/>
                <a:cs typeface="Courier New"/>
              </a:rPr>
              <a:t>"text"</a:t>
            </a:r>
            <a:endParaRPr lang="en-US" sz="1800" b="1" dirty="0">
              <a:latin typeface="Courier New"/>
              <a:cs typeface="Courier New"/>
            </a:endParaRPr>
          </a:p>
          <a:p>
            <a:r>
              <a:rPr lang="fi-FI" sz="1800" b="1" dirty="0">
                <a:latin typeface="Courier New"/>
                <a:cs typeface="Courier New"/>
              </a:rPr>
              <a:t>                   </a:t>
            </a:r>
            <a:r>
              <a:rPr lang="fi-FI" sz="1800" b="1" dirty="0" err="1">
                <a:latin typeface="Courier New"/>
                <a:cs typeface="Courier New"/>
              </a:rPr>
              <a:t>value</a:t>
            </a:r>
            <a:r>
              <a:rPr lang="fi-FI" sz="1800" b="1" dirty="0">
                <a:latin typeface="Courier New"/>
                <a:cs typeface="Courier New"/>
              </a:rPr>
              <a:t> = ""</a:t>
            </a:r>
          </a:p>
          <a:p>
            <a:r>
              <a:rPr lang="en-US" sz="1800" b="1" dirty="0">
                <a:latin typeface="Courier New"/>
                <a:cs typeface="Courier New"/>
              </a:rPr>
              <a:t>                   </a:t>
            </a:r>
            <a:r>
              <a:rPr lang="en-US" sz="1800" b="1" dirty="0">
                <a:solidFill>
                  <a:srgbClr val="B23C00"/>
                </a:solidFill>
                <a:latin typeface="Courier New"/>
                <a:cs typeface="Courier New"/>
              </a:rPr>
              <a:t>id = "</a:t>
            </a:r>
            <a:r>
              <a:rPr lang="en-US" sz="1800" b="1" dirty="0" err="1">
                <a:solidFill>
                  <a:srgbClr val="B23C00"/>
                </a:solidFill>
                <a:latin typeface="Courier New"/>
                <a:cs typeface="Courier New"/>
              </a:rPr>
              <a:t>ccNumber</a:t>
            </a:r>
            <a:r>
              <a:rPr lang="en-US" sz="1800" b="1" dirty="0">
                <a:solidFill>
                  <a:srgbClr val="B23C00"/>
                </a:solidFill>
                <a:latin typeface="Courier New"/>
                <a:cs typeface="Courier New"/>
              </a:rPr>
              <a:t>" </a:t>
            </a:r>
            <a:r>
              <a:rPr lang="en-US" sz="1800" b="1" dirty="0">
                <a:latin typeface="Courier New"/>
                <a:cs typeface="Courier New"/>
              </a:rPr>
              <a:t>/&gt;</a:t>
            </a:r>
          </a:p>
          <a:p>
            <a:r>
              <a:rPr lang="en-US" sz="1800" b="1" dirty="0">
                <a:latin typeface="Courier New"/>
                <a:cs typeface="Courier New"/>
              </a:rPr>
              <a:t>            &lt;input type = "submit" /&gt;</a:t>
            </a:r>
          </a:p>
          <a:p>
            <a:r>
              <a:rPr lang="en-US" sz="1800" b="1" dirty="0">
                <a:latin typeface="Courier New"/>
                <a:cs typeface="Courier New"/>
              </a:rPr>
              <a:t>        &lt;/</a:t>
            </a:r>
            <a:r>
              <a:rPr lang="en-US" sz="1800" b="1" dirty="0" err="1">
                <a:latin typeface="Courier New"/>
                <a:cs typeface="Courier New"/>
              </a:rPr>
              <a:t>fieldset</a:t>
            </a:r>
            <a:r>
              <a:rPr lang="en-US" sz="1800" b="1" dirty="0">
                <a:latin typeface="Courier New"/>
                <a:cs typeface="Courier New"/>
              </a:rPr>
              <a:t>&gt;</a:t>
            </a:r>
          </a:p>
          <a:p>
            <a:r>
              <a:rPr lang="en-US" sz="1800" b="1" dirty="0">
                <a:latin typeface="Courier New"/>
                <a:cs typeface="Courier New"/>
              </a:rPr>
              <a:t>    &lt;/form&gt;</a:t>
            </a:r>
          </a:p>
          <a:p>
            <a:r>
              <a:rPr lang="en-US" sz="1800" b="1" dirty="0">
                <a:latin typeface="Courier New"/>
                <a:cs typeface="Courier New"/>
              </a:rPr>
              <a:t>&lt;/body&gt;</a:t>
            </a:r>
          </a:p>
        </p:txBody>
      </p:sp>
    </p:spTree>
    <p:extLst>
      <p:ext uri="{BB962C8B-B14F-4D97-AF65-F5344CB8AC3E}">
        <p14:creationId xmlns:p14="http://schemas.microsoft.com/office/powerpoint/2010/main" val="22962830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500"/>
                                        <p:tgtEl>
                                          <p:spTgt spid="5">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fade">
                                      <p:cBhvr>
                                        <p:cTn id="16" dur="500"/>
                                        <p:tgtEl>
                                          <p:spTgt spid="5">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Effect transition="in" filter="fade">
                                      <p:cBhvr>
                                        <p:cTn id="19" dur="500"/>
                                        <p:tgtEl>
                                          <p:spTgt spid="5">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fade">
                                      <p:cBhvr>
                                        <p:cTn id="22" dur="500"/>
                                        <p:tgtEl>
                                          <p:spTgt spid="5">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Effect transition="in" filter="fade">
                                      <p:cBhvr>
                                        <p:cTn id="25"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to Question #</a:t>
            </a:r>
            <a:r>
              <a:rPr lang="en-US" dirty="0" smtClean="0"/>
              <a:t>1</a:t>
            </a:r>
            <a:r>
              <a:rPr lang="en-US" i="1" dirty="0" smtClean="0"/>
              <a:t>, cont’d</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19</a:t>
            </a:fld>
            <a:endParaRPr lang="en-US"/>
          </a:p>
        </p:txBody>
      </p:sp>
      <p:sp>
        <p:nvSpPr>
          <p:cNvPr id="5" name="TextBox 4"/>
          <p:cNvSpPr txBox="1"/>
          <p:nvPr/>
        </p:nvSpPr>
        <p:spPr>
          <a:xfrm>
            <a:off x="914440" y="1325903"/>
            <a:ext cx="7387810" cy="4770538"/>
          </a:xfrm>
          <a:prstGeom prst="rect">
            <a:avLst/>
          </a:prstGeom>
          <a:solidFill>
            <a:srgbClr val="F2F2F2"/>
          </a:solidFill>
          <a:ln>
            <a:solidFill>
              <a:srgbClr val="BFBFBF"/>
            </a:solidFill>
          </a:ln>
        </p:spPr>
        <p:txBody>
          <a:bodyPr wrap="none" rtlCol="0">
            <a:spAutoFit/>
          </a:bodyPr>
          <a:lstStyle/>
          <a:p>
            <a:r>
              <a:rPr lang="en-US" sz="1800" b="1" dirty="0">
                <a:latin typeface="Courier New"/>
                <a:cs typeface="Courier New"/>
              </a:rPr>
              <a:t>function </a:t>
            </a:r>
            <a:r>
              <a:rPr lang="en-US" sz="1800" b="1" dirty="0">
                <a:solidFill>
                  <a:srgbClr val="B23C00"/>
                </a:solidFill>
                <a:latin typeface="Courier New"/>
                <a:cs typeface="Courier New"/>
              </a:rPr>
              <a:t>validate</a:t>
            </a:r>
            <a:r>
              <a:rPr lang="en-US" sz="1800" b="1" dirty="0">
                <a:latin typeface="Courier New"/>
                <a:cs typeface="Courier New"/>
              </a:rPr>
              <a:t>()</a:t>
            </a:r>
          </a:p>
          <a:p>
            <a:r>
              <a:rPr lang="en-US" sz="1800" b="1" dirty="0">
                <a:latin typeface="Courier New"/>
                <a:cs typeface="Courier New"/>
              </a:rPr>
              <a:t>{</a:t>
            </a:r>
          </a:p>
          <a:p>
            <a:r>
              <a:rPr lang="en-US" sz="1800" b="1" dirty="0">
                <a:latin typeface="Courier New"/>
                <a:cs typeface="Courier New"/>
              </a:rPr>
              <a:t>    </a:t>
            </a:r>
            <a:r>
              <a:rPr lang="en-US" sz="1800" b="1" dirty="0" err="1">
                <a:latin typeface="Courier New"/>
                <a:cs typeface="Courier New"/>
              </a:rPr>
              <a:t>ccNumber</a:t>
            </a:r>
            <a:r>
              <a:rPr lang="en-US" sz="1800" b="1" dirty="0">
                <a:latin typeface="Courier New"/>
                <a:cs typeface="Courier New"/>
              </a:rPr>
              <a:t> = </a:t>
            </a:r>
            <a:r>
              <a:rPr lang="en-US" sz="1800" b="1" dirty="0" err="1">
                <a:latin typeface="Courier New"/>
                <a:cs typeface="Courier New"/>
              </a:rPr>
              <a:t>document.getElementById</a:t>
            </a:r>
            <a:r>
              <a:rPr lang="en-US" sz="1800" b="1" dirty="0">
                <a:latin typeface="Courier New"/>
                <a:cs typeface="Courier New"/>
              </a:rPr>
              <a:t>("</a:t>
            </a:r>
            <a:r>
              <a:rPr lang="en-US" sz="1800" b="1" dirty="0" err="1">
                <a:solidFill>
                  <a:srgbClr val="B23C00"/>
                </a:solidFill>
                <a:latin typeface="Courier New"/>
                <a:cs typeface="Courier New"/>
              </a:rPr>
              <a:t>ccNumber</a:t>
            </a:r>
            <a:r>
              <a:rPr lang="en-US" sz="1800" b="1" dirty="0">
                <a:latin typeface="Courier New"/>
                <a:cs typeface="Courier New"/>
              </a:rPr>
              <a:t>");</a:t>
            </a:r>
          </a:p>
          <a:p>
            <a:r>
              <a:rPr lang="en-US" sz="1800" b="1" dirty="0" smtClean="0">
                <a:latin typeface="Courier New"/>
                <a:cs typeface="Courier New"/>
              </a:rPr>
              <a:t>    </a:t>
            </a:r>
            <a:r>
              <a:rPr lang="en-US" sz="1800" b="1" dirty="0" err="1" smtClean="0">
                <a:latin typeface="Courier New"/>
                <a:cs typeface="Courier New"/>
              </a:rPr>
              <a:t>ccn</a:t>
            </a:r>
            <a:r>
              <a:rPr lang="en-US" sz="1800" b="1" dirty="0" smtClean="0">
                <a:latin typeface="Courier New"/>
                <a:cs typeface="Courier New"/>
              </a:rPr>
              <a:t>      = </a:t>
            </a:r>
            <a:r>
              <a:rPr lang="en-US" sz="1800" b="1" dirty="0" err="1">
                <a:latin typeface="Courier New"/>
                <a:cs typeface="Courier New"/>
              </a:rPr>
              <a:t>ccNumber.value</a:t>
            </a:r>
            <a:r>
              <a:rPr lang="en-US" sz="1800" b="1" dirty="0">
                <a:latin typeface="Courier New"/>
                <a:cs typeface="Courier New"/>
              </a:rPr>
              <a:t>;</a:t>
            </a:r>
          </a:p>
          <a:p>
            <a:r>
              <a:rPr lang="en-US" sz="1800" b="1" dirty="0">
                <a:latin typeface="Courier New"/>
                <a:cs typeface="Courier New"/>
              </a:rPr>
              <a:t>    </a:t>
            </a:r>
          </a:p>
          <a:p>
            <a:r>
              <a:rPr lang="hu-HU" sz="1800" b="1" dirty="0" smtClean="0">
                <a:latin typeface="Courier New"/>
                <a:cs typeface="Courier New"/>
              </a:rPr>
              <a:t>    ccnRE </a:t>
            </a:r>
            <a:r>
              <a:rPr lang="hu-HU" sz="1800" b="1" dirty="0">
                <a:latin typeface="Courier New"/>
                <a:cs typeface="Courier New"/>
              </a:rPr>
              <a:t>= </a:t>
            </a:r>
            <a:r>
              <a:rPr lang="hu-HU" sz="1800" b="1" dirty="0">
                <a:solidFill>
                  <a:srgbClr val="B23C00"/>
                </a:solidFill>
                <a:latin typeface="Courier New"/>
                <a:cs typeface="Courier New"/>
              </a:rPr>
              <a:t>/(\d{4}) (\d{4}) (\d{4}) (\d{4})/</a:t>
            </a:r>
            <a:r>
              <a:rPr lang="hu-HU" sz="1800" b="1" dirty="0">
                <a:latin typeface="Courier New"/>
                <a:cs typeface="Courier New"/>
              </a:rPr>
              <a:t>;</a:t>
            </a:r>
          </a:p>
          <a:p>
            <a:r>
              <a:rPr lang="en-US" sz="1800" b="1" dirty="0">
                <a:latin typeface="Courier New"/>
                <a:cs typeface="Courier New"/>
              </a:rPr>
              <a:t>    if (</a:t>
            </a:r>
            <a:r>
              <a:rPr lang="en-US" sz="1800" b="1" dirty="0">
                <a:solidFill>
                  <a:srgbClr val="B23C00"/>
                </a:solidFill>
                <a:latin typeface="Courier New"/>
                <a:cs typeface="Courier New"/>
              </a:rPr>
              <a:t>!</a:t>
            </a:r>
            <a:r>
              <a:rPr lang="en-US" sz="1800" b="1" dirty="0" err="1">
                <a:solidFill>
                  <a:srgbClr val="B23C00"/>
                </a:solidFill>
                <a:latin typeface="Courier New"/>
                <a:cs typeface="Courier New"/>
              </a:rPr>
              <a:t>ccn.match</a:t>
            </a:r>
            <a:r>
              <a:rPr lang="en-US" sz="1800" b="1" dirty="0">
                <a:solidFill>
                  <a:srgbClr val="B23C00"/>
                </a:solidFill>
                <a:latin typeface="Courier New"/>
                <a:cs typeface="Courier New"/>
              </a:rPr>
              <a:t>(</a:t>
            </a:r>
            <a:r>
              <a:rPr lang="en-US" sz="1800" b="1" dirty="0" err="1">
                <a:solidFill>
                  <a:srgbClr val="B23C00"/>
                </a:solidFill>
                <a:latin typeface="Courier New"/>
                <a:cs typeface="Courier New"/>
              </a:rPr>
              <a:t>ccnRE</a:t>
            </a:r>
            <a:r>
              <a:rPr lang="en-US" sz="1800" b="1" dirty="0">
                <a:solidFill>
                  <a:srgbClr val="B23C00"/>
                </a:solidFill>
                <a:latin typeface="Courier New"/>
                <a:cs typeface="Courier New"/>
              </a:rPr>
              <a:t>)</a:t>
            </a:r>
            <a:r>
              <a:rPr lang="en-US" sz="1800" b="1" dirty="0">
                <a:latin typeface="Courier New"/>
                <a:cs typeface="Courier New"/>
              </a:rPr>
              <a:t>){</a:t>
            </a:r>
          </a:p>
          <a:p>
            <a:r>
              <a:rPr lang="en-US" sz="1800" b="1" dirty="0">
                <a:latin typeface="Courier New"/>
                <a:cs typeface="Courier New"/>
              </a:rPr>
              <a:t>        alert("Invalid credit card number format.");</a:t>
            </a:r>
          </a:p>
          <a:p>
            <a:r>
              <a:rPr lang="nb-NO" sz="1800" b="1" dirty="0">
                <a:latin typeface="Courier New"/>
                <a:cs typeface="Courier New"/>
              </a:rPr>
              <a:t>        </a:t>
            </a:r>
            <a:r>
              <a:rPr lang="nb-NO" sz="1800" b="1" dirty="0" err="1">
                <a:latin typeface="Courier New"/>
                <a:cs typeface="Courier New"/>
              </a:rPr>
              <a:t>return</a:t>
            </a:r>
            <a:r>
              <a:rPr lang="nb-NO" sz="1800" b="1" dirty="0">
                <a:latin typeface="Courier New"/>
                <a:cs typeface="Courier New"/>
              </a:rPr>
              <a:t> false;</a:t>
            </a:r>
          </a:p>
          <a:p>
            <a:r>
              <a:rPr lang="nb-NO" sz="1800" b="1" dirty="0">
                <a:latin typeface="Courier New"/>
                <a:cs typeface="Courier New"/>
              </a:rPr>
              <a:t>    }</a:t>
            </a:r>
          </a:p>
          <a:p>
            <a:r>
              <a:rPr lang="da-DK" sz="1800" b="1" dirty="0">
                <a:latin typeface="Courier New"/>
                <a:cs typeface="Courier New"/>
              </a:rPr>
              <a:t>    </a:t>
            </a:r>
            <a:r>
              <a:rPr lang="da-DK" sz="1800" b="1" dirty="0" err="1">
                <a:latin typeface="Courier New"/>
                <a:cs typeface="Courier New"/>
              </a:rPr>
              <a:t>else</a:t>
            </a:r>
            <a:r>
              <a:rPr lang="da-DK" sz="1800" b="1" dirty="0">
                <a:latin typeface="Courier New"/>
                <a:cs typeface="Courier New"/>
              </a:rPr>
              <a:t> {</a:t>
            </a:r>
          </a:p>
          <a:p>
            <a:r>
              <a:rPr lang="en-US" sz="1800" b="1" dirty="0">
                <a:latin typeface="Courier New"/>
                <a:cs typeface="Courier New"/>
              </a:rPr>
              <a:t>        </a:t>
            </a:r>
            <a:r>
              <a:rPr lang="en-US" sz="1800" b="1" dirty="0" err="1">
                <a:latin typeface="Courier New"/>
                <a:cs typeface="Courier New"/>
              </a:rPr>
              <a:t>ccn</a:t>
            </a:r>
            <a:r>
              <a:rPr lang="en-US" sz="1800" b="1" dirty="0">
                <a:latin typeface="Courier New"/>
                <a:cs typeface="Courier New"/>
              </a:rPr>
              <a:t> = </a:t>
            </a:r>
            <a:r>
              <a:rPr lang="en-US" sz="1800" b="1" dirty="0" err="1">
                <a:solidFill>
                  <a:srgbClr val="B23C00"/>
                </a:solidFill>
                <a:latin typeface="Courier New"/>
                <a:cs typeface="Courier New"/>
              </a:rPr>
              <a:t>ccn.replace</a:t>
            </a:r>
            <a:r>
              <a:rPr lang="en-US" sz="1800" b="1" dirty="0">
                <a:solidFill>
                  <a:srgbClr val="B23C00"/>
                </a:solidFill>
                <a:latin typeface="Courier New"/>
                <a:cs typeface="Courier New"/>
              </a:rPr>
              <a:t>(</a:t>
            </a:r>
            <a:r>
              <a:rPr lang="en-US" sz="1800" b="1" dirty="0" err="1">
                <a:solidFill>
                  <a:srgbClr val="B23C00"/>
                </a:solidFill>
                <a:latin typeface="Courier New"/>
                <a:cs typeface="Courier New"/>
              </a:rPr>
              <a:t>ccnRE</a:t>
            </a:r>
            <a:r>
              <a:rPr lang="en-US" sz="1800" b="1" dirty="0">
                <a:solidFill>
                  <a:srgbClr val="B23C00"/>
                </a:solidFill>
                <a:latin typeface="Courier New"/>
                <a:cs typeface="Courier New"/>
              </a:rPr>
              <a:t>, "$1$2$3$4"</a:t>
            </a:r>
            <a:r>
              <a:rPr lang="en-US" sz="1800" b="1" dirty="0" smtClean="0">
                <a:solidFill>
                  <a:srgbClr val="B23C00"/>
                </a:solidFill>
                <a:latin typeface="Courier New"/>
                <a:cs typeface="Courier New"/>
              </a:rPr>
              <a:t>)</a:t>
            </a:r>
            <a:r>
              <a:rPr lang="en-US" sz="1800" b="1" dirty="0" smtClean="0">
                <a:latin typeface="Courier New"/>
                <a:cs typeface="Courier New"/>
              </a:rPr>
              <a:t>;</a:t>
            </a:r>
            <a:endParaRPr lang="en-US" sz="1800" b="1" dirty="0">
              <a:latin typeface="Courier New"/>
              <a:cs typeface="Courier New"/>
            </a:endParaRPr>
          </a:p>
          <a:p>
            <a:r>
              <a:rPr lang="en-US" sz="1800" b="1" dirty="0">
                <a:latin typeface="Courier New"/>
                <a:cs typeface="Courier New"/>
              </a:rPr>
              <a:t>        </a:t>
            </a:r>
            <a:r>
              <a:rPr lang="en-US" sz="1800" b="1" dirty="0" err="1">
                <a:latin typeface="Courier New"/>
                <a:cs typeface="Courier New"/>
              </a:rPr>
              <a:t>ccNumber.value</a:t>
            </a:r>
            <a:r>
              <a:rPr lang="en-US" sz="1800" b="1" dirty="0">
                <a:latin typeface="Courier New"/>
                <a:cs typeface="Courier New"/>
              </a:rPr>
              <a:t> = </a:t>
            </a:r>
            <a:r>
              <a:rPr lang="en-US" sz="1800" b="1" dirty="0" err="1">
                <a:latin typeface="Courier New"/>
                <a:cs typeface="Courier New"/>
              </a:rPr>
              <a:t>ccn</a:t>
            </a:r>
            <a:r>
              <a:rPr lang="en-US" sz="1800" b="1" dirty="0">
                <a:latin typeface="Courier New"/>
                <a:cs typeface="Courier New"/>
              </a:rPr>
              <a:t>;</a:t>
            </a:r>
          </a:p>
          <a:p>
            <a:r>
              <a:rPr lang="en-US" sz="1800" b="1" dirty="0">
                <a:latin typeface="Courier New"/>
                <a:cs typeface="Courier New"/>
              </a:rPr>
              <a:t>        alert("Submitted: " + </a:t>
            </a:r>
            <a:r>
              <a:rPr lang="en-US" sz="1800" b="1" dirty="0" err="1">
                <a:latin typeface="Courier New"/>
                <a:cs typeface="Courier New"/>
              </a:rPr>
              <a:t>ccNumber.value</a:t>
            </a:r>
            <a:r>
              <a:rPr lang="en-US" sz="1800" b="1" dirty="0">
                <a:latin typeface="Courier New"/>
                <a:cs typeface="Courier New"/>
              </a:rPr>
              <a:t>);</a:t>
            </a:r>
          </a:p>
          <a:p>
            <a:r>
              <a:rPr lang="is-IS" sz="1800" b="1" dirty="0">
                <a:latin typeface="Courier New"/>
                <a:cs typeface="Courier New"/>
              </a:rPr>
              <a:t>        return true;</a:t>
            </a:r>
          </a:p>
          <a:p>
            <a:r>
              <a:rPr lang="is-IS" sz="1800" b="1" dirty="0">
                <a:latin typeface="Courier New"/>
                <a:cs typeface="Courier New"/>
              </a:rPr>
              <a:t>    }</a:t>
            </a:r>
          </a:p>
          <a:p>
            <a:r>
              <a:rPr lang="is-IS" sz="1800" b="1" dirty="0" smtClean="0">
                <a:latin typeface="Courier New"/>
                <a:cs typeface="Courier New"/>
              </a:rPr>
              <a:t>}</a:t>
            </a:r>
            <a:endParaRPr lang="is-IS" sz="1800" b="1" dirty="0">
              <a:latin typeface="Courier New"/>
              <a:cs typeface="Courier New"/>
            </a:endParaRPr>
          </a:p>
        </p:txBody>
      </p:sp>
    </p:spTree>
    <p:extLst>
      <p:ext uri="{BB962C8B-B14F-4D97-AF65-F5344CB8AC3E}">
        <p14:creationId xmlns:p14="http://schemas.microsoft.com/office/powerpoint/2010/main" val="9282089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fade">
                                      <p:cBhvr>
                                        <p:cTn id="7" dur="500"/>
                                        <p:tgtEl>
                                          <p:spTgt spid="5">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fade">
                                      <p:cBhvr>
                                        <p:cTn id="12" dur="500"/>
                                        <p:tgtEl>
                                          <p:spTgt spid="5">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animEffect transition="in" filter="fade">
                                      <p:cBhvr>
                                        <p:cTn id="15" dur="500"/>
                                        <p:tgtEl>
                                          <p:spTgt spid="5">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8" end="8"/>
                                            </p:txEl>
                                          </p:spTgt>
                                        </p:tgtEl>
                                        <p:attrNameLst>
                                          <p:attrName>style.visibility</p:attrName>
                                        </p:attrNameLst>
                                      </p:cBhvr>
                                      <p:to>
                                        <p:strVal val="visible"/>
                                      </p:to>
                                    </p:set>
                                    <p:animEffect transition="in" filter="fade">
                                      <p:cBhvr>
                                        <p:cTn id="18" dur="500"/>
                                        <p:tgtEl>
                                          <p:spTgt spid="5">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9" end="9"/>
                                            </p:txEl>
                                          </p:spTgt>
                                        </p:tgtEl>
                                        <p:attrNameLst>
                                          <p:attrName>style.visibility</p:attrName>
                                        </p:attrNameLst>
                                      </p:cBhvr>
                                      <p:to>
                                        <p:strVal val="visible"/>
                                      </p:to>
                                    </p:set>
                                    <p:animEffect transition="in" filter="fade">
                                      <p:cBhvr>
                                        <p:cTn id="21" dur="500"/>
                                        <p:tgtEl>
                                          <p:spTgt spid="5">
                                            <p:txEl>
                                              <p:pRg st="9" end="9"/>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10" end="10"/>
                                            </p:txEl>
                                          </p:spTgt>
                                        </p:tgtEl>
                                        <p:attrNameLst>
                                          <p:attrName>style.visibility</p:attrName>
                                        </p:attrNameLst>
                                      </p:cBhvr>
                                      <p:to>
                                        <p:strVal val="visible"/>
                                      </p:to>
                                    </p:set>
                                    <p:animEffect transition="in" filter="fade">
                                      <p:cBhvr>
                                        <p:cTn id="26" dur="500"/>
                                        <p:tgtEl>
                                          <p:spTgt spid="5">
                                            <p:txEl>
                                              <p:pRg st="10" end="10"/>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animEffect transition="in" filter="fade">
                                      <p:cBhvr>
                                        <p:cTn id="29" dur="500"/>
                                        <p:tgtEl>
                                          <p:spTgt spid="5">
                                            <p:txEl>
                                              <p:pRg st="11" end="11"/>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15" end="15"/>
                                            </p:txEl>
                                          </p:spTgt>
                                        </p:tgtEl>
                                        <p:attrNameLst>
                                          <p:attrName>style.visibility</p:attrName>
                                        </p:attrNameLst>
                                      </p:cBhvr>
                                      <p:to>
                                        <p:strVal val="visible"/>
                                      </p:to>
                                    </p:set>
                                    <p:animEffect transition="in" filter="fade">
                                      <p:cBhvr>
                                        <p:cTn id="32" dur="500"/>
                                        <p:tgtEl>
                                          <p:spTgt spid="5">
                                            <p:txEl>
                                              <p:pRg st="15" end="1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12" end="12"/>
                                            </p:txEl>
                                          </p:spTgt>
                                        </p:tgtEl>
                                        <p:attrNameLst>
                                          <p:attrName>style.visibility</p:attrName>
                                        </p:attrNameLst>
                                      </p:cBhvr>
                                      <p:to>
                                        <p:strVal val="visible"/>
                                      </p:to>
                                    </p:set>
                                    <p:animEffect transition="in" filter="fade">
                                      <p:cBhvr>
                                        <p:cTn id="37" dur="500"/>
                                        <p:tgtEl>
                                          <p:spTgt spid="5">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5">
                                            <p:txEl>
                                              <p:pRg st="13" end="13"/>
                                            </p:txEl>
                                          </p:spTgt>
                                        </p:tgtEl>
                                        <p:attrNameLst>
                                          <p:attrName>style.visibility</p:attrName>
                                        </p:attrNameLst>
                                      </p:cBhvr>
                                      <p:to>
                                        <p:strVal val="visible"/>
                                      </p:to>
                                    </p:set>
                                    <p:animEffect transition="in" filter="fade">
                                      <p:cBhvr>
                                        <p:cTn id="40" dur="500"/>
                                        <p:tgtEl>
                                          <p:spTgt spid="5">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5">
                                            <p:txEl>
                                              <p:pRg st="14" end="14"/>
                                            </p:txEl>
                                          </p:spTgt>
                                        </p:tgtEl>
                                        <p:attrNameLst>
                                          <p:attrName>style.visibility</p:attrName>
                                        </p:attrNameLst>
                                      </p:cBhvr>
                                      <p:to>
                                        <p:strVal val="visible"/>
                                      </p:to>
                                    </p:set>
                                    <p:animEffect transition="in" filter="fade">
                                      <p:cBhvr>
                                        <p:cTn id="43"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Hidden HTML Form Input Fields</a:t>
            </a:r>
            <a:endParaRPr lang="en-US" dirty="0"/>
          </a:p>
        </p:txBody>
      </p:sp>
      <p:sp>
        <p:nvSpPr>
          <p:cNvPr id="3" name="Content Placeholder 2"/>
          <p:cNvSpPr>
            <a:spLocks noGrp="1"/>
          </p:cNvSpPr>
          <p:nvPr>
            <p:ph idx="1"/>
          </p:nvPr>
        </p:nvSpPr>
        <p:spPr>
          <a:xfrm>
            <a:off x="457200" y="1295400"/>
            <a:ext cx="8229600" cy="4785331"/>
          </a:xfrm>
        </p:spPr>
        <p:txBody>
          <a:bodyPr/>
          <a:lstStyle/>
          <a:p>
            <a:r>
              <a:rPr lang="en-US" dirty="0" smtClean="0"/>
              <a:t>So far, a data submitted by an HTML form </a:t>
            </a:r>
            <a:br>
              <a:rPr lang="en-US" dirty="0" smtClean="0"/>
            </a:br>
            <a:r>
              <a:rPr lang="en-US" dirty="0" smtClean="0"/>
              <a:t>have been </a:t>
            </a:r>
            <a:r>
              <a:rPr lang="en-US" dirty="0" smtClean="0">
                <a:solidFill>
                  <a:srgbClr val="B23C00"/>
                </a:solidFill>
              </a:rPr>
              <a:t>explicitly entered </a:t>
            </a:r>
            <a:r>
              <a:rPr lang="en-US" dirty="0" smtClean="0"/>
              <a:t>by the user.</a:t>
            </a:r>
          </a:p>
          <a:p>
            <a:pPr lvl="1"/>
            <a:r>
              <a:rPr lang="en-US" dirty="0" smtClean="0"/>
              <a:t>text fields</a:t>
            </a:r>
          </a:p>
          <a:p>
            <a:pPr lvl="1"/>
            <a:r>
              <a:rPr lang="en-US" dirty="0" smtClean="0"/>
              <a:t>checkboxes</a:t>
            </a:r>
          </a:p>
          <a:p>
            <a:pPr lvl="1"/>
            <a:r>
              <a:rPr lang="en-US" dirty="0" smtClean="0"/>
              <a:t>radio button</a:t>
            </a:r>
          </a:p>
          <a:p>
            <a:pPr lvl="1"/>
            <a:r>
              <a:rPr lang="en-US" dirty="0" smtClean="0"/>
              <a:t>select menus</a:t>
            </a:r>
          </a:p>
          <a:p>
            <a:pPr lvl="6"/>
            <a:endParaRPr lang="en-US" dirty="0" smtClean="0"/>
          </a:p>
          <a:p>
            <a:r>
              <a:rPr lang="en-US" dirty="0" smtClean="0"/>
              <a:t>A “hidden” input field:</a:t>
            </a:r>
          </a:p>
          <a:p>
            <a:endParaRPr lang="en-US" dirty="0"/>
          </a:p>
          <a:p>
            <a:pPr lvl="1"/>
            <a:r>
              <a:rPr lang="en-US" dirty="0" smtClean="0"/>
              <a:t>Send data from an HTML form to the server </a:t>
            </a:r>
            <a:br>
              <a:rPr lang="en-US" dirty="0" smtClean="0"/>
            </a:br>
            <a:r>
              <a:rPr lang="en-US" dirty="0" smtClean="0"/>
              <a:t>in a way that is </a:t>
            </a:r>
            <a:r>
              <a:rPr lang="en-US" dirty="0" smtClean="0">
                <a:solidFill>
                  <a:srgbClr val="B23C00"/>
                </a:solidFill>
              </a:rPr>
              <a:t>not displayed </a:t>
            </a:r>
            <a:r>
              <a:rPr lang="en-US" dirty="0" smtClean="0"/>
              <a:t>by the web page.</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a:t>
            </a:fld>
            <a:endParaRPr lang="en-US"/>
          </a:p>
        </p:txBody>
      </p:sp>
      <p:sp>
        <p:nvSpPr>
          <p:cNvPr id="5" name="TextBox 4"/>
          <p:cNvSpPr txBox="1"/>
          <p:nvPr/>
        </p:nvSpPr>
        <p:spPr>
          <a:xfrm>
            <a:off x="282208" y="4766231"/>
            <a:ext cx="8495986" cy="400110"/>
          </a:xfrm>
          <a:prstGeom prst="rect">
            <a:avLst/>
          </a:prstGeom>
          <a:solidFill>
            <a:srgbClr val="F2F2F2"/>
          </a:solidFill>
          <a:ln>
            <a:solidFill>
              <a:schemeClr val="bg1">
                <a:lumMod val="75000"/>
              </a:schemeClr>
            </a:solidFill>
          </a:ln>
        </p:spPr>
        <p:txBody>
          <a:bodyPr wrap="none" rtlCol="0">
            <a:spAutoFit/>
          </a:bodyPr>
          <a:lstStyle/>
          <a:p>
            <a:r>
              <a:rPr lang="en-US" sz="2000" b="1" dirty="0" smtClean="0">
                <a:latin typeface="Courier New"/>
                <a:cs typeface="Courier New"/>
              </a:rPr>
              <a:t>&lt;input type="</a:t>
            </a:r>
            <a:r>
              <a:rPr lang="en-US" sz="2000" b="1" dirty="0" smtClean="0">
                <a:solidFill>
                  <a:srgbClr val="B23C00"/>
                </a:solidFill>
                <a:latin typeface="Courier New"/>
                <a:cs typeface="Courier New"/>
              </a:rPr>
              <a:t>hidden</a:t>
            </a:r>
            <a:r>
              <a:rPr lang="en-US" sz="2000" b="1" dirty="0">
                <a:latin typeface="Courier New"/>
                <a:cs typeface="Courier New"/>
              </a:rPr>
              <a:t>"</a:t>
            </a:r>
            <a:r>
              <a:rPr lang="en-US" sz="2000" b="1" dirty="0" smtClean="0">
                <a:latin typeface="Courier New"/>
                <a:cs typeface="Courier New"/>
              </a:rPr>
              <a:t> id=</a:t>
            </a:r>
            <a:r>
              <a:rPr lang="en-US" sz="2000" b="1" dirty="0">
                <a:latin typeface="Courier New"/>
                <a:cs typeface="Courier New"/>
              </a:rPr>
              <a:t>"</a:t>
            </a:r>
            <a:r>
              <a:rPr lang="en-US" sz="2000" b="1" dirty="0" smtClean="0">
                <a:latin typeface="Courier New"/>
                <a:cs typeface="Courier New"/>
              </a:rPr>
              <a:t>unseen</a:t>
            </a:r>
            <a:r>
              <a:rPr lang="en-US" sz="2000" b="1" dirty="0">
                <a:latin typeface="Courier New"/>
                <a:cs typeface="Courier New"/>
              </a:rPr>
              <a:t>"</a:t>
            </a:r>
            <a:r>
              <a:rPr lang="en-US" sz="2000" b="1" dirty="0" smtClean="0">
                <a:latin typeface="Courier New"/>
                <a:cs typeface="Courier New"/>
              </a:rPr>
              <a:t> value=</a:t>
            </a:r>
            <a:r>
              <a:rPr lang="en-US" sz="2000" b="1" dirty="0">
                <a:latin typeface="Courier New"/>
                <a:cs typeface="Courier New"/>
              </a:rPr>
              <a:t>"</a:t>
            </a:r>
            <a:r>
              <a:rPr lang="en-US" sz="2000" b="1" dirty="0" smtClean="0">
                <a:latin typeface="Courier New"/>
                <a:cs typeface="Courier New"/>
              </a:rPr>
              <a:t>some value</a:t>
            </a:r>
            <a:r>
              <a:rPr lang="en-US" sz="2000" b="1" dirty="0">
                <a:latin typeface="Courier New"/>
                <a:cs typeface="Courier New"/>
              </a:rPr>
              <a:t>"</a:t>
            </a:r>
            <a:r>
              <a:rPr lang="en-US" sz="2000" b="1" dirty="0" smtClean="0">
                <a:latin typeface="Courier New"/>
                <a:cs typeface="Courier New"/>
              </a:rPr>
              <a:t> /&gt;</a:t>
            </a:r>
            <a:endParaRPr lang="en-US" sz="2000" b="1" dirty="0">
              <a:latin typeface="Courier New"/>
              <a:cs typeface="Courier New"/>
            </a:endParaRPr>
          </a:p>
        </p:txBody>
      </p:sp>
    </p:spTree>
    <p:extLst>
      <p:ext uri="{BB962C8B-B14F-4D97-AF65-F5344CB8AC3E}">
        <p14:creationId xmlns:p14="http://schemas.microsoft.com/office/powerpoint/2010/main" val="24620400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fade">
                                      <p:cBhvr>
                                        <p:cTn id="1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Midterm Question </a:t>
            </a:r>
            <a:r>
              <a:rPr lang="en-US" dirty="0" smtClean="0"/>
              <a:t>#2</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20</a:t>
            </a:fld>
            <a:endParaRPr lang="en-US"/>
          </a:p>
        </p:txBody>
      </p:sp>
      <p:sp>
        <p:nvSpPr>
          <p:cNvPr id="10" name="Content Placeholder 9"/>
          <p:cNvSpPr>
            <a:spLocks noGrp="1"/>
          </p:cNvSpPr>
          <p:nvPr>
            <p:ph idx="1"/>
          </p:nvPr>
        </p:nvSpPr>
        <p:spPr>
          <a:xfrm>
            <a:off x="2743220" y="1295400"/>
            <a:ext cx="5943580" cy="4835525"/>
          </a:xfrm>
        </p:spPr>
        <p:txBody>
          <a:bodyPr/>
          <a:lstStyle/>
          <a:p>
            <a:r>
              <a:rPr lang="en-US" dirty="0" smtClean="0"/>
              <a:t>Normalize this table to 2NF.</a:t>
            </a:r>
          </a:p>
          <a:p>
            <a:r>
              <a:rPr lang="en-US" dirty="0"/>
              <a:t>Represent your normalized tables with a simple generic diagram or with a crow’s feet ER diagram. Show the field names, but you can leave off the data types. Identify the primary and foreign keys with (PK) and (FK), respectively, next to the field names. Indicate which table each foreign key refers </a:t>
            </a:r>
            <a:r>
              <a:rPr lang="en-US" dirty="0" smtClean="0"/>
              <a:t>to.</a:t>
            </a:r>
            <a:endParaRPr lang="en-US" dirty="0"/>
          </a:p>
        </p:txBody>
      </p:sp>
      <p:pic>
        <p:nvPicPr>
          <p:cNvPr id="11" name="Picture 10" descr="Screen Shot 2015-10-13 at 11.48.0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66" y="1143025"/>
            <a:ext cx="2285975" cy="5649070"/>
          </a:xfrm>
          <a:prstGeom prst="rect">
            <a:avLst/>
          </a:prstGeom>
        </p:spPr>
      </p:pic>
    </p:spTree>
    <p:extLst>
      <p:ext uri="{BB962C8B-B14F-4D97-AF65-F5344CB8AC3E}">
        <p14:creationId xmlns:p14="http://schemas.microsoft.com/office/powerpoint/2010/main" val="2050828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to Question </a:t>
            </a:r>
            <a:r>
              <a:rPr lang="en-US" dirty="0" smtClean="0"/>
              <a:t>#2</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21</a:t>
            </a:fld>
            <a:endParaRPr lang="en-US"/>
          </a:p>
        </p:txBody>
      </p:sp>
      <p:pic>
        <p:nvPicPr>
          <p:cNvPr id="5" name="Picture 4"/>
          <p:cNvPicPr>
            <a:picLocks noChangeAspect="1"/>
          </p:cNvPicPr>
          <p:nvPr/>
        </p:nvPicPr>
        <p:blipFill>
          <a:blip r:embed="rId2"/>
          <a:stretch>
            <a:fillRect/>
          </a:stretch>
        </p:blipFill>
        <p:spPr>
          <a:xfrm>
            <a:off x="274367" y="1234464"/>
            <a:ext cx="2011658" cy="4974777"/>
          </a:xfrm>
          <a:prstGeom prst="rect">
            <a:avLst/>
          </a:prstGeom>
        </p:spPr>
      </p:pic>
      <p:grpSp>
        <p:nvGrpSpPr>
          <p:cNvPr id="6" name="Group 5"/>
          <p:cNvGrpSpPr/>
          <p:nvPr/>
        </p:nvGrpSpPr>
        <p:grpSpPr>
          <a:xfrm>
            <a:off x="2377464" y="1678959"/>
            <a:ext cx="6556044" cy="1371585"/>
            <a:chOff x="2377464" y="1678959"/>
            <a:chExt cx="6556044" cy="1371585"/>
          </a:xfrm>
        </p:grpSpPr>
        <p:pic>
          <p:nvPicPr>
            <p:cNvPr id="8" name="Picture 7" descr="Screen Shot 2015-04-01 at 10.58.1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7464" y="1678959"/>
              <a:ext cx="6556044" cy="1371585"/>
            </a:xfrm>
            <a:prstGeom prst="rect">
              <a:avLst/>
            </a:prstGeom>
          </p:spPr>
        </p:pic>
        <p:sp>
          <p:nvSpPr>
            <p:cNvPr id="3" name="TextBox 2"/>
            <p:cNvSpPr txBox="1"/>
            <p:nvPr/>
          </p:nvSpPr>
          <p:spPr>
            <a:xfrm>
              <a:off x="3247404" y="2630765"/>
              <a:ext cx="458873" cy="261610"/>
            </a:xfrm>
            <a:prstGeom prst="rect">
              <a:avLst/>
            </a:prstGeom>
            <a:noFill/>
          </p:spPr>
          <p:txBody>
            <a:bodyPr wrap="none" rtlCol="0">
              <a:spAutoFit/>
            </a:bodyPr>
            <a:lstStyle/>
            <a:p>
              <a:r>
                <a:rPr lang="en-US" sz="1100" dirty="0" smtClean="0"/>
                <a:t>(FK)</a:t>
              </a:r>
              <a:endParaRPr lang="en-US" sz="1100" dirty="0"/>
            </a:p>
          </p:txBody>
        </p:sp>
        <p:sp>
          <p:nvSpPr>
            <p:cNvPr id="7" name="TextBox 6"/>
            <p:cNvSpPr txBox="1"/>
            <p:nvPr/>
          </p:nvSpPr>
          <p:spPr>
            <a:xfrm>
              <a:off x="5615954" y="2417992"/>
              <a:ext cx="458873" cy="261610"/>
            </a:xfrm>
            <a:prstGeom prst="rect">
              <a:avLst/>
            </a:prstGeom>
            <a:noFill/>
          </p:spPr>
          <p:txBody>
            <a:bodyPr wrap="none" rtlCol="0">
              <a:spAutoFit/>
            </a:bodyPr>
            <a:lstStyle/>
            <a:p>
              <a:r>
                <a:rPr lang="en-US" sz="1100" dirty="0" smtClean="0"/>
                <a:t>(FK)</a:t>
              </a:r>
              <a:endParaRPr lang="en-US" sz="1100" dirty="0"/>
            </a:p>
          </p:txBody>
        </p:sp>
      </p:grpSp>
    </p:spTree>
    <p:extLst>
      <p:ext uri="{BB962C8B-B14F-4D97-AF65-F5344CB8AC3E}">
        <p14:creationId xmlns:p14="http://schemas.microsoft.com/office/powerpoint/2010/main" val="41538433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Midterm Question </a:t>
            </a:r>
            <a:r>
              <a:rPr lang="en-US" dirty="0" smtClean="0"/>
              <a:t>#3</a:t>
            </a:r>
            <a:endParaRPr lang="en-US" dirty="0"/>
          </a:p>
        </p:txBody>
      </p:sp>
      <p:sp>
        <p:nvSpPr>
          <p:cNvPr id="3" name="Content Placeholder 2"/>
          <p:cNvSpPr>
            <a:spLocks noGrp="1"/>
          </p:cNvSpPr>
          <p:nvPr>
            <p:ph idx="1"/>
          </p:nvPr>
        </p:nvSpPr>
        <p:spPr>
          <a:xfrm>
            <a:off x="457200" y="4892024"/>
            <a:ext cx="8229600" cy="1554463"/>
          </a:xfrm>
        </p:spPr>
        <p:txBody>
          <a:bodyPr/>
          <a:lstStyle/>
          <a:p>
            <a:pPr marL="490537" indent="-457200"/>
            <a:r>
              <a:rPr lang="en-US" dirty="0"/>
              <a:t>Write an SQL statement that makes this query: </a:t>
            </a:r>
            <a:r>
              <a:rPr lang="en-US" dirty="0" smtClean="0"/>
              <a:t/>
            </a:r>
            <a:br>
              <a:rPr lang="en-US" dirty="0" smtClean="0"/>
            </a:br>
            <a:r>
              <a:rPr lang="en-US" dirty="0" smtClean="0"/>
              <a:t>Who </a:t>
            </a:r>
            <a:r>
              <a:rPr lang="en-US" dirty="0"/>
              <a:t>are all </a:t>
            </a:r>
            <a:r>
              <a:rPr lang="en-US" dirty="0" smtClean="0"/>
              <a:t>the teachers </a:t>
            </a:r>
            <a:r>
              <a:rPr lang="en-US" dirty="0"/>
              <a:t>of student John Doe </a:t>
            </a:r>
            <a:r>
              <a:rPr lang="en-US" dirty="0" smtClean="0"/>
              <a:t/>
            </a:r>
            <a:br>
              <a:rPr lang="en-US" dirty="0" smtClean="0"/>
            </a:br>
            <a:r>
              <a:rPr lang="en-US" dirty="0" smtClean="0"/>
              <a:t>and </a:t>
            </a:r>
            <a:r>
              <a:rPr lang="en-US" dirty="0"/>
              <a:t>what are the corresponding subjects?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22</a:t>
            </a:fld>
            <a:endParaRPr lang="en-US"/>
          </a:p>
        </p:txBody>
      </p:sp>
      <p:pic>
        <p:nvPicPr>
          <p:cNvPr id="5" name="Picture 4" descr="Screen Shot 2015-04-01 at 7.02.25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2679" y="1214143"/>
            <a:ext cx="5522491" cy="3769319"/>
          </a:xfrm>
          <a:prstGeom prst="rect">
            <a:avLst/>
          </a:prstGeom>
        </p:spPr>
      </p:pic>
    </p:spTree>
    <p:extLst>
      <p:ext uri="{BB962C8B-B14F-4D97-AF65-F5344CB8AC3E}">
        <p14:creationId xmlns:p14="http://schemas.microsoft.com/office/powerpoint/2010/main" val="46396054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to Question </a:t>
            </a:r>
            <a:r>
              <a:rPr lang="en-US" dirty="0" smtClean="0"/>
              <a:t>#3</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23</a:t>
            </a:fld>
            <a:endParaRPr lang="en-US"/>
          </a:p>
        </p:txBody>
      </p:sp>
      <p:sp>
        <p:nvSpPr>
          <p:cNvPr id="7" name="TextBox 6"/>
          <p:cNvSpPr txBox="1"/>
          <p:nvPr/>
        </p:nvSpPr>
        <p:spPr>
          <a:xfrm>
            <a:off x="731562" y="1420813"/>
            <a:ext cx="7818767" cy="3785652"/>
          </a:xfrm>
          <a:prstGeom prst="rect">
            <a:avLst/>
          </a:prstGeom>
          <a:solidFill>
            <a:srgbClr val="F2F2F2"/>
          </a:solidFill>
          <a:ln>
            <a:solidFill>
              <a:srgbClr val="BFBFBF"/>
            </a:solidFill>
          </a:ln>
        </p:spPr>
        <p:txBody>
          <a:bodyPr wrap="none" rtlCol="0">
            <a:spAutoFit/>
          </a:bodyPr>
          <a:lstStyle/>
          <a:p>
            <a:r>
              <a:rPr lang="en-US" b="1" dirty="0" err="1">
                <a:latin typeface="Courier New"/>
                <a:cs typeface="Courier New"/>
              </a:rPr>
              <a:t>mysql</a:t>
            </a:r>
            <a:r>
              <a:rPr lang="en-US" b="1" dirty="0">
                <a:latin typeface="Courier New"/>
                <a:cs typeface="Courier New"/>
              </a:rPr>
              <a:t>&gt; SELECT </a:t>
            </a:r>
            <a:r>
              <a:rPr lang="en-US" b="1" dirty="0" err="1">
                <a:latin typeface="Courier New"/>
                <a:cs typeface="Courier New"/>
              </a:rPr>
              <a:t>teacher.first</a:t>
            </a:r>
            <a:r>
              <a:rPr lang="en-US" b="1" dirty="0">
                <a:latin typeface="Courier New"/>
                <a:cs typeface="Courier New"/>
              </a:rPr>
              <a:t>, </a:t>
            </a:r>
            <a:r>
              <a:rPr lang="en-US" b="1" dirty="0" err="1">
                <a:latin typeface="Courier New"/>
                <a:cs typeface="Courier New"/>
              </a:rPr>
              <a:t>teacher.last</a:t>
            </a:r>
            <a:r>
              <a:rPr lang="en-US" b="1" dirty="0">
                <a:latin typeface="Courier New"/>
                <a:cs typeface="Courier New"/>
              </a:rPr>
              <a:t>, subject </a:t>
            </a:r>
          </a:p>
          <a:p>
            <a:r>
              <a:rPr lang="en-US" b="1" dirty="0">
                <a:latin typeface="Courier New"/>
                <a:cs typeface="Courier New"/>
              </a:rPr>
              <a:t>    -&gt; FROM student, teacher, class, </a:t>
            </a:r>
            <a:r>
              <a:rPr lang="en-US" b="1" dirty="0" err="1">
                <a:latin typeface="Courier New"/>
                <a:cs typeface="Courier New"/>
              </a:rPr>
              <a:t>student_class</a:t>
            </a:r>
            <a:endParaRPr lang="en-US" b="1" dirty="0">
              <a:latin typeface="Courier New"/>
              <a:cs typeface="Courier New"/>
            </a:endParaRPr>
          </a:p>
          <a:p>
            <a:r>
              <a:rPr lang="en-US" b="1" dirty="0">
                <a:latin typeface="Courier New"/>
                <a:cs typeface="Courier New"/>
              </a:rPr>
              <a:t>    -&gt; WHERE </a:t>
            </a:r>
            <a:r>
              <a:rPr lang="en-US" b="1" dirty="0" err="1">
                <a:latin typeface="Courier New"/>
                <a:cs typeface="Courier New"/>
              </a:rPr>
              <a:t>student.first</a:t>
            </a:r>
            <a:r>
              <a:rPr lang="en-US" b="1" dirty="0">
                <a:latin typeface="Courier New"/>
                <a:cs typeface="Courier New"/>
              </a:rPr>
              <a:t> = 'John' AND </a:t>
            </a:r>
            <a:r>
              <a:rPr lang="en-US" b="1" dirty="0" err="1">
                <a:latin typeface="Courier New"/>
                <a:cs typeface="Courier New"/>
              </a:rPr>
              <a:t>student.last</a:t>
            </a:r>
            <a:r>
              <a:rPr lang="en-US" b="1" dirty="0">
                <a:latin typeface="Courier New"/>
                <a:cs typeface="Courier New"/>
              </a:rPr>
              <a:t> = 'Doe'</a:t>
            </a:r>
          </a:p>
          <a:p>
            <a:r>
              <a:rPr lang="en-US" b="1" dirty="0">
                <a:latin typeface="Courier New"/>
                <a:cs typeface="Courier New"/>
              </a:rPr>
              <a:t>    -&gt; AND </a:t>
            </a:r>
            <a:r>
              <a:rPr lang="en-US" b="1" dirty="0" err="1">
                <a:latin typeface="Courier New"/>
                <a:cs typeface="Courier New"/>
              </a:rPr>
              <a:t>student.id</a:t>
            </a:r>
            <a:r>
              <a:rPr lang="en-US" b="1" dirty="0">
                <a:latin typeface="Courier New"/>
                <a:cs typeface="Courier New"/>
              </a:rPr>
              <a:t> = </a:t>
            </a:r>
            <a:r>
              <a:rPr lang="en-US" b="1" dirty="0" err="1">
                <a:latin typeface="Courier New"/>
                <a:cs typeface="Courier New"/>
              </a:rPr>
              <a:t>student_id</a:t>
            </a:r>
            <a:r>
              <a:rPr lang="en-US" b="1" dirty="0">
                <a:latin typeface="Courier New"/>
                <a:cs typeface="Courier New"/>
              </a:rPr>
              <a:t> AND </a:t>
            </a:r>
            <a:r>
              <a:rPr lang="en-US" b="1" dirty="0" err="1">
                <a:latin typeface="Courier New"/>
                <a:cs typeface="Courier New"/>
              </a:rPr>
              <a:t>class.code</a:t>
            </a:r>
            <a:r>
              <a:rPr lang="en-US" b="1" dirty="0">
                <a:latin typeface="Courier New"/>
                <a:cs typeface="Courier New"/>
              </a:rPr>
              <a:t> = </a:t>
            </a:r>
            <a:r>
              <a:rPr lang="en-US" b="1" dirty="0" err="1">
                <a:latin typeface="Courier New"/>
                <a:cs typeface="Courier New"/>
              </a:rPr>
              <a:t>class_code</a:t>
            </a:r>
            <a:endParaRPr lang="en-US" b="1" dirty="0">
              <a:latin typeface="Courier New"/>
              <a:cs typeface="Courier New"/>
            </a:endParaRPr>
          </a:p>
          <a:p>
            <a:r>
              <a:rPr lang="en-US" b="1" dirty="0">
                <a:latin typeface="Courier New"/>
                <a:cs typeface="Courier New"/>
              </a:rPr>
              <a:t>    -&gt; AND </a:t>
            </a:r>
            <a:r>
              <a:rPr lang="en-US" b="1" dirty="0" err="1">
                <a:latin typeface="Courier New"/>
                <a:cs typeface="Courier New"/>
              </a:rPr>
              <a:t>teacher.id</a:t>
            </a:r>
            <a:r>
              <a:rPr lang="en-US" b="1" dirty="0">
                <a:latin typeface="Courier New"/>
                <a:cs typeface="Courier New"/>
              </a:rPr>
              <a:t> = </a:t>
            </a:r>
            <a:r>
              <a:rPr lang="en-US" b="1" dirty="0" err="1">
                <a:latin typeface="Courier New"/>
                <a:cs typeface="Courier New"/>
              </a:rPr>
              <a:t>class.teacher_id</a:t>
            </a:r>
            <a:endParaRPr lang="en-US" b="1" dirty="0">
              <a:latin typeface="Courier New"/>
              <a:cs typeface="Courier New"/>
            </a:endParaRPr>
          </a:p>
          <a:p>
            <a:r>
              <a:rPr lang="en-US" b="1" dirty="0">
                <a:latin typeface="Courier New"/>
                <a:cs typeface="Courier New"/>
              </a:rPr>
              <a:t>    -&gt; ;</a:t>
            </a:r>
          </a:p>
          <a:p>
            <a:r>
              <a:rPr lang="en-US" b="1" dirty="0">
                <a:latin typeface="Courier New"/>
                <a:cs typeface="Courier New"/>
              </a:rPr>
              <a:t>+-------+----------+----------------------+</a:t>
            </a:r>
          </a:p>
          <a:p>
            <a:r>
              <a:rPr lang="en-US" b="1" dirty="0">
                <a:latin typeface="Courier New"/>
                <a:cs typeface="Courier New"/>
              </a:rPr>
              <a:t>| first | last     | subject              |</a:t>
            </a:r>
          </a:p>
          <a:p>
            <a:r>
              <a:rPr lang="en-US" b="1" dirty="0">
                <a:latin typeface="Courier New"/>
                <a:cs typeface="Courier New"/>
              </a:rPr>
              <a:t>+-------+----------+----------------------+</a:t>
            </a:r>
          </a:p>
          <a:p>
            <a:r>
              <a:rPr lang="en-US" b="1" dirty="0">
                <a:latin typeface="Courier New"/>
                <a:cs typeface="Courier New"/>
              </a:rPr>
              <a:t>| Tom   | Rogers   | Java programming     |</a:t>
            </a:r>
          </a:p>
          <a:p>
            <a:r>
              <a:rPr lang="en-US" b="1" dirty="0">
                <a:latin typeface="Courier New"/>
                <a:cs typeface="Courier New"/>
              </a:rPr>
              <a:t>| Art   | Thompson | Data structures      |</a:t>
            </a:r>
          </a:p>
          <a:p>
            <a:r>
              <a:rPr lang="en-US" b="1" dirty="0">
                <a:latin typeface="Courier New"/>
                <a:cs typeface="Courier New"/>
              </a:rPr>
              <a:t>| John  | Lane     | Software engineering |</a:t>
            </a:r>
          </a:p>
          <a:p>
            <a:r>
              <a:rPr lang="en-US" b="1" dirty="0">
                <a:latin typeface="Courier New"/>
                <a:cs typeface="Courier New"/>
              </a:rPr>
              <a:t>+-------+----------+----------------------+</a:t>
            </a:r>
          </a:p>
          <a:p>
            <a:r>
              <a:rPr lang="en-US" b="1" dirty="0">
                <a:latin typeface="Courier New"/>
                <a:cs typeface="Courier New"/>
              </a:rPr>
              <a:t>3 rows in set (0.02 sec)</a:t>
            </a:r>
          </a:p>
          <a:p>
            <a:endParaRPr lang="en-US" b="1" dirty="0">
              <a:latin typeface="Courier New"/>
              <a:cs typeface="Courier New"/>
            </a:endParaRPr>
          </a:p>
        </p:txBody>
      </p:sp>
    </p:spTree>
    <p:extLst>
      <p:ext uri="{BB962C8B-B14F-4D97-AF65-F5344CB8AC3E}">
        <p14:creationId xmlns:p14="http://schemas.microsoft.com/office/powerpoint/2010/main" val="404194702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Midterm Question </a:t>
            </a:r>
            <a:r>
              <a:rPr lang="en-US" dirty="0" smtClean="0"/>
              <a:t>#4</a:t>
            </a:r>
            <a:endParaRPr lang="en-US" dirty="0"/>
          </a:p>
        </p:txBody>
      </p:sp>
      <p:sp>
        <p:nvSpPr>
          <p:cNvPr id="3" name="Content Placeholder 2"/>
          <p:cNvSpPr>
            <a:spLocks noGrp="1"/>
          </p:cNvSpPr>
          <p:nvPr>
            <p:ph idx="1"/>
          </p:nvPr>
        </p:nvSpPr>
        <p:spPr/>
        <p:txBody>
          <a:bodyPr/>
          <a:lstStyle/>
          <a:p>
            <a:pPr marL="490537" indent="-457200"/>
            <a:r>
              <a:rPr lang="en-US" dirty="0"/>
              <a:t>Write the PHP statements that include a prepared statement </a:t>
            </a:r>
            <a:r>
              <a:rPr lang="en-US" dirty="0" smtClean="0"/>
              <a:t>to make </a:t>
            </a:r>
            <a:r>
              <a:rPr lang="en-US" dirty="0"/>
              <a:t>the same query for any student when given the student’s first </a:t>
            </a:r>
            <a:r>
              <a:rPr lang="en-US" dirty="0" smtClean="0"/>
              <a:t>and last </a:t>
            </a:r>
            <a:r>
              <a:rPr lang="en-US" dirty="0"/>
              <a:t>name, and then return the result set as an </a:t>
            </a:r>
            <a:r>
              <a:rPr lang="en-US" dirty="0">
                <a:solidFill>
                  <a:srgbClr val="B23C00"/>
                </a:solidFill>
              </a:rPr>
              <a:t>associative array</a:t>
            </a:r>
            <a:r>
              <a:rPr lang="en-US" dirty="0"/>
              <a:t>. You </a:t>
            </a:r>
            <a:r>
              <a:rPr lang="en-US" dirty="0" smtClean="0"/>
              <a:t>may assume </a:t>
            </a:r>
            <a:r>
              <a:rPr lang="en-US" dirty="0"/>
              <a:t>that variable </a:t>
            </a:r>
            <a:r>
              <a:rPr lang="en-US" b="1" dirty="0">
                <a:solidFill>
                  <a:srgbClr val="0033CC"/>
                </a:solidFill>
                <a:latin typeface="Courier New"/>
                <a:cs typeface="Courier New"/>
              </a:rPr>
              <a:t>$con </a:t>
            </a:r>
            <a:r>
              <a:rPr lang="en-US" dirty="0"/>
              <a:t>already contains the connection to the database</a:t>
            </a:r>
            <a:r>
              <a:rPr lang="en-US" dirty="0" smtClean="0"/>
              <a:t>, and </a:t>
            </a:r>
            <a:r>
              <a:rPr lang="en-US" dirty="0"/>
              <a:t>that variables </a:t>
            </a:r>
            <a:r>
              <a:rPr lang="en-US" b="1" dirty="0">
                <a:solidFill>
                  <a:srgbClr val="0033CC"/>
                </a:solidFill>
                <a:latin typeface="Courier New"/>
                <a:cs typeface="Courier New"/>
              </a:rPr>
              <a:t>$first </a:t>
            </a:r>
            <a:r>
              <a:rPr lang="en-US" dirty="0"/>
              <a:t>and </a:t>
            </a:r>
            <a:r>
              <a:rPr lang="en-US" b="1" dirty="0">
                <a:solidFill>
                  <a:srgbClr val="0033CC"/>
                </a:solidFill>
                <a:latin typeface="Courier New"/>
                <a:cs typeface="Courier New"/>
              </a:rPr>
              <a:t>$last </a:t>
            </a:r>
            <a:r>
              <a:rPr lang="en-US" dirty="0"/>
              <a:t>contain the name of a student.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24</a:t>
            </a:fld>
            <a:endParaRPr lang="en-US"/>
          </a:p>
        </p:txBody>
      </p:sp>
    </p:spTree>
    <p:extLst>
      <p:ext uri="{BB962C8B-B14F-4D97-AF65-F5344CB8AC3E}">
        <p14:creationId xmlns:p14="http://schemas.microsoft.com/office/powerpoint/2010/main" val="402194499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to Question </a:t>
            </a:r>
            <a:r>
              <a:rPr lang="en-US" dirty="0" smtClean="0"/>
              <a:t>#4</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25</a:t>
            </a:fld>
            <a:endParaRPr lang="en-US"/>
          </a:p>
        </p:txBody>
      </p:sp>
      <p:sp>
        <p:nvSpPr>
          <p:cNvPr id="5" name="TextBox 4"/>
          <p:cNvSpPr txBox="1"/>
          <p:nvPr/>
        </p:nvSpPr>
        <p:spPr>
          <a:xfrm>
            <a:off x="457245" y="1325903"/>
            <a:ext cx="8218942" cy="3970318"/>
          </a:xfrm>
          <a:prstGeom prst="rect">
            <a:avLst/>
          </a:prstGeom>
          <a:solidFill>
            <a:srgbClr val="F2F2F2"/>
          </a:solidFill>
          <a:ln>
            <a:solidFill>
              <a:srgbClr val="BFBFBF"/>
            </a:solidFill>
          </a:ln>
        </p:spPr>
        <p:txBody>
          <a:bodyPr wrap="none" rtlCol="0">
            <a:spAutoFit/>
          </a:bodyPr>
          <a:lstStyle/>
          <a:p>
            <a:r>
              <a:rPr lang="en-US" sz="1800" b="1" dirty="0">
                <a:latin typeface="Courier New"/>
                <a:cs typeface="Courier New"/>
              </a:rPr>
              <a:t>$query = "SELECT </a:t>
            </a:r>
            <a:r>
              <a:rPr lang="en-US" sz="1800" b="1" dirty="0" err="1">
                <a:latin typeface="Courier New"/>
                <a:cs typeface="Courier New"/>
              </a:rPr>
              <a:t>teacher.first</a:t>
            </a:r>
            <a:r>
              <a:rPr lang="en-US" sz="1800" b="1" dirty="0">
                <a:latin typeface="Courier New"/>
                <a:cs typeface="Courier New"/>
              </a:rPr>
              <a:t>, </a:t>
            </a:r>
            <a:r>
              <a:rPr lang="en-US" sz="1800" b="1" dirty="0" err="1">
                <a:latin typeface="Courier New"/>
                <a:cs typeface="Courier New"/>
              </a:rPr>
              <a:t>teacher.last</a:t>
            </a:r>
            <a:r>
              <a:rPr lang="en-US" sz="1800" b="1" dirty="0">
                <a:latin typeface="Courier New"/>
                <a:cs typeface="Courier New"/>
              </a:rPr>
              <a:t>, subject " . </a:t>
            </a:r>
          </a:p>
          <a:p>
            <a:r>
              <a:rPr lang="en-US" sz="1800" b="1" dirty="0">
                <a:latin typeface="Courier New"/>
                <a:cs typeface="Courier New"/>
              </a:rPr>
              <a:t>         "FROM student, teacher, class, </a:t>
            </a:r>
            <a:r>
              <a:rPr lang="en-US" sz="1800" b="1" dirty="0" err="1">
                <a:latin typeface="Courier New"/>
                <a:cs typeface="Courier New"/>
              </a:rPr>
              <a:t>student_class</a:t>
            </a:r>
            <a:r>
              <a:rPr lang="en-US" sz="1800" b="1" dirty="0">
                <a:latin typeface="Courier New"/>
                <a:cs typeface="Courier New"/>
              </a:rPr>
              <a:t> " .</a:t>
            </a:r>
          </a:p>
          <a:p>
            <a:r>
              <a:rPr lang="en-US" sz="1800" b="1" dirty="0">
                <a:latin typeface="Courier New"/>
                <a:cs typeface="Courier New"/>
              </a:rPr>
              <a:t>         "WHERE </a:t>
            </a:r>
            <a:r>
              <a:rPr lang="en-US" sz="1800" b="1" dirty="0" err="1">
                <a:latin typeface="Courier New"/>
                <a:cs typeface="Courier New"/>
              </a:rPr>
              <a:t>student.first</a:t>
            </a:r>
            <a:r>
              <a:rPr lang="en-US" sz="1800" b="1" dirty="0">
                <a:latin typeface="Courier New"/>
                <a:cs typeface="Courier New"/>
              </a:rPr>
              <a:t> = </a:t>
            </a:r>
            <a:r>
              <a:rPr lang="en-US" sz="1800" b="1" dirty="0">
                <a:solidFill>
                  <a:srgbClr val="B23C00"/>
                </a:solidFill>
                <a:latin typeface="Courier New"/>
                <a:cs typeface="Courier New"/>
              </a:rPr>
              <a:t>:first </a:t>
            </a:r>
            <a:r>
              <a:rPr lang="en-US" sz="1800" b="1" dirty="0">
                <a:latin typeface="Courier New"/>
                <a:cs typeface="Courier New"/>
              </a:rPr>
              <a:t>" .</a:t>
            </a:r>
          </a:p>
          <a:p>
            <a:r>
              <a:rPr lang="en-US" sz="1800" b="1" dirty="0">
                <a:latin typeface="Courier New"/>
                <a:cs typeface="Courier New"/>
              </a:rPr>
              <a:t>         "AND </a:t>
            </a:r>
            <a:r>
              <a:rPr lang="en-US" sz="1800" b="1" dirty="0" err="1">
                <a:latin typeface="Courier New"/>
                <a:cs typeface="Courier New"/>
              </a:rPr>
              <a:t>student.last</a:t>
            </a:r>
            <a:r>
              <a:rPr lang="en-US" sz="1800" b="1" dirty="0">
                <a:latin typeface="Courier New"/>
                <a:cs typeface="Courier New"/>
              </a:rPr>
              <a:t> = </a:t>
            </a:r>
            <a:r>
              <a:rPr lang="en-US" sz="1800" b="1" dirty="0">
                <a:solidFill>
                  <a:srgbClr val="B23C00"/>
                </a:solidFill>
                <a:latin typeface="Courier New"/>
                <a:cs typeface="Courier New"/>
              </a:rPr>
              <a:t>:last </a:t>
            </a:r>
            <a:r>
              <a:rPr lang="en-US" sz="1800" b="1" dirty="0">
                <a:latin typeface="Courier New"/>
                <a:cs typeface="Courier New"/>
              </a:rPr>
              <a:t>" .</a:t>
            </a:r>
          </a:p>
          <a:p>
            <a:r>
              <a:rPr lang="en-US" sz="1800" b="1" dirty="0">
                <a:latin typeface="Courier New"/>
                <a:cs typeface="Courier New"/>
              </a:rPr>
              <a:t>         "AND </a:t>
            </a:r>
            <a:r>
              <a:rPr lang="en-US" sz="1800" b="1" dirty="0" err="1">
                <a:latin typeface="Courier New"/>
                <a:cs typeface="Courier New"/>
              </a:rPr>
              <a:t>student.id</a:t>
            </a:r>
            <a:r>
              <a:rPr lang="en-US" sz="1800" b="1" dirty="0">
                <a:latin typeface="Courier New"/>
                <a:cs typeface="Courier New"/>
              </a:rPr>
              <a:t> = </a:t>
            </a:r>
            <a:r>
              <a:rPr lang="en-US" sz="1800" b="1" dirty="0" err="1">
                <a:latin typeface="Courier New"/>
                <a:cs typeface="Courier New"/>
              </a:rPr>
              <a:t>student_id</a:t>
            </a:r>
            <a:r>
              <a:rPr lang="en-US" sz="1800" b="1" dirty="0">
                <a:latin typeface="Courier New"/>
                <a:cs typeface="Courier New"/>
              </a:rPr>
              <a:t> " .</a:t>
            </a:r>
          </a:p>
          <a:p>
            <a:r>
              <a:rPr lang="en-US" sz="1800" b="1" dirty="0">
                <a:latin typeface="Courier New"/>
                <a:cs typeface="Courier New"/>
              </a:rPr>
              <a:t>         "AND </a:t>
            </a:r>
            <a:r>
              <a:rPr lang="en-US" sz="1800" b="1" dirty="0" err="1">
                <a:latin typeface="Courier New"/>
                <a:cs typeface="Courier New"/>
              </a:rPr>
              <a:t>class.code</a:t>
            </a:r>
            <a:r>
              <a:rPr lang="en-US" sz="1800" b="1" dirty="0">
                <a:latin typeface="Courier New"/>
                <a:cs typeface="Courier New"/>
              </a:rPr>
              <a:t> = </a:t>
            </a:r>
            <a:r>
              <a:rPr lang="en-US" sz="1800" b="1" dirty="0" err="1">
                <a:latin typeface="Courier New"/>
                <a:cs typeface="Courier New"/>
              </a:rPr>
              <a:t>class_code</a:t>
            </a:r>
            <a:r>
              <a:rPr lang="en-US" sz="1800" b="1" dirty="0">
                <a:latin typeface="Courier New"/>
                <a:cs typeface="Courier New"/>
              </a:rPr>
              <a:t> " .</a:t>
            </a:r>
          </a:p>
          <a:p>
            <a:r>
              <a:rPr lang="en-US" sz="1800" b="1" dirty="0">
                <a:latin typeface="Courier New"/>
                <a:cs typeface="Courier New"/>
              </a:rPr>
              <a:t>         "AND </a:t>
            </a:r>
            <a:r>
              <a:rPr lang="en-US" sz="1800" b="1" dirty="0" err="1">
                <a:latin typeface="Courier New"/>
                <a:cs typeface="Courier New"/>
              </a:rPr>
              <a:t>teacher.id</a:t>
            </a:r>
            <a:r>
              <a:rPr lang="en-US" sz="1800" b="1" dirty="0">
                <a:latin typeface="Courier New"/>
                <a:cs typeface="Courier New"/>
              </a:rPr>
              <a:t> = </a:t>
            </a:r>
            <a:r>
              <a:rPr lang="en-US" sz="1800" b="1" dirty="0" err="1">
                <a:latin typeface="Courier New"/>
                <a:cs typeface="Courier New"/>
              </a:rPr>
              <a:t>class.teacher_id</a:t>
            </a:r>
            <a:r>
              <a:rPr lang="en-US" sz="1800" b="1" dirty="0">
                <a:latin typeface="Courier New"/>
                <a:cs typeface="Courier New"/>
              </a:rPr>
              <a:t>";</a:t>
            </a:r>
          </a:p>
          <a:p>
            <a:endParaRPr lang="en-US" sz="1800" b="1" dirty="0">
              <a:latin typeface="Courier New"/>
              <a:cs typeface="Courier New"/>
            </a:endParaRPr>
          </a:p>
          <a:p>
            <a:r>
              <a:rPr lang="en-US" sz="1800" b="1" dirty="0">
                <a:latin typeface="Courier New"/>
                <a:cs typeface="Courier New"/>
              </a:rPr>
              <a:t>$</a:t>
            </a:r>
            <a:r>
              <a:rPr lang="en-US" sz="1800" b="1" dirty="0" err="1">
                <a:latin typeface="Courier New"/>
                <a:cs typeface="Courier New"/>
              </a:rPr>
              <a:t>ps</a:t>
            </a:r>
            <a:r>
              <a:rPr lang="en-US" sz="1800" b="1" dirty="0">
                <a:latin typeface="Courier New"/>
                <a:cs typeface="Courier New"/>
              </a:rPr>
              <a:t> = $con-&gt;prepare($query);</a:t>
            </a:r>
          </a:p>
          <a:p>
            <a:r>
              <a:rPr lang="en-US" sz="1800" b="1" dirty="0">
                <a:latin typeface="Courier New"/>
                <a:cs typeface="Courier New"/>
              </a:rPr>
              <a:t>$</a:t>
            </a:r>
            <a:r>
              <a:rPr lang="en-US" sz="1800" b="1" dirty="0" err="1">
                <a:latin typeface="Courier New"/>
                <a:cs typeface="Courier New"/>
              </a:rPr>
              <a:t>ps</a:t>
            </a:r>
            <a:r>
              <a:rPr lang="en-US" sz="1800" b="1" dirty="0">
                <a:latin typeface="Courier New"/>
                <a:cs typeface="Courier New"/>
              </a:rPr>
              <a:t>-&gt;</a:t>
            </a:r>
            <a:r>
              <a:rPr lang="en-US" sz="1800" b="1" dirty="0" err="1">
                <a:latin typeface="Courier New"/>
                <a:cs typeface="Courier New"/>
              </a:rPr>
              <a:t>bindParam</a:t>
            </a:r>
            <a:r>
              <a:rPr lang="en-US" sz="1800" b="1" dirty="0">
                <a:latin typeface="Courier New"/>
                <a:cs typeface="Courier New"/>
              </a:rPr>
              <a:t>(':first', $first);</a:t>
            </a:r>
          </a:p>
          <a:p>
            <a:r>
              <a:rPr lang="en-US" sz="1800" b="1" dirty="0">
                <a:latin typeface="Courier New"/>
                <a:cs typeface="Courier New"/>
              </a:rPr>
              <a:t>$</a:t>
            </a:r>
            <a:r>
              <a:rPr lang="en-US" sz="1800" b="1" dirty="0" err="1">
                <a:latin typeface="Courier New"/>
                <a:cs typeface="Courier New"/>
              </a:rPr>
              <a:t>ps</a:t>
            </a:r>
            <a:r>
              <a:rPr lang="en-US" sz="1800" b="1" dirty="0">
                <a:latin typeface="Courier New"/>
                <a:cs typeface="Courier New"/>
              </a:rPr>
              <a:t>-&gt;</a:t>
            </a:r>
            <a:r>
              <a:rPr lang="en-US" sz="1800" b="1" dirty="0" err="1">
                <a:latin typeface="Courier New"/>
                <a:cs typeface="Courier New"/>
              </a:rPr>
              <a:t>bindParam</a:t>
            </a:r>
            <a:r>
              <a:rPr lang="en-US" sz="1800" b="1" dirty="0">
                <a:latin typeface="Courier New"/>
                <a:cs typeface="Courier New"/>
              </a:rPr>
              <a:t>(':last',  $last);</a:t>
            </a:r>
          </a:p>
          <a:p>
            <a:endParaRPr lang="en-US" sz="1800" b="1" dirty="0">
              <a:latin typeface="Courier New"/>
              <a:cs typeface="Courier New"/>
            </a:endParaRPr>
          </a:p>
          <a:p>
            <a:r>
              <a:rPr lang="en-US" sz="1800" b="1" dirty="0">
                <a:latin typeface="Courier New"/>
                <a:cs typeface="Courier New"/>
              </a:rPr>
              <a:t>$</a:t>
            </a:r>
            <a:r>
              <a:rPr lang="en-US" sz="1800" b="1" dirty="0" err="1">
                <a:latin typeface="Courier New"/>
                <a:cs typeface="Courier New"/>
              </a:rPr>
              <a:t>ps</a:t>
            </a:r>
            <a:r>
              <a:rPr lang="en-US" sz="1800" b="1" dirty="0">
                <a:latin typeface="Courier New"/>
                <a:cs typeface="Courier New"/>
              </a:rPr>
              <a:t>-&gt;execute</a:t>
            </a:r>
            <a:r>
              <a:rPr lang="en-US" sz="1800" b="1" dirty="0" smtClean="0">
                <a:latin typeface="Courier New"/>
                <a:cs typeface="Courier New"/>
              </a:rPr>
              <a:t>()</a:t>
            </a:r>
            <a:r>
              <a:rPr lang="en-US" sz="1800" b="1" dirty="0">
                <a:latin typeface="Courier New"/>
                <a:cs typeface="Courier New"/>
              </a:rPr>
              <a:t>;</a:t>
            </a:r>
          </a:p>
          <a:p>
            <a:r>
              <a:rPr lang="en-US" sz="1800" b="1" dirty="0">
                <a:latin typeface="Courier New"/>
                <a:cs typeface="Courier New"/>
              </a:rPr>
              <a:t>$</a:t>
            </a:r>
            <a:r>
              <a:rPr lang="en-US" sz="1800" b="1" dirty="0" err="1">
                <a:latin typeface="Courier New"/>
                <a:cs typeface="Courier New"/>
              </a:rPr>
              <a:t>ps</a:t>
            </a:r>
            <a:r>
              <a:rPr lang="en-US" sz="1800" b="1" dirty="0">
                <a:latin typeface="Courier New"/>
                <a:cs typeface="Courier New"/>
              </a:rPr>
              <a:t>-&gt;</a:t>
            </a:r>
            <a:r>
              <a:rPr lang="en-US" sz="1800" b="1" dirty="0" err="1">
                <a:latin typeface="Courier New"/>
                <a:cs typeface="Courier New"/>
              </a:rPr>
              <a:t>setFetchMode</a:t>
            </a:r>
            <a:r>
              <a:rPr lang="en-US" sz="1800" b="1" dirty="0">
                <a:latin typeface="Courier New"/>
                <a:cs typeface="Courier New"/>
              </a:rPr>
              <a:t>(</a:t>
            </a:r>
            <a:r>
              <a:rPr lang="en-US" sz="1800" b="1" dirty="0">
                <a:solidFill>
                  <a:srgbClr val="B23C00"/>
                </a:solidFill>
                <a:latin typeface="Courier New"/>
                <a:cs typeface="Courier New"/>
              </a:rPr>
              <a:t>PDO::FETCH_ASSOC</a:t>
            </a:r>
            <a:r>
              <a:rPr lang="en-US" sz="1800" b="1" dirty="0">
                <a:latin typeface="Courier New"/>
                <a:cs typeface="Courier New"/>
              </a:rPr>
              <a:t>);</a:t>
            </a:r>
          </a:p>
        </p:txBody>
      </p:sp>
    </p:spTree>
    <p:extLst>
      <p:ext uri="{BB962C8B-B14F-4D97-AF65-F5344CB8AC3E}">
        <p14:creationId xmlns:p14="http://schemas.microsoft.com/office/powerpoint/2010/main" val="21338351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8" end="8"/>
                                            </p:txEl>
                                          </p:spTgt>
                                        </p:tgtEl>
                                        <p:attrNameLst>
                                          <p:attrName>style.visibility</p:attrName>
                                        </p:attrNameLst>
                                      </p:cBhvr>
                                      <p:to>
                                        <p:strVal val="visible"/>
                                      </p:to>
                                    </p:set>
                                    <p:animEffect transition="in" filter="fade">
                                      <p:cBhvr>
                                        <p:cTn id="7" dur="500"/>
                                        <p:tgtEl>
                                          <p:spTgt spid="5">
                                            <p:txEl>
                                              <p:pRg st="8" end="8"/>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9" end="9"/>
                                            </p:txEl>
                                          </p:spTgt>
                                        </p:tgtEl>
                                        <p:attrNameLst>
                                          <p:attrName>style.visibility</p:attrName>
                                        </p:attrNameLst>
                                      </p:cBhvr>
                                      <p:to>
                                        <p:strVal val="visible"/>
                                      </p:to>
                                    </p:set>
                                    <p:animEffect transition="in" filter="fade">
                                      <p:cBhvr>
                                        <p:cTn id="10" dur="500"/>
                                        <p:tgtEl>
                                          <p:spTgt spid="5">
                                            <p:txEl>
                                              <p:pRg st="9" end="9"/>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10" end="10"/>
                                            </p:txEl>
                                          </p:spTgt>
                                        </p:tgtEl>
                                        <p:attrNameLst>
                                          <p:attrName>style.visibility</p:attrName>
                                        </p:attrNameLst>
                                      </p:cBhvr>
                                      <p:to>
                                        <p:strVal val="visible"/>
                                      </p:to>
                                    </p:set>
                                    <p:animEffect transition="in" filter="fade">
                                      <p:cBhvr>
                                        <p:cTn id="13" dur="500"/>
                                        <p:tgtEl>
                                          <p:spTgt spid="5">
                                            <p:txEl>
                                              <p:pRg st="10" end="1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12" end="12"/>
                                            </p:txEl>
                                          </p:spTgt>
                                        </p:tgtEl>
                                        <p:attrNameLst>
                                          <p:attrName>style.visibility</p:attrName>
                                        </p:attrNameLst>
                                      </p:cBhvr>
                                      <p:to>
                                        <p:strVal val="visible"/>
                                      </p:to>
                                    </p:set>
                                    <p:animEffect transition="in" filter="fade">
                                      <p:cBhvr>
                                        <p:cTn id="18" dur="500"/>
                                        <p:tgtEl>
                                          <p:spTgt spid="5">
                                            <p:txEl>
                                              <p:pRg st="12" end="1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13" end="13"/>
                                            </p:txEl>
                                          </p:spTgt>
                                        </p:tgtEl>
                                        <p:attrNameLst>
                                          <p:attrName>style.visibility</p:attrName>
                                        </p:attrNameLst>
                                      </p:cBhvr>
                                      <p:to>
                                        <p:strVal val="visible"/>
                                      </p:to>
                                    </p:set>
                                    <p:animEffect transition="in" filter="fade">
                                      <p:cBhvr>
                                        <p:cTn id="21"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Receiving Client Data by the Server </a:t>
            </a:r>
            <a:endParaRPr lang="en-US" dirty="0"/>
          </a:p>
        </p:txBody>
      </p:sp>
      <p:sp>
        <p:nvSpPr>
          <p:cNvPr id="3" name="Content Placeholder 2"/>
          <p:cNvSpPr>
            <a:spLocks noGrp="1"/>
          </p:cNvSpPr>
          <p:nvPr>
            <p:ph idx="1"/>
          </p:nvPr>
        </p:nvSpPr>
        <p:spPr>
          <a:xfrm>
            <a:off x="457200" y="1295401"/>
            <a:ext cx="8229600" cy="3230867"/>
          </a:xfrm>
        </p:spPr>
        <p:txBody>
          <a:bodyPr/>
          <a:lstStyle/>
          <a:p>
            <a:r>
              <a:rPr lang="en-US" dirty="0" smtClean="0"/>
              <a:t>Send data to the server using </a:t>
            </a:r>
            <a:r>
              <a:rPr lang="en-US" dirty="0" smtClean="0">
                <a:solidFill>
                  <a:srgbClr val="B23C00"/>
                </a:solidFill>
              </a:rPr>
              <a:t>get</a:t>
            </a:r>
            <a:r>
              <a:rPr lang="en-US" dirty="0" smtClean="0"/>
              <a:t> or </a:t>
            </a:r>
            <a:r>
              <a:rPr lang="en-US" dirty="0" smtClean="0">
                <a:solidFill>
                  <a:srgbClr val="B23C00"/>
                </a:solidFill>
              </a:rPr>
              <a:t>post</a:t>
            </a:r>
            <a:r>
              <a:rPr lang="en-US" dirty="0" smtClean="0"/>
              <a:t>.</a:t>
            </a:r>
          </a:p>
          <a:p>
            <a:pPr lvl="1"/>
            <a:r>
              <a:rPr lang="en-US" dirty="0" smtClean="0"/>
              <a:t>Corresponding ways for PHP code </a:t>
            </a:r>
            <a:br>
              <a:rPr lang="en-US" dirty="0" smtClean="0"/>
            </a:br>
            <a:r>
              <a:rPr lang="en-US" dirty="0" smtClean="0"/>
              <a:t>on the server to receive the data:</a:t>
            </a:r>
          </a:p>
          <a:p>
            <a:pPr lvl="1"/>
            <a:endParaRPr lang="en-US" dirty="0"/>
          </a:p>
          <a:p>
            <a:pPr lvl="1"/>
            <a:endParaRPr lang="en-US" dirty="0" smtClean="0"/>
          </a:p>
          <a:p>
            <a:r>
              <a:rPr lang="en-US" dirty="0" smtClean="0"/>
              <a:t>Older ways to receive data is via the </a:t>
            </a:r>
            <a:br>
              <a:rPr lang="en-US" dirty="0" smtClean="0"/>
            </a:br>
            <a:r>
              <a:rPr lang="en-US" dirty="0" smtClean="0"/>
              <a:t>PHP </a:t>
            </a:r>
            <a:r>
              <a:rPr lang="en-US" dirty="0" smtClean="0">
                <a:solidFill>
                  <a:srgbClr val="B23C00"/>
                </a:solidFill>
              </a:rPr>
              <a:t>superglobals</a:t>
            </a:r>
            <a:r>
              <a:rPr lang="en-US" dirty="0" smtClean="0"/>
              <a:t>:</a:t>
            </a:r>
          </a:p>
          <a:p>
            <a:endParaRPr lang="en-US" dirty="0"/>
          </a:p>
          <a:p>
            <a:endParaRPr lang="en-US" dirty="0" smtClean="0"/>
          </a:p>
          <a:p>
            <a:pPr lvl="4"/>
            <a:endParaRPr lang="en-US" dirty="0" smtClean="0"/>
          </a:p>
          <a:p>
            <a:pPr lvl="1"/>
            <a:r>
              <a:rPr lang="en-US" b="1" dirty="0" smtClean="0">
                <a:solidFill>
                  <a:srgbClr val="0033CC"/>
                </a:solidFill>
                <a:latin typeface="Courier New"/>
                <a:cs typeface="Courier New"/>
              </a:rPr>
              <a:t>$_REQUEST</a:t>
            </a:r>
            <a:r>
              <a:rPr lang="en-US" dirty="0"/>
              <a:t> </a:t>
            </a:r>
            <a:r>
              <a:rPr lang="en-US" dirty="0" smtClean="0"/>
              <a:t>combines </a:t>
            </a:r>
            <a:r>
              <a:rPr lang="en-US" b="1" dirty="0">
                <a:solidFill>
                  <a:srgbClr val="0033CC"/>
                </a:solidFill>
                <a:latin typeface="Courier New"/>
                <a:cs typeface="Courier New"/>
              </a:rPr>
              <a:t>$_GET</a:t>
            </a:r>
            <a:r>
              <a:rPr lang="en-US" dirty="0"/>
              <a:t> </a:t>
            </a:r>
            <a:r>
              <a:rPr lang="en-US" dirty="0" smtClean="0"/>
              <a:t>and </a:t>
            </a:r>
            <a:r>
              <a:rPr lang="en-US" b="1" dirty="0">
                <a:solidFill>
                  <a:srgbClr val="0033CC"/>
                </a:solidFill>
                <a:latin typeface="Courier New"/>
                <a:cs typeface="Courier New"/>
              </a:rPr>
              <a:t>$_POST</a:t>
            </a:r>
            <a:r>
              <a:rPr lang="en-US" dirty="0" smtClean="0"/>
              <a: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a:t>
            </a:fld>
            <a:endParaRPr lang="en-US"/>
          </a:p>
        </p:txBody>
      </p:sp>
      <p:sp>
        <p:nvSpPr>
          <p:cNvPr id="5" name="TextBox 4"/>
          <p:cNvSpPr txBox="1"/>
          <p:nvPr/>
        </p:nvSpPr>
        <p:spPr>
          <a:xfrm>
            <a:off x="1645952" y="4526268"/>
            <a:ext cx="5725546" cy="1015663"/>
          </a:xfrm>
          <a:prstGeom prst="rect">
            <a:avLst/>
          </a:prstGeom>
          <a:solidFill>
            <a:srgbClr val="F2F2F2"/>
          </a:solidFill>
          <a:ln>
            <a:solidFill>
              <a:srgbClr val="BFBFBF"/>
            </a:solidFill>
          </a:ln>
        </p:spPr>
        <p:txBody>
          <a:bodyPr wrap="none" rtlCol="0">
            <a:spAutoFit/>
          </a:bodyPr>
          <a:lstStyle/>
          <a:p>
            <a:r>
              <a:rPr lang="en-US" sz="2000" b="1" dirty="0">
                <a:latin typeface="Courier New"/>
                <a:cs typeface="Courier New"/>
              </a:rPr>
              <a:t>$first </a:t>
            </a:r>
            <a:r>
              <a:rPr lang="en-US" sz="2000" b="1" dirty="0" smtClean="0">
                <a:latin typeface="Courier New"/>
                <a:cs typeface="Courier New"/>
              </a:rPr>
              <a:t>    = </a:t>
            </a:r>
            <a:r>
              <a:rPr lang="en-US" sz="2000" b="1" dirty="0" smtClean="0">
                <a:solidFill>
                  <a:srgbClr val="B23C00"/>
                </a:solidFill>
                <a:latin typeface="Courier New"/>
                <a:cs typeface="Courier New"/>
              </a:rPr>
              <a:t>$_GET</a:t>
            </a:r>
            <a:r>
              <a:rPr lang="en-US" b="1" dirty="0"/>
              <a:t>(</a:t>
            </a:r>
            <a:r>
              <a:rPr lang="en-US" sz="2000" b="1" dirty="0" smtClean="0">
                <a:latin typeface="Courier New"/>
                <a:cs typeface="Courier New"/>
              </a:rPr>
              <a:t>"</a:t>
            </a:r>
            <a:r>
              <a:rPr lang="en-US" sz="2000" b="1" dirty="0" err="1">
                <a:latin typeface="Courier New"/>
                <a:cs typeface="Courier New"/>
              </a:rPr>
              <a:t>firstName</a:t>
            </a:r>
            <a:r>
              <a:rPr lang="en-US" sz="2000" b="1" dirty="0">
                <a:latin typeface="Courier New"/>
                <a:cs typeface="Courier New"/>
              </a:rPr>
              <a:t>")</a:t>
            </a:r>
            <a:r>
              <a:rPr lang="en-US" sz="2000" b="1" dirty="0" smtClean="0">
                <a:latin typeface="Courier New"/>
                <a:cs typeface="Courier New"/>
              </a:rPr>
              <a:t>;</a:t>
            </a:r>
          </a:p>
          <a:p>
            <a:r>
              <a:rPr lang="en-US" sz="2000" b="1" dirty="0">
                <a:latin typeface="Courier New"/>
                <a:cs typeface="Courier New"/>
              </a:rPr>
              <a:t>$language  = </a:t>
            </a:r>
            <a:r>
              <a:rPr lang="en-US" sz="2000" b="1" dirty="0" smtClean="0">
                <a:solidFill>
                  <a:srgbClr val="B23C00"/>
                </a:solidFill>
                <a:latin typeface="Courier New"/>
                <a:cs typeface="Courier New"/>
              </a:rPr>
              <a:t>$_POST</a:t>
            </a:r>
            <a:r>
              <a:rPr lang="en-US" sz="2000" b="1" dirty="0" smtClean="0">
                <a:latin typeface="Courier New"/>
                <a:cs typeface="Courier New"/>
              </a:rPr>
              <a:t>("</a:t>
            </a:r>
            <a:r>
              <a:rPr lang="en-US" sz="2000" b="1" dirty="0">
                <a:latin typeface="Courier New"/>
                <a:cs typeface="Courier New"/>
              </a:rPr>
              <a:t>language")</a:t>
            </a:r>
            <a:r>
              <a:rPr lang="en-US" sz="2000" b="1" dirty="0" smtClean="0">
                <a:latin typeface="Courier New"/>
                <a:cs typeface="Courier New"/>
              </a:rPr>
              <a:t>;</a:t>
            </a:r>
          </a:p>
          <a:p>
            <a:r>
              <a:rPr lang="en-US" sz="2000" b="1" dirty="0" smtClean="0">
                <a:latin typeface="Courier New"/>
                <a:cs typeface="Courier New"/>
              </a:rPr>
              <a:t>$direction = </a:t>
            </a:r>
            <a:r>
              <a:rPr lang="en-US" sz="2000" b="1" dirty="0" smtClean="0">
                <a:solidFill>
                  <a:srgbClr val="B23C00"/>
                </a:solidFill>
                <a:latin typeface="Courier New"/>
                <a:cs typeface="Courier New"/>
              </a:rPr>
              <a:t>$_REQUEST</a:t>
            </a:r>
            <a:r>
              <a:rPr lang="en-US" sz="2000" b="1" dirty="0" smtClean="0">
                <a:latin typeface="Courier New"/>
                <a:cs typeface="Courier New"/>
              </a:rPr>
              <a:t>(</a:t>
            </a:r>
            <a:r>
              <a:rPr lang="en-US" sz="2000" b="1" dirty="0">
                <a:latin typeface="Courier New"/>
                <a:cs typeface="Courier New"/>
              </a:rPr>
              <a:t>"</a:t>
            </a:r>
            <a:r>
              <a:rPr lang="en-US" sz="2000" b="1" dirty="0" smtClean="0">
                <a:latin typeface="Courier New"/>
                <a:cs typeface="Courier New"/>
              </a:rPr>
              <a:t>direction</a:t>
            </a:r>
            <a:r>
              <a:rPr lang="en-US" sz="2000" b="1" dirty="0">
                <a:latin typeface="Courier New"/>
                <a:cs typeface="Courier New"/>
              </a:rPr>
              <a:t>"</a:t>
            </a:r>
            <a:r>
              <a:rPr lang="en-US" sz="2000" b="1" dirty="0" smtClean="0">
                <a:latin typeface="Courier New"/>
                <a:cs typeface="Courier New"/>
              </a:rPr>
              <a:t>);</a:t>
            </a:r>
            <a:endParaRPr lang="en-US" sz="2000" b="1" dirty="0">
              <a:latin typeface="Courier New"/>
              <a:cs typeface="Courier New"/>
            </a:endParaRPr>
          </a:p>
        </p:txBody>
      </p:sp>
      <p:sp>
        <p:nvSpPr>
          <p:cNvPr id="6" name="TextBox 5"/>
          <p:cNvSpPr txBox="1"/>
          <p:nvPr/>
        </p:nvSpPr>
        <p:spPr>
          <a:xfrm>
            <a:off x="731562" y="2697488"/>
            <a:ext cx="7880332" cy="707886"/>
          </a:xfrm>
          <a:prstGeom prst="rect">
            <a:avLst/>
          </a:prstGeom>
          <a:solidFill>
            <a:srgbClr val="F2F2F2"/>
          </a:solidFill>
          <a:ln>
            <a:solidFill>
              <a:srgbClr val="BFBFBF"/>
            </a:solidFill>
          </a:ln>
        </p:spPr>
        <p:txBody>
          <a:bodyPr wrap="none" rtlCol="0">
            <a:spAutoFit/>
          </a:bodyPr>
          <a:lstStyle/>
          <a:p>
            <a:r>
              <a:rPr lang="en-US" sz="2000" b="1" dirty="0">
                <a:latin typeface="Courier New"/>
                <a:cs typeface="Courier New"/>
              </a:rPr>
              <a:t>$first </a:t>
            </a:r>
            <a:r>
              <a:rPr lang="en-US" sz="2000" b="1" dirty="0" smtClean="0">
                <a:latin typeface="Courier New"/>
                <a:cs typeface="Courier New"/>
              </a:rPr>
              <a:t>   = </a:t>
            </a:r>
            <a:r>
              <a:rPr lang="en-US" sz="2000" b="1" dirty="0" err="1">
                <a:solidFill>
                  <a:srgbClr val="B23C00"/>
                </a:solidFill>
                <a:latin typeface="Courier New"/>
                <a:cs typeface="Courier New"/>
              </a:rPr>
              <a:t>filter_input</a:t>
            </a:r>
            <a:r>
              <a:rPr lang="en-US" sz="2000" b="1" dirty="0">
                <a:latin typeface="Courier New"/>
                <a:cs typeface="Courier New"/>
              </a:rPr>
              <a:t>(</a:t>
            </a:r>
            <a:r>
              <a:rPr lang="en-US" sz="2000" b="1" dirty="0">
                <a:solidFill>
                  <a:srgbClr val="B23C00"/>
                </a:solidFill>
                <a:latin typeface="Courier New"/>
                <a:cs typeface="Courier New"/>
              </a:rPr>
              <a:t>INPUT_GET</a:t>
            </a:r>
            <a:r>
              <a:rPr lang="en-US" sz="2000" b="1" dirty="0">
                <a:latin typeface="Courier New"/>
                <a:cs typeface="Courier New"/>
              </a:rPr>
              <a:t>, </a:t>
            </a:r>
            <a:r>
              <a:rPr lang="en-US" sz="2000" b="1" dirty="0" smtClean="0">
                <a:latin typeface="Courier New"/>
                <a:cs typeface="Courier New"/>
              </a:rPr>
              <a:t> "</a:t>
            </a:r>
            <a:r>
              <a:rPr lang="en-US" sz="2000" b="1" dirty="0" err="1">
                <a:latin typeface="Courier New"/>
                <a:cs typeface="Courier New"/>
              </a:rPr>
              <a:t>firstName</a:t>
            </a:r>
            <a:r>
              <a:rPr lang="en-US" sz="2000" b="1" dirty="0">
                <a:latin typeface="Courier New"/>
                <a:cs typeface="Courier New"/>
              </a:rPr>
              <a:t>")</a:t>
            </a:r>
            <a:r>
              <a:rPr lang="en-US" sz="2000" b="1" dirty="0" smtClean="0">
                <a:latin typeface="Courier New"/>
                <a:cs typeface="Courier New"/>
              </a:rPr>
              <a:t>;</a:t>
            </a:r>
          </a:p>
          <a:p>
            <a:r>
              <a:rPr lang="en-US" sz="2000" b="1" dirty="0" smtClean="0">
                <a:latin typeface="Courier New"/>
                <a:cs typeface="Courier New"/>
              </a:rPr>
              <a:t>$</a:t>
            </a:r>
            <a:r>
              <a:rPr lang="en-US" sz="2000" b="1" dirty="0">
                <a:latin typeface="Courier New"/>
                <a:cs typeface="Courier New"/>
              </a:rPr>
              <a:t>language </a:t>
            </a:r>
            <a:r>
              <a:rPr lang="en-US" sz="2000" b="1" dirty="0" smtClean="0">
                <a:latin typeface="Courier New"/>
                <a:cs typeface="Courier New"/>
              </a:rPr>
              <a:t>= </a:t>
            </a:r>
            <a:r>
              <a:rPr lang="en-US" sz="2000" b="1" dirty="0" err="1">
                <a:solidFill>
                  <a:srgbClr val="B23C00"/>
                </a:solidFill>
                <a:latin typeface="Courier New"/>
                <a:cs typeface="Courier New"/>
              </a:rPr>
              <a:t>filter_input</a:t>
            </a:r>
            <a:r>
              <a:rPr lang="en-US" sz="2000" b="1" dirty="0">
                <a:latin typeface="Courier New"/>
                <a:cs typeface="Courier New"/>
              </a:rPr>
              <a:t>(</a:t>
            </a:r>
            <a:r>
              <a:rPr lang="en-US" sz="2000" b="1" dirty="0">
                <a:solidFill>
                  <a:srgbClr val="B23C00"/>
                </a:solidFill>
                <a:latin typeface="Courier New"/>
                <a:cs typeface="Courier New"/>
              </a:rPr>
              <a:t>INPUT_POST</a:t>
            </a:r>
            <a:r>
              <a:rPr lang="en-US" sz="2000" b="1" dirty="0">
                <a:latin typeface="Courier New"/>
                <a:cs typeface="Courier New"/>
              </a:rPr>
              <a:t>, "language");</a:t>
            </a:r>
            <a:endParaRPr lang="en-US" sz="2000" b="1" dirty="0" smtClean="0">
              <a:latin typeface="Courier New"/>
              <a:cs typeface="Courier New"/>
            </a:endParaRPr>
          </a:p>
        </p:txBody>
      </p:sp>
    </p:spTree>
    <p:extLst>
      <p:ext uri="{BB962C8B-B14F-4D97-AF65-F5344CB8AC3E}">
        <p14:creationId xmlns:p14="http://schemas.microsoft.com/office/powerpoint/2010/main" val="7466548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Input Filtering</a:t>
            </a:r>
            <a:endParaRPr lang="en-US" dirty="0"/>
          </a:p>
        </p:txBody>
      </p:sp>
      <p:sp>
        <p:nvSpPr>
          <p:cNvPr id="3" name="Content Placeholder 2"/>
          <p:cNvSpPr>
            <a:spLocks noGrp="1"/>
          </p:cNvSpPr>
          <p:nvPr>
            <p:ph idx="1"/>
          </p:nvPr>
        </p:nvSpPr>
        <p:spPr>
          <a:xfrm>
            <a:off x="457200" y="1295401"/>
            <a:ext cx="8229600" cy="4785330"/>
          </a:xfrm>
        </p:spPr>
        <p:txBody>
          <a:bodyPr/>
          <a:lstStyle/>
          <a:p>
            <a:r>
              <a:rPr lang="en-US" dirty="0" smtClean="0"/>
              <a:t>An optional third parameter specifies either a </a:t>
            </a:r>
            <a:r>
              <a:rPr lang="en-US" dirty="0" smtClean="0">
                <a:solidFill>
                  <a:srgbClr val="B23C00"/>
                </a:solidFill>
              </a:rPr>
              <a:t>sanitizing filter </a:t>
            </a:r>
            <a:r>
              <a:rPr lang="en-US" dirty="0" smtClean="0"/>
              <a:t>or a </a:t>
            </a:r>
            <a:r>
              <a:rPr lang="en-US" dirty="0" smtClean="0">
                <a:solidFill>
                  <a:srgbClr val="B23C00"/>
                </a:solidFill>
              </a:rPr>
              <a:t>validation filter</a:t>
            </a:r>
            <a:r>
              <a:rPr lang="en-US" dirty="0" smtClean="0"/>
              <a:t>.</a:t>
            </a:r>
          </a:p>
          <a:p>
            <a:pPr lvl="1"/>
            <a:r>
              <a:rPr lang="en-US" dirty="0" smtClean="0"/>
              <a:t>Example:</a:t>
            </a:r>
          </a:p>
          <a:p>
            <a:pPr lvl="1"/>
            <a:endParaRPr lang="en-US" dirty="0"/>
          </a:p>
          <a:p>
            <a:pPr lvl="1"/>
            <a:endParaRPr lang="en-US" dirty="0" smtClean="0"/>
          </a:p>
          <a:p>
            <a:pPr lvl="1"/>
            <a:endParaRPr lang="en-US" dirty="0"/>
          </a:p>
          <a:p>
            <a:pPr lvl="1"/>
            <a:endParaRPr lang="en-US" dirty="0" smtClean="0"/>
          </a:p>
          <a:p>
            <a:pPr lvl="2"/>
            <a:endParaRPr lang="en-US" dirty="0" smtClean="0"/>
          </a:p>
          <a:p>
            <a:r>
              <a:rPr lang="en-US" dirty="0" smtClean="0"/>
              <a:t>A sanitizing filter strips off certain characters.</a:t>
            </a:r>
          </a:p>
          <a:p>
            <a:r>
              <a:rPr lang="en-US" dirty="0" smtClean="0"/>
              <a:t>A validating filter checks the input for validity.</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4</a:t>
            </a:fld>
            <a:endParaRPr lang="en-US"/>
          </a:p>
        </p:txBody>
      </p:sp>
      <p:sp>
        <p:nvSpPr>
          <p:cNvPr id="5" name="TextBox 4"/>
          <p:cNvSpPr txBox="1"/>
          <p:nvPr/>
        </p:nvSpPr>
        <p:spPr>
          <a:xfrm>
            <a:off x="140960" y="2771941"/>
            <a:ext cx="8911551" cy="1754327"/>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a:cs typeface="Courier New"/>
              </a:rPr>
              <a:t>if (!</a:t>
            </a:r>
            <a:r>
              <a:rPr lang="en-US" sz="1800" b="1" dirty="0" err="1">
                <a:latin typeface="Courier New"/>
                <a:cs typeface="Courier New"/>
              </a:rPr>
              <a:t>filter_input</a:t>
            </a:r>
            <a:r>
              <a:rPr lang="en-US" sz="1800" b="1" dirty="0">
                <a:latin typeface="Courier New"/>
                <a:cs typeface="Courier New"/>
              </a:rPr>
              <a:t>(INPUT_GET, "email", </a:t>
            </a:r>
            <a:r>
              <a:rPr lang="en-US" sz="1800" b="1" dirty="0">
                <a:solidFill>
                  <a:srgbClr val="B23C00"/>
                </a:solidFill>
                <a:latin typeface="Courier New"/>
                <a:cs typeface="Courier New"/>
              </a:rPr>
              <a:t>FILTER_VALIDATE_EMAIL</a:t>
            </a:r>
            <a:r>
              <a:rPr lang="en-US" sz="1800" b="1" dirty="0">
                <a:latin typeface="Courier New"/>
                <a:cs typeface="Courier New"/>
              </a:rPr>
              <a:t>)) {</a:t>
            </a:r>
          </a:p>
          <a:p>
            <a:r>
              <a:rPr lang="en-US" sz="1800" b="1" dirty="0">
                <a:latin typeface="Courier New"/>
                <a:cs typeface="Courier New"/>
              </a:rPr>
              <a:t> </a:t>
            </a:r>
            <a:r>
              <a:rPr lang="en-US" sz="1800" b="1" dirty="0" smtClean="0">
                <a:latin typeface="Courier New"/>
                <a:cs typeface="Courier New"/>
              </a:rPr>
              <a:t>   echo</a:t>
            </a:r>
            <a:r>
              <a:rPr lang="en-US" sz="1800" b="1" dirty="0">
                <a:latin typeface="Courier New"/>
                <a:cs typeface="Courier New"/>
              </a:rPr>
              <a:t>("Email is not valid");</a:t>
            </a:r>
          </a:p>
          <a:p>
            <a:r>
              <a:rPr lang="da-DK" sz="1800" b="1" dirty="0">
                <a:latin typeface="Courier New"/>
                <a:cs typeface="Courier New"/>
              </a:rPr>
              <a:t>} </a:t>
            </a:r>
            <a:endParaRPr lang="da-DK" sz="1800" b="1" dirty="0" smtClean="0">
              <a:latin typeface="Courier New"/>
              <a:cs typeface="Courier New"/>
            </a:endParaRPr>
          </a:p>
          <a:p>
            <a:r>
              <a:rPr lang="da-DK" sz="1800" b="1" dirty="0" err="1" smtClean="0">
                <a:latin typeface="Courier New"/>
                <a:cs typeface="Courier New"/>
              </a:rPr>
              <a:t>else</a:t>
            </a:r>
            <a:r>
              <a:rPr lang="da-DK" sz="1800" b="1" dirty="0" smtClean="0">
                <a:latin typeface="Courier New"/>
                <a:cs typeface="Courier New"/>
              </a:rPr>
              <a:t> </a:t>
            </a:r>
            <a:r>
              <a:rPr lang="da-DK" sz="1800" b="1" dirty="0">
                <a:latin typeface="Courier New"/>
                <a:cs typeface="Courier New"/>
              </a:rPr>
              <a:t>{</a:t>
            </a:r>
          </a:p>
          <a:p>
            <a:r>
              <a:rPr lang="da-DK" sz="1800" b="1" dirty="0">
                <a:latin typeface="Courier New"/>
                <a:cs typeface="Courier New"/>
              </a:rPr>
              <a:t>    </a:t>
            </a:r>
            <a:r>
              <a:rPr lang="da-DK" sz="1800" b="1" dirty="0" err="1">
                <a:latin typeface="Courier New"/>
                <a:cs typeface="Courier New"/>
              </a:rPr>
              <a:t>echo</a:t>
            </a:r>
            <a:r>
              <a:rPr lang="da-DK" sz="1800" b="1" dirty="0">
                <a:latin typeface="Courier New"/>
                <a:cs typeface="Courier New"/>
              </a:rPr>
              <a:t>("</a:t>
            </a:r>
            <a:r>
              <a:rPr lang="da-DK" sz="1800" b="1" dirty="0" err="1">
                <a:latin typeface="Courier New"/>
                <a:cs typeface="Courier New"/>
              </a:rPr>
              <a:t>Email</a:t>
            </a:r>
            <a:r>
              <a:rPr lang="da-DK" sz="1800" b="1" dirty="0">
                <a:latin typeface="Courier New"/>
                <a:cs typeface="Courier New"/>
              </a:rPr>
              <a:t> is valid");</a:t>
            </a:r>
          </a:p>
          <a:p>
            <a:r>
              <a:rPr lang="da-DK" sz="1800" b="1" dirty="0" smtClean="0">
                <a:latin typeface="Courier New"/>
                <a:cs typeface="Courier New"/>
              </a:rPr>
              <a:t>}</a:t>
            </a:r>
            <a:endParaRPr lang="da-DK" sz="1800" b="1" dirty="0">
              <a:latin typeface="Courier New"/>
              <a:cs typeface="Courier New"/>
            </a:endParaRPr>
          </a:p>
        </p:txBody>
      </p:sp>
    </p:spTree>
    <p:extLst>
      <p:ext uri="{BB962C8B-B14F-4D97-AF65-F5344CB8AC3E}">
        <p14:creationId xmlns:p14="http://schemas.microsoft.com/office/powerpoint/2010/main" val="26721339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PHP Input </a:t>
            </a:r>
            <a:r>
              <a:rPr lang="en-US" dirty="0" smtClean="0"/>
              <a:t>Filtering</a:t>
            </a:r>
            <a:r>
              <a:rPr lang="en-US" i="1" dirty="0" smtClean="0"/>
              <a:t>, cont’d</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518305405"/>
              </p:ext>
            </p:extLst>
          </p:nvPr>
        </p:nvGraphicFramePr>
        <p:xfrm>
          <a:off x="1188757" y="1508781"/>
          <a:ext cx="7497998" cy="5212023"/>
        </p:xfrm>
        <a:graphic>
          <a:graphicData uri="http://schemas.openxmlformats.org/drawingml/2006/table">
            <a:tbl>
              <a:tblPr firstRow="1" bandRow="1">
                <a:tableStyleId>{073A0DAA-6AF3-43AB-8588-CEC1D06C72B9}</a:tableStyleId>
              </a:tblPr>
              <a:tblGrid>
                <a:gridCol w="2743170"/>
                <a:gridCol w="548634"/>
                <a:gridCol w="4206194"/>
              </a:tblGrid>
              <a:tr h="274317">
                <a:tc>
                  <a:txBody>
                    <a:bodyPr/>
                    <a:lstStyle/>
                    <a:p>
                      <a:pPr algn="l" fontAlgn="b"/>
                      <a:r>
                        <a:rPr lang="en-US" sz="1200" u="none" strike="noStrike" dirty="0" smtClean="0">
                          <a:effectLst/>
                        </a:rPr>
                        <a:t>Filter constant</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dirty="0">
                          <a:effectLst/>
                        </a:rPr>
                        <a:t>ID</a:t>
                      </a:r>
                      <a:endParaRPr lang="en-US" sz="1200" b="0" i="0" u="none" strike="noStrike" dirty="0">
                        <a:solidFill>
                          <a:srgbClr val="000000"/>
                        </a:solidFill>
                        <a:effectLst/>
                        <a:latin typeface="Calibri"/>
                      </a:endParaRPr>
                    </a:p>
                  </a:txBody>
                  <a:tcPr marL="12700" marR="12700" marT="12700" marB="0" anchor="ctr"/>
                </a:tc>
                <a:tc>
                  <a:txBody>
                    <a:bodyPr/>
                    <a:lstStyle/>
                    <a:p>
                      <a:pPr algn="l" fontAlgn="b"/>
                      <a:r>
                        <a:rPr lang="en-US" sz="1200" u="none" strike="noStrike" dirty="0">
                          <a:effectLst/>
                        </a:rPr>
                        <a:t>Description</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dirty="0">
                          <a:effectLst/>
                        </a:rPr>
                        <a:t>FILTER_VALIDATE_BOOLEAN</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a:effectLst/>
                        </a:rPr>
                        <a:t>258</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Validates a boolean</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dirty="0">
                          <a:effectLst/>
                        </a:rPr>
                        <a:t>FILTER_VALIDATE_EMAIL</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a:effectLst/>
                        </a:rPr>
                        <a:t>274</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Validates an e-mail address</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dirty="0">
                          <a:effectLst/>
                        </a:rPr>
                        <a:t>FILTER_VALIDATE_FLOAT</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a:effectLst/>
                        </a:rPr>
                        <a:t>259</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a:effectLst/>
                        </a:rPr>
                        <a:t>Validates a float</a:t>
                      </a:r>
                      <a:endParaRPr lang="en-US" sz="1200" b="0" i="0" u="none" strike="noStrike">
                        <a:solidFill>
                          <a:srgbClr val="000000"/>
                        </a:solidFill>
                        <a:effectLst/>
                        <a:latin typeface="Calibri"/>
                      </a:endParaRPr>
                    </a:p>
                  </a:txBody>
                  <a:tcPr marL="12700" marR="12700" marT="12700" marB="0" anchor="ctr"/>
                </a:tc>
              </a:tr>
              <a:tr h="274317">
                <a:tc>
                  <a:txBody>
                    <a:bodyPr/>
                    <a:lstStyle/>
                    <a:p>
                      <a:pPr algn="l" fontAlgn="b"/>
                      <a:r>
                        <a:rPr lang="en-US" sz="1200" u="none" strike="noStrike" dirty="0">
                          <a:effectLst/>
                        </a:rPr>
                        <a:t>FILTER_VALIDATE_INT</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a:effectLst/>
                        </a:rPr>
                        <a:t>257</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a:effectLst/>
                        </a:rPr>
                        <a:t>Validates an integer</a:t>
                      </a:r>
                      <a:endParaRPr lang="en-US" sz="1200" b="0" i="0" u="none" strike="noStrike">
                        <a:solidFill>
                          <a:srgbClr val="000000"/>
                        </a:solidFill>
                        <a:effectLst/>
                        <a:latin typeface="Calibri"/>
                      </a:endParaRPr>
                    </a:p>
                  </a:txBody>
                  <a:tcPr marL="12700" marR="12700" marT="12700" marB="0" anchor="ctr"/>
                </a:tc>
              </a:tr>
              <a:tr h="274317">
                <a:tc>
                  <a:txBody>
                    <a:bodyPr/>
                    <a:lstStyle/>
                    <a:p>
                      <a:pPr algn="l" fontAlgn="b"/>
                      <a:r>
                        <a:rPr lang="en-US" sz="1200" u="none" strike="noStrike" dirty="0">
                          <a:effectLst/>
                        </a:rPr>
                        <a:t>FILTER_VALIDATE_IP</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a:effectLst/>
                        </a:rPr>
                        <a:t>275</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a:effectLst/>
                        </a:rPr>
                        <a:t>Validates an IP address</a:t>
                      </a:r>
                      <a:endParaRPr lang="en-US" sz="1200" b="0" i="0" u="none" strike="noStrike">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FILTER_VALIDATE_REGEXP</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272</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a:effectLst/>
                        </a:rPr>
                        <a:t>Validates a regular expression</a:t>
                      </a:r>
                      <a:endParaRPr lang="en-US" sz="1200" b="0" i="0" u="none" strike="noStrike">
                        <a:solidFill>
                          <a:srgbClr val="000000"/>
                        </a:solidFill>
                        <a:effectLst/>
                        <a:latin typeface="Calibri"/>
                      </a:endParaRPr>
                    </a:p>
                  </a:txBody>
                  <a:tcPr marL="12700" marR="12700" marT="12700" marB="0" anchor="ctr"/>
                </a:tc>
              </a:tr>
              <a:tr h="274317">
                <a:tc>
                  <a:txBody>
                    <a:bodyPr/>
                    <a:lstStyle/>
                    <a:p>
                      <a:pPr algn="l" fontAlgn="b"/>
                      <a:r>
                        <a:rPr lang="en-US" sz="1200" u="none" strike="noStrike" dirty="0">
                          <a:effectLst/>
                        </a:rPr>
                        <a:t>FILTER_VALIDATE_URL</a:t>
                      </a:r>
                      <a:endParaRPr lang="en-US" sz="1200" b="0" i="0" u="none" strike="noStrike" dirty="0">
                        <a:solidFill>
                          <a:srgbClr val="000000"/>
                        </a:solidFill>
                        <a:effectLst/>
                        <a:latin typeface="Calibri"/>
                      </a:endParaRPr>
                    </a:p>
                  </a:txBody>
                  <a:tcPr marL="12700" marR="12700" marT="12700" marB="0" anchor="ctr"/>
                </a:tc>
                <a:tc>
                  <a:txBody>
                    <a:bodyPr/>
                    <a:lstStyle/>
                    <a:p>
                      <a:pPr algn="ctr" fontAlgn="b"/>
                      <a:r>
                        <a:rPr lang="en-US" sz="1200" u="none" strike="noStrike">
                          <a:effectLst/>
                        </a:rPr>
                        <a:t>273</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Validates a URL</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FILTER_SANITIZE_EMAIL</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dirty="0">
                          <a:effectLst/>
                        </a:rPr>
                        <a:t>517</a:t>
                      </a:r>
                      <a:endParaRPr lang="en-US" sz="1200" b="0" i="0" u="none" strike="noStrike" dirty="0">
                        <a:solidFill>
                          <a:srgbClr val="000000"/>
                        </a:solidFill>
                        <a:effectLst/>
                        <a:latin typeface="Calibri"/>
                      </a:endParaRPr>
                    </a:p>
                  </a:txBody>
                  <a:tcPr marL="12700" marR="12700" marT="12700" marB="0" anchor="ctr"/>
                </a:tc>
                <a:tc>
                  <a:txBody>
                    <a:bodyPr/>
                    <a:lstStyle/>
                    <a:p>
                      <a:pPr algn="l" fontAlgn="b"/>
                      <a:r>
                        <a:rPr lang="en-US" sz="1200" u="none" strike="noStrike" dirty="0">
                          <a:effectLst/>
                        </a:rPr>
                        <a:t>Removes all illegal characters from an e-mail address</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FILTER_SANITIZE_ENCODED</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514</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Removes/Encodes special characters</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FILTER_SANITIZE_MAGIC_QUOTES</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dirty="0">
                          <a:effectLst/>
                        </a:rPr>
                        <a:t>521</a:t>
                      </a:r>
                      <a:endParaRPr lang="en-US" sz="1200" b="0" i="0" u="none" strike="noStrike" dirty="0">
                        <a:solidFill>
                          <a:srgbClr val="000000"/>
                        </a:solidFill>
                        <a:effectLst/>
                        <a:latin typeface="Calibri"/>
                      </a:endParaRPr>
                    </a:p>
                  </a:txBody>
                  <a:tcPr marL="12700" marR="12700" marT="12700" marB="0" anchor="ctr"/>
                </a:tc>
                <a:tc>
                  <a:txBody>
                    <a:bodyPr/>
                    <a:lstStyle/>
                    <a:p>
                      <a:pPr algn="l" fontAlgn="b"/>
                      <a:r>
                        <a:rPr lang="en-US" sz="1200" u="none" strike="noStrike" dirty="0">
                          <a:effectLst/>
                        </a:rPr>
                        <a:t>Apply </a:t>
                      </a:r>
                      <a:r>
                        <a:rPr lang="en-US" sz="1200" u="none" strike="noStrike" dirty="0" err="1">
                          <a:effectLst/>
                        </a:rPr>
                        <a:t>addslashes</a:t>
                      </a:r>
                      <a:r>
                        <a:rPr lang="en-US" sz="1200" u="none" strike="noStrike" dirty="0">
                          <a:effectLst/>
                        </a:rPr>
                        <a:t>()</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FILTER_SANITIZE_NUMBER_FLOAT</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520</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Remove all characters, except digits, +- and optionally .,</a:t>
                      </a:r>
                      <a:r>
                        <a:rPr lang="en-US" sz="1200" u="none" strike="noStrike" dirty="0" err="1">
                          <a:effectLst/>
                        </a:rPr>
                        <a:t>eE</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FILTER_SANITIZE_NUMBER_INT</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519</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Removes all characters except digits and + -</a:t>
                      </a:r>
                      <a:endParaRPr lang="en-US" sz="1200" b="0" i="0" u="none" strike="noStrike" dirty="0">
                        <a:solidFill>
                          <a:srgbClr val="000000"/>
                        </a:solidFill>
                        <a:effectLst/>
                        <a:latin typeface="Calibri"/>
                      </a:endParaRPr>
                    </a:p>
                  </a:txBody>
                  <a:tcPr marL="12700" marR="12700" marT="12700" marB="0" anchor="ctr"/>
                </a:tc>
              </a:tr>
              <a:tr h="261615">
                <a:tc>
                  <a:txBody>
                    <a:bodyPr/>
                    <a:lstStyle/>
                    <a:p>
                      <a:pPr algn="l" fontAlgn="b"/>
                      <a:r>
                        <a:rPr lang="en-US" sz="1200" u="none" strike="noStrike">
                          <a:effectLst/>
                        </a:rPr>
                        <a:t>FILTER_SANITIZE_SPECIAL_CHARS</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dirty="0">
                          <a:effectLst/>
                        </a:rPr>
                        <a:t>515</a:t>
                      </a:r>
                      <a:endParaRPr lang="en-US" sz="1200" b="0" i="0" u="none" strike="noStrike" dirty="0">
                        <a:solidFill>
                          <a:srgbClr val="000000"/>
                        </a:solidFill>
                        <a:effectLst/>
                        <a:latin typeface="Calibri"/>
                      </a:endParaRPr>
                    </a:p>
                  </a:txBody>
                  <a:tcPr marL="12700" marR="12700" marT="12700" marB="0" anchor="ctr"/>
                </a:tc>
                <a:tc>
                  <a:txBody>
                    <a:bodyPr/>
                    <a:lstStyle/>
                    <a:p>
                      <a:pPr algn="l" fontAlgn="b"/>
                      <a:r>
                        <a:rPr lang="en-US" sz="1200" u="none" strike="noStrike" dirty="0">
                          <a:effectLst/>
                        </a:rPr>
                        <a:t>Removes special characters</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dirty="0">
                          <a:solidFill>
                            <a:srgbClr val="B23C00"/>
                          </a:solidFill>
                          <a:effectLst/>
                        </a:rPr>
                        <a:t>FILTER_SANITIZE_STRING</a:t>
                      </a:r>
                      <a:endParaRPr lang="en-US" sz="1200" b="0" i="0" u="none" strike="noStrike" dirty="0">
                        <a:solidFill>
                          <a:srgbClr val="B23C00"/>
                        </a:solidFill>
                        <a:effectLst/>
                        <a:latin typeface="Calibri"/>
                      </a:endParaRPr>
                    </a:p>
                  </a:txBody>
                  <a:tcPr marL="12700" marR="12700" marT="12700" marB="0" anchor="ctr"/>
                </a:tc>
                <a:tc>
                  <a:txBody>
                    <a:bodyPr/>
                    <a:lstStyle/>
                    <a:p>
                      <a:pPr algn="ctr" fontAlgn="b"/>
                      <a:r>
                        <a:rPr lang="en-US" sz="1200" u="none" strike="noStrike" dirty="0">
                          <a:solidFill>
                            <a:srgbClr val="B23C00"/>
                          </a:solidFill>
                          <a:effectLst/>
                        </a:rPr>
                        <a:t>513</a:t>
                      </a:r>
                      <a:endParaRPr lang="en-US" sz="1200" b="0" i="0" u="none" strike="noStrike" dirty="0">
                        <a:solidFill>
                          <a:srgbClr val="B23C00"/>
                        </a:solidFill>
                        <a:effectLst/>
                        <a:latin typeface="Calibri"/>
                      </a:endParaRPr>
                    </a:p>
                  </a:txBody>
                  <a:tcPr marL="12700" marR="12700" marT="12700" marB="0" anchor="ctr"/>
                </a:tc>
                <a:tc>
                  <a:txBody>
                    <a:bodyPr/>
                    <a:lstStyle/>
                    <a:p>
                      <a:pPr algn="l" fontAlgn="b"/>
                      <a:r>
                        <a:rPr lang="en-US" sz="1200" u="none" strike="noStrike" dirty="0">
                          <a:solidFill>
                            <a:srgbClr val="B23C00"/>
                          </a:solidFill>
                          <a:effectLst/>
                        </a:rPr>
                        <a:t>Removes tags/special characters from a string</a:t>
                      </a:r>
                      <a:endParaRPr lang="en-US" sz="1200" b="0" i="0" u="none" strike="noStrike" dirty="0">
                        <a:solidFill>
                          <a:srgbClr val="B23C00"/>
                        </a:solidFill>
                        <a:effectLst/>
                        <a:latin typeface="Calibri"/>
                      </a:endParaRPr>
                    </a:p>
                  </a:txBody>
                  <a:tcPr marL="12700" marR="12700" marT="12700" marB="0" anchor="ctr"/>
                </a:tc>
              </a:tr>
              <a:tr h="287019">
                <a:tc>
                  <a:txBody>
                    <a:bodyPr/>
                    <a:lstStyle/>
                    <a:p>
                      <a:pPr algn="l" fontAlgn="b"/>
                      <a:r>
                        <a:rPr lang="en-US" sz="1200" u="none" strike="noStrike">
                          <a:effectLst/>
                        </a:rPr>
                        <a:t>FILTER_SANITIZE_STRIPPED</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513</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Alias of FILTER_SANITIZE_STRING</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FILTER_SANITIZE_URL</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518</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Removes all illegal character from s URL</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FILTER_UNSAFE_RAW</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a:effectLst/>
                        </a:rPr>
                        <a:t>516</a:t>
                      </a:r>
                      <a:endParaRPr lang="en-US" sz="1200" b="0" i="0" u="none" strike="noStrike">
                        <a:solidFill>
                          <a:srgbClr val="000000"/>
                        </a:solidFill>
                        <a:effectLst/>
                        <a:latin typeface="Calibri"/>
                      </a:endParaRPr>
                    </a:p>
                  </a:txBody>
                  <a:tcPr marL="12700" marR="12700" marT="12700" marB="0" anchor="ctr"/>
                </a:tc>
                <a:tc>
                  <a:txBody>
                    <a:bodyPr/>
                    <a:lstStyle/>
                    <a:p>
                      <a:pPr algn="l" fontAlgn="b"/>
                      <a:r>
                        <a:rPr lang="en-US" sz="1200" u="none" strike="noStrike" dirty="0">
                          <a:effectLst/>
                        </a:rPr>
                        <a:t>Do nothing, optionally strip/encode special characters</a:t>
                      </a:r>
                      <a:endParaRPr lang="en-US" sz="1200" b="0" i="0" u="none" strike="noStrike" dirty="0">
                        <a:solidFill>
                          <a:srgbClr val="000000"/>
                        </a:solidFill>
                        <a:effectLst/>
                        <a:latin typeface="Calibri"/>
                      </a:endParaRPr>
                    </a:p>
                  </a:txBody>
                  <a:tcPr marL="12700" marR="12700" marT="12700" marB="0" anchor="ctr"/>
                </a:tc>
              </a:tr>
              <a:tr h="274317">
                <a:tc>
                  <a:txBody>
                    <a:bodyPr/>
                    <a:lstStyle/>
                    <a:p>
                      <a:pPr algn="l" fontAlgn="b"/>
                      <a:r>
                        <a:rPr lang="en-US" sz="1200" u="none" strike="noStrike">
                          <a:effectLst/>
                        </a:rPr>
                        <a:t>FILTER_CALLBACK</a:t>
                      </a:r>
                      <a:endParaRPr lang="en-US" sz="1200" b="0" i="0" u="none" strike="noStrike">
                        <a:solidFill>
                          <a:srgbClr val="000000"/>
                        </a:solidFill>
                        <a:effectLst/>
                        <a:latin typeface="Calibri"/>
                      </a:endParaRPr>
                    </a:p>
                  </a:txBody>
                  <a:tcPr marL="12700" marR="12700" marT="12700" marB="0" anchor="ctr"/>
                </a:tc>
                <a:tc>
                  <a:txBody>
                    <a:bodyPr/>
                    <a:lstStyle/>
                    <a:p>
                      <a:pPr algn="ctr" fontAlgn="b"/>
                      <a:r>
                        <a:rPr lang="en-US" sz="1200" u="none" strike="noStrike" dirty="0">
                          <a:effectLst/>
                        </a:rPr>
                        <a:t>1024</a:t>
                      </a:r>
                      <a:endParaRPr lang="en-US" sz="1200" b="0" i="0" u="none" strike="noStrike" dirty="0">
                        <a:solidFill>
                          <a:srgbClr val="000000"/>
                        </a:solidFill>
                        <a:effectLst/>
                        <a:latin typeface="Calibri"/>
                      </a:endParaRPr>
                    </a:p>
                  </a:txBody>
                  <a:tcPr marL="12700" marR="12700" marT="12700" marB="0" anchor="ctr"/>
                </a:tc>
                <a:tc>
                  <a:txBody>
                    <a:bodyPr/>
                    <a:lstStyle/>
                    <a:p>
                      <a:pPr algn="l" fontAlgn="b"/>
                      <a:r>
                        <a:rPr lang="en-US" sz="1200" u="none" strike="noStrike" dirty="0">
                          <a:effectLst/>
                        </a:rPr>
                        <a:t>Call a user-defined function to filter data</a:t>
                      </a:r>
                      <a:endParaRPr lang="en-US" sz="1200" b="0" i="0" u="none" strike="noStrike" dirty="0">
                        <a:solidFill>
                          <a:srgbClr val="000000"/>
                        </a:solidFill>
                        <a:effectLst/>
                        <a:latin typeface="Calibri"/>
                      </a:endParaRPr>
                    </a:p>
                  </a:txBody>
                  <a:tcPr marL="12700" marR="12700" marT="12700" marB="0" anchor="ctr"/>
                </a:tc>
              </a:tr>
            </a:tbl>
          </a:graphicData>
        </a:graphic>
      </p:graphicFrame>
      <p:sp>
        <p:nvSpPr>
          <p:cNvPr id="7" name="TextBox 6"/>
          <p:cNvSpPr txBox="1"/>
          <p:nvPr/>
        </p:nvSpPr>
        <p:spPr>
          <a:xfrm>
            <a:off x="274367" y="5284982"/>
            <a:ext cx="834784" cy="338554"/>
          </a:xfrm>
          <a:prstGeom prst="rect">
            <a:avLst/>
          </a:prstGeom>
          <a:solidFill>
            <a:schemeClr val="accent1">
              <a:lumMod val="20000"/>
              <a:lumOff val="80000"/>
            </a:schemeClr>
          </a:solidFill>
          <a:ln>
            <a:solidFill>
              <a:srgbClr val="B23C00"/>
            </a:solidFill>
          </a:ln>
        </p:spPr>
        <p:txBody>
          <a:bodyPr wrap="none" rtlCol="0">
            <a:spAutoFit/>
          </a:bodyPr>
          <a:lstStyle/>
          <a:p>
            <a:r>
              <a:rPr lang="en-US" dirty="0" smtClean="0">
                <a:solidFill>
                  <a:srgbClr val="B23C00"/>
                </a:solidFill>
              </a:rPr>
              <a:t>Default</a:t>
            </a:r>
            <a:endParaRPr lang="en-US" dirty="0">
              <a:solidFill>
                <a:srgbClr val="B23C00"/>
              </a:solidFill>
            </a:endParaRPr>
          </a:p>
        </p:txBody>
      </p:sp>
      <p:sp>
        <p:nvSpPr>
          <p:cNvPr id="8" name="TextBox 7"/>
          <p:cNvSpPr txBox="1"/>
          <p:nvPr/>
        </p:nvSpPr>
        <p:spPr>
          <a:xfrm>
            <a:off x="2560342" y="1201004"/>
            <a:ext cx="4066701" cy="307777"/>
          </a:xfrm>
          <a:prstGeom prst="rect">
            <a:avLst/>
          </a:prstGeom>
          <a:solidFill>
            <a:srgbClr val="FFFFC2"/>
          </a:solidFill>
        </p:spPr>
        <p:txBody>
          <a:bodyPr wrap="none" rtlCol="0">
            <a:spAutoFit/>
          </a:bodyPr>
          <a:lstStyle/>
          <a:p>
            <a:r>
              <a:rPr lang="en-US" sz="1400" dirty="0">
                <a:hlinkClick r:id="rId2"/>
              </a:rPr>
              <a:t>http://www.w3schools.com/php/</a:t>
            </a:r>
            <a:r>
              <a:rPr lang="en-US" sz="1400" dirty="0" smtClean="0">
                <a:hlinkClick r:id="rId2"/>
              </a:rPr>
              <a:t>php_ref_filter.asp</a:t>
            </a:r>
            <a:r>
              <a:rPr lang="en-US" sz="1400" dirty="0" smtClean="0"/>
              <a:t> </a:t>
            </a:r>
            <a:endParaRPr lang="en-US" sz="1400" dirty="0"/>
          </a:p>
        </p:txBody>
      </p:sp>
    </p:spTree>
    <p:extLst>
      <p:ext uri="{BB962C8B-B14F-4D97-AF65-F5344CB8AC3E}">
        <p14:creationId xmlns:p14="http://schemas.microsoft.com/office/powerpoint/2010/main" val="36177149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is Object-Oriented</a:t>
            </a:r>
            <a:endParaRPr lang="en-US" dirty="0"/>
          </a:p>
        </p:txBody>
      </p:sp>
      <p:sp>
        <p:nvSpPr>
          <p:cNvPr id="3" name="Content Placeholder 2"/>
          <p:cNvSpPr>
            <a:spLocks noGrp="1"/>
          </p:cNvSpPr>
          <p:nvPr>
            <p:ph idx="1"/>
          </p:nvPr>
        </p:nvSpPr>
        <p:spPr/>
        <p:txBody>
          <a:bodyPr/>
          <a:lstStyle/>
          <a:p>
            <a:r>
              <a:rPr lang="en-US" dirty="0" smtClean="0"/>
              <a:t>The object-oriented features and syntax</a:t>
            </a:r>
            <a:br>
              <a:rPr lang="en-US" dirty="0" smtClean="0"/>
            </a:br>
            <a:r>
              <a:rPr lang="en-US" dirty="0" smtClean="0"/>
              <a:t>of PHP resemble those of Java:</a:t>
            </a:r>
          </a:p>
          <a:p>
            <a:pPr lvl="5"/>
            <a:endParaRPr lang="en-US" dirty="0" smtClean="0"/>
          </a:p>
          <a:p>
            <a:pPr lvl="1"/>
            <a:r>
              <a:rPr lang="en-US" dirty="0" smtClean="0"/>
              <a:t>classes and objects</a:t>
            </a:r>
          </a:p>
          <a:p>
            <a:pPr lvl="1"/>
            <a:r>
              <a:rPr lang="en-US" dirty="0" smtClean="0"/>
              <a:t>abstract classes</a:t>
            </a:r>
          </a:p>
          <a:p>
            <a:pPr lvl="1"/>
            <a:r>
              <a:rPr lang="en-US" dirty="0" smtClean="0"/>
              <a:t>inheritance</a:t>
            </a:r>
          </a:p>
          <a:p>
            <a:pPr lvl="1"/>
            <a:r>
              <a:rPr lang="en-US" dirty="0" smtClean="0"/>
              <a:t>interfaces</a:t>
            </a:r>
          </a:p>
          <a:p>
            <a:pPr lvl="1"/>
            <a:endParaRPr lang="en-US" dirty="0"/>
          </a:p>
          <a:p>
            <a:r>
              <a:rPr lang="en-US" dirty="0" smtClean="0"/>
              <a:t>PHP also has </a:t>
            </a:r>
            <a:r>
              <a:rPr lang="en-US" dirty="0" smtClean="0">
                <a:solidFill>
                  <a:srgbClr val="B23C00"/>
                </a:solidFill>
              </a:rPr>
              <a:t>traits</a:t>
            </a:r>
            <a:r>
              <a:rPr lang="en-US" dirty="0" smtClean="0"/>
              <a:t>.</a:t>
            </a:r>
          </a:p>
          <a:p>
            <a:pPr lvl="1"/>
            <a:r>
              <a:rPr lang="en-US" dirty="0" smtClean="0"/>
              <a:t>Add functionality to a class without inheritance.</a:t>
            </a:r>
          </a:p>
          <a:p>
            <a:pPr lvl="1"/>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6</a:t>
            </a:fld>
            <a:endParaRPr lang="en-US"/>
          </a:p>
        </p:txBody>
      </p:sp>
    </p:spTree>
    <p:extLst>
      <p:ext uri="{BB962C8B-B14F-4D97-AF65-F5344CB8AC3E}">
        <p14:creationId xmlns:p14="http://schemas.microsoft.com/office/powerpoint/2010/main" val="37548892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Classes</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7</a:t>
            </a:fld>
            <a:endParaRPr lang="en-US"/>
          </a:p>
        </p:txBody>
      </p:sp>
      <p:sp>
        <p:nvSpPr>
          <p:cNvPr id="5" name="TextBox 4"/>
          <p:cNvSpPr txBox="1"/>
          <p:nvPr/>
        </p:nvSpPr>
        <p:spPr>
          <a:xfrm>
            <a:off x="1463074" y="1325903"/>
            <a:ext cx="5032936" cy="3693319"/>
          </a:xfrm>
          <a:prstGeom prst="rect">
            <a:avLst/>
          </a:prstGeom>
          <a:solidFill>
            <a:srgbClr val="F2F2F2"/>
          </a:solidFill>
          <a:ln>
            <a:solidFill>
              <a:srgbClr val="BFBFBF"/>
            </a:solidFill>
          </a:ln>
        </p:spPr>
        <p:txBody>
          <a:bodyPr wrap="none" rtlCol="0">
            <a:spAutoFit/>
          </a:bodyPr>
          <a:lstStyle/>
          <a:p>
            <a:r>
              <a:rPr lang="en-US" sz="1800" b="1" dirty="0">
                <a:latin typeface="Courier New"/>
                <a:cs typeface="Courier New"/>
              </a:rPr>
              <a:t>class Pet </a:t>
            </a:r>
          </a:p>
          <a:p>
            <a:r>
              <a:rPr lang="en-US" sz="1800" b="1" dirty="0">
                <a:latin typeface="Courier New"/>
                <a:cs typeface="Courier New"/>
              </a:rPr>
              <a:t>{</a:t>
            </a:r>
          </a:p>
          <a:p>
            <a:r>
              <a:rPr lang="en-US" sz="1800" b="1" dirty="0">
                <a:latin typeface="Courier New"/>
                <a:cs typeface="Courier New"/>
              </a:rPr>
              <a:t>    public $name;</a:t>
            </a:r>
          </a:p>
          <a:p>
            <a:r>
              <a:rPr lang="en-US" sz="1800" b="1" dirty="0">
                <a:latin typeface="Courier New"/>
                <a:cs typeface="Courier New"/>
              </a:rPr>
              <a:t>    </a:t>
            </a:r>
          </a:p>
          <a:p>
            <a:r>
              <a:rPr lang="en-US" sz="1800" b="1" dirty="0">
                <a:latin typeface="Courier New"/>
                <a:cs typeface="Courier New"/>
              </a:rPr>
              <a:t>    function __construct($</a:t>
            </a:r>
            <a:r>
              <a:rPr lang="en-US" sz="1800" b="1" dirty="0" err="1">
                <a:latin typeface="Courier New"/>
                <a:cs typeface="Courier New"/>
              </a:rPr>
              <a:t>pet_name</a:t>
            </a:r>
            <a:r>
              <a:rPr lang="en-US" sz="1800" b="1" dirty="0">
                <a:latin typeface="Courier New"/>
                <a:cs typeface="Courier New"/>
              </a:rPr>
              <a:t>) </a:t>
            </a:r>
          </a:p>
          <a:p>
            <a:r>
              <a:rPr lang="en-US" sz="1800" b="1" dirty="0">
                <a:latin typeface="Courier New"/>
                <a:cs typeface="Courier New"/>
              </a:rPr>
              <a:t>    {</a:t>
            </a:r>
          </a:p>
          <a:p>
            <a:r>
              <a:rPr lang="en-US" sz="1800" b="1" dirty="0">
                <a:latin typeface="Courier New"/>
                <a:cs typeface="Courier New"/>
              </a:rPr>
              <a:t>        $this-&gt;name = $</a:t>
            </a:r>
            <a:r>
              <a:rPr lang="en-US" sz="1800" b="1" dirty="0" err="1">
                <a:latin typeface="Courier New"/>
                <a:cs typeface="Courier New"/>
              </a:rPr>
              <a:t>pet_name</a:t>
            </a:r>
            <a:r>
              <a:rPr lang="en-US" sz="1800" b="1" dirty="0">
                <a:latin typeface="Courier New"/>
                <a:cs typeface="Courier New"/>
              </a:rPr>
              <a:t>;</a:t>
            </a:r>
          </a:p>
          <a:p>
            <a:r>
              <a:rPr lang="en-US" sz="1800" b="1" dirty="0">
                <a:latin typeface="Courier New"/>
                <a:cs typeface="Courier New"/>
              </a:rPr>
              <a:t>    }</a:t>
            </a:r>
          </a:p>
          <a:p>
            <a:r>
              <a:rPr lang="en-US" sz="1800" b="1" dirty="0">
                <a:latin typeface="Courier New"/>
                <a:cs typeface="Courier New"/>
              </a:rPr>
              <a:t>    </a:t>
            </a:r>
          </a:p>
          <a:p>
            <a:r>
              <a:rPr lang="en-US" sz="1800" b="1" dirty="0">
                <a:latin typeface="Courier New"/>
                <a:cs typeface="Courier New"/>
              </a:rPr>
              <a:t>    function eat()   { /* ... */ }</a:t>
            </a:r>
          </a:p>
          <a:p>
            <a:r>
              <a:rPr lang="en-US" sz="1800" b="1" dirty="0">
                <a:latin typeface="Courier New"/>
                <a:cs typeface="Courier New"/>
              </a:rPr>
              <a:t>    function sleep() { /* ... */ }</a:t>
            </a:r>
          </a:p>
          <a:p>
            <a:r>
              <a:rPr lang="en-US" sz="1800" b="1" dirty="0">
                <a:latin typeface="Courier New"/>
                <a:cs typeface="Courier New"/>
              </a:rPr>
              <a:t>    function play()  { /* ... */ }</a:t>
            </a:r>
          </a:p>
          <a:p>
            <a:r>
              <a:rPr lang="en-US" sz="1800" b="1" dirty="0" smtClean="0">
                <a:latin typeface="Courier New"/>
                <a:cs typeface="Courier New"/>
              </a:rPr>
              <a:t>}</a:t>
            </a:r>
            <a:endParaRPr lang="en-US" sz="1800" b="1" dirty="0">
              <a:latin typeface="Courier New"/>
              <a:cs typeface="Courier New"/>
            </a:endParaRPr>
          </a:p>
        </p:txBody>
      </p:sp>
      <p:sp>
        <p:nvSpPr>
          <p:cNvPr id="6" name="TextBox 5"/>
          <p:cNvSpPr txBox="1"/>
          <p:nvPr/>
        </p:nvSpPr>
        <p:spPr>
          <a:xfrm>
            <a:off x="6400780" y="2320110"/>
            <a:ext cx="2108958" cy="1200329"/>
          </a:xfrm>
          <a:prstGeom prst="rect">
            <a:avLst/>
          </a:prstGeom>
          <a:solidFill>
            <a:schemeClr val="accent1">
              <a:lumMod val="20000"/>
              <a:lumOff val="80000"/>
            </a:schemeClr>
          </a:solidFill>
          <a:ln>
            <a:solidFill>
              <a:srgbClr val="B23C00"/>
            </a:solidFill>
          </a:ln>
        </p:spPr>
        <p:txBody>
          <a:bodyPr wrap="none" rtlCol="0">
            <a:spAutoFit/>
          </a:bodyPr>
          <a:lstStyle/>
          <a:p>
            <a:r>
              <a:rPr lang="en-US" sz="1800" dirty="0" smtClean="0">
                <a:solidFill>
                  <a:srgbClr val="B23C00"/>
                </a:solidFill>
              </a:rPr>
              <a:t>The constructor</a:t>
            </a:r>
          </a:p>
          <a:p>
            <a:r>
              <a:rPr lang="en-US" sz="1800" dirty="0" smtClean="0">
                <a:solidFill>
                  <a:srgbClr val="B23C00"/>
                </a:solidFill>
              </a:rPr>
              <a:t>is always named</a:t>
            </a:r>
          </a:p>
          <a:p>
            <a:r>
              <a:rPr lang="en-US" sz="1800" b="1" dirty="0" smtClean="0">
                <a:solidFill>
                  <a:srgbClr val="0033CC"/>
                </a:solidFill>
                <a:latin typeface="Courier New"/>
                <a:cs typeface="Courier New"/>
              </a:rPr>
              <a:t>__construct</a:t>
            </a:r>
          </a:p>
          <a:p>
            <a:r>
              <a:rPr lang="en-US" sz="1800" dirty="0" smtClean="0">
                <a:solidFill>
                  <a:srgbClr val="B23C00"/>
                </a:solidFill>
              </a:rPr>
              <a:t>(two underscores).</a:t>
            </a:r>
            <a:endParaRPr lang="en-US" sz="1800" dirty="0">
              <a:solidFill>
                <a:srgbClr val="B23C00"/>
              </a:solidFill>
            </a:endParaRPr>
          </a:p>
        </p:txBody>
      </p:sp>
      <p:sp>
        <p:nvSpPr>
          <p:cNvPr id="3" name="TextBox 2"/>
          <p:cNvSpPr txBox="1"/>
          <p:nvPr/>
        </p:nvSpPr>
        <p:spPr>
          <a:xfrm>
            <a:off x="5760707" y="1234464"/>
            <a:ext cx="1177225"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smtClean="0">
                <a:solidFill>
                  <a:srgbClr val="FFFF00"/>
                </a:solidFill>
              </a:rPr>
              <a:t>Pet.php</a:t>
            </a:r>
            <a:endParaRPr lang="en-US" dirty="0">
              <a:solidFill>
                <a:srgbClr val="FFFF00"/>
              </a:solidFill>
            </a:endParaRPr>
          </a:p>
        </p:txBody>
      </p:sp>
    </p:spTree>
    <p:extLst>
      <p:ext uri="{BB962C8B-B14F-4D97-AF65-F5344CB8AC3E}">
        <p14:creationId xmlns:p14="http://schemas.microsoft.com/office/powerpoint/2010/main" val="21444649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PHP </a:t>
            </a:r>
            <a:r>
              <a:rPr lang="en-US" dirty="0" smtClean="0"/>
              <a:t>Inheritance</a:t>
            </a:r>
            <a:endParaRPr lang="en-US" i="1"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8</a:t>
            </a:fld>
            <a:endParaRPr lang="en-US"/>
          </a:p>
        </p:txBody>
      </p:sp>
      <p:sp>
        <p:nvSpPr>
          <p:cNvPr id="5" name="TextBox 4"/>
          <p:cNvSpPr txBox="1"/>
          <p:nvPr/>
        </p:nvSpPr>
        <p:spPr>
          <a:xfrm>
            <a:off x="2743220" y="2423171"/>
            <a:ext cx="3370672" cy="2031325"/>
          </a:xfrm>
          <a:prstGeom prst="rect">
            <a:avLst/>
          </a:prstGeom>
          <a:solidFill>
            <a:srgbClr val="F2F2F2"/>
          </a:solidFill>
          <a:ln>
            <a:solidFill>
              <a:srgbClr val="BFBFBF"/>
            </a:solidFill>
          </a:ln>
        </p:spPr>
        <p:txBody>
          <a:bodyPr wrap="none" rtlCol="0">
            <a:spAutoFit/>
          </a:bodyPr>
          <a:lstStyle/>
          <a:p>
            <a:r>
              <a:rPr lang="en-US" sz="1800" b="1" dirty="0">
                <a:latin typeface="Courier New"/>
                <a:cs typeface="Courier New"/>
              </a:rPr>
              <a:t>class Cat </a:t>
            </a:r>
            <a:r>
              <a:rPr lang="en-US" sz="1800" b="1" dirty="0">
                <a:solidFill>
                  <a:srgbClr val="B23C00"/>
                </a:solidFill>
                <a:latin typeface="Courier New"/>
                <a:cs typeface="Courier New"/>
              </a:rPr>
              <a:t>extends Pet </a:t>
            </a:r>
          </a:p>
          <a:p>
            <a:r>
              <a:rPr lang="en-US" sz="1800" b="1" dirty="0">
                <a:latin typeface="Courier New"/>
                <a:cs typeface="Courier New"/>
              </a:rPr>
              <a:t>{</a:t>
            </a:r>
          </a:p>
          <a:p>
            <a:r>
              <a:rPr lang="en-US" sz="1800" b="1" dirty="0">
                <a:latin typeface="Courier New"/>
                <a:cs typeface="Courier New"/>
              </a:rPr>
              <a:t>    function play() </a:t>
            </a:r>
          </a:p>
          <a:p>
            <a:r>
              <a:rPr lang="en-US" sz="1800" b="1" dirty="0">
                <a:latin typeface="Courier New"/>
                <a:cs typeface="Courier New"/>
              </a:rPr>
              <a:t>    {</a:t>
            </a:r>
          </a:p>
          <a:p>
            <a:r>
              <a:rPr lang="en-US" sz="1800" b="1" dirty="0">
                <a:latin typeface="Courier New"/>
                <a:cs typeface="Courier New"/>
              </a:rPr>
              <a:t>        parent</a:t>
            </a:r>
            <a:r>
              <a:rPr lang="en-US" sz="1800" b="1" dirty="0">
                <a:solidFill>
                  <a:srgbClr val="B23C00"/>
                </a:solidFill>
                <a:latin typeface="Courier New"/>
                <a:cs typeface="Courier New"/>
              </a:rPr>
              <a:t>::</a:t>
            </a:r>
            <a:r>
              <a:rPr lang="en-US" sz="1800" b="1" dirty="0">
                <a:latin typeface="Courier New"/>
                <a:cs typeface="Courier New"/>
              </a:rPr>
              <a:t>play();</a:t>
            </a:r>
          </a:p>
          <a:p>
            <a:r>
              <a:rPr lang="en-US" sz="1800" b="1" dirty="0">
                <a:latin typeface="Courier New"/>
                <a:cs typeface="Courier New"/>
              </a:rPr>
              <a:t>    }</a:t>
            </a:r>
          </a:p>
          <a:p>
            <a:r>
              <a:rPr lang="en-US" sz="1800" b="1" dirty="0" smtClean="0">
                <a:latin typeface="Courier New"/>
                <a:cs typeface="Courier New"/>
              </a:rPr>
              <a:t>}</a:t>
            </a:r>
            <a:endParaRPr lang="en-US" sz="1800" b="1" dirty="0">
              <a:latin typeface="Courier New"/>
              <a:cs typeface="Courier New"/>
            </a:endParaRPr>
          </a:p>
        </p:txBody>
      </p:sp>
      <p:sp>
        <p:nvSpPr>
          <p:cNvPr id="6" name="TextBox 5"/>
          <p:cNvSpPr txBox="1"/>
          <p:nvPr/>
        </p:nvSpPr>
        <p:spPr>
          <a:xfrm>
            <a:off x="6035024" y="3429000"/>
            <a:ext cx="1904187" cy="646331"/>
          </a:xfrm>
          <a:prstGeom prst="rect">
            <a:avLst/>
          </a:prstGeom>
          <a:solidFill>
            <a:schemeClr val="accent1">
              <a:lumMod val="20000"/>
              <a:lumOff val="80000"/>
            </a:schemeClr>
          </a:solidFill>
          <a:ln>
            <a:solidFill>
              <a:srgbClr val="B23C00"/>
            </a:solidFill>
          </a:ln>
        </p:spPr>
        <p:txBody>
          <a:bodyPr wrap="none" rtlCol="0">
            <a:spAutoFit/>
          </a:bodyPr>
          <a:lstStyle/>
          <a:p>
            <a:r>
              <a:rPr lang="en-US" sz="1800" dirty="0" smtClean="0">
                <a:solidFill>
                  <a:srgbClr val="B23C00"/>
                </a:solidFill>
              </a:rPr>
              <a:t>Scope resolution</a:t>
            </a:r>
          </a:p>
          <a:p>
            <a:r>
              <a:rPr lang="en-US" sz="1800" dirty="0" smtClean="0">
                <a:solidFill>
                  <a:srgbClr val="B23C00"/>
                </a:solidFill>
              </a:rPr>
              <a:t>operator </a:t>
            </a:r>
            <a:r>
              <a:rPr lang="en-US" sz="1800" b="1" dirty="0" smtClean="0">
                <a:solidFill>
                  <a:srgbClr val="0033CC"/>
                </a:solidFill>
                <a:latin typeface="Courier New"/>
                <a:cs typeface="Courier New"/>
              </a:rPr>
              <a:t>::</a:t>
            </a:r>
            <a:endParaRPr lang="en-US" sz="1800" b="1" dirty="0">
              <a:solidFill>
                <a:srgbClr val="0033CC"/>
              </a:solidFill>
              <a:latin typeface="Courier New"/>
              <a:cs typeface="Courier New"/>
            </a:endParaRPr>
          </a:p>
        </p:txBody>
      </p:sp>
      <p:sp>
        <p:nvSpPr>
          <p:cNvPr id="8" name="Content Placeholder 2"/>
          <p:cNvSpPr>
            <a:spLocks noGrp="1"/>
          </p:cNvSpPr>
          <p:nvPr>
            <p:ph idx="1"/>
          </p:nvPr>
        </p:nvSpPr>
        <p:spPr>
          <a:xfrm>
            <a:off x="457200" y="1295400"/>
            <a:ext cx="8229600" cy="944893"/>
          </a:xfrm>
        </p:spPr>
        <p:txBody>
          <a:bodyPr/>
          <a:lstStyle/>
          <a:p>
            <a:r>
              <a:rPr lang="en-US" dirty="0" smtClean="0"/>
              <a:t>As with Java, a PHP class can inherit </a:t>
            </a:r>
            <a:br>
              <a:rPr lang="en-US" dirty="0" smtClean="0"/>
            </a:br>
            <a:r>
              <a:rPr lang="en-US" dirty="0" smtClean="0"/>
              <a:t>from at most one superclass.</a:t>
            </a:r>
            <a:endParaRPr lang="en-US" dirty="0"/>
          </a:p>
        </p:txBody>
      </p:sp>
      <p:sp>
        <p:nvSpPr>
          <p:cNvPr id="7" name="TextBox 6"/>
          <p:cNvSpPr txBox="1"/>
          <p:nvPr/>
        </p:nvSpPr>
        <p:spPr>
          <a:xfrm>
            <a:off x="5120634" y="4251951"/>
            <a:ext cx="1177225"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a:solidFill>
                  <a:srgbClr val="FFFF00"/>
                </a:solidFill>
              </a:rPr>
              <a:t>Pet.php</a:t>
            </a:r>
            <a:endParaRPr lang="en-US" dirty="0">
              <a:solidFill>
                <a:srgbClr val="FFFF00"/>
              </a:solidFill>
            </a:endParaRPr>
          </a:p>
        </p:txBody>
      </p:sp>
    </p:spTree>
    <p:extLst>
      <p:ext uri="{BB962C8B-B14F-4D97-AF65-F5344CB8AC3E}">
        <p14:creationId xmlns:p14="http://schemas.microsoft.com/office/powerpoint/2010/main" val="6967778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 Objects</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9</a:t>
            </a:fld>
            <a:endParaRPr lang="en-US"/>
          </a:p>
        </p:txBody>
      </p:sp>
      <p:sp>
        <p:nvSpPr>
          <p:cNvPr id="5" name="TextBox 4"/>
          <p:cNvSpPr txBox="1"/>
          <p:nvPr/>
        </p:nvSpPr>
        <p:spPr>
          <a:xfrm>
            <a:off x="2468903" y="1600220"/>
            <a:ext cx="3647716" cy="2308324"/>
          </a:xfrm>
          <a:prstGeom prst="rect">
            <a:avLst/>
          </a:prstGeom>
          <a:solidFill>
            <a:schemeClr val="bg1">
              <a:lumMod val="95000"/>
            </a:schemeClr>
          </a:solidFill>
          <a:ln>
            <a:solidFill>
              <a:srgbClr val="BFBFBF"/>
            </a:solidFill>
          </a:ln>
        </p:spPr>
        <p:txBody>
          <a:bodyPr wrap="none" rtlCol="0">
            <a:spAutoFit/>
          </a:bodyPr>
          <a:lstStyle/>
          <a:p>
            <a:r>
              <a:rPr lang="en-US" sz="1800" b="1" dirty="0">
                <a:latin typeface="Courier New"/>
                <a:cs typeface="Courier New"/>
              </a:rPr>
              <a:t>$cat = new Cat('Eliza</a:t>
            </a:r>
            <a:r>
              <a:rPr lang="en-US" sz="1800" b="1" dirty="0" smtClean="0">
                <a:latin typeface="Courier New"/>
                <a:cs typeface="Courier New"/>
              </a:rPr>
              <a:t>'</a:t>
            </a:r>
            <a:r>
              <a:rPr lang="en-US" sz="1800" b="1" dirty="0">
                <a:latin typeface="Courier New"/>
                <a:cs typeface="Courier New"/>
              </a:rPr>
              <a:t>);</a:t>
            </a:r>
          </a:p>
          <a:p>
            <a:r>
              <a:rPr lang="en-US" sz="1800" b="1" dirty="0">
                <a:latin typeface="Courier New"/>
                <a:cs typeface="Courier New"/>
              </a:rPr>
              <a:t>$pet = new Pet('</a:t>
            </a:r>
            <a:r>
              <a:rPr lang="en-US" sz="1800" b="1" dirty="0" err="1">
                <a:latin typeface="Courier New"/>
                <a:cs typeface="Courier New"/>
              </a:rPr>
              <a:t>Norska</a:t>
            </a:r>
            <a:r>
              <a:rPr lang="en-US" sz="1800" b="1" dirty="0" smtClean="0">
                <a:latin typeface="Courier New"/>
                <a:cs typeface="Courier New"/>
              </a:rPr>
              <a:t>'</a:t>
            </a:r>
            <a:r>
              <a:rPr lang="en-US" sz="1800" b="1" dirty="0">
                <a:latin typeface="Courier New"/>
                <a:cs typeface="Courier New"/>
              </a:rPr>
              <a:t>);</a:t>
            </a:r>
          </a:p>
          <a:p>
            <a:endParaRPr lang="en-US" sz="1800" b="1" dirty="0">
              <a:latin typeface="Courier New"/>
              <a:cs typeface="Courier New"/>
            </a:endParaRPr>
          </a:p>
          <a:p>
            <a:r>
              <a:rPr lang="en-US" sz="1800" b="1" dirty="0">
                <a:latin typeface="Courier New"/>
                <a:cs typeface="Courier New"/>
              </a:rPr>
              <a:t>$cat-&gt;eat();</a:t>
            </a:r>
          </a:p>
          <a:p>
            <a:r>
              <a:rPr lang="en-US" sz="1800" b="1" dirty="0">
                <a:latin typeface="Courier New"/>
                <a:cs typeface="Courier New"/>
              </a:rPr>
              <a:t>$pet-&gt;sleep()</a:t>
            </a:r>
            <a:r>
              <a:rPr lang="en-US" sz="1800" b="1" dirty="0" smtClean="0">
                <a:latin typeface="Courier New"/>
                <a:cs typeface="Courier New"/>
              </a:rPr>
              <a:t>;</a:t>
            </a:r>
          </a:p>
          <a:p>
            <a:endParaRPr lang="en-US" sz="1800" b="1" dirty="0">
              <a:latin typeface="Courier New"/>
              <a:cs typeface="Courier New"/>
            </a:endParaRPr>
          </a:p>
          <a:p>
            <a:r>
              <a:rPr lang="en-US" sz="1800" b="1" dirty="0">
                <a:latin typeface="Courier New"/>
                <a:cs typeface="Courier New"/>
              </a:rPr>
              <a:t>// Delete the objects</a:t>
            </a:r>
          </a:p>
          <a:p>
            <a:r>
              <a:rPr lang="en-US" sz="1800" b="1" dirty="0">
                <a:latin typeface="Courier New"/>
                <a:cs typeface="Courier New"/>
              </a:rPr>
              <a:t>unset($cat, $pet);</a:t>
            </a:r>
          </a:p>
        </p:txBody>
      </p:sp>
      <p:sp>
        <p:nvSpPr>
          <p:cNvPr id="6" name="TextBox 5"/>
          <p:cNvSpPr txBox="1"/>
          <p:nvPr/>
        </p:nvSpPr>
        <p:spPr>
          <a:xfrm>
            <a:off x="5212073" y="3703317"/>
            <a:ext cx="1177225" cy="338554"/>
          </a:xfrm>
          <a:prstGeom prst="rect">
            <a:avLst/>
          </a:prstGeom>
          <a:solidFill>
            <a:srgbClr val="0033CC"/>
          </a:solidFill>
        </p:spPr>
        <p:txBody>
          <a:bodyPr wrap="none" rtlCol="0">
            <a:spAutoFit/>
          </a:bodyPr>
          <a:lstStyle/>
          <a:p>
            <a:r>
              <a:rPr lang="en-US" dirty="0" err="1" smtClean="0">
                <a:solidFill>
                  <a:srgbClr val="FFFF00"/>
                </a:solidFill>
              </a:rPr>
              <a:t>oo</a:t>
            </a:r>
            <a:r>
              <a:rPr lang="en-US" dirty="0" smtClean="0">
                <a:solidFill>
                  <a:srgbClr val="FFFF00"/>
                </a:solidFill>
              </a:rPr>
              <a:t>/</a:t>
            </a:r>
            <a:r>
              <a:rPr lang="en-US" dirty="0" err="1">
                <a:solidFill>
                  <a:srgbClr val="FFFF00"/>
                </a:solidFill>
              </a:rPr>
              <a:t>Pet.php</a:t>
            </a:r>
            <a:endParaRPr lang="en-US" dirty="0">
              <a:solidFill>
                <a:srgbClr val="FFFF00"/>
              </a:solidFill>
            </a:endParaRPr>
          </a:p>
        </p:txBody>
      </p:sp>
    </p:spTree>
    <p:extLst>
      <p:ext uri="{BB962C8B-B14F-4D97-AF65-F5344CB8AC3E}">
        <p14:creationId xmlns:p14="http://schemas.microsoft.com/office/powerpoint/2010/main" val="119437069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39078</TotalTime>
  <Words>2003</Words>
  <Application>Microsoft Macintosh PowerPoint</Application>
  <PresentationFormat>On-screen Show (4:3)</PresentationFormat>
  <Paragraphs>354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Quadrant</vt:lpstr>
      <vt:lpstr>CS 174: Web Programming October 14 Class Meeting</vt:lpstr>
      <vt:lpstr>Hidden HTML Form Input Fields</vt:lpstr>
      <vt:lpstr>Receiving Client Data by the Server </vt:lpstr>
      <vt:lpstr>PHP Input Filtering</vt:lpstr>
      <vt:lpstr>PHP Input Filtering, cont’d</vt:lpstr>
      <vt:lpstr>PHP is Object-Oriented</vt:lpstr>
      <vt:lpstr>PHP Classes</vt:lpstr>
      <vt:lpstr>PHP Inheritance</vt:lpstr>
      <vt:lpstr>PHP Objects</vt:lpstr>
      <vt:lpstr>PHP Abstract Classes</vt:lpstr>
      <vt:lpstr>PHP Interfaces</vt:lpstr>
      <vt:lpstr>PHP Traits</vt:lpstr>
      <vt:lpstr>PHP Traits, cont’d</vt:lpstr>
      <vt:lpstr>PHP Traits, cont’d</vt:lpstr>
      <vt:lpstr>PHP Traits, cont’d</vt:lpstr>
      <vt:lpstr>Sample Midterm Question #1</vt:lpstr>
      <vt:lpstr>Sample Midterm Question #1, cont’d</vt:lpstr>
      <vt:lpstr>Solution to Question #1</vt:lpstr>
      <vt:lpstr>Solution to Question #1, cont’d</vt:lpstr>
      <vt:lpstr>Sample Midterm Question #2</vt:lpstr>
      <vt:lpstr>Solution to Question #2</vt:lpstr>
      <vt:lpstr>Sample Midterm Question #3</vt:lpstr>
      <vt:lpstr>Solution to Question #3</vt:lpstr>
      <vt:lpstr>Sample Midterm Question #4</vt:lpstr>
      <vt:lpstr>Solution to Question #4</vt:lpstr>
    </vt:vector>
  </TitlesOfParts>
  <Manager/>
  <Company>San Jose State University</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235: User Interface Design</dc:title>
  <dc:subject/>
  <dc:creator>Ronald Mak</dc:creator>
  <cp:keywords/>
  <dc:description/>
  <cp:lastModifiedBy>Ronald Mak</cp:lastModifiedBy>
  <cp:revision>674</cp:revision>
  <dcterms:created xsi:type="dcterms:W3CDTF">2008-01-12T03:52:55Z</dcterms:created>
  <dcterms:modified xsi:type="dcterms:W3CDTF">2015-10-15T23:50:00Z</dcterms:modified>
  <cp:category/>
</cp:coreProperties>
</file>