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359" r:id="rId3"/>
    <p:sldId id="360" r:id="rId4"/>
    <p:sldId id="355" r:id="rId5"/>
    <p:sldId id="356" r:id="rId6"/>
    <p:sldId id="361" r:id="rId7"/>
    <p:sldId id="362" r:id="rId8"/>
    <p:sldId id="383" r:id="rId9"/>
    <p:sldId id="366" r:id="rId10"/>
    <p:sldId id="367" r:id="rId11"/>
    <p:sldId id="365" r:id="rId12"/>
    <p:sldId id="363" r:id="rId13"/>
    <p:sldId id="364" r:id="rId14"/>
    <p:sldId id="368" r:id="rId15"/>
    <p:sldId id="369" r:id="rId16"/>
    <p:sldId id="370" r:id="rId17"/>
    <p:sldId id="371" r:id="rId18"/>
    <p:sldId id="372" r:id="rId19"/>
    <p:sldId id="373" r:id="rId20"/>
    <p:sldId id="374" r:id="rId21"/>
    <p:sldId id="379" r:id="rId22"/>
    <p:sldId id="380" r:id="rId23"/>
    <p:sldId id="381" r:id="rId24"/>
    <p:sldId id="382" r:id="rId25"/>
    <p:sldId id="375" r:id="rId26"/>
    <p:sldId id="376" r:id="rId27"/>
    <p:sldId id="377" r:id="rId28"/>
    <p:sldId id="378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B23C00"/>
    <a:srgbClr val="A12A03"/>
    <a:srgbClr val="E2EAFF"/>
    <a:srgbClr val="FFFDC7"/>
    <a:srgbClr val="66CCFF"/>
    <a:srgbClr val="A40000"/>
    <a:srgbClr val="0033CC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43" autoAdjust="0"/>
    <p:restoredTop sz="98450" autoAdjust="0"/>
  </p:normalViewPr>
  <p:slideViewPr>
    <p:cSldViewPr>
      <p:cViewPr varScale="1">
        <p:scale>
          <a:sx n="156" d="100"/>
          <a:sy n="156" d="100"/>
        </p:scale>
        <p:origin x="-112" y="-192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6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</a:t>
            </a:r>
            <a:r>
              <a:rPr lang="en-US" sz="1000" baseline="0" dirty="0" smtClean="0"/>
              <a:t>: </a:t>
            </a:r>
            <a:r>
              <a:rPr lang="en-US" sz="1000" baseline="0" dirty="0" smtClean="0"/>
              <a:t>September 28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September 28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/>
              <a:t/>
            </a:r>
            <a:br>
              <a:rPr lang="en-US" sz="1200"/>
            </a:br>
            <a:r>
              <a:rPr lang="en-US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93526"/>
          </a:xfrm>
        </p:spPr>
        <p:txBody>
          <a:bodyPr/>
          <a:lstStyle/>
          <a:p>
            <a:r>
              <a:rPr lang="en-US" dirty="0" smtClean="0"/>
              <a:t>Several key objects of the DOM are </a:t>
            </a:r>
            <a:br>
              <a:rPr lang="en-US" dirty="0" smtClean="0"/>
            </a:br>
            <a:r>
              <a:rPr lang="en-US" dirty="0" smtClean="0"/>
              <a:t>children of the special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window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object.</a:t>
            </a:r>
          </a:p>
          <a:p>
            <a:pPr lvl="1"/>
            <a:r>
              <a:rPr lang="en-US" dirty="0" smtClean="0"/>
              <a:t>Some important children of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window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27168"/>
              </p:ext>
            </p:extLst>
          </p:nvPr>
        </p:nvGraphicFramePr>
        <p:xfrm>
          <a:off x="1097318" y="2961616"/>
          <a:ext cx="7007976" cy="2661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0339"/>
                <a:gridCol w="2255495"/>
                <a:gridCol w="347214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Represents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solidFill>
                            <a:srgbClr val="0033CC"/>
                          </a:solidFill>
                          <a:latin typeface="Courier New"/>
                          <a:cs typeface="Courier New"/>
                        </a:rPr>
                        <a:t>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HTML page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Most commonly</a:t>
                      </a:r>
                      <a:r>
                        <a:rPr lang="en-US" baseline="0" dirty="0" smtClean="0"/>
                        <a:t> scripted object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 smtClean="0">
                          <a:solidFill>
                            <a:srgbClr val="0033CC"/>
                          </a:solidFill>
                          <a:latin typeface="Courier New"/>
                          <a:ea typeface="+mn-ea"/>
                          <a:cs typeface="Courier New"/>
                        </a:rPr>
                        <a:t>location</a:t>
                      </a:r>
                      <a:endParaRPr lang="en-US" sz="1800" b="1" i="0" kern="1200" dirty="0">
                        <a:solidFill>
                          <a:srgbClr val="0033CC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page</a:t>
                      </a:r>
                      <a:r>
                        <a:rPr lang="en-US" baseline="0" dirty="0" smtClean="0"/>
                        <a:t> URL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1800" b="1" i="0" kern="1200" dirty="0" err="1" smtClean="0">
                          <a:solidFill>
                            <a:srgbClr val="0033CC"/>
                          </a:solidFill>
                          <a:latin typeface="Courier New"/>
                          <a:ea typeface="+mn-ea"/>
                          <a:cs typeface="Courier New"/>
                        </a:rPr>
                        <a:t>location.href</a:t>
                      </a:r>
                      <a:r>
                        <a:rPr lang="en-US" baseline="0" dirty="0" smtClean="0"/>
                        <a:t>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to move to another page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 smtClean="0">
                          <a:solidFill>
                            <a:srgbClr val="0033CC"/>
                          </a:solidFill>
                          <a:latin typeface="Courier New"/>
                          <a:ea typeface="+mn-ea"/>
                          <a:cs typeface="Courier New"/>
                        </a:rPr>
                        <a:t>history</a:t>
                      </a:r>
                      <a:endParaRPr lang="en-US" sz="1800" b="1" i="0" kern="1200" dirty="0">
                        <a:solidFill>
                          <a:srgbClr val="0033CC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of recently visited</a:t>
                      </a:r>
                      <a:r>
                        <a:rPr lang="en-US" baseline="0" dirty="0" smtClean="0"/>
                        <a:t> pages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Access to view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previously </a:t>
                      </a:r>
                      <a:r>
                        <a:rPr lang="en-US" dirty="0" smtClean="0"/>
                        <a:t>visited pages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i="0" kern="1200" dirty="0" smtClean="0">
                          <a:solidFill>
                            <a:srgbClr val="0033CC"/>
                          </a:solidFill>
                          <a:latin typeface="Courier New"/>
                          <a:ea typeface="+mn-ea"/>
                          <a:cs typeface="Courier New"/>
                        </a:rPr>
                        <a:t>status</a:t>
                      </a:r>
                      <a:endParaRPr lang="en-US" sz="1800" b="1" i="0" kern="1200" dirty="0">
                        <a:solidFill>
                          <a:srgbClr val="0033CC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Browser status bar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 to set a message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in </a:t>
                      </a:r>
                      <a:r>
                        <a:rPr lang="en-US" dirty="0" smtClean="0"/>
                        <a:t>the status bar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292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Chrome and the 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145258"/>
          </a:xfrm>
        </p:spPr>
        <p:txBody>
          <a:bodyPr/>
          <a:lstStyle/>
          <a:p>
            <a:r>
              <a:rPr lang="en-US" dirty="0" smtClean="0"/>
              <a:t>Use the Chrome browser’s </a:t>
            </a:r>
            <a:r>
              <a:rPr lang="en-US" dirty="0" smtClean="0">
                <a:solidFill>
                  <a:srgbClr val="B23C00"/>
                </a:solidFill>
              </a:rPr>
              <a:t>Developer Tools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manually manipulate the DOM.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Load any web page into the Chrome browser.</a:t>
            </a:r>
          </a:p>
          <a:p>
            <a:pPr lvl="1"/>
            <a:r>
              <a:rPr lang="en-US" dirty="0" smtClean="0"/>
              <a:t>View </a:t>
            </a:r>
            <a:r>
              <a:rPr lang="en-US" dirty="0" smtClean="0">
                <a:sym typeface="Wingdings"/>
              </a:rPr>
              <a:t> Developer  Developer Tools</a:t>
            </a:r>
          </a:p>
          <a:p>
            <a:pPr lvl="1"/>
            <a:r>
              <a:rPr lang="en-US" dirty="0" smtClean="0">
                <a:sym typeface="Wingdings"/>
              </a:rPr>
              <a:t>Console tab</a:t>
            </a:r>
          </a:p>
          <a:p>
            <a:pPr lvl="5"/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Enter </a:t>
            </a:r>
          </a:p>
          <a:p>
            <a:pPr lvl="1"/>
            <a:r>
              <a:rPr lang="en-US" dirty="0" smtClean="0">
                <a:sym typeface="Wingdings"/>
              </a:rPr>
              <a:t>Chrome displays the valid choices in a 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drop-down menu after you type each period.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04220" y="4126158"/>
            <a:ext cx="695685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  <a:sym typeface="Wingdings"/>
              </a:rPr>
              <a:t>document.body.style.backgroundColor</a:t>
            </a:r>
            <a:r>
              <a:rPr lang="en-US" sz="2000" b="1" dirty="0" smtClean="0">
                <a:latin typeface="Courier New"/>
                <a:cs typeface="Courier New"/>
                <a:sym typeface="Wingdings"/>
              </a:rPr>
              <a:t>="yellow"</a:t>
            </a:r>
            <a:endParaRPr lang="en-US" sz="2000" b="1" dirty="0">
              <a:latin typeface="Courier New"/>
              <a:cs typeface="Courier New"/>
              <a:sym typeface="Wingding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4979" y="5497743"/>
            <a:ext cx="878753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Note: CSS uses 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background-color</a:t>
            </a:r>
            <a:r>
              <a:rPr lang="en-US" sz="2000" b="1" dirty="0" smtClean="0">
                <a:solidFill>
                  <a:srgbClr val="0033CC"/>
                </a:solidFill>
                <a:latin typeface="+mn-lt"/>
                <a:cs typeface="Courier New"/>
              </a:rPr>
              <a:t> </a:t>
            </a:r>
            <a:r>
              <a:rPr lang="en-US" sz="2000" dirty="0" smtClean="0">
                <a:solidFill>
                  <a:srgbClr val="B23C00"/>
                </a:solidFill>
              </a:rPr>
              <a:t>but DOM uses </a:t>
            </a:r>
            <a:r>
              <a:rPr lang="en-US" sz="2000" b="1" dirty="0" err="1">
                <a:solidFill>
                  <a:srgbClr val="0033CC"/>
                </a:solidFill>
                <a:latin typeface="Courier New"/>
                <a:cs typeface="Courier New"/>
              </a:rPr>
              <a:t>backgroundColor</a:t>
            </a:r>
            <a:r>
              <a:rPr lang="en-US" sz="2000" dirty="0" smtClean="0">
                <a:solidFill>
                  <a:srgbClr val="B23C00"/>
                </a:solidFill>
              </a:rPr>
              <a:t>.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505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JavaScript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089600"/>
              </p:ext>
            </p:extLst>
          </p:nvPr>
        </p:nvGraphicFramePr>
        <p:xfrm>
          <a:off x="457246" y="1402081"/>
          <a:ext cx="8320948" cy="202691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21927"/>
                <a:gridCol w="3552764"/>
                <a:gridCol w="364625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Server side: web server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 side: web browser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Syntax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Similar to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Similar</a:t>
                      </a:r>
                      <a:r>
                        <a:rPr lang="en-US" baseline="0" dirty="0" smtClean="0"/>
                        <a:t> to </a:t>
                      </a:r>
                      <a:r>
                        <a:rPr lang="en-US" dirty="0" smtClean="0"/>
                        <a:t>Java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Purpose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Access user’s form input data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Access back-end data stores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Generate new HTML pages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Validate</a:t>
                      </a:r>
                      <a:r>
                        <a:rPr lang="en-US" baseline="0" dirty="0" smtClean="0"/>
                        <a:t> user’s form input data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Provide interactivity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Modify existing HTML pages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3703317"/>
            <a:ext cx="8229600" cy="2427608"/>
          </a:xfrm>
        </p:spPr>
        <p:txBody>
          <a:bodyPr/>
          <a:lstStyle/>
          <a:p>
            <a:r>
              <a:rPr lang="en-US" dirty="0"/>
              <a:t>You can write JavaScript code </a:t>
            </a:r>
            <a:br>
              <a:rPr lang="en-US" dirty="0"/>
            </a:br>
            <a:r>
              <a:rPr lang="en-US" dirty="0" smtClean="0"/>
              <a:t>that </a:t>
            </a:r>
            <a:r>
              <a:rPr lang="en-US" dirty="0" smtClean="0">
                <a:solidFill>
                  <a:srgbClr val="B23C00"/>
                </a:solidFill>
              </a:rPr>
              <a:t>directly manipulates </a:t>
            </a:r>
            <a:r>
              <a:rPr lang="en-US" dirty="0"/>
              <a:t>the DOM.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705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JavaScript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928" y="1325903"/>
            <a:ext cx="8696073" cy="5478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&lt;!DOCTYPE html&gt;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&lt;html </a:t>
            </a:r>
            <a:r>
              <a:rPr lang="en-US" sz="1400" b="1" dirty="0" err="1">
                <a:latin typeface="Courier New"/>
                <a:cs typeface="Courier New"/>
              </a:rPr>
              <a:t>lang</a:t>
            </a:r>
            <a:r>
              <a:rPr lang="en-US" sz="1400" b="1" dirty="0">
                <a:latin typeface="Courier New"/>
                <a:cs typeface="Courier New"/>
              </a:rPr>
              <a:t>="en-US"&gt;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&lt;title</a:t>
            </a:r>
            <a:r>
              <a:rPr lang="en-US" sz="1400" b="1" dirty="0" smtClean="0">
                <a:latin typeface="Courier New"/>
                <a:cs typeface="Courier New"/>
              </a:rPr>
              <a:t>&gt;Background Color #1&lt;</a:t>
            </a:r>
            <a:r>
              <a:rPr lang="en-US" sz="1400" b="1" dirty="0">
                <a:latin typeface="Courier New"/>
                <a:cs typeface="Courier New"/>
              </a:rPr>
              <a:t>/title&gt;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&lt;/head&gt;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&lt;legend&gt;Color buttons&lt;/legend&gt;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&lt;input </a:t>
            </a:r>
            <a:r>
              <a:rPr lang="fi-FI" sz="1400" b="1" dirty="0" err="1">
                <a:latin typeface="Courier New"/>
                <a:cs typeface="Courier New"/>
              </a:rPr>
              <a:t>type="button</a:t>
            </a:r>
            <a:r>
              <a:rPr lang="fi-FI" sz="1400" b="1" dirty="0">
                <a:latin typeface="Courier New"/>
                <a:cs typeface="Courier New"/>
              </a:rPr>
              <a:t>" </a:t>
            </a:r>
            <a:r>
              <a:rPr lang="fi-FI" sz="1400" b="1" dirty="0" err="1">
                <a:latin typeface="Courier New"/>
                <a:cs typeface="Courier New"/>
              </a:rPr>
              <a:t>value="Red</a:t>
            </a:r>
            <a:r>
              <a:rPr lang="fi-FI" sz="1400" b="1" dirty="0">
                <a:latin typeface="Courier New"/>
                <a:cs typeface="Courier New"/>
              </a:rPr>
              <a:t>"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       </a:t>
            </a:r>
            <a:r>
              <a:rPr lang="fi-FI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onclick="document.body.style.backgroundColor='red</a:t>
            </a:r>
            <a:r>
              <a:rPr lang="fi-FI" sz="1400" b="1" dirty="0">
                <a:solidFill>
                  <a:srgbClr val="B23C00"/>
                </a:solidFill>
                <a:latin typeface="Courier New"/>
                <a:cs typeface="Courier New"/>
              </a:rPr>
              <a:t>'"</a:t>
            </a:r>
            <a:r>
              <a:rPr lang="fi-FI" sz="1400" b="1" dirty="0">
                <a:latin typeface="Courier New"/>
                <a:cs typeface="Courier New"/>
              </a:rPr>
              <a:t> /&gt;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&lt;input </a:t>
            </a:r>
            <a:r>
              <a:rPr lang="fi-FI" sz="1400" b="1" dirty="0" err="1">
                <a:latin typeface="Courier New"/>
                <a:cs typeface="Courier New"/>
              </a:rPr>
              <a:t>type="button</a:t>
            </a:r>
            <a:r>
              <a:rPr lang="fi-FI" sz="1400" b="1" dirty="0">
                <a:latin typeface="Courier New"/>
                <a:cs typeface="Courier New"/>
              </a:rPr>
              <a:t>" </a:t>
            </a:r>
            <a:r>
              <a:rPr lang="fi-FI" sz="1400" b="1" dirty="0" err="1">
                <a:latin typeface="Courier New"/>
                <a:cs typeface="Courier New"/>
              </a:rPr>
              <a:t>value="Green</a:t>
            </a:r>
            <a:r>
              <a:rPr lang="fi-FI" sz="1400" b="1" dirty="0">
                <a:latin typeface="Courier New"/>
                <a:cs typeface="Courier New"/>
              </a:rPr>
              <a:t>"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       </a:t>
            </a:r>
            <a:r>
              <a:rPr lang="fi-FI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onclick="document.body.style.backgroundColor='green</a:t>
            </a:r>
            <a:r>
              <a:rPr lang="fi-FI" sz="1400" b="1" dirty="0">
                <a:solidFill>
                  <a:srgbClr val="B23C00"/>
                </a:solidFill>
                <a:latin typeface="Courier New"/>
                <a:cs typeface="Courier New"/>
              </a:rPr>
              <a:t>'" </a:t>
            </a:r>
            <a:r>
              <a:rPr lang="fi-FI" sz="1400" b="1" dirty="0">
                <a:latin typeface="Courier New"/>
                <a:cs typeface="Courier New"/>
              </a:rPr>
              <a:t>/&gt;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&lt;input </a:t>
            </a:r>
            <a:r>
              <a:rPr lang="fi-FI" sz="1400" b="1" dirty="0" err="1">
                <a:latin typeface="Courier New"/>
                <a:cs typeface="Courier New"/>
              </a:rPr>
              <a:t>type="button</a:t>
            </a:r>
            <a:r>
              <a:rPr lang="fi-FI" sz="1400" b="1" dirty="0">
                <a:latin typeface="Courier New"/>
                <a:cs typeface="Courier New"/>
              </a:rPr>
              <a:t>" </a:t>
            </a:r>
            <a:r>
              <a:rPr lang="fi-FI" sz="1400" b="1" dirty="0" err="1">
                <a:latin typeface="Courier New"/>
                <a:cs typeface="Courier New"/>
              </a:rPr>
              <a:t>value="Blue</a:t>
            </a:r>
            <a:r>
              <a:rPr lang="fi-FI" sz="1400" b="1" dirty="0">
                <a:latin typeface="Courier New"/>
                <a:cs typeface="Courier New"/>
              </a:rPr>
              <a:t>"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       </a:t>
            </a:r>
            <a:r>
              <a:rPr lang="fi-FI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onclick="document.body.style.backgroundColor='blue</a:t>
            </a:r>
            <a:r>
              <a:rPr lang="fi-FI" sz="1400" b="1" dirty="0">
                <a:solidFill>
                  <a:srgbClr val="B23C00"/>
                </a:solidFill>
                <a:latin typeface="Courier New"/>
                <a:cs typeface="Courier New"/>
              </a:rPr>
              <a:t>'" </a:t>
            </a:r>
            <a:r>
              <a:rPr lang="fi-FI" sz="1400" b="1" dirty="0">
                <a:latin typeface="Courier New"/>
                <a:cs typeface="Courier New"/>
              </a:rPr>
              <a:t>/&gt;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&lt;/html</a:t>
            </a:r>
            <a:r>
              <a:rPr lang="en-US" sz="1400" b="1" dirty="0" smtClean="0">
                <a:latin typeface="Courier New"/>
                <a:cs typeface="Courier New"/>
              </a:rPr>
              <a:t>&gt;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1927" y="5532097"/>
            <a:ext cx="217239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B23C00"/>
                </a:solidFill>
              </a:rPr>
              <a:t>Button events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rgbClr val="B23C00"/>
                </a:solidFill>
              </a:rPr>
              <a:t>Event handlers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92219" y="1234464"/>
            <a:ext cx="24784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/backgroundcolor1.html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40374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043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JavaScript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234464"/>
            <a:ext cx="5540850" cy="544764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ourier New"/>
                <a:cs typeface="Courier New"/>
              </a:rPr>
              <a:t>&lt;!DOCTYPE html&gt;</a:t>
            </a:r>
          </a:p>
          <a:p>
            <a:r>
              <a:rPr lang="en-US" sz="1200" b="1" dirty="0" smtClean="0">
                <a:latin typeface="Courier New"/>
                <a:cs typeface="Courier New"/>
              </a:rPr>
              <a:t>&lt;html </a:t>
            </a:r>
            <a:r>
              <a:rPr lang="en-US" sz="1200" b="1" dirty="0" err="1" smtClean="0">
                <a:latin typeface="Courier New"/>
                <a:cs typeface="Courier New"/>
              </a:rPr>
              <a:t>lang</a:t>
            </a:r>
            <a:r>
              <a:rPr lang="en-US" sz="1200" b="1" dirty="0" smtClean="0">
                <a:latin typeface="Courier New"/>
                <a:cs typeface="Courier New"/>
              </a:rPr>
              <a:t>="en-US"&gt;</a:t>
            </a:r>
          </a:p>
          <a:p>
            <a:r>
              <a:rPr lang="en-US" sz="1200" b="1" dirty="0" smtClean="0">
                <a:latin typeface="Courier New"/>
                <a:cs typeface="Courier New"/>
              </a:rPr>
              <a:t>&lt;</a:t>
            </a:r>
            <a:r>
              <a:rPr lang="en-US" sz="1200" b="1" dirty="0">
                <a:latin typeface="Courier New"/>
                <a:cs typeface="Courier New"/>
              </a:rPr>
              <a:t>head&gt;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&lt;title&gt;Background Color #2&lt;/title&gt;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&lt;script type="text/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javascript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function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(color)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{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document.body.style.backgroundColor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= color;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    &lt;/script&gt;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&lt;/head&gt;</a:t>
            </a:r>
          </a:p>
          <a:p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</a:t>
            </a:r>
            <a:r>
              <a:rPr lang="en-US" sz="1200" b="1" dirty="0" err="1">
                <a:latin typeface="Courier New"/>
                <a:cs typeface="Courier New"/>
              </a:rPr>
              <a:t>fieldset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&lt;legend&gt;Color buttons&lt;/legend&gt;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&lt;input </a:t>
            </a:r>
            <a:r>
              <a:rPr lang="fi-FI" sz="1200" b="1" dirty="0" err="1">
                <a:latin typeface="Courier New"/>
                <a:cs typeface="Courier New"/>
              </a:rPr>
              <a:t>type="button</a:t>
            </a:r>
            <a:r>
              <a:rPr lang="fi-FI" sz="1200" b="1" dirty="0">
                <a:latin typeface="Courier New"/>
                <a:cs typeface="Courier New"/>
              </a:rPr>
              <a:t>" </a:t>
            </a:r>
            <a:r>
              <a:rPr lang="fi-FI" sz="1200" b="1" dirty="0" err="1">
                <a:latin typeface="Courier New"/>
                <a:cs typeface="Courier New"/>
              </a:rPr>
              <a:t>value="Red</a:t>
            </a:r>
            <a:r>
              <a:rPr lang="fi-FI" sz="1200" b="1" dirty="0">
                <a:latin typeface="Courier New"/>
                <a:cs typeface="Courier New"/>
              </a:rPr>
              <a:t>"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               </a:t>
            </a:r>
            <a:r>
              <a:rPr lang="fr-FR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fr-FR" sz="12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fr-FR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fr-FR" sz="1200" b="1" dirty="0">
                <a:solidFill>
                  <a:srgbClr val="B23C00"/>
                </a:solidFill>
                <a:latin typeface="Courier New"/>
                <a:cs typeface="Courier New"/>
              </a:rPr>
              <a:t>('</a:t>
            </a:r>
            <a:r>
              <a:rPr lang="fr-FR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red</a:t>
            </a:r>
            <a:r>
              <a:rPr lang="fr-FR" sz="1200" b="1" dirty="0">
                <a:solidFill>
                  <a:srgbClr val="B23C00"/>
                </a:solidFill>
                <a:latin typeface="Courier New"/>
                <a:cs typeface="Courier New"/>
              </a:rPr>
              <a:t>')"</a:t>
            </a:r>
            <a:r>
              <a:rPr lang="fr-FR" sz="1200" b="1" dirty="0">
                <a:latin typeface="Courier New"/>
                <a:cs typeface="Courier New"/>
              </a:rPr>
              <a:t> /&gt;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&lt;input </a:t>
            </a:r>
            <a:r>
              <a:rPr lang="fi-FI" sz="1200" b="1" dirty="0" err="1">
                <a:latin typeface="Courier New"/>
                <a:cs typeface="Courier New"/>
              </a:rPr>
              <a:t>type="button</a:t>
            </a:r>
            <a:r>
              <a:rPr lang="fi-FI" sz="1200" b="1" dirty="0">
                <a:latin typeface="Courier New"/>
                <a:cs typeface="Courier New"/>
              </a:rPr>
              <a:t>" </a:t>
            </a:r>
            <a:r>
              <a:rPr lang="fi-FI" sz="1200" b="1" dirty="0" err="1">
                <a:latin typeface="Courier New"/>
                <a:cs typeface="Courier New"/>
              </a:rPr>
              <a:t>value="Green</a:t>
            </a:r>
            <a:r>
              <a:rPr lang="fi-FI" sz="1200" b="1" dirty="0">
                <a:latin typeface="Courier New"/>
                <a:cs typeface="Courier New"/>
              </a:rPr>
              <a:t>"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('green')" </a:t>
            </a:r>
            <a:r>
              <a:rPr lang="en-US" sz="1200" b="1" dirty="0">
                <a:latin typeface="Courier New"/>
                <a:cs typeface="Courier New"/>
              </a:rPr>
              <a:t>/&gt;</a:t>
            </a:r>
          </a:p>
          <a:p>
            <a:r>
              <a:rPr lang="fi-FI" sz="1200" b="1" dirty="0">
                <a:latin typeface="Courier New"/>
                <a:cs typeface="Courier New"/>
              </a:rPr>
              <a:t>                &lt;input </a:t>
            </a:r>
            <a:r>
              <a:rPr lang="fi-FI" sz="1200" b="1" dirty="0" err="1">
                <a:latin typeface="Courier New"/>
                <a:cs typeface="Courier New"/>
              </a:rPr>
              <a:t>type="button</a:t>
            </a:r>
            <a:r>
              <a:rPr lang="fi-FI" sz="1200" b="1" dirty="0">
                <a:latin typeface="Courier New"/>
                <a:cs typeface="Courier New"/>
              </a:rPr>
              <a:t>" </a:t>
            </a:r>
            <a:r>
              <a:rPr lang="fi-FI" sz="1200" b="1" dirty="0" err="1">
                <a:latin typeface="Courier New"/>
                <a:cs typeface="Courier New"/>
              </a:rPr>
              <a:t>value="Blue</a:t>
            </a:r>
            <a:r>
              <a:rPr lang="fi-FI" sz="1200" b="1" dirty="0">
                <a:latin typeface="Courier New"/>
                <a:cs typeface="Courier New"/>
              </a:rPr>
              <a:t>"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           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en-US" sz="12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('blue')"</a:t>
            </a:r>
            <a:r>
              <a:rPr lang="en-US" sz="1200" b="1" dirty="0">
                <a:latin typeface="Courier New"/>
                <a:cs typeface="Courier New"/>
              </a:rPr>
              <a:t> /&gt;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&lt;/</a:t>
            </a:r>
            <a:r>
              <a:rPr lang="en-US" sz="1200" b="1" dirty="0" err="1">
                <a:latin typeface="Courier New"/>
                <a:cs typeface="Courier New"/>
              </a:rPr>
              <a:t>fieldset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325903"/>
            <a:ext cx="24784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/backgroundcolor2.html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40374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0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320995" cy="2225039"/>
          </a:xfrm>
        </p:spPr>
        <p:txBody>
          <a:bodyPr/>
          <a:lstStyle/>
          <a:p>
            <a:r>
              <a:rPr lang="en-US" dirty="0" smtClean="0"/>
              <a:t>JavaScript variables are </a:t>
            </a:r>
            <a:r>
              <a:rPr lang="en-US" dirty="0" smtClean="0">
                <a:solidFill>
                  <a:srgbClr val="B23C00"/>
                </a:solidFill>
              </a:rPr>
              <a:t>dynamically typed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The type of a variable’s value </a:t>
            </a:r>
            <a:br>
              <a:rPr lang="en-US" dirty="0" smtClean="0"/>
            </a:br>
            <a:r>
              <a:rPr lang="en-US" dirty="0" smtClean="0"/>
              <a:t>is determined at run time.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What is the value of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sum</a:t>
            </a:r>
            <a:r>
              <a:rPr lang="en-US" dirty="0">
                <a:cs typeface="Courier New"/>
              </a:rPr>
              <a:t> </a:t>
            </a:r>
            <a:r>
              <a:rPr lang="en-US" dirty="0" smtClean="0"/>
              <a:t>in each example?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33740" y="3611878"/>
            <a:ext cx="2709845" cy="1015663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var</a:t>
            </a:r>
            <a:r>
              <a:rPr lang="en-US" sz="2000" b="1" dirty="0" smtClean="0">
                <a:latin typeface="Courier New"/>
                <a:cs typeface="Courier New"/>
              </a:rPr>
              <a:t> x = "1";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y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 smtClean="0">
                <a:latin typeface="Courier New"/>
                <a:cs typeface="Courier New"/>
              </a:rPr>
              <a:t>"2"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err="1" smtClean="0">
                <a:latin typeface="Courier New"/>
                <a:cs typeface="Courier New"/>
              </a:rPr>
              <a:t>var</a:t>
            </a:r>
            <a:r>
              <a:rPr lang="en-US" sz="2000" b="1" dirty="0" smtClean="0">
                <a:latin typeface="Courier New"/>
                <a:cs typeface="Courier New"/>
              </a:rPr>
              <a:t> sum = x + y;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3740" y="4901858"/>
            <a:ext cx="2709845" cy="1015663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var</a:t>
            </a:r>
            <a:r>
              <a:rPr lang="en-US" sz="2000" b="1" dirty="0" smtClean="0">
                <a:latin typeface="Courier New"/>
                <a:cs typeface="Courier New"/>
              </a:rPr>
              <a:t> x = 1;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y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 smtClean="0">
                <a:latin typeface="Courier New"/>
                <a:cs typeface="Courier New"/>
              </a:rPr>
              <a:t>2;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 smtClean="0">
                <a:latin typeface="Courier New"/>
                <a:cs typeface="Courier New"/>
              </a:rPr>
              <a:t>var</a:t>
            </a:r>
            <a:r>
              <a:rPr lang="en-US" sz="2000" b="1" dirty="0" smtClean="0">
                <a:latin typeface="Courier New"/>
                <a:cs typeface="Courier New"/>
              </a:rPr>
              <a:t> sum = x + y;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06005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Text Input Field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234464"/>
            <a:ext cx="6466190" cy="48320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&lt;legend&gt;User input&lt;/legend&gt;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&lt;label&gt;First number:&lt;/label&gt;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&lt;input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id="first" </a:t>
            </a:r>
            <a:r>
              <a:rPr lang="en-US" sz="1400" b="1" dirty="0">
                <a:latin typeface="Courier New"/>
                <a:cs typeface="Courier New"/>
              </a:rPr>
              <a:t>type="text" 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&lt;label&gt;Second number:&lt;/label&gt;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&lt;input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id="second" </a:t>
            </a:r>
            <a:r>
              <a:rPr lang="en-US" sz="1400" b="1" dirty="0">
                <a:latin typeface="Courier New"/>
                <a:cs typeface="Courier New"/>
              </a:rPr>
              <a:t>type="text" 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&lt;input type="button" value="Add version 1"</a:t>
            </a:r>
          </a:p>
          <a:p>
            <a:r>
              <a:rPr lang="cs-CZ" sz="1400" b="1" dirty="0">
                <a:latin typeface="Courier New"/>
                <a:cs typeface="Courier New"/>
              </a:rPr>
              <a:t>                       </a:t>
            </a:r>
            <a:r>
              <a:rPr lang="cs-CZ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cs-CZ" sz="1400" b="1" dirty="0">
                <a:solidFill>
                  <a:srgbClr val="B23C00"/>
                </a:solidFill>
                <a:latin typeface="Courier New"/>
                <a:cs typeface="Courier New"/>
              </a:rPr>
              <a:t>="add1()" </a:t>
            </a:r>
            <a:r>
              <a:rPr lang="cs-CZ" sz="1400" b="1" dirty="0">
                <a:latin typeface="Courier New"/>
                <a:cs typeface="Courier New"/>
              </a:rPr>
              <a:t>/&gt;</a:t>
            </a:r>
          </a:p>
          <a:p>
            <a:r>
              <a:rPr lang="cs-CZ" sz="1400" b="1" dirty="0">
                <a:latin typeface="Courier New"/>
                <a:cs typeface="Courier New"/>
              </a:rPr>
              <a:t>                &lt;input type="</a:t>
            </a:r>
            <a:r>
              <a:rPr lang="cs-CZ" sz="1400" b="1" dirty="0" err="1">
                <a:latin typeface="Courier New"/>
                <a:cs typeface="Courier New"/>
              </a:rPr>
              <a:t>button</a:t>
            </a:r>
            <a:r>
              <a:rPr lang="cs-CZ" sz="1400" b="1" dirty="0">
                <a:latin typeface="Courier New"/>
                <a:cs typeface="Courier New"/>
              </a:rPr>
              <a:t>" </a:t>
            </a:r>
            <a:r>
              <a:rPr lang="cs-CZ" sz="1400" b="1" dirty="0" err="1">
                <a:latin typeface="Courier New"/>
                <a:cs typeface="Courier New"/>
              </a:rPr>
              <a:t>value</a:t>
            </a:r>
            <a:r>
              <a:rPr lang="cs-CZ" sz="1400" b="1" dirty="0">
                <a:latin typeface="Courier New"/>
                <a:cs typeface="Courier New"/>
              </a:rPr>
              <a:t>="</a:t>
            </a:r>
            <a:r>
              <a:rPr lang="cs-CZ" sz="1400" b="1" dirty="0" err="1">
                <a:latin typeface="Courier New"/>
                <a:cs typeface="Courier New"/>
              </a:rPr>
              <a:t>Add</a:t>
            </a:r>
            <a:r>
              <a:rPr lang="cs-CZ" sz="1400" b="1" dirty="0">
                <a:latin typeface="Courier New"/>
                <a:cs typeface="Courier New"/>
              </a:rPr>
              <a:t> </a:t>
            </a:r>
            <a:r>
              <a:rPr lang="cs-CZ" sz="1400" b="1" dirty="0" err="1">
                <a:latin typeface="Courier New"/>
                <a:cs typeface="Courier New"/>
              </a:rPr>
              <a:t>version</a:t>
            </a:r>
            <a:r>
              <a:rPr lang="cs-CZ" sz="1400" b="1" dirty="0">
                <a:latin typeface="Courier New"/>
                <a:cs typeface="Courier New"/>
              </a:rPr>
              <a:t> 2"</a:t>
            </a:r>
          </a:p>
          <a:p>
            <a:r>
              <a:rPr lang="cs-CZ" sz="1400" b="1" dirty="0">
                <a:latin typeface="Courier New"/>
                <a:cs typeface="Courier New"/>
              </a:rPr>
              <a:t>                       </a:t>
            </a:r>
            <a:r>
              <a:rPr lang="cs-CZ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cs-CZ" sz="1400" b="1" dirty="0">
                <a:solidFill>
                  <a:srgbClr val="B23C00"/>
                </a:solidFill>
                <a:latin typeface="Courier New"/>
                <a:cs typeface="Courier New"/>
              </a:rPr>
              <a:t>="add2()" </a:t>
            </a:r>
            <a:r>
              <a:rPr lang="cs-CZ" sz="1400" b="1" dirty="0">
                <a:latin typeface="Courier New"/>
                <a:cs typeface="Courier New"/>
              </a:rPr>
              <a:t>/&gt;</a:t>
            </a:r>
          </a:p>
          <a:p>
            <a:r>
              <a:rPr lang="cs-CZ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&lt;/body</a:t>
            </a:r>
            <a:r>
              <a:rPr lang="en-US" sz="1400" b="1" dirty="0" smtClean="0">
                <a:latin typeface="Courier New"/>
                <a:cs typeface="Courier New"/>
              </a:rPr>
              <a:t>&gt;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75097" y="1325903"/>
            <a:ext cx="1406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/adds1.html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142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Obtaining Text Input Field </a:t>
            </a:r>
            <a:r>
              <a:rPr lang="en-US" dirty="0" smtClean="0"/>
              <a:t>Values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9718" y="1285937"/>
            <a:ext cx="7834159" cy="461664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&lt;title&gt;Add Versions #1&lt;/title&gt;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&lt;script type="text/</a:t>
            </a:r>
            <a:r>
              <a:rPr lang="en-US" sz="1400" b="1" dirty="0" err="1">
                <a:latin typeface="Courier New"/>
                <a:cs typeface="Courier New"/>
              </a:rPr>
              <a:t>javascript</a:t>
            </a:r>
            <a:r>
              <a:rPr lang="en-US" sz="14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function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add1</a:t>
            </a:r>
            <a:r>
              <a:rPr lang="en-US" sz="1400" b="1" dirty="0">
                <a:latin typeface="Courier New"/>
                <a:cs typeface="Courier New"/>
              </a:rPr>
              <a:t>()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</a:t>
            </a:r>
            <a:r>
              <a:rPr lang="en-US" sz="1400" b="1" dirty="0" err="1">
                <a:latin typeface="Courier New"/>
                <a:cs typeface="Courier New"/>
              </a:rPr>
              <a:t>var</a:t>
            </a:r>
            <a:r>
              <a:rPr lang="en-US" sz="1400" b="1" dirty="0">
                <a:latin typeface="Courier New"/>
                <a:cs typeface="Courier New"/>
              </a:rPr>
              <a:t> x  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("first").value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</a:t>
            </a:r>
            <a:r>
              <a:rPr lang="en-US" sz="1400" b="1" dirty="0" err="1">
                <a:latin typeface="Courier New"/>
                <a:cs typeface="Courier New"/>
              </a:rPr>
              <a:t>var</a:t>
            </a:r>
            <a:r>
              <a:rPr lang="en-US" sz="1400" b="1" dirty="0">
                <a:latin typeface="Courier New"/>
                <a:cs typeface="Courier New"/>
              </a:rPr>
              <a:t> y  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("second").value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r>
              <a:rPr lang="is-IS" sz="1400" b="1" dirty="0">
                <a:latin typeface="Courier New"/>
                <a:cs typeface="Courier New"/>
              </a:rPr>
              <a:t>           var sum = x + y;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   </a:t>
            </a:r>
            <a:r>
              <a:rPr lang="es-ES_tradnl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alert</a:t>
            </a:r>
            <a:r>
              <a:rPr lang="es-ES_tradnl" sz="1400" b="1" dirty="0">
                <a:latin typeface="Courier New"/>
                <a:cs typeface="Courier New"/>
              </a:rPr>
              <a:t>(x + " + " + y + " = " + sum);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function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add2</a:t>
            </a:r>
            <a:r>
              <a:rPr lang="en-US" sz="1400" b="1" dirty="0">
                <a:latin typeface="Courier New"/>
                <a:cs typeface="Courier New"/>
              </a:rPr>
              <a:t>()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</a:t>
            </a:r>
            <a:r>
              <a:rPr lang="en-US" sz="1400" b="1" dirty="0" err="1">
                <a:latin typeface="Courier New"/>
                <a:cs typeface="Courier New"/>
              </a:rPr>
              <a:t>var</a:t>
            </a:r>
            <a:r>
              <a:rPr lang="en-US" sz="1400" b="1" dirty="0">
                <a:latin typeface="Courier New"/>
                <a:cs typeface="Courier New"/>
              </a:rPr>
              <a:t> x  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parseInt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latin typeface="Courier New"/>
                <a:cs typeface="Courier New"/>
              </a:rPr>
              <a:t>("first").value);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</a:t>
            </a:r>
            <a:r>
              <a:rPr lang="en-US" sz="1400" b="1" dirty="0" err="1">
                <a:latin typeface="Courier New"/>
                <a:cs typeface="Courier New"/>
              </a:rPr>
              <a:t>var</a:t>
            </a:r>
            <a:r>
              <a:rPr lang="en-US" sz="1400" b="1" dirty="0">
                <a:latin typeface="Courier New"/>
                <a:cs typeface="Courier New"/>
              </a:rPr>
              <a:t> y   =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parseInt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latin typeface="Courier New"/>
                <a:cs typeface="Courier New"/>
              </a:rPr>
              <a:t>("second").value);</a:t>
            </a:r>
          </a:p>
          <a:p>
            <a:r>
              <a:rPr lang="is-IS" sz="1400" b="1" dirty="0">
                <a:latin typeface="Courier New"/>
                <a:cs typeface="Courier New"/>
              </a:rPr>
              <a:t>           var sum = x + y;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   </a:t>
            </a:r>
            <a:r>
              <a:rPr lang="es-ES_tradnl" sz="1400" b="1" dirty="0" err="1">
                <a:latin typeface="Courier New"/>
                <a:cs typeface="Courier New"/>
              </a:rPr>
              <a:t>alert</a:t>
            </a:r>
            <a:r>
              <a:rPr lang="es-ES_tradnl" sz="1400" b="1" dirty="0">
                <a:latin typeface="Courier New"/>
                <a:cs typeface="Courier New"/>
              </a:rPr>
              <a:t>(x + " + " + y + " = " + sum);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&lt;/head</a:t>
            </a:r>
            <a:r>
              <a:rPr lang="en-US" sz="1400" b="1" dirty="0" smtClean="0">
                <a:latin typeface="Courier New"/>
                <a:cs typeface="Courier New"/>
              </a:rPr>
              <a:t>&gt;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170" y="1417342"/>
            <a:ext cx="1406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/adds1.html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507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the DOM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54513" y="1325903"/>
            <a:ext cx="5587024" cy="2862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 smtClean="0">
                <a:latin typeface="Courier New"/>
                <a:cs typeface="Courier New"/>
              </a:rPr>
              <a:t>...</a:t>
            </a:r>
            <a:endParaRPr lang="cs-CZ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  &lt;/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&lt;div id="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outputDiv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&lt;p&gt;Output will appear here.&lt;/p&gt;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&lt;/div&gt;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</a:t>
            </a:r>
            <a:r>
              <a:rPr lang="en-US" sz="1800" b="1" dirty="0" smtClean="0">
                <a:latin typeface="Courier New"/>
                <a:cs typeface="Courier New"/>
              </a:rPr>
              <a:t>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5024" y="1417342"/>
            <a:ext cx="1406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/adds2.html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854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Modifying the </a:t>
            </a:r>
            <a:r>
              <a:rPr lang="en-US" dirty="0" smtClean="0"/>
              <a:t>DOM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34464"/>
            <a:ext cx="7449375" cy="550920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&lt;script type="text/</a:t>
            </a:r>
            <a:r>
              <a:rPr lang="en-US" b="1" dirty="0" err="1">
                <a:latin typeface="Courier New"/>
                <a:cs typeface="Courier New"/>
              </a:rPr>
              <a:t>javascript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function </a:t>
            </a:r>
            <a:r>
              <a:rPr lang="en-US" b="1" dirty="0" err="1">
                <a:latin typeface="Courier New"/>
                <a:cs typeface="Courier New"/>
              </a:rPr>
              <a:t>outputSum</a:t>
            </a:r>
            <a:r>
              <a:rPr lang="en-US" b="1" dirty="0">
                <a:latin typeface="Courier New"/>
                <a:cs typeface="Courier New"/>
              </a:rPr>
              <a:t>(x, y)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         {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           </a:t>
            </a:r>
            <a:r>
              <a:rPr lang="is-IS" sz="1400" b="1" dirty="0" smtClean="0">
                <a:latin typeface="Courier New"/>
                <a:cs typeface="Courier New"/>
              </a:rPr>
              <a:t>var </a:t>
            </a:r>
            <a:r>
              <a:rPr lang="is-IS" sz="1400" b="1" dirty="0">
                <a:latin typeface="Courier New"/>
                <a:cs typeface="Courier New"/>
              </a:rPr>
              <a:t>sum = x + y;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document.getElementById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("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outputDiv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").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innerHTML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=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"&lt;p&gt;&lt;strong&gt;" + </a:t>
            </a:r>
          </a:p>
          <a:p>
            <a:r>
              <a:rPr lang="es-ES_tradnl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     x + " + " + y + " = " + sum + </a:t>
            </a:r>
          </a:p>
          <a:p>
            <a:r>
              <a:rPr lang="es-ES_tradnl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      "&lt;/</a:t>
            </a:r>
            <a:r>
              <a:rPr lang="es-ES_tradnl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strong</a:t>
            </a:r>
            <a:r>
              <a:rPr lang="es-ES_tradnl" sz="1400" b="1" dirty="0">
                <a:solidFill>
                  <a:srgbClr val="B23C00"/>
                </a:solidFill>
                <a:latin typeface="Courier New"/>
                <a:cs typeface="Courier New"/>
              </a:rPr>
              <a:t>&gt;&lt;/p&gt;";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        </a:t>
            </a:r>
            <a:r>
              <a:rPr lang="es-ES_tradnl" sz="1400" b="1" dirty="0" smtClean="0">
                <a:latin typeface="Courier New"/>
                <a:cs typeface="Courier New"/>
              </a:rPr>
              <a:t> }  </a:t>
            </a:r>
          </a:p>
          <a:p>
            <a:r>
              <a:rPr lang="es-ES_tradnl" sz="1400" b="1" dirty="0" smtClean="0">
                <a:latin typeface="Courier New"/>
                <a:cs typeface="Courier New"/>
              </a:rPr>
              <a:t>  </a:t>
            </a:r>
            <a:endParaRPr lang="es-ES_tradnl" sz="1400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function add1()</a:t>
            </a:r>
          </a:p>
          <a:p>
            <a:r>
              <a:rPr lang="en-US" b="1" dirty="0">
                <a:latin typeface="Courier New"/>
                <a:cs typeface="Courier New"/>
              </a:rPr>
              <a:t>    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x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("first").value;</a:t>
            </a:r>
          </a:p>
          <a:p>
            <a:r>
              <a:rPr lang="en-US" b="1" dirty="0">
                <a:latin typeface="Courier New"/>
                <a:cs typeface="Courier New"/>
              </a:rPr>
              <a:t>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y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("second").value;</a:t>
            </a:r>
          </a:p>
          <a:p>
            <a:r>
              <a:rPr lang="en-US" b="1" dirty="0">
                <a:latin typeface="Courier New"/>
                <a:cs typeface="Courier New"/>
              </a:rPr>
              <a:t>           </a:t>
            </a:r>
            <a:r>
              <a:rPr lang="en-US" b="1" dirty="0" err="1">
                <a:latin typeface="Courier New"/>
                <a:cs typeface="Courier New"/>
              </a:rPr>
              <a:t>outputSum</a:t>
            </a:r>
            <a:r>
              <a:rPr lang="en-US" b="1" dirty="0">
                <a:latin typeface="Courier New"/>
                <a:cs typeface="Courier New"/>
              </a:rPr>
              <a:t>(x, y);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</a:t>
            </a:r>
            <a:r>
              <a:rPr lang="en-US" b="1" dirty="0" smtClean="0">
                <a:latin typeface="Courier New"/>
                <a:cs typeface="Courier New"/>
              </a:rPr>
              <a:t> 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66536" y="1325903"/>
            <a:ext cx="1406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/adds2.html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317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Text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4892025"/>
            <a:ext cx="8229555" cy="1371584"/>
          </a:xfrm>
        </p:spPr>
        <p:txBody>
          <a:bodyPr/>
          <a:lstStyle/>
          <a:p>
            <a:r>
              <a:rPr lang="en-US" dirty="0"/>
              <a:t>Also: </a:t>
            </a:r>
            <a:endParaRPr lang="en-US" dirty="0" smtClean="0"/>
          </a:p>
          <a:p>
            <a:pPr lvl="1"/>
            <a:r>
              <a:rPr lang="en-US" dirty="0" smtClean="0"/>
              <a:t>One</a:t>
            </a:r>
            <a:r>
              <a:rPr lang="en-US" dirty="0"/>
              <a:t>-way </a:t>
            </a:r>
            <a:r>
              <a:rPr lang="en-US" dirty="0" smtClean="0"/>
              <a:t>encryption 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eturns </a:t>
            </a:r>
            <a:r>
              <a:rPr lang="en-US" dirty="0"/>
              <a:t>a 40-character string.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22" y="1325903"/>
            <a:ext cx="7955194" cy="34568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03147" y="4983463"/>
            <a:ext cx="1749347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SHA1(</a:t>
            </a:r>
            <a:r>
              <a:rPr lang="en-US" sz="2000" b="1" i="1" dirty="0">
                <a:latin typeface="Times New Roman"/>
                <a:cs typeface="Times New Roman"/>
              </a:rPr>
              <a:t>string</a:t>
            </a:r>
            <a:r>
              <a:rPr lang="en-US" sz="2000" b="1" dirty="0">
                <a:latin typeface="Courier New"/>
                <a:cs typeface="Courier New"/>
              </a:rPr>
              <a:t>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097" y="5989292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262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Viewing Generated Source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JavaScript to modify the DOM </a:t>
            </a:r>
            <a:br>
              <a:rPr lang="en-US" dirty="0" smtClean="0"/>
            </a:br>
            <a:r>
              <a:rPr lang="en-US" dirty="0" smtClean="0"/>
              <a:t>via an object’s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innerHTML</a:t>
            </a:r>
            <a:r>
              <a:rPr lang="en-US" dirty="0" smtClean="0"/>
              <a:t> property.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browser’s View Source command </a:t>
            </a:r>
            <a:br>
              <a:rPr lang="en-US" dirty="0" smtClean="0"/>
            </a:br>
            <a:r>
              <a:rPr lang="en-US" dirty="0" smtClean="0"/>
              <a:t>shows the original unmodified HTML.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Use the browser’s </a:t>
            </a:r>
            <a:r>
              <a:rPr lang="en-US" dirty="0" smtClean="0">
                <a:solidFill>
                  <a:srgbClr val="B23C00"/>
                </a:solidFill>
              </a:rPr>
              <a:t>Inspect Element </a:t>
            </a:r>
            <a:r>
              <a:rPr lang="en-US" dirty="0" smtClean="0"/>
              <a:t>command</a:t>
            </a:r>
            <a:br>
              <a:rPr lang="en-US" dirty="0" smtClean="0"/>
            </a:br>
            <a:r>
              <a:rPr lang="en-US" dirty="0" smtClean="0"/>
              <a:t>instead to see the modified HTML.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545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Checkbox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10194"/>
            <a:ext cx="8592914" cy="477053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&lt;legend&gt;Select </a:t>
            </a:r>
            <a:r>
              <a:rPr lang="en-US" b="1" dirty="0" smtClean="0">
                <a:latin typeface="Courier New"/>
                <a:cs typeface="Courier New"/>
              </a:rPr>
              <a:t>one or more colors&lt;</a:t>
            </a:r>
            <a:r>
              <a:rPr lang="en-US" b="1" dirty="0">
                <a:latin typeface="Courier New"/>
                <a:cs typeface="Courier New"/>
              </a:rPr>
              <a:t>/legend&gt;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&lt;input type="checkbox" id="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cbred</a:t>
            </a:r>
            <a:r>
              <a:rPr lang="en-US" b="1" dirty="0">
                <a:latin typeface="Courier New"/>
                <a:cs typeface="Courier New"/>
              </a:rPr>
              <a:t>" value="Red" /&gt;</a:t>
            </a:r>
          </a:p>
          <a:p>
            <a:r>
              <a:rPr lang="da-DK" b="1" dirty="0">
                <a:latin typeface="Courier New"/>
                <a:cs typeface="Courier New"/>
              </a:rPr>
              <a:t>                &lt;label for="</a:t>
            </a:r>
            <a:r>
              <a:rPr lang="da-DK" b="1" dirty="0" err="1">
                <a:latin typeface="Courier New"/>
                <a:cs typeface="Courier New"/>
              </a:rPr>
              <a:t>cbred</a:t>
            </a:r>
            <a:r>
              <a:rPr lang="da-DK" b="1" dirty="0">
                <a:latin typeface="Courier New"/>
                <a:cs typeface="Courier New"/>
              </a:rPr>
              <a:t>"&gt;Red&lt;/label&gt;</a:t>
            </a:r>
          </a:p>
          <a:p>
            <a:r>
              <a:rPr lang="da-DK" b="1" dirty="0">
                <a:latin typeface="Courier New"/>
                <a:cs typeface="Courier New"/>
              </a:rPr>
              <a:t>                &lt;input type="</a:t>
            </a:r>
            <a:r>
              <a:rPr lang="da-DK" b="1" dirty="0" err="1">
                <a:latin typeface="Courier New"/>
                <a:cs typeface="Courier New"/>
              </a:rPr>
              <a:t>checkbox</a:t>
            </a:r>
            <a:r>
              <a:rPr lang="da-DK" b="1" dirty="0">
                <a:latin typeface="Courier New"/>
                <a:cs typeface="Courier New"/>
              </a:rPr>
              <a:t>" id="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cbgreen</a:t>
            </a:r>
            <a:r>
              <a:rPr lang="da-DK" b="1" dirty="0">
                <a:latin typeface="Courier New"/>
                <a:cs typeface="Courier New"/>
              </a:rPr>
              <a:t>" </a:t>
            </a:r>
            <a:r>
              <a:rPr lang="da-DK" b="1" dirty="0" err="1">
                <a:latin typeface="Courier New"/>
                <a:cs typeface="Courier New"/>
              </a:rPr>
              <a:t>value</a:t>
            </a:r>
            <a:r>
              <a:rPr lang="da-DK" b="1" dirty="0">
                <a:latin typeface="Courier New"/>
                <a:cs typeface="Courier New"/>
              </a:rPr>
              <a:t>="Green" /&gt;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&lt;label for="</a:t>
            </a:r>
            <a:r>
              <a:rPr lang="en-US" b="1" dirty="0" err="1">
                <a:latin typeface="Courier New"/>
                <a:cs typeface="Courier New"/>
              </a:rPr>
              <a:t>cbgreen</a:t>
            </a:r>
            <a:r>
              <a:rPr lang="en-US" b="1" dirty="0">
                <a:latin typeface="Courier New"/>
                <a:cs typeface="Courier New"/>
              </a:rPr>
              <a:t>"&gt;Green&lt;/label&gt;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&lt;input type="checkbox" id="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cbblue</a:t>
            </a:r>
            <a:r>
              <a:rPr lang="en-US" b="1" dirty="0">
                <a:latin typeface="Courier New"/>
                <a:cs typeface="Courier New"/>
              </a:rPr>
              <a:t>" value="Blue" /&gt;</a:t>
            </a:r>
          </a:p>
          <a:p>
            <a:r>
              <a:rPr lang="it-IT" b="1" dirty="0">
                <a:latin typeface="Courier New"/>
                <a:cs typeface="Courier New"/>
              </a:rPr>
              <a:t>                &lt;</a:t>
            </a:r>
            <a:r>
              <a:rPr lang="it-IT" b="1" dirty="0" err="1">
                <a:latin typeface="Courier New"/>
                <a:cs typeface="Courier New"/>
              </a:rPr>
              <a:t>label</a:t>
            </a:r>
            <a:r>
              <a:rPr lang="it-IT" b="1" dirty="0">
                <a:latin typeface="Courier New"/>
                <a:cs typeface="Courier New"/>
              </a:rPr>
              <a:t> for="</a:t>
            </a:r>
            <a:r>
              <a:rPr lang="it-IT" b="1" dirty="0" err="1">
                <a:latin typeface="Courier New"/>
                <a:cs typeface="Courier New"/>
              </a:rPr>
              <a:t>cbblue</a:t>
            </a:r>
            <a:r>
              <a:rPr lang="it-IT" b="1" dirty="0">
                <a:latin typeface="Courier New"/>
                <a:cs typeface="Courier New"/>
              </a:rPr>
              <a:t>"&gt;Blue&lt;/</a:t>
            </a:r>
            <a:r>
              <a:rPr lang="it-IT" b="1" dirty="0" err="1">
                <a:latin typeface="Courier New"/>
                <a:cs typeface="Courier New"/>
              </a:rPr>
              <a:t>label</a:t>
            </a:r>
            <a:r>
              <a:rPr lang="it-IT" b="1" dirty="0">
                <a:latin typeface="Courier New"/>
                <a:cs typeface="Courier New"/>
              </a:rPr>
              <a:t>&gt;</a:t>
            </a:r>
          </a:p>
          <a:p>
            <a:r>
              <a:rPr lang="it-IT" b="1" dirty="0">
                <a:latin typeface="Courier New"/>
                <a:cs typeface="Courier New"/>
              </a:rPr>
              <a:t>                &lt;input </a:t>
            </a:r>
            <a:r>
              <a:rPr lang="it-IT" b="1" dirty="0" err="1">
                <a:latin typeface="Courier New"/>
                <a:cs typeface="Courier New"/>
              </a:rPr>
              <a:t>type</a:t>
            </a:r>
            <a:r>
              <a:rPr lang="it-IT" b="1" dirty="0">
                <a:latin typeface="Courier New"/>
                <a:cs typeface="Courier New"/>
              </a:rPr>
              <a:t>="</a:t>
            </a:r>
            <a:r>
              <a:rPr lang="it-IT" b="1" dirty="0" err="1">
                <a:latin typeface="Courier New"/>
                <a:cs typeface="Courier New"/>
              </a:rPr>
              <a:t>button</a:t>
            </a:r>
            <a:r>
              <a:rPr lang="it-IT" b="1" dirty="0">
                <a:latin typeface="Courier New"/>
                <a:cs typeface="Courier New"/>
              </a:rPr>
              <a:t>" </a:t>
            </a:r>
            <a:r>
              <a:rPr lang="it-IT" b="1" dirty="0" err="1">
                <a:latin typeface="Courier New"/>
                <a:cs typeface="Courier New"/>
              </a:rPr>
              <a:t>value</a:t>
            </a:r>
            <a:r>
              <a:rPr lang="it-IT" b="1" dirty="0">
                <a:latin typeface="Courier New"/>
                <a:cs typeface="Courier New"/>
              </a:rPr>
              <a:t>="Show colors"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</a:t>
            </a:r>
            <a:r>
              <a:rPr lang="en-US" b="1" dirty="0" err="1">
                <a:latin typeface="Courier New"/>
                <a:cs typeface="Courier New"/>
              </a:rPr>
              <a:t>onclick</a:t>
            </a:r>
            <a:r>
              <a:rPr lang="en-US" b="1" dirty="0">
                <a:latin typeface="Courier New"/>
                <a:cs typeface="Courier New"/>
              </a:rPr>
              <a:t>="</a:t>
            </a:r>
            <a:r>
              <a:rPr lang="en-US" b="1" dirty="0" err="1">
                <a:latin typeface="Courier New"/>
                <a:cs typeface="Courier New"/>
              </a:rPr>
              <a:t>showColors</a:t>
            </a:r>
            <a:r>
              <a:rPr lang="en-US" b="1" dirty="0">
                <a:latin typeface="Courier New"/>
                <a:cs typeface="Courier New"/>
              </a:rPr>
              <a:t>()" /&gt;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&lt;/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b="1" dirty="0">
                <a:latin typeface="Courier New"/>
                <a:cs typeface="Courier New"/>
              </a:rPr>
              <a:t>    &lt;div id="</a:t>
            </a:r>
            <a:r>
              <a:rPr lang="en-US" b="1" dirty="0" err="1">
                <a:latin typeface="Courier New"/>
                <a:cs typeface="Courier New"/>
              </a:rPr>
              <a:t>outputDiv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&lt;p&gt;Output will appear here.&lt;/p&gt;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&lt;/div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40853" y="1417342"/>
            <a:ext cx="171413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checkbox.html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394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Checkbox </a:t>
            </a:r>
            <a:r>
              <a:rPr lang="en-US" dirty="0" smtClean="0"/>
              <a:t>Values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25903"/>
            <a:ext cx="8557551" cy="477053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&lt;script type="text/</a:t>
            </a:r>
            <a:r>
              <a:rPr lang="en-US" b="1" dirty="0" err="1">
                <a:latin typeface="Courier New"/>
                <a:cs typeface="Courier New"/>
              </a:rPr>
              <a:t>javascript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function </a:t>
            </a:r>
            <a:r>
              <a:rPr lang="en-US" b="1" dirty="0" err="1">
                <a:latin typeface="Courier New"/>
                <a:cs typeface="Courier New"/>
              </a:rPr>
              <a:t>showColors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    {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</a:t>
            </a:r>
            <a:r>
              <a:rPr lang="en-US" b="1" dirty="0" err="1" smtClean="0">
                <a:latin typeface="Courier New"/>
                <a:cs typeface="Courier New"/>
              </a:rPr>
              <a:t>var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cbred</a:t>
            </a:r>
            <a:r>
              <a:rPr lang="en-US" b="1" dirty="0">
                <a:latin typeface="Courier New"/>
                <a:cs typeface="Courier New"/>
              </a:rPr>
              <a:t>  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cbred</a:t>
            </a:r>
            <a:r>
              <a:rPr lang="en-US" b="1" dirty="0">
                <a:latin typeface="Courier New"/>
                <a:cs typeface="Courier New"/>
              </a:rPr>
              <a:t>");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cbgreen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cbgreen</a:t>
            </a:r>
            <a:r>
              <a:rPr lang="en-US" b="1" dirty="0">
                <a:latin typeface="Courier New"/>
                <a:cs typeface="Courier New"/>
              </a:rPr>
              <a:t>");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cbblue</a:t>
            </a:r>
            <a:r>
              <a:rPr lang="en-US" b="1" dirty="0">
                <a:latin typeface="Courier New"/>
                <a:cs typeface="Courier New"/>
              </a:rPr>
              <a:t> 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cbblue</a:t>
            </a:r>
            <a:r>
              <a:rPr lang="en-US" b="1" dirty="0">
                <a:latin typeface="Courier New"/>
                <a:cs typeface="Courier New"/>
              </a:rPr>
              <a:t>");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</a:t>
            </a:r>
            <a:r>
              <a:rPr lang="en-US" b="1" dirty="0" err="1" smtClean="0">
                <a:latin typeface="Courier New"/>
                <a:cs typeface="Courier New"/>
              </a:rPr>
              <a:t>var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output  = "&lt;p&gt;&lt;strong&gt;You chose:"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if 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cbred.checked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)   output += " Red";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if 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cbgreen.checked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) output += " Green";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if 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cbblue.checked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)  output += " Blue";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output += "&lt;/strong&gt;&lt;/p&gt;";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outputDiv</a:t>
            </a:r>
            <a:r>
              <a:rPr lang="en-US" b="1" dirty="0">
                <a:latin typeface="Courier New"/>
                <a:cs typeface="Courier New"/>
              </a:rPr>
              <a:t>").</a:t>
            </a:r>
            <a:r>
              <a:rPr lang="en-US" b="1" dirty="0" err="1">
                <a:latin typeface="Courier New"/>
                <a:cs typeface="Courier New"/>
              </a:rPr>
              <a:t>innerHTML</a:t>
            </a:r>
            <a:r>
              <a:rPr lang="en-US" b="1" dirty="0">
                <a:latin typeface="Courier New"/>
                <a:cs typeface="Courier New"/>
              </a:rPr>
              <a:t> = output;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40853" y="1417342"/>
            <a:ext cx="171413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checkbox.html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39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Button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4999" y="1357822"/>
            <a:ext cx="8696073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&lt;legend&gt;Select a color&lt;/legend&gt;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&lt;input type="radio" name="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colors</a:t>
            </a:r>
            <a:r>
              <a:rPr lang="en-US" sz="1400" b="1" dirty="0">
                <a:latin typeface="Courier New"/>
                <a:cs typeface="Courier New"/>
              </a:rPr>
              <a:t>" id="</a:t>
            </a:r>
            <a:r>
              <a:rPr lang="en-US" sz="1400" b="1" dirty="0" err="1">
                <a:latin typeface="Courier New"/>
                <a:cs typeface="Courier New"/>
              </a:rPr>
              <a:t>cbred</a:t>
            </a:r>
            <a:r>
              <a:rPr lang="en-US" sz="1400" b="1" dirty="0">
                <a:latin typeface="Courier New"/>
                <a:cs typeface="Courier New"/>
              </a:rPr>
              <a:t>" value="Red" /&gt;</a:t>
            </a:r>
          </a:p>
          <a:p>
            <a:r>
              <a:rPr lang="da-DK" sz="1400" b="1" dirty="0">
                <a:latin typeface="Courier New"/>
                <a:cs typeface="Courier New"/>
              </a:rPr>
              <a:t>                &lt;label for="</a:t>
            </a:r>
            <a:r>
              <a:rPr lang="da-DK" sz="1400" b="1" dirty="0" err="1">
                <a:latin typeface="Courier New"/>
                <a:cs typeface="Courier New"/>
              </a:rPr>
              <a:t>cbred</a:t>
            </a:r>
            <a:r>
              <a:rPr lang="da-DK" sz="1400" b="1" dirty="0">
                <a:latin typeface="Courier New"/>
                <a:cs typeface="Courier New"/>
              </a:rPr>
              <a:t>"&gt;Red&lt;/label&gt;</a:t>
            </a:r>
          </a:p>
          <a:p>
            <a:r>
              <a:rPr lang="da-DK" sz="1400" b="1" dirty="0">
                <a:latin typeface="Courier New"/>
                <a:cs typeface="Courier New"/>
              </a:rPr>
              <a:t>                &lt;input type="radio" </a:t>
            </a:r>
            <a:r>
              <a:rPr lang="da-DK" sz="1400" b="1" dirty="0" err="1">
                <a:latin typeface="Courier New"/>
                <a:cs typeface="Courier New"/>
              </a:rPr>
              <a:t>name</a:t>
            </a:r>
            <a:r>
              <a:rPr lang="da-DK" sz="1400" b="1" dirty="0">
                <a:latin typeface="Courier New"/>
                <a:cs typeface="Courier New"/>
              </a:rPr>
              <a:t>="</a:t>
            </a:r>
            <a:r>
              <a:rPr lang="da-DK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colors</a:t>
            </a:r>
            <a:r>
              <a:rPr lang="da-DK" sz="1400" b="1" dirty="0">
                <a:latin typeface="Courier New"/>
                <a:cs typeface="Courier New"/>
              </a:rPr>
              <a:t>" id="</a:t>
            </a:r>
            <a:r>
              <a:rPr lang="da-DK" sz="1400" b="1" dirty="0" err="1">
                <a:latin typeface="Courier New"/>
                <a:cs typeface="Courier New"/>
              </a:rPr>
              <a:t>cbgreen</a:t>
            </a:r>
            <a:r>
              <a:rPr lang="da-DK" sz="1400" b="1" dirty="0">
                <a:latin typeface="Courier New"/>
                <a:cs typeface="Courier New"/>
              </a:rPr>
              <a:t>" </a:t>
            </a:r>
            <a:r>
              <a:rPr lang="da-DK" sz="1400" b="1" dirty="0" err="1">
                <a:latin typeface="Courier New"/>
                <a:cs typeface="Courier New"/>
              </a:rPr>
              <a:t>value</a:t>
            </a:r>
            <a:r>
              <a:rPr lang="da-DK" sz="1400" b="1" dirty="0">
                <a:latin typeface="Courier New"/>
                <a:cs typeface="Courier New"/>
              </a:rPr>
              <a:t>="Green" 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&lt;label for="</a:t>
            </a:r>
            <a:r>
              <a:rPr lang="en-US" sz="1400" b="1" dirty="0" err="1">
                <a:latin typeface="Courier New"/>
                <a:cs typeface="Courier New"/>
              </a:rPr>
              <a:t>cbgreen</a:t>
            </a:r>
            <a:r>
              <a:rPr lang="en-US" sz="1400" b="1" dirty="0">
                <a:latin typeface="Courier New"/>
                <a:cs typeface="Courier New"/>
              </a:rPr>
              <a:t>"&gt;Green&lt;/label&gt;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&lt;input type="radio" name="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colors</a:t>
            </a:r>
            <a:r>
              <a:rPr lang="en-US" sz="1400" b="1" dirty="0">
                <a:latin typeface="Courier New"/>
                <a:cs typeface="Courier New"/>
              </a:rPr>
              <a:t>" id="</a:t>
            </a:r>
            <a:r>
              <a:rPr lang="en-US" sz="1400" b="1" dirty="0" err="1">
                <a:latin typeface="Courier New"/>
                <a:cs typeface="Courier New"/>
              </a:rPr>
              <a:t>cbblue</a:t>
            </a:r>
            <a:r>
              <a:rPr lang="en-US" sz="1400" b="1" dirty="0">
                <a:latin typeface="Courier New"/>
                <a:cs typeface="Courier New"/>
              </a:rPr>
              <a:t>" value="Blue" /&gt;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        &lt;</a:t>
            </a:r>
            <a:r>
              <a:rPr lang="it-IT" sz="1400" b="1" dirty="0" err="1">
                <a:latin typeface="Courier New"/>
                <a:cs typeface="Courier New"/>
              </a:rPr>
              <a:t>label</a:t>
            </a:r>
            <a:r>
              <a:rPr lang="it-IT" sz="1400" b="1" dirty="0">
                <a:latin typeface="Courier New"/>
                <a:cs typeface="Courier New"/>
              </a:rPr>
              <a:t> for="</a:t>
            </a:r>
            <a:r>
              <a:rPr lang="it-IT" sz="1400" b="1" dirty="0" err="1">
                <a:latin typeface="Courier New"/>
                <a:cs typeface="Courier New"/>
              </a:rPr>
              <a:t>cbblue</a:t>
            </a:r>
            <a:r>
              <a:rPr lang="it-IT" sz="1400" b="1" dirty="0">
                <a:latin typeface="Courier New"/>
                <a:cs typeface="Courier New"/>
              </a:rPr>
              <a:t>"&gt;Blue&lt;/</a:t>
            </a:r>
            <a:r>
              <a:rPr lang="it-IT" sz="1400" b="1" dirty="0" err="1">
                <a:latin typeface="Courier New"/>
                <a:cs typeface="Courier New"/>
              </a:rPr>
              <a:t>label</a:t>
            </a:r>
            <a:r>
              <a:rPr lang="it-IT" sz="1400" b="1" dirty="0">
                <a:latin typeface="Courier New"/>
                <a:cs typeface="Courier New"/>
              </a:rPr>
              <a:t>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        &lt;input </a:t>
            </a:r>
            <a:r>
              <a:rPr lang="it-IT" sz="1400" b="1" dirty="0" err="1">
                <a:latin typeface="Courier New"/>
                <a:cs typeface="Courier New"/>
              </a:rPr>
              <a:t>type</a:t>
            </a:r>
            <a:r>
              <a:rPr lang="it-IT" sz="1400" b="1" dirty="0">
                <a:latin typeface="Courier New"/>
                <a:cs typeface="Courier New"/>
              </a:rPr>
              <a:t>="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" </a:t>
            </a:r>
            <a:r>
              <a:rPr lang="it-IT" sz="1400" b="1" dirty="0" err="1">
                <a:latin typeface="Courier New"/>
                <a:cs typeface="Courier New"/>
              </a:rPr>
              <a:t>value</a:t>
            </a:r>
            <a:r>
              <a:rPr lang="it-IT" sz="1400" b="1" dirty="0">
                <a:latin typeface="Courier New"/>
                <a:cs typeface="Courier New"/>
              </a:rPr>
              <a:t>="Show color"</a:t>
            </a:r>
          </a:p>
          <a:p>
            <a:r>
              <a:rPr lang="pl-PL" sz="1400" b="1" dirty="0">
                <a:latin typeface="Courier New"/>
                <a:cs typeface="Courier New"/>
              </a:rPr>
              <a:t>                       </a:t>
            </a:r>
            <a:r>
              <a:rPr lang="pl-PL" sz="1400" b="1" dirty="0" err="1">
                <a:latin typeface="Courier New"/>
                <a:cs typeface="Courier New"/>
              </a:rPr>
              <a:t>onclick</a:t>
            </a:r>
            <a:r>
              <a:rPr lang="pl-PL" sz="1400" b="1" dirty="0">
                <a:latin typeface="Courier New"/>
                <a:cs typeface="Courier New"/>
              </a:rPr>
              <a:t>="</a:t>
            </a:r>
            <a:r>
              <a:rPr lang="pl-PL" sz="1400" b="1" dirty="0" err="1">
                <a:latin typeface="Courier New"/>
                <a:cs typeface="Courier New"/>
              </a:rPr>
              <a:t>showColor</a:t>
            </a:r>
            <a:r>
              <a:rPr lang="pl-PL" sz="1400" b="1" dirty="0">
                <a:latin typeface="Courier New"/>
                <a:cs typeface="Courier New"/>
              </a:rPr>
              <a:t>()" /&gt;</a:t>
            </a:r>
          </a:p>
          <a:p>
            <a:r>
              <a:rPr lang="pl-PL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&lt;div id="</a:t>
            </a:r>
            <a:r>
              <a:rPr lang="en-US" sz="1400" b="1" dirty="0" err="1">
                <a:latin typeface="Courier New"/>
                <a:cs typeface="Courier New"/>
              </a:rPr>
              <a:t>outputDiv</a:t>
            </a:r>
            <a:r>
              <a:rPr lang="en-US" sz="14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&lt;p&gt;Output will appear here.&lt;/p&gt;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&lt;/body</a:t>
            </a:r>
            <a:r>
              <a:rPr lang="en-US" sz="1400" b="1" dirty="0" smtClean="0">
                <a:latin typeface="Courier New"/>
                <a:cs typeface="Courier New"/>
              </a:rPr>
              <a:t>&gt;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89487" y="1417342"/>
            <a:ext cx="130356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radio.html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792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 Button </a:t>
            </a:r>
            <a:r>
              <a:rPr lang="en-US" dirty="0" smtClean="0"/>
              <a:t>Values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85937"/>
            <a:ext cx="8557551" cy="477053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&lt;script type="text/</a:t>
            </a:r>
            <a:r>
              <a:rPr lang="en-US" b="1" dirty="0" err="1">
                <a:latin typeface="Courier New"/>
                <a:cs typeface="Courier New"/>
              </a:rPr>
              <a:t>javascript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function </a:t>
            </a:r>
            <a:r>
              <a:rPr lang="en-US" b="1" dirty="0" err="1">
                <a:latin typeface="Courier New"/>
                <a:cs typeface="Courier New"/>
              </a:rPr>
              <a:t>showColor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    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</a:t>
            </a:r>
            <a:r>
              <a:rPr lang="en-US" b="1" dirty="0" err="1" smtClean="0">
                <a:latin typeface="Courier New"/>
                <a:cs typeface="Courier New"/>
              </a:rPr>
              <a:t>var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colors = </a:t>
            </a:r>
            <a:r>
              <a:rPr lang="en-US" b="1" dirty="0" err="1">
                <a:latin typeface="Courier New"/>
                <a:cs typeface="Courier New"/>
              </a:rPr>
              <a:t>document.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getElementsByName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colors</a:t>
            </a:r>
            <a:r>
              <a:rPr lang="en-US" b="1" dirty="0">
                <a:latin typeface="Courier New"/>
                <a:cs typeface="Courier New"/>
              </a:rPr>
              <a:t>")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output </a:t>
            </a:r>
            <a:r>
              <a:rPr lang="en-US" b="1" dirty="0" smtClean="0">
                <a:latin typeface="Courier New"/>
                <a:cs typeface="Courier New"/>
              </a:rPr>
              <a:t>= </a:t>
            </a:r>
            <a:r>
              <a:rPr lang="en-US" b="1" dirty="0">
                <a:latin typeface="Courier New"/>
                <a:cs typeface="Courier New"/>
              </a:rPr>
              <a:t>"&lt;p&gt;&lt;strong&gt;You chose:";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for 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0;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&lt;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colors.length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++)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if (colors[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].checked)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    output += " " + colors[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].value;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}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output += "&lt;/strong&gt;&lt;/p&gt;";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outputDiv</a:t>
            </a:r>
            <a:r>
              <a:rPr lang="en-US" b="1" dirty="0">
                <a:latin typeface="Courier New"/>
                <a:cs typeface="Courier New"/>
              </a:rPr>
              <a:t>").</a:t>
            </a:r>
            <a:r>
              <a:rPr lang="en-US" b="1" dirty="0" err="1">
                <a:latin typeface="Courier New"/>
                <a:cs typeface="Courier New"/>
              </a:rPr>
              <a:t>innerHTML</a:t>
            </a:r>
            <a:r>
              <a:rPr lang="en-US" b="1" dirty="0">
                <a:latin typeface="Courier New"/>
                <a:cs typeface="Courier New"/>
              </a:rPr>
              <a:t> = output;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98048" y="1417342"/>
            <a:ext cx="130356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radio.html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985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Menu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3107" y="1389771"/>
            <a:ext cx="8121223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&lt;legend&gt;Select a color&lt;/legend&gt;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&lt;select id="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colorChooser</a:t>
            </a:r>
            <a:r>
              <a:rPr lang="en-US" sz="1800" b="1" dirty="0">
                <a:latin typeface="Courier New"/>
                <a:cs typeface="Courier New"/>
              </a:rPr>
              <a:t>"&gt;</a:t>
            </a:r>
          </a:p>
          <a:p>
            <a:r>
              <a:rPr lang="fi-FI" sz="1800" b="1" dirty="0">
                <a:latin typeface="Courier New"/>
                <a:cs typeface="Courier New"/>
              </a:rPr>
              <a:t>                    &lt;option </a:t>
            </a:r>
            <a:r>
              <a:rPr lang="fi-FI" sz="1800" b="1" dirty="0" err="1">
                <a:latin typeface="Courier New"/>
                <a:cs typeface="Courier New"/>
              </a:rPr>
              <a:t>value="red</a:t>
            </a:r>
            <a:r>
              <a:rPr lang="fi-FI" sz="1800" b="1" dirty="0">
                <a:latin typeface="Courier New"/>
                <a:cs typeface="Courier New"/>
              </a:rPr>
              <a:t>"&gt;Red&lt;/option&gt;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&lt;option value="green"&gt;Green&lt;/option&gt;</a:t>
            </a:r>
          </a:p>
          <a:p>
            <a:r>
              <a:rPr lang="fi-FI" sz="1800" b="1" dirty="0">
                <a:latin typeface="Courier New"/>
                <a:cs typeface="Courier New"/>
              </a:rPr>
              <a:t>                    &lt;option </a:t>
            </a:r>
            <a:r>
              <a:rPr lang="fi-FI" sz="1800" b="1" dirty="0" err="1">
                <a:latin typeface="Courier New"/>
                <a:cs typeface="Courier New"/>
              </a:rPr>
              <a:t>value="blue</a:t>
            </a:r>
            <a:r>
              <a:rPr lang="fi-FI" sz="1800" b="1" dirty="0">
                <a:latin typeface="Courier New"/>
                <a:cs typeface="Courier New"/>
              </a:rPr>
              <a:t>"&gt;</a:t>
            </a:r>
            <a:r>
              <a:rPr lang="fi-FI" sz="1800" b="1" dirty="0" err="1">
                <a:latin typeface="Courier New"/>
                <a:cs typeface="Courier New"/>
              </a:rPr>
              <a:t>Blue</a:t>
            </a:r>
            <a:r>
              <a:rPr lang="fi-FI" sz="1800" b="1" dirty="0">
                <a:latin typeface="Courier New"/>
                <a:cs typeface="Courier New"/>
              </a:rPr>
              <a:t>&lt;/option&gt;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&lt;/select&gt;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&lt;input type="button" value="Change color"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()" </a:t>
            </a:r>
            <a:r>
              <a:rPr lang="en-US" sz="1800" b="1" dirty="0">
                <a:latin typeface="Courier New"/>
                <a:cs typeface="Courier New"/>
              </a:rPr>
              <a:t>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</a:t>
            </a:r>
            <a:r>
              <a:rPr lang="en-US" sz="1800" b="1" dirty="0" err="1">
                <a:latin typeface="Courier New"/>
                <a:cs typeface="Courier New"/>
              </a:rPr>
              <a:t>fieldset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</a:t>
            </a:r>
            <a:r>
              <a:rPr lang="en-US" sz="1800" b="1" dirty="0" smtClean="0">
                <a:latin typeface="Courier New"/>
                <a:cs typeface="Courier New"/>
              </a:rPr>
              <a:t>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2219" y="1234464"/>
            <a:ext cx="24784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/backgroundcolor3.html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671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Menu Value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445681"/>
            <a:ext cx="8803812" cy="255454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&lt;script type="text/</a:t>
            </a:r>
            <a:r>
              <a:rPr lang="en-US" b="1" dirty="0" err="1">
                <a:latin typeface="Courier New"/>
                <a:cs typeface="Courier New"/>
              </a:rPr>
              <a:t>javascript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function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changeBGColor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color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colorChooser</a:t>
            </a:r>
            <a:r>
              <a:rPr lang="en-US" b="1" dirty="0">
                <a:latin typeface="Courier New"/>
                <a:cs typeface="Courier New"/>
              </a:rPr>
              <a:t>").value;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document.body.style.backgroundColor</a:t>
            </a:r>
            <a:r>
              <a:rPr lang="en-US" b="1" dirty="0">
                <a:latin typeface="Courier New"/>
                <a:cs typeface="Courier New"/>
              </a:rPr>
              <a:t> = color;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780" y="1535983"/>
            <a:ext cx="24784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/backgroundcolor3.html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171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Selection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22775" y="1293925"/>
            <a:ext cx="7115346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&lt;form action=""&gt;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&lt;legend&gt;Select </a:t>
            </a:r>
            <a:r>
              <a:rPr lang="en-US" b="1" dirty="0" smtClean="0">
                <a:latin typeface="Courier New"/>
                <a:cs typeface="Courier New"/>
              </a:rPr>
              <a:t>one or more colors&lt;</a:t>
            </a:r>
            <a:r>
              <a:rPr lang="en-US" b="1" dirty="0">
                <a:latin typeface="Courier New"/>
                <a:cs typeface="Courier New"/>
              </a:rPr>
              <a:t>/legend&gt;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&lt;select id="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colorChooser</a:t>
            </a:r>
            <a:r>
              <a:rPr lang="en-US" b="1" dirty="0">
                <a:latin typeface="Courier New"/>
                <a:cs typeface="Courier New"/>
              </a:rPr>
              <a:t>" </a:t>
            </a:r>
          </a:p>
          <a:p>
            <a:r>
              <a:rPr lang="ro-RO" b="1" dirty="0">
                <a:latin typeface="Courier New"/>
                <a:cs typeface="Courier New"/>
              </a:rPr>
              <a:t>                        size = "3" multiple="multiple"&gt;</a:t>
            </a:r>
          </a:p>
          <a:p>
            <a:r>
              <a:rPr lang="fi-FI" b="1" dirty="0">
                <a:latin typeface="Courier New"/>
                <a:cs typeface="Courier New"/>
              </a:rPr>
              <a:t>                    &lt;option </a:t>
            </a:r>
            <a:r>
              <a:rPr lang="fi-FI" b="1" dirty="0" err="1">
                <a:latin typeface="Courier New"/>
                <a:cs typeface="Courier New"/>
              </a:rPr>
              <a:t>value="red</a:t>
            </a:r>
            <a:r>
              <a:rPr lang="fi-FI" b="1" dirty="0">
                <a:latin typeface="Courier New"/>
                <a:cs typeface="Courier New"/>
              </a:rPr>
              <a:t>"&gt;Red&lt;/option&gt;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&lt;option value="green"&gt;Green&lt;/option&gt;</a:t>
            </a:r>
          </a:p>
          <a:p>
            <a:r>
              <a:rPr lang="fi-FI" b="1" dirty="0">
                <a:latin typeface="Courier New"/>
                <a:cs typeface="Courier New"/>
              </a:rPr>
              <a:t>                    &lt;option </a:t>
            </a:r>
            <a:r>
              <a:rPr lang="fi-FI" b="1" dirty="0" err="1">
                <a:latin typeface="Courier New"/>
                <a:cs typeface="Courier New"/>
              </a:rPr>
              <a:t>value="blue</a:t>
            </a:r>
            <a:r>
              <a:rPr lang="fi-FI" b="1" dirty="0">
                <a:latin typeface="Courier New"/>
                <a:cs typeface="Courier New"/>
              </a:rPr>
              <a:t>"&gt;</a:t>
            </a:r>
            <a:r>
              <a:rPr lang="fi-FI" b="1" dirty="0" err="1">
                <a:latin typeface="Courier New"/>
                <a:cs typeface="Courier New"/>
              </a:rPr>
              <a:t>Blue</a:t>
            </a:r>
            <a:r>
              <a:rPr lang="fi-FI" b="1" dirty="0">
                <a:latin typeface="Courier New"/>
                <a:cs typeface="Courier New"/>
              </a:rPr>
              <a:t>&lt;/option&gt;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&lt;/select&gt;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&lt;input type="button" value="Show colors"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</a:t>
            </a:r>
            <a:r>
              <a:rPr lang="en-US" b="1" dirty="0" err="1">
                <a:latin typeface="Courier New"/>
                <a:cs typeface="Courier New"/>
              </a:rPr>
              <a:t>onclick</a:t>
            </a:r>
            <a:r>
              <a:rPr lang="en-US" b="1" dirty="0">
                <a:latin typeface="Courier New"/>
                <a:cs typeface="Courier New"/>
              </a:rPr>
              <a:t>="</a:t>
            </a:r>
            <a:r>
              <a:rPr lang="en-US" b="1" dirty="0" err="1">
                <a:latin typeface="Courier New"/>
                <a:cs typeface="Courier New"/>
              </a:rPr>
              <a:t>showColors</a:t>
            </a:r>
            <a:r>
              <a:rPr lang="en-US" b="1" dirty="0">
                <a:latin typeface="Courier New"/>
                <a:cs typeface="Courier New"/>
              </a:rPr>
              <a:t>()" /&gt;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&lt;/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b="1" dirty="0">
                <a:latin typeface="Courier New"/>
                <a:cs typeface="Courier New"/>
              </a:rPr>
              <a:t>    &lt;div id="</a:t>
            </a:r>
            <a:r>
              <a:rPr lang="en-US" b="1" dirty="0" err="1">
                <a:latin typeface="Courier New"/>
                <a:cs typeface="Courier New"/>
              </a:rPr>
              <a:t>outputDiv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&lt;p&gt;Output will appear here.&lt;/p&gt;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9414" y="1417342"/>
            <a:ext cx="15428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multisel.html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748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7" y="411163"/>
            <a:ext cx="8412388" cy="655637"/>
          </a:xfrm>
        </p:spPr>
        <p:txBody>
          <a:bodyPr/>
          <a:lstStyle/>
          <a:p>
            <a:r>
              <a:rPr lang="en-US" dirty="0"/>
              <a:t>Multiple Selection Values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09899"/>
            <a:ext cx="8557551" cy="477053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&lt;script type="text/</a:t>
            </a:r>
            <a:r>
              <a:rPr lang="en-US" b="1" dirty="0" err="1">
                <a:latin typeface="Courier New"/>
                <a:cs typeface="Courier New"/>
              </a:rPr>
              <a:t>javascript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function </a:t>
            </a:r>
            <a:r>
              <a:rPr lang="en-US" b="1" dirty="0" err="1">
                <a:latin typeface="Courier New"/>
                <a:cs typeface="Courier New"/>
              </a:rPr>
              <a:t>showColors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    {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chooser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colorChooser</a:t>
            </a:r>
            <a:r>
              <a:rPr lang="en-US" b="1" dirty="0">
                <a:latin typeface="Courier New"/>
                <a:cs typeface="Courier New"/>
              </a:rPr>
              <a:t>")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output </a:t>
            </a:r>
            <a:r>
              <a:rPr lang="en-US" b="1" dirty="0" smtClean="0">
                <a:latin typeface="Courier New"/>
                <a:cs typeface="Courier New"/>
              </a:rPr>
              <a:t> = </a:t>
            </a:r>
            <a:r>
              <a:rPr lang="en-US" b="1" dirty="0">
                <a:latin typeface="Courier New"/>
                <a:cs typeface="Courier New"/>
              </a:rPr>
              <a:t>"&lt;p&gt;&lt;strong&gt;You chose:";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for 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0;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&lt;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chooser.length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;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++)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if (chooser[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].selected)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    output += " " + chooser[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].value;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   }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output += "&lt;/strong&gt;&lt;/p&gt;";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outputDiv</a:t>
            </a:r>
            <a:r>
              <a:rPr lang="en-US" b="1" dirty="0">
                <a:latin typeface="Courier New"/>
                <a:cs typeface="Courier New"/>
              </a:rPr>
              <a:t>").</a:t>
            </a:r>
            <a:r>
              <a:rPr lang="en-US" b="1" dirty="0" err="1">
                <a:latin typeface="Courier New"/>
                <a:cs typeface="Courier New"/>
              </a:rPr>
              <a:t>innerHTML</a:t>
            </a:r>
            <a:r>
              <a:rPr lang="en-US" b="1" dirty="0">
                <a:latin typeface="Courier New"/>
                <a:cs typeface="Courier New"/>
              </a:rPr>
              <a:t> = output;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  <a:r>
              <a:rPr lang="en-US" b="1" dirty="0" smtClean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&lt;</a:t>
            </a:r>
            <a:r>
              <a:rPr lang="en-US" b="1" dirty="0">
                <a:latin typeface="Courier New"/>
                <a:cs typeface="Courier New"/>
              </a:rPr>
              <a:t>/script&gt;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945" y="1417342"/>
            <a:ext cx="15428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js</a:t>
            </a:r>
            <a:r>
              <a:rPr lang="en-US" dirty="0" smtClean="0">
                <a:solidFill>
                  <a:srgbClr val="FFFF00"/>
                </a:solidFill>
              </a:rPr>
              <a:t>/</a:t>
            </a:r>
            <a:r>
              <a:rPr lang="en-US" dirty="0" err="1" smtClean="0">
                <a:solidFill>
                  <a:srgbClr val="FFFF00"/>
                </a:solidFill>
              </a:rPr>
              <a:t>multisel.html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2045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01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MySQL Text </a:t>
            </a:r>
            <a:r>
              <a:rPr lang="en-US" dirty="0" smtClean="0"/>
              <a:t>Functions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806" y="1234464"/>
            <a:ext cx="5153499" cy="557075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/>
                <a:cs typeface="Courier New"/>
              </a:rPr>
              <a:t>mysql</a:t>
            </a:r>
            <a:r>
              <a:rPr lang="en-US" sz="1400" b="1" dirty="0">
                <a:latin typeface="Courier New"/>
                <a:cs typeface="Courier New"/>
              </a:rPr>
              <a:t>&gt; select </a:t>
            </a:r>
            <a:r>
              <a:rPr lang="en-US" sz="1400" b="1" dirty="0" err="1">
                <a:latin typeface="Courier New"/>
                <a:cs typeface="Courier New"/>
              </a:rPr>
              <a:t>concat</a:t>
            </a:r>
            <a:r>
              <a:rPr lang="en-US" sz="1400" b="1" dirty="0">
                <a:latin typeface="Courier New"/>
                <a:cs typeface="Courier New"/>
              </a:rPr>
              <a:t>(first, ' ', last)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-&gt; from people;</a:t>
            </a:r>
          </a:p>
          <a:p>
            <a:r>
              <a:rPr lang="en-US" sz="1400" b="1" dirty="0">
                <a:latin typeface="Courier New"/>
                <a:cs typeface="Courier New"/>
              </a:rPr>
              <a:t>+--------------------------+</a:t>
            </a:r>
          </a:p>
          <a:p>
            <a:r>
              <a:rPr lang="en-US" sz="1400" b="1" dirty="0">
                <a:latin typeface="Courier New"/>
                <a:cs typeface="Courier New"/>
              </a:rPr>
              <a:t>| </a:t>
            </a:r>
            <a:r>
              <a:rPr lang="en-US" sz="1400" b="1" dirty="0" err="1">
                <a:latin typeface="Courier New"/>
                <a:cs typeface="Courier New"/>
              </a:rPr>
              <a:t>concat</a:t>
            </a:r>
            <a:r>
              <a:rPr lang="en-US" sz="1400" b="1" dirty="0">
                <a:latin typeface="Courier New"/>
                <a:cs typeface="Courier New"/>
              </a:rPr>
              <a:t>(first, ' ', last) |</a:t>
            </a:r>
          </a:p>
          <a:p>
            <a:r>
              <a:rPr lang="en-US" sz="1400" b="1" dirty="0">
                <a:latin typeface="Courier New"/>
                <a:cs typeface="Courier New"/>
              </a:rPr>
              <a:t>+--------------------------+</a:t>
            </a:r>
          </a:p>
          <a:p>
            <a:r>
              <a:rPr lang="es-ES_tradnl" sz="1400" b="1" dirty="0">
                <a:latin typeface="Courier New"/>
                <a:cs typeface="Courier New"/>
              </a:rPr>
              <a:t>| Charles Jones            |</a:t>
            </a:r>
          </a:p>
          <a:p>
            <a:r>
              <a:rPr lang="en-US" sz="1400" b="1" dirty="0">
                <a:latin typeface="Courier New"/>
                <a:cs typeface="Courier New"/>
              </a:rPr>
              <a:t>| Mary Adams               |</a:t>
            </a:r>
          </a:p>
          <a:p>
            <a:r>
              <a:rPr lang="tr-TR" sz="1400" b="1" dirty="0">
                <a:latin typeface="Courier New"/>
                <a:cs typeface="Courier New"/>
              </a:rPr>
              <a:t>| Susan Miller             |</a:t>
            </a:r>
          </a:p>
          <a:p>
            <a:r>
              <a:rPr lang="en-US" sz="1400" b="1" dirty="0">
                <a:latin typeface="Courier New"/>
                <a:cs typeface="Courier New"/>
              </a:rPr>
              <a:t>| Roger Brown              |</a:t>
            </a:r>
          </a:p>
          <a:p>
            <a:r>
              <a:rPr lang="de-DE" sz="1400" b="1" dirty="0">
                <a:latin typeface="Courier New"/>
                <a:cs typeface="Courier New"/>
              </a:rPr>
              <a:t>| Leslie </a:t>
            </a:r>
            <a:r>
              <a:rPr lang="de-DE" sz="1400" b="1" dirty="0" err="1">
                <a:latin typeface="Courier New"/>
                <a:cs typeface="Courier New"/>
              </a:rPr>
              <a:t>Adamson</a:t>
            </a:r>
            <a:r>
              <a:rPr lang="de-DE" sz="1400" b="1" dirty="0">
                <a:latin typeface="Courier New"/>
                <a:cs typeface="Courier New"/>
              </a:rPr>
              <a:t>           |</a:t>
            </a:r>
          </a:p>
          <a:p>
            <a:r>
              <a:rPr lang="de-DE" sz="1400" b="1" dirty="0">
                <a:latin typeface="Courier New"/>
                <a:cs typeface="Courier New"/>
              </a:rPr>
              <a:t>+--------------------------+</a:t>
            </a:r>
          </a:p>
          <a:p>
            <a:r>
              <a:rPr lang="en-US" sz="1400" b="1" dirty="0">
                <a:latin typeface="Courier New"/>
                <a:cs typeface="Courier New"/>
              </a:rPr>
              <a:t>5 rows in set (0.00 sec)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err="1">
                <a:latin typeface="Courier New"/>
                <a:cs typeface="Courier New"/>
              </a:rPr>
              <a:t>mysql</a:t>
            </a:r>
            <a:r>
              <a:rPr lang="en-US" sz="1400" b="1" dirty="0">
                <a:latin typeface="Courier New"/>
                <a:cs typeface="Courier New"/>
              </a:rPr>
              <a:t>&gt; select </a:t>
            </a:r>
            <a:r>
              <a:rPr lang="en-US" sz="1400" b="1" dirty="0" err="1">
                <a:latin typeface="Courier New"/>
                <a:cs typeface="Courier New"/>
              </a:rPr>
              <a:t>concat</a:t>
            </a:r>
            <a:r>
              <a:rPr lang="en-US" sz="1400" b="1" dirty="0">
                <a:latin typeface="Courier New"/>
                <a:cs typeface="Courier New"/>
              </a:rPr>
              <a:t>(first, ' ', last) as name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-&gt; from people;</a:t>
            </a:r>
          </a:p>
          <a:p>
            <a:r>
              <a:rPr lang="en-US" sz="1400" b="1" dirty="0">
                <a:latin typeface="Courier New"/>
                <a:cs typeface="Courier New"/>
              </a:rPr>
              <a:t>+----------------+</a:t>
            </a:r>
          </a:p>
          <a:p>
            <a:r>
              <a:rPr lang="en-US" sz="1400" b="1" dirty="0">
                <a:latin typeface="Courier New"/>
                <a:cs typeface="Courier New"/>
              </a:rPr>
              <a:t>| name           |</a:t>
            </a:r>
          </a:p>
          <a:p>
            <a:r>
              <a:rPr lang="en-US" sz="1400" b="1" dirty="0">
                <a:latin typeface="Courier New"/>
                <a:cs typeface="Courier New"/>
              </a:rPr>
              <a:t>+----------------+</a:t>
            </a:r>
          </a:p>
          <a:p>
            <a:r>
              <a:rPr lang="en-US" sz="1400" b="1" dirty="0">
                <a:latin typeface="Courier New"/>
                <a:cs typeface="Courier New"/>
              </a:rPr>
              <a:t>| Charles Jones  |</a:t>
            </a:r>
          </a:p>
          <a:p>
            <a:r>
              <a:rPr lang="en-US" sz="1400" b="1" dirty="0">
                <a:latin typeface="Courier New"/>
                <a:cs typeface="Courier New"/>
              </a:rPr>
              <a:t>| Mary Adams     |</a:t>
            </a:r>
          </a:p>
          <a:p>
            <a:r>
              <a:rPr lang="en-US" sz="1400" b="1" dirty="0">
                <a:latin typeface="Courier New"/>
                <a:cs typeface="Courier New"/>
              </a:rPr>
              <a:t>| Susan Miller   |</a:t>
            </a:r>
          </a:p>
          <a:p>
            <a:r>
              <a:rPr lang="en-US" sz="1400" b="1" dirty="0">
                <a:latin typeface="Courier New"/>
                <a:cs typeface="Courier New"/>
              </a:rPr>
              <a:t>| Roger Brown    |</a:t>
            </a:r>
          </a:p>
          <a:p>
            <a:r>
              <a:rPr lang="en-US" sz="1400" b="1" dirty="0">
                <a:latin typeface="Courier New"/>
                <a:cs typeface="Courier New"/>
              </a:rPr>
              <a:t>| Leslie Adamson |</a:t>
            </a:r>
          </a:p>
          <a:p>
            <a:r>
              <a:rPr lang="en-US" sz="1400" b="1" dirty="0">
                <a:latin typeface="Courier New"/>
                <a:cs typeface="Courier New"/>
              </a:rPr>
              <a:t>+----------------+</a:t>
            </a:r>
          </a:p>
          <a:p>
            <a:r>
              <a:rPr lang="en-US" sz="1400" b="1" dirty="0">
                <a:latin typeface="Courier New"/>
                <a:cs typeface="Courier New"/>
              </a:rPr>
              <a:t>5 rows in set (0.00 sec)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556024" y="3985611"/>
            <a:ext cx="1702805" cy="373753"/>
            <a:chOff x="4556024" y="3985611"/>
            <a:chExt cx="1702805" cy="373753"/>
          </a:xfrm>
        </p:grpSpPr>
        <p:sp>
          <p:nvSpPr>
            <p:cNvPr id="7" name="Oval 6"/>
            <p:cNvSpPr/>
            <p:nvPr/>
          </p:nvSpPr>
          <p:spPr bwMode="auto">
            <a:xfrm>
              <a:off x="4556024" y="3993608"/>
              <a:ext cx="875659" cy="365756"/>
            </a:xfrm>
            <a:prstGeom prst="ellipse">
              <a:avLst/>
            </a:prstGeom>
            <a:noFill/>
            <a:ln w="28575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99424" y="3985611"/>
              <a:ext cx="659405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B23C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B23C00"/>
                  </a:solidFill>
                </a:rPr>
                <a:t>alias</a:t>
              </a:r>
              <a:endParaRPr lang="en-US" sz="1800" dirty="0">
                <a:solidFill>
                  <a:srgbClr val="B23C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8113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Numeric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67" y="1234464"/>
            <a:ext cx="3578861" cy="55478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49049" y="2112712"/>
            <a:ext cx="5309980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sz="1800" b="1" dirty="0">
                <a:latin typeface="Courier New"/>
                <a:cs typeface="Courier New"/>
              </a:rPr>
              <a:t>SELECT CONCAT('$', FORMAT(5639.6, 2))</a:t>
            </a:r>
          </a:p>
          <a:p>
            <a:r>
              <a:rPr lang="fr-FR" sz="1800" b="1" dirty="0">
                <a:latin typeface="Courier New"/>
                <a:cs typeface="Courier New"/>
              </a:rPr>
              <a:t>AS </a:t>
            </a:r>
            <a:r>
              <a:rPr lang="fr-FR" sz="1800" b="1" dirty="0" err="1">
                <a:latin typeface="Courier New"/>
                <a:cs typeface="Courier New"/>
              </a:rPr>
              <a:t>cost</a:t>
            </a:r>
            <a:r>
              <a:rPr lang="fr-FR" sz="1800" b="1" dirty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880366"/>
            <a:ext cx="4318000" cy="2159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75097" y="5989292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885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MySQL </a:t>
            </a:r>
            <a:r>
              <a:rPr lang="en-US" dirty="0" smtClean="0"/>
              <a:t>Date and Time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84" y="1417342"/>
            <a:ext cx="6985000" cy="43942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365806" y="3886195"/>
            <a:ext cx="8571190" cy="822951"/>
            <a:chOff x="365806" y="3886195"/>
            <a:chExt cx="8571190" cy="822951"/>
          </a:xfrm>
        </p:grpSpPr>
        <p:sp>
          <p:nvSpPr>
            <p:cNvPr id="6" name="Rectangle 5"/>
            <p:cNvSpPr/>
            <p:nvPr/>
          </p:nvSpPr>
          <p:spPr bwMode="auto">
            <a:xfrm>
              <a:off x="365806" y="3886195"/>
              <a:ext cx="7315120" cy="822951"/>
            </a:xfrm>
            <a:prstGeom prst="rect">
              <a:avLst/>
            </a:prstGeom>
            <a:noFill/>
            <a:ln w="28575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406609" y="4096275"/>
              <a:ext cx="1530387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B23C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B23C00"/>
                  </a:solidFill>
                </a:rPr>
                <a:t>No arguments.</a:t>
              </a:r>
              <a:endParaRPr lang="en-US" dirty="0">
                <a:solidFill>
                  <a:srgbClr val="B23C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675097" y="5989292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702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MySQL Date and Time </a:t>
            </a:r>
            <a:r>
              <a:rPr lang="en-US" dirty="0" smtClean="0"/>
              <a:t>Functions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89441" y="6248400"/>
            <a:ext cx="1905000" cy="457200"/>
          </a:xfrm>
        </p:spPr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042161"/>
          </a:xfrm>
        </p:spPr>
        <p:txBody>
          <a:bodyPr/>
          <a:lstStyle/>
          <a:p>
            <a:r>
              <a:rPr lang="en-US" dirty="0" smtClean="0"/>
              <a:t>Data types that store both a date and time:</a:t>
            </a:r>
            <a:br>
              <a:rPr lang="en-US" dirty="0" smtClean="0"/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DATETIME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TIMESTAMP</a:t>
            </a:r>
          </a:p>
          <a:p>
            <a:r>
              <a:rPr lang="en-US" dirty="0" smtClean="0"/>
              <a:t>Data type that stores just the date: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DATE</a:t>
            </a:r>
          </a:p>
          <a:p>
            <a:r>
              <a:rPr lang="en-US" dirty="0" smtClean="0"/>
              <a:t>Data type that stores just the year: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YEAR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65806" y="3329515"/>
            <a:ext cx="4001717" cy="2821156"/>
            <a:chOff x="365806" y="3329515"/>
            <a:chExt cx="4001717" cy="2821156"/>
          </a:xfrm>
        </p:grpSpPr>
        <p:sp>
          <p:nvSpPr>
            <p:cNvPr id="6" name="TextBox 5"/>
            <p:cNvSpPr txBox="1"/>
            <p:nvPr/>
          </p:nvSpPr>
          <p:spPr>
            <a:xfrm>
              <a:off x="365806" y="3329515"/>
              <a:ext cx="4001717" cy="830997"/>
            </a:xfrm>
            <a:prstGeom prst="rect">
              <a:avLst/>
            </a:prstGeom>
            <a:solidFill>
              <a:srgbClr val="F2F2F2"/>
            </a:solidFill>
            <a:ln>
              <a:solidFill>
                <a:srgbClr val="BFBFBF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/>
                  <a:cs typeface="Courier New"/>
                </a:rPr>
                <a:t>SELECT DATE(</a:t>
              </a:r>
              <a:r>
                <a:rPr lang="en-US" b="1" dirty="0" err="1">
                  <a:latin typeface="Courier New"/>
                  <a:cs typeface="Courier New"/>
                </a:rPr>
                <a:t>registration_date</a:t>
              </a:r>
              <a:r>
                <a:rPr lang="en-US" b="1" dirty="0">
                  <a:latin typeface="Courier New"/>
                  <a:cs typeface="Courier New"/>
                </a:rPr>
                <a:t>) </a:t>
              </a:r>
              <a:r>
                <a:rPr lang="en-US" b="1" dirty="0" smtClean="0">
                  <a:latin typeface="Courier New"/>
                  <a:cs typeface="Courier New"/>
                </a:rPr>
                <a:t/>
              </a:r>
              <a:br>
                <a:rPr lang="en-US" b="1" dirty="0" smtClean="0">
                  <a:latin typeface="Courier New"/>
                  <a:cs typeface="Courier New"/>
                </a:rPr>
              </a:br>
              <a:r>
                <a:rPr lang="en-US" b="1" dirty="0" smtClean="0">
                  <a:latin typeface="Courier New"/>
                  <a:cs typeface="Courier New"/>
                </a:rPr>
                <a:t>AS</a:t>
              </a:r>
              <a:r>
                <a:rPr lang="en-US" b="1" dirty="0">
                  <a:latin typeface="Courier New"/>
                  <a:cs typeface="Courier New"/>
                </a:rPr>
                <a:t> </a:t>
              </a:r>
              <a:r>
                <a:rPr lang="en-US" b="1" dirty="0" smtClean="0">
                  <a:latin typeface="Courier New"/>
                  <a:cs typeface="Courier New"/>
                </a:rPr>
                <a:t>Date </a:t>
              </a:r>
              <a:r>
                <a:rPr lang="en-US" b="1" dirty="0">
                  <a:latin typeface="Courier New"/>
                  <a:cs typeface="Courier New"/>
                </a:rPr>
                <a:t>FROM users ORDER BY</a:t>
              </a:r>
            </a:p>
            <a:p>
              <a:r>
                <a:rPr lang="en-US" b="1" dirty="0" err="1">
                  <a:latin typeface="Courier New"/>
                  <a:cs typeface="Courier New"/>
                </a:rPr>
                <a:t>registration_date</a:t>
              </a:r>
              <a:r>
                <a:rPr lang="en-US" b="1" dirty="0">
                  <a:latin typeface="Courier New"/>
                  <a:cs typeface="Courier New"/>
                </a:rPr>
                <a:t> DESC LIMIT 1;</a:t>
              </a: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0123" y="4251950"/>
              <a:ext cx="3291804" cy="1898721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4562519" y="3329515"/>
            <a:ext cx="4247978" cy="2883295"/>
            <a:chOff x="4562519" y="3329515"/>
            <a:chExt cx="4247978" cy="2883295"/>
          </a:xfrm>
        </p:grpSpPr>
        <p:sp>
          <p:nvSpPr>
            <p:cNvPr id="8" name="TextBox 7"/>
            <p:cNvSpPr txBox="1"/>
            <p:nvPr/>
          </p:nvSpPr>
          <p:spPr>
            <a:xfrm>
              <a:off x="4562519" y="3329515"/>
              <a:ext cx="4247978" cy="830997"/>
            </a:xfrm>
            <a:prstGeom prst="rect">
              <a:avLst/>
            </a:prstGeom>
            <a:solidFill>
              <a:srgbClr val="F2F2F2"/>
            </a:solidFill>
            <a:ln>
              <a:solidFill>
                <a:srgbClr val="BFBFBF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 New"/>
                  <a:cs typeface="Courier New"/>
                </a:rPr>
                <a:t>SELECT DAYNAME(</a:t>
              </a:r>
              <a:r>
                <a:rPr lang="en-US" b="1" dirty="0" err="1">
                  <a:latin typeface="Courier New"/>
                  <a:cs typeface="Courier New"/>
                </a:rPr>
                <a:t>registration_date</a:t>
              </a:r>
              <a:r>
                <a:rPr lang="en-US" b="1" dirty="0">
                  <a:latin typeface="Courier New"/>
                  <a:cs typeface="Courier New"/>
                </a:rPr>
                <a:t>) </a:t>
              </a:r>
              <a:endParaRPr lang="en-US" b="1" dirty="0" smtClean="0">
                <a:latin typeface="Courier New"/>
                <a:cs typeface="Courier New"/>
              </a:endParaRPr>
            </a:p>
            <a:p>
              <a:r>
                <a:rPr lang="en-US" b="1" dirty="0" smtClean="0">
                  <a:latin typeface="Courier New"/>
                  <a:cs typeface="Courier New"/>
                </a:rPr>
                <a:t>AS Weekday </a:t>
              </a:r>
              <a:r>
                <a:rPr lang="en-US" b="1" dirty="0">
                  <a:latin typeface="Courier New"/>
                  <a:cs typeface="Courier New"/>
                </a:rPr>
                <a:t>FROM users ORDER BY</a:t>
              </a:r>
            </a:p>
            <a:p>
              <a:r>
                <a:rPr lang="en-US" b="1" dirty="0" err="1">
                  <a:latin typeface="Courier New"/>
                  <a:cs typeface="Courier New"/>
                </a:rPr>
                <a:t>registration_date</a:t>
              </a:r>
              <a:r>
                <a:rPr lang="en-US" b="1" dirty="0">
                  <a:latin typeface="Courier New"/>
                  <a:cs typeface="Courier New"/>
                </a:rPr>
                <a:t> ASC LIMIT 1;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63710" y="4251951"/>
              <a:ext cx="3548728" cy="1960859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7498048" y="1783098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59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Formatting the Date and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89" y="411513"/>
            <a:ext cx="2836745" cy="6345611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017537" y="1234464"/>
            <a:ext cx="6034974" cy="1838834"/>
            <a:chOff x="3017537" y="1234464"/>
            <a:chExt cx="6034974" cy="1838834"/>
          </a:xfrm>
        </p:grpSpPr>
        <p:sp>
          <p:nvSpPr>
            <p:cNvPr id="6" name="TextBox 5"/>
            <p:cNvSpPr txBox="1"/>
            <p:nvPr/>
          </p:nvSpPr>
          <p:spPr>
            <a:xfrm>
              <a:off x="3017537" y="1234464"/>
              <a:ext cx="6034974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/>
                <a:t>Return the current date and time as </a:t>
              </a:r>
              <a:r>
                <a:rPr lang="en-US" i="1" dirty="0"/>
                <a:t>Month DD, YYYY - HH:MM</a:t>
              </a:r>
              <a:r>
                <a:rPr lang="en-US" dirty="0"/>
                <a:t> </a:t>
              </a:r>
              <a:r>
                <a:rPr lang="en-US" dirty="0" smtClean="0"/>
                <a:t>:</a:t>
              </a:r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49049" y="1691659"/>
              <a:ext cx="3383243" cy="1381639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3383293" y="3246122"/>
            <a:ext cx="5120584" cy="3474682"/>
            <a:chOff x="3383294" y="3246122"/>
            <a:chExt cx="5120584" cy="3474682"/>
          </a:xfrm>
        </p:grpSpPr>
        <p:sp>
          <p:nvSpPr>
            <p:cNvPr id="8" name="TextBox 7"/>
            <p:cNvSpPr txBox="1"/>
            <p:nvPr/>
          </p:nvSpPr>
          <p:spPr>
            <a:xfrm>
              <a:off x="3383294" y="3246122"/>
              <a:ext cx="5120584" cy="1077218"/>
            </a:xfrm>
            <a:prstGeom prst="rect">
              <a:avLst/>
            </a:prstGeom>
            <a:solidFill>
              <a:srgbClr val="FFFFC2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/>
                <a:t>Select the email address and date registered, </a:t>
              </a: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>ordered </a:t>
              </a:r>
              <a:r>
                <a:rPr lang="en-US" dirty="0"/>
                <a:t>by </a:t>
              </a:r>
              <a:r>
                <a:rPr lang="en-US" dirty="0" smtClean="0"/>
                <a:t>date </a:t>
              </a:r>
              <a:r>
                <a:rPr lang="en-US" dirty="0"/>
                <a:t>registered, formatting the date as </a:t>
              </a:r>
              <a:endParaRPr lang="en-US" dirty="0" smtClean="0"/>
            </a:p>
            <a:p>
              <a:r>
                <a:rPr lang="en-US" i="1" dirty="0" smtClean="0"/>
                <a:t>Weekday </a:t>
              </a:r>
              <a:r>
                <a:rPr lang="en-US" i="1" dirty="0"/>
                <a:t>(abbreviated) Month (abbreviated) Day Year</a:t>
              </a:r>
              <a:r>
                <a:rPr lang="en-US" dirty="0"/>
                <a:t>, </a:t>
              </a:r>
              <a:endParaRPr lang="en-US" dirty="0" smtClean="0"/>
            </a:p>
            <a:p>
              <a:r>
                <a:rPr lang="en-US" dirty="0" smtClean="0"/>
                <a:t>for </a:t>
              </a:r>
              <a:r>
                <a:rPr lang="en-US" dirty="0"/>
                <a:t>the last five registered </a:t>
              </a:r>
              <a:r>
                <a:rPr lang="en-US" dirty="0" smtClean="0"/>
                <a:t>users:</a:t>
              </a:r>
              <a:endParaRPr lang="en-US" dirty="0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749049" y="4434829"/>
              <a:ext cx="4445950" cy="2285975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7498048" y="2148854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317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OK, Back to the Client Side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34659" y="2880366"/>
            <a:ext cx="334080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B23C00"/>
                </a:solidFill>
              </a:rPr>
              <a:t>Don’t get dizzy!</a:t>
            </a:r>
            <a:endParaRPr lang="en-US" sz="36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068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Document Object Model (DOM)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web browser represents the </a:t>
            </a:r>
            <a:br>
              <a:rPr lang="en-US" dirty="0" smtClean="0"/>
            </a:br>
            <a:r>
              <a:rPr lang="en-US" dirty="0" smtClean="0"/>
              <a:t>contents of an HTML page internally </a:t>
            </a:r>
            <a:br>
              <a:rPr lang="en-US" dirty="0" smtClean="0"/>
            </a:br>
            <a:r>
              <a:rPr lang="en-US" dirty="0" smtClean="0"/>
              <a:t>using the </a:t>
            </a:r>
            <a:r>
              <a:rPr lang="en-US" dirty="0" smtClean="0">
                <a:solidFill>
                  <a:srgbClr val="B23C00"/>
                </a:solidFill>
              </a:rPr>
              <a:t>Document Object Model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B23C00"/>
                </a:solidFill>
              </a:rPr>
              <a:t>DOM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94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33158</TotalTime>
  <Words>2880</Words>
  <Application>Microsoft Macintosh PowerPoint</Application>
  <PresentationFormat>On-screen Show (4:3)</PresentationFormat>
  <Paragraphs>478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Quadrant</vt:lpstr>
      <vt:lpstr>CS 174: Web Programming September 28 Class Meeting</vt:lpstr>
      <vt:lpstr>MySQL Text Functions</vt:lpstr>
      <vt:lpstr>MySQL Text Functions, cont’d</vt:lpstr>
      <vt:lpstr>MySQL Numeric Functions</vt:lpstr>
      <vt:lpstr>MySQL Date and Time Functions</vt:lpstr>
      <vt:lpstr>MySQL Date and Time Functions, cont’d</vt:lpstr>
      <vt:lpstr>Formatting the Date and Time</vt:lpstr>
      <vt:lpstr>OK, Back to the Client Side</vt:lpstr>
      <vt:lpstr>The Document Object Model (DOM)</vt:lpstr>
      <vt:lpstr>The DOM, cont’d</vt:lpstr>
      <vt:lpstr>Chrome and the DOM</vt:lpstr>
      <vt:lpstr>Introduction to JavaScript</vt:lpstr>
      <vt:lpstr>Example JavaScript Code</vt:lpstr>
      <vt:lpstr>Example JavaScript Function</vt:lpstr>
      <vt:lpstr>JavaScript Variables</vt:lpstr>
      <vt:lpstr>Obtaining Text Input Field Values</vt:lpstr>
      <vt:lpstr>Obtaining Text Input Field Values, cont’d</vt:lpstr>
      <vt:lpstr>Modifying the DOM</vt:lpstr>
      <vt:lpstr>Modifying the DOM, cont’d</vt:lpstr>
      <vt:lpstr>Viewing Generated Source Code</vt:lpstr>
      <vt:lpstr>Checkbox Values</vt:lpstr>
      <vt:lpstr>Checkbox Values, cont’d</vt:lpstr>
      <vt:lpstr>Radio Button Values</vt:lpstr>
      <vt:lpstr>Radio Button Values, cont’d</vt:lpstr>
      <vt:lpstr>Select Menu Value</vt:lpstr>
      <vt:lpstr>Select Menu Value, cont’d</vt:lpstr>
      <vt:lpstr>Multiple Selection Values</vt:lpstr>
      <vt:lpstr>Multiple Selection Values,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450</cp:revision>
  <dcterms:created xsi:type="dcterms:W3CDTF">2008-01-12T03:52:55Z</dcterms:created>
  <dcterms:modified xsi:type="dcterms:W3CDTF">2015-09-28T06:21:59Z</dcterms:modified>
  <cp:category/>
</cp:coreProperties>
</file>