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321" r:id="rId3"/>
    <p:sldId id="322" r:id="rId4"/>
    <p:sldId id="320" r:id="rId5"/>
    <p:sldId id="323" r:id="rId6"/>
    <p:sldId id="324" r:id="rId7"/>
    <p:sldId id="325" r:id="rId8"/>
    <p:sldId id="326" r:id="rId9"/>
    <p:sldId id="309" r:id="rId10"/>
    <p:sldId id="351" r:id="rId11"/>
    <p:sldId id="311" r:id="rId12"/>
    <p:sldId id="312" r:id="rId13"/>
    <p:sldId id="327" r:id="rId14"/>
    <p:sldId id="337" r:id="rId15"/>
    <p:sldId id="360" r:id="rId16"/>
    <p:sldId id="339" r:id="rId17"/>
    <p:sldId id="340" r:id="rId18"/>
    <p:sldId id="341" r:id="rId19"/>
    <p:sldId id="342" r:id="rId20"/>
    <p:sldId id="352" r:id="rId21"/>
    <p:sldId id="344" r:id="rId22"/>
    <p:sldId id="353" r:id="rId23"/>
    <p:sldId id="346" r:id="rId24"/>
    <p:sldId id="354" r:id="rId25"/>
    <p:sldId id="348" r:id="rId26"/>
    <p:sldId id="349" r:id="rId27"/>
    <p:sldId id="350" r:id="rId28"/>
    <p:sldId id="355" r:id="rId29"/>
    <p:sldId id="356" r:id="rId30"/>
    <p:sldId id="357" r:id="rId31"/>
    <p:sldId id="358" r:id="rId32"/>
    <p:sldId id="359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B23C00"/>
    <a:srgbClr val="A12A03"/>
    <a:srgbClr val="E2EAFF"/>
    <a:srgbClr val="FFFDC7"/>
    <a:srgbClr val="66CCFF"/>
    <a:srgbClr val="A40000"/>
    <a:srgbClr val="0033CC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143" autoAdjust="0"/>
    <p:restoredTop sz="98450" autoAdjust="0"/>
  </p:normalViewPr>
  <p:slideViewPr>
    <p:cSldViewPr>
      <p:cViewPr varScale="1">
        <p:scale>
          <a:sx n="128" d="100"/>
          <a:sy n="128" d="100"/>
        </p:scale>
        <p:origin x="-104" y="-152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64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52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6475" y="6248400"/>
            <a:ext cx="210185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095326A-1D8E-0B45-99D8-C927337DDE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9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2015: September 23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dev.mysql.com/downloads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September 23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2A4E5B-5332-0345-8DD8-BC7012222371}" type="slidenum">
              <a:rPr lang="en-US"/>
              <a:pPr/>
              <a:t>10</a:t>
            </a:fld>
            <a:endParaRPr lang="en-US"/>
          </a:p>
        </p:txBody>
      </p:sp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One-to-Many Relationship</a:t>
            </a:r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8137525" cy="1676405"/>
          </a:xfrm>
        </p:spPr>
        <p:txBody>
          <a:bodyPr/>
          <a:lstStyle/>
          <a:p>
            <a:r>
              <a:rPr lang="en-US" dirty="0"/>
              <a:t>One (each) teacher teaches 0, 1,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or </a:t>
            </a:r>
            <a:r>
              <a:rPr lang="en-US" dirty="0"/>
              <a:t>many classes.</a:t>
            </a:r>
          </a:p>
        </p:txBody>
      </p:sp>
      <p:graphicFrame>
        <p:nvGraphicFramePr>
          <p:cNvPr id="299042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684878"/>
              </p:ext>
            </p:extLst>
          </p:nvPr>
        </p:nvGraphicFramePr>
        <p:xfrm>
          <a:off x="1096963" y="4616101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9148" name="Group 1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319931"/>
              </p:ext>
            </p:extLst>
          </p:nvPr>
        </p:nvGraphicFramePr>
        <p:xfrm>
          <a:off x="4205288" y="4617689"/>
          <a:ext cx="3932237" cy="1645920"/>
        </p:xfrm>
        <a:graphic>
          <a:graphicData uri="http://schemas.openxmlformats.org/drawingml/2006/table">
            <a:tbl>
              <a:tblPr/>
              <a:tblGrid>
                <a:gridCol w="639762"/>
                <a:gridCol w="1006475"/>
                <a:gridCol w="1646238"/>
                <a:gridCol w="639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99166" name="Group 158"/>
          <p:cNvGrpSpPr>
            <a:grpSpLocks/>
          </p:cNvGrpSpPr>
          <p:nvPr/>
        </p:nvGrpSpPr>
        <p:grpSpPr bwMode="auto">
          <a:xfrm>
            <a:off x="2925432" y="2888294"/>
            <a:ext cx="671513" cy="496887"/>
            <a:chOff x="1708" y="1386"/>
            <a:chExt cx="423" cy="313"/>
          </a:xfrm>
          <a:solidFill>
            <a:srgbClr val="FFFFC2"/>
          </a:solidFill>
        </p:grpSpPr>
        <p:sp>
          <p:nvSpPr>
            <p:cNvPr id="299160" name="Text Box 152"/>
            <p:cNvSpPr txBox="1">
              <a:spLocks noChangeArrowheads="1"/>
            </p:cNvSpPr>
            <p:nvPr/>
          </p:nvSpPr>
          <p:spPr bwMode="auto">
            <a:xfrm>
              <a:off x="1708" y="1386"/>
              <a:ext cx="308" cy="19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folHlink"/>
                  </a:solidFill>
                </a:rPr>
                <a:t>one</a:t>
              </a:r>
            </a:p>
          </p:txBody>
        </p:sp>
        <p:cxnSp>
          <p:nvCxnSpPr>
            <p:cNvPr id="299163" name="AutoShape 155"/>
            <p:cNvCxnSpPr>
              <a:cxnSpLocks noChangeShapeType="1"/>
              <a:stCxn id="299160" idx="3"/>
            </p:cNvCxnSpPr>
            <p:nvPr/>
          </p:nvCxnSpPr>
          <p:spPr bwMode="auto">
            <a:xfrm>
              <a:off x="2016" y="1485"/>
              <a:ext cx="115" cy="214"/>
            </a:xfrm>
            <a:prstGeom prst="bentConnector2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99176" name="Group 168"/>
          <p:cNvGrpSpPr>
            <a:grpSpLocks/>
          </p:cNvGrpSpPr>
          <p:nvPr/>
        </p:nvGrpSpPr>
        <p:grpSpPr bwMode="auto">
          <a:xfrm>
            <a:off x="3749049" y="2886706"/>
            <a:ext cx="858838" cy="603250"/>
            <a:chOff x="2326" y="1789"/>
            <a:chExt cx="541" cy="380"/>
          </a:xfrm>
        </p:grpSpPr>
        <p:sp>
          <p:nvSpPr>
            <p:cNvPr id="299164" name="Text Box 156"/>
            <p:cNvSpPr txBox="1">
              <a:spLocks noChangeArrowheads="1"/>
            </p:cNvSpPr>
            <p:nvPr/>
          </p:nvSpPr>
          <p:spPr bwMode="auto">
            <a:xfrm>
              <a:off x="2326" y="1789"/>
              <a:ext cx="339" cy="198"/>
            </a:xfrm>
            <a:prstGeom prst="rect">
              <a:avLst/>
            </a:prstGeom>
            <a:solidFill>
              <a:srgbClr val="FFFFC2"/>
            </a:solidFill>
            <a:ln w="9525">
              <a:solidFill>
                <a:srgbClr val="0066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6600"/>
                  </a:solidFill>
                </a:rPr>
                <a:t>zero</a:t>
              </a:r>
            </a:p>
          </p:txBody>
        </p:sp>
        <p:cxnSp>
          <p:nvCxnSpPr>
            <p:cNvPr id="299165" name="AutoShape 157"/>
            <p:cNvCxnSpPr>
              <a:cxnSpLocks noChangeShapeType="1"/>
              <a:stCxn id="299164" idx="3"/>
              <a:endCxn id="299158" idx="0"/>
            </p:cNvCxnSpPr>
            <p:nvPr/>
          </p:nvCxnSpPr>
          <p:spPr bwMode="auto">
            <a:xfrm>
              <a:off x="2665" y="1888"/>
              <a:ext cx="202" cy="281"/>
            </a:xfrm>
            <a:prstGeom prst="bentConnector2">
              <a:avLst/>
            </a:prstGeom>
            <a:noFill/>
            <a:ln w="9525">
              <a:solidFill>
                <a:srgbClr val="0066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99181" name="Group 173"/>
          <p:cNvGrpSpPr>
            <a:grpSpLocks/>
          </p:cNvGrpSpPr>
          <p:nvPr/>
        </p:nvGrpSpPr>
        <p:grpSpPr bwMode="auto">
          <a:xfrm>
            <a:off x="3876345" y="2378706"/>
            <a:ext cx="822325" cy="1019175"/>
            <a:chOff x="2327" y="1568"/>
            <a:chExt cx="518" cy="642"/>
          </a:xfrm>
          <a:solidFill>
            <a:srgbClr val="FFFFC2"/>
          </a:solidFill>
        </p:grpSpPr>
        <p:sp>
          <p:nvSpPr>
            <p:cNvPr id="299169" name="Text Box 161"/>
            <p:cNvSpPr txBox="1">
              <a:spLocks noChangeArrowheads="1"/>
            </p:cNvSpPr>
            <p:nvPr/>
          </p:nvSpPr>
          <p:spPr bwMode="auto">
            <a:xfrm>
              <a:off x="2327" y="1568"/>
              <a:ext cx="308" cy="198"/>
            </a:xfrm>
            <a:prstGeom prst="rect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folHlink"/>
                  </a:solidFill>
                </a:rPr>
                <a:t>one</a:t>
              </a:r>
            </a:p>
          </p:txBody>
        </p:sp>
        <p:cxnSp>
          <p:nvCxnSpPr>
            <p:cNvPr id="299170" name="AutoShape 162"/>
            <p:cNvCxnSpPr>
              <a:cxnSpLocks noChangeShapeType="1"/>
              <a:stCxn id="299169" idx="3"/>
            </p:cNvCxnSpPr>
            <p:nvPr/>
          </p:nvCxnSpPr>
          <p:spPr bwMode="auto">
            <a:xfrm>
              <a:off x="2635" y="1667"/>
              <a:ext cx="210" cy="543"/>
            </a:xfrm>
            <a:prstGeom prst="bentConnector2">
              <a:avLst/>
            </a:prstGeom>
            <a:grpFill/>
            <a:ln w="9525">
              <a:solidFill>
                <a:schemeClr val="folHlink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99179" name="Group 171"/>
          <p:cNvGrpSpPr>
            <a:grpSpLocks/>
          </p:cNvGrpSpPr>
          <p:nvPr/>
        </p:nvGrpSpPr>
        <p:grpSpPr bwMode="auto">
          <a:xfrm>
            <a:off x="3873170" y="1854831"/>
            <a:ext cx="935037" cy="1620838"/>
            <a:chOff x="2325" y="1238"/>
            <a:chExt cx="589" cy="1021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99173" name="Text Box 165"/>
            <p:cNvSpPr txBox="1">
              <a:spLocks noChangeArrowheads="1"/>
            </p:cNvSpPr>
            <p:nvPr/>
          </p:nvSpPr>
          <p:spPr bwMode="auto">
            <a:xfrm>
              <a:off x="2325" y="1238"/>
              <a:ext cx="395" cy="198"/>
            </a:xfrm>
            <a:prstGeom prst="rect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rgbClr val="0033CC"/>
                  </a:solidFill>
                </a:rPr>
                <a:t>many</a:t>
              </a:r>
            </a:p>
          </p:txBody>
        </p:sp>
        <p:cxnSp>
          <p:nvCxnSpPr>
            <p:cNvPr id="299174" name="AutoShape 166"/>
            <p:cNvCxnSpPr>
              <a:cxnSpLocks noChangeShapeType="1"/>
              <a:stCxn id="299173" idx="3"/>
            </p:cNvCxnSpPr>
            <p:nvPr/>
          </p:nvCxnSpPr>
          <p:spPr bwMode="auto">
            <a:xfrm>
              <a:off x="2720" y="1337"/>
              <a:ext cx="194" cy="922"/>
            </a:xfrm>
            <a:prstGeom prst="bentConnector2">
              <a:avLst/>
            </a:prstGeom>
            <a:grpFill/>
            <a:ln w="9525">
              <a:solidFill>
                <a:srgbClr val="0033CC"/>
              </a:solidFill>
              <a:miter lim="800000"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99178" name="Text Box 170"/>
          <p:cNvSpPr txBox="1">
            <a:spLocks noChangeArrowheads="1"/>
          </p:cNvSpPr>
          <p:nvPr/>
        </p:nvSpPr>
        <p:spPr bwMode="auto">
          <a:xfrm>
            <a:off x="5303838" y="2263919"/>
            <a:ext cx="3363496" cy="707886"/>
          </a:xfrm>
          <a:prstGeom prst="rect">
            <a:avLst/>
          </a:prstGeom>
          <a:solidFill>
            <a:srgbClr val="FFFFC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Database cardinality is only</a:t>
            </a:r>
          </a:p>
          <a:p>
            <a:r>
              <a:rPr lang="en-US" sz="2000">
                <a:solidFill>
                  <a:srgbClr val="006600"/>
                </a:solidFill>
              </a:rPr>
              <a:t>0</a:t>
            </a:r>
            <a:r>
              <a:rPr lang="en-US" sz="2000"/>
              <a:t>,</a:t>
            </a:r>
            <a:r>
              <a:rPr lang="en-US" sz="2000">
                <a:solidFill>
                  <a:schemeClr val="folHlink"/>
                </a:solidFill>
              </a:rPr>
              <a:t> 1</a:t>
            </a:r>
            <a:r>
              <a:rPr lang="en-US" sz="2000"/>
              <a:t>, or</a:t>
            </a:r>
            <a:r>
              <a:rPr lang="en-US" sz="2000">
                <a:solidFill>
                  <a:schemeClr val="folHlink"/>
                </a:solidFill>
              </a:rPr>
              <a:t> </a:t>
            </a:r>
            <a:r>
              <a:rPr lang="en-US" sz="2000">
                <a:solidFill>
                  <a:srgbClr val="0033CC"/>
                </a:solidFill>
              </a:rPr>
              <a:t>many</a:t>
            </a:r>
            <a:r>
              <a:rPr lang="en-US" sz="2000">
                <a:solidFill>
                  <a:schemeClr val="folHlink"/>
                </a:solidFill>
              </a:rPr>
              <a:t> </a:t>
            </a:r>
            <a:r>
              <a:rPr lang="en-US" sz="2000"/>
              <a:t>(more than 1).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142795" y="3385181"/>
            <a:ext cx="3617912" cy="409575"/>
            <a:chOff x="2142795" y="3495675"/>
            <a:chExt cx="3617912" cy="409575"/>
          </a:xfrm>
        </p:grpSpPr>
        <p:sp>
          <p:nvSpPr>
            <p:cNvPr id="299104" name="Text Box 96"/>
            <p:cNvSpPr txBox="1">
              <a:spLocks noChangeArrowheads="1"/>
            </p:cNvSpPr>
            <p:nvPr/>
          </p:nvSpPr>
          <p:spPr bwMode="auto">
            <a:xfrm>
              <a:off x="2142795" y="3495675"/>
              <a:ext cx="1279525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2000" b="1"/>
                <a:t>Teacher</a:t>
              </a:r>
            </a:p>
          </p:txBody>
        </p:sp>
        <p:sp>
          <p:nvSpPr>
            <p:cNvPr id="299105" name="Text Box 97"/>
            <p:cNvSpPr txBox="1">
              <a:spLocks noChangeArrowheads="1"/>
            </p:cNvSpPr>
            <p:nvPr/>
          </p:nvSpPr>
          <p:spPr bwMode="auto">
            <a:xfrm>
              <a:off x="4885995" y="3495675"/>
              <a:ext cx="874712" cy="40957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Class</a:t>
              </a:r>
            </a:p>
          </p:txBody>
        </p:sp>
        <p:sp>
          <p:nvSpPr>
            <p:cNvPr id="299106" name="Line 98"/>
            <p:cNvSpPr>
              <a:spLocks noChangeShapeType="1"/>
            </p:cNvSpPr>
            <p:nvPr/>
          </p:nvSpPr>
          <p:spPr bwMode="auto">
            <a:xfrm>
              <a:off x="3422320" y="3703638"/>
              <a:ext cx="146367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9156" name="Line 148"/>
            <p:cNvSpPr>
              <a:spLocks noChangeShapeType="1"/>
            </p:cNvSpPr>
            <p:nvPr/>
          </p:nvSpPr>
          <p:spPr bwMode="auto">
            <a:xfrm>
              <a:off x="3601707" y="3540125"/>
              <a:ext cx="0" cy="3095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9154" name="AutoShape 146"/>
            <p:cNvSpPr>
              <a:spLocks noChangeArrowheads="1"/>
            </p:cNvSpPr>
            <p:nvPr/>
          </p:nvSpPr>
          <p:spPr bwMode="auto">
            <a:xfrm rot="16200000">
              <a:off x="4655807" y="3608388"/>
              <a:ext cx="274638" cy="18415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157" name="Line 149"/>
            <p:cNvSpPr>
              <a:spLocks noChangeShapeType="1"/>
            </p:cNvSpPr>
            <p:nvPr/>
          </p:nvSpPr>
          <p:spPr bwMode="auto">
            <a:xfrm>
              <a:off x="4698670" y="3538538"/>
              <a:ext cx="0" cy="31273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9158" name="Oval 150"/>
            <p:cNvSpPr>
              <a:spLocks noChangeArrowheads="1"/>
            </p:cNvSpPr>
            <p:nvPr/>
          </p:nvSpPr>
          <p:spPr bwMode="auto">
            <a:xfrm>
              <a:off x="4516107" y="3600450"/>
              <a:ext cx="182562" cy="18415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148"/>
            <p:cNvSpPr>
              <a:spLocks noChangeShapeType="1"/>
            </p:cNvSpPr>
            <p:nvPr/>
          </p:nvSpPr>
          <p:spPr bwMode="auto">
            <a:xfrm>
              <a:off x="3749049" y="3540125"/>
              <a:ext cx="0" cy="3095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" name="Oval 8"/>
          <p:cNvSpPr/>
          <p:nvPr/>
        </p:nvSpPr>
        <p:spPr bwMode="auto">
          <a:xfrm>
            <a:off x="3657610" y="3611878"/>
            <a:ext cx="91439" cy="91439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749049" y="3647138"/>
            <a:ext cx="813043" cy="513374"/>
            <a:chOff x="3749049" y="3647138"/>
            <a:chExt cx="813043" cy="513374"/>
          </a:xfrm>
        </p:grpSpPr>
        <p:sp>
          <p:nvSpPr>
            <p:cNvPr id="3" name="TextBox 2"/>
            <p:cNvSpPr txBox="1"/>
            <p:nvPr/>
          </p:nvSpPr>
          <p:spPr>
            <a:xfrm>
              <a:off x="3749049" y="3883513"/>
              <a:ext cx="813043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A12A03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B23C00"/>
                  </a:solidFill>
                </a:rPr>
                <a:t>minimum</a:t>
              </a:r>
              <a:endParaRPr lang="en-US" dirty="0">
                <a:solidFill>
                  <a:srgbClr val="B23C00"/>
                </a:solidFill>
              </a:endParaRPr>
            </a:p>
          </p:txBody>
        </p:sp>
        <p:cxnSp>
          <p:nvCxnSpPr>
            <p:cNvPr id="11" name="Elbow Connector 10"/>
            <p:cNvCxnSpPr>
              <a:endCxn id="9" idx="6"/>
            </p:cNvCxnSpPr>
            <p:nvPr/>
          </p:nvCxnSpPr>
          <p:spPr bwMode="auto">
            <a:xfrm rot="16200000" flipV="1">
              <a:off x="3726190" y="3680458"/>
              <a:ext cx="228597" cy="182878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3" name="Straight Arrow Connector 12"/>
            <p:cNvCxnSpPr>
              <a:endCxn id="299158" idx="3"/>
            </p:cNvCxnSpPr>
            <p:nvPr/>
          </p:nvCxnSpPr>
          <p:spPr bwMode="auto">
            <a:xfrm flipV="1">
              <a:off x="4297683" y="3647138"/>
              <a:ext cx="245160" cy="239057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B23C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21" name="Group 20"/>
          <p:cNvGrpSpPr/>
          <p:nvPr/>
        </p:nvGrpSpPr>
        <p:grpSpPr>
          <a:xfrm>
            <a:off x="3474732" y="3691473"/>
            <a:ext cx="1334332" cy="837477"/>
            <a:chOff x="3474732" y="3691473"/>
            <a:chExt cx="1334332" cy="837477"/>
          </a:xfrm>
        </p:grpSpPr>
        <p:sp>
          <p:nvSpPr>
            <p:cNvPr id="31" name="TextBox 30"/>
            <p:cNvSpPr txBox="1"/>
            <p:nvPr/>
          </p:nvSpPr>
          <p:spPr>
            <a:xfrm>
              <a:off x="3474732" y="4251951"/>
              <a:ext cx="851540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0033CC"/>
                  </a:solidFill>
                </a:rPr>
                <a:t>maximum</a:t>
              </a:r>
              <a:endParaRPr lang="en-US" dirty="0">
                <a:solidFill>
                  <a:srgbClr val="0033CC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 flipV="1">
              <a:off x="3600035" y="3794756"/>
              <a:ext cx="0" cy="457195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9" name="Elbow Connector 18"/>
            <p:cNvCxnSpPr>
              <a:stCxn id="31" idx="3"/>
            </p:cNvCxnSpPr>
            <p:nvPr/>
          </p:nvCxnSpPr>
          <p:spPr bwMode="auto">
            <a:xfrm flipV="1">
              <a:off x="4326272" y="3691473"/>
              <a:ext cx="482792" cy="698978"/>
            </a:xfrm>
            <a:prstGeom prst="bentConnector2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4137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33EE14-06A5-3D45-9793-8D45AF00D9A4}" type="slidenum">
              <a:rPr lang="en-US"/>
              <a:pPr/>
              <a:t>11</a:t>
            </a:fld>
            <a:endParaRPr lang="en-US"/>
          </a:p>
        </p:txBody>
      </p:sp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Many-to-Many Relationship</a:t>
            </a:r>
          </a:p>
        </p:txBody>
      </p:sp>
      <p:graphicFrame>
        <p:nvGraphicFramePr>
          <p:cNvPr id="336900" name="Group 4"/>
          <p:cNvGraphicFramePr>
            <a:graphicFrameLocks noGrp="1"/>
          </p:cNvGraphicFramePr>
          <p:nvPr/>
        </p:nvGraphicFramePr>
        <p:xfrm>
          <a:off x="1098550" y="4343400"/>
          <a:ext cx="2559050" cy="1820865"/>
        </p:xfrm>
        <a:graphic>
          <a:graphicData uri="http://schemas.openxmlformats.org/drawingml/2006/table">
            <a:tbl>
              <a:tblPr/>
              <a:tblGrid>
                <a:gridCol w="639763"/>
                <a:gridCol w="1004887"/>
                <a:gridCol w="914400"/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Doe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Novak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Klein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Leslie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Smith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Kim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6930" name="Group 34"/>
          <p:cNvGraphicFramePr>
            <a:graphicFrameLocks noGrp="1"/>
          </p:cNvGraphicFramePr>
          <p:nvPr/>
        </p:nvGraphicFramePr>
        <p:xfrm>
          <a:off x="4297363" y="4346575"/>
          <a:ext cx="4297362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7"/>
                <a:gridCol w="1646238"/>
                <a:gridCol w="63976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6971" name="Group 75"/>
          <p:cNvGraphicFramePr>
            <a:graphicFrameLocks noGrp="1"/>
          </p:cNvGraphicFramePr>
          <p:nvPr/>
        </p:nvGraphicFramePr>
        <p:xfrm>
          <a:off x="5942013" y="1417638"/>
          <a:ext cx="2652712" cy="2743200"/>
        </p:xfrm>
        <a:graphic>
          <a:graphicData uri="http://schemas.openxmlformats.org/drawingml/2006/table">
            <a:tbl>
              <a:tblPr/>
              <a:tblGrid>
                <a:gridCol w="549275"/>
                <a:gridCol w="1004887"/>
                <a:gridCol w="109855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Key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Student_id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Class_code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7017" name="Text Box 121"/>
          <p:cNvSpPr txBox="1">
            <a:spLocks noChangeArrowheads="1"/>
          </p:cNvSpPr>
          <p:nvPr/>
        </p:nvSpPr>
        <p:spPr bwMode="auto">
          <a:xfrm>
            <a:off x="1006475" y="4038600"/>
            <a:ext cx="80357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Student</a:t>
            </a:r>
          </a:p>
        </p:txBody>
      </p:sp>
      <p:sp>
        <p:nvSpPr>
          <p:cNvPr id="337018" name="Text Box 122"/>
          <p:cNvSpPr txBox="1">
            <a:spLocks noChangeArrowheads="1"/>
          </p:cNvSpPr>
          <p:nvPr/>
        </p:nvSpPr>
        <p:spPr bwMode="auto">
          <a:xfrm>
            <a:off x="4205288" y="4064000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  <p:sp>
        <p:nvSpPr>
          <p:cNvPr id="337019" name="Text Box 123"/>
          <p:cNvSpPr txBox="1">
            <a:spLocks noChangeArrowheads="1"/>
          </p:cNvSpPr>
          <p:nvPr/>
        </p:nvSpPr>
        <p:spPr bwMode="auto">
          <a:xfrm>
            <a:off x="5851525" y="1103313"/>
            <a:ext cx="135235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 err="1">
                <a:solidFill>
                  <a:srgbClr val="B23C00"/>
                </a:solidFill>
              </a:rPr>
              <a:t>Student_Class</a:t>
            </a:r>
            <a:endParaRPr lang="en-US" sz="1400" dirty="0">
              <a:solidFill>
                <a:srgbClr val="B23C00"/>
              </a:solidFill>
            </a:endParaRPr>
          </a:p>
        </p:txBody>
      </p:sp>
      <p:sp>
        <p:nvSpPr>
          <p:cNvPr id="337034" name="Rectangle 138"/>
          <p:cNvSpPr>
            <a:spLocks noGrp="1" noChangeArrowheads="1"/>
          </p:cNvSpPr>
          <p:nvPr>
            <p:ph type="body" idx="1"/>
          </p:nvPr>
        </p:nvSpPr>
        <p:spPr>
          <a:xfrm>
            <a:off x="457200" y="1295399"/>
            <a:ext cx="3200400" cy="2590795"/>
          </a:xfrm>
          <a:noFill/>
          <a:ln/>
        </p:spPr>
        <p:txBody>
          <a:bodyPr/>
          <a:lstStyle/>
          <a:p>
            <a:r>
              <a:rPr lang="en-US" dirty="0"/>
              <a:t>A student has 0, 1 or many classes.</a:t>
            </a:r>
          </a:p>
          <a:p>
            <a:pPr lvl="5"/>
            <a:endParaRPr lang="en-US" dirty="0"/>
          </a:p>
          <a:p>
            <a:r>
              <a:rPr lang="en-US" dirty="0"/>
              <a:t>A class has 1 or many students.</a:t>
            </a:r>
          </a:p>
        </p:txBody>
      </p:sp>
      <p:grpSp>
        <p:nvGrpSpPr>
          <p:cNvPr id="337045" name="Group 149"/>
          <p:cNvGrpSpPr>
            <a:grpSpLocks/>
          </p:cNvGrpSpPr>
          <p:nvPr/>
        </p:nvGrpSpPr>
        <p:grpSpPr bwMode="auto">
          <a:xfrm>
            <a:off x="3616325" y="1339850"/>
            <a:ext cx="1905000" cy="2533650"/>
            <a:chOff x="2278" y="844"/>
            <a:chExt cx="1200" cy="1596"/>
          </a:xfrm>
        </p:grpSpPr>
        <p:grpSp>
          <p:nvGrpSpPr>
            <p:cNvPr id="337043" name="Group 147"/>
            <p:cNvGrpSpPr>
              <a:grpSpLocks/>
            </p:cNvGrpSpPr>
            <p:nvPr/>
          </p:nvGrpSpPr>
          <p:grpSpPr bwMode="auto">
            <a:xfrm>
              <a:off x="2278" y="844"/>
              <a:ext cx="1200" cy="1596"/>
              <a:chOff x="2278" y="844"/>
              <a:chExt cx="1200" cy="1596"/>
            </a:xfrm>
          </p:grpSpPr>
          <p:sp>
            <p:nvSpPr>
              <p:cNvPr id="337020" name="Text Box 124"/>
              <p:cNvSpPr txBox="1">
                <a:spLocks noChangeArrowheads="1"/>
              </p:cNvSpPr>
              <p:nvPr/>
            </p:nvSpPr>
            <p:spPr bwMode="auto">
              <a:xfrm>
                <a:off x="2605" y="2182"/>
                <a:ext cx="551" cy="25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000" b="1"/>
                  <a:t>Class</a:t>
                </a:r>
              </a:p>
            </p:txBody>
          </p:sp>
          <p:sp>
            <p:nvSpPr>
              <p:cNvPr id="337021" name="Text Box 125"/>
              <p:cNvSpPr txBox="1">
                <a:spLocks noChangeArrowheads="1"/>
              </p:cNvSpPr>
              <p:nvPr/>
            </p:nvSpPr>
            <p:spPr bwMode="auto">
              <a:xfrm>
                <a:off x="2515" y="844"/>
                <a:ext cx="720" cy="25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000" b="1"/>
                  <a:t>Student</a:t>
                </a:r>
              </a:p>
            </p:txBody>
          </p:sp>
          <p:sp>
            <p:nvSpPr>
              <p:cNvPr id="337022" name="Text Box 126"/>
              <p:cNvSpPr txBox="1">
                <a:spLocks noChangeArrowheads="1"/>
              </p:cNvSpPr>
              <p:nvPr/>
            </p:nvSpPr>
            <p:spPr bwMode="auto">
              <a:xfrm>
                <a:off x="2278" y="1511"/>
                <a:ext cx="1200" cy="25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2000" b="1"/>
                  <a:t>Student-Class</a:t>
                </a:r>
              </a:p>
            </p:txBody>
          </p:sp>
          <p:sp>
            <p:nvSpPr>
              <p:cNvPr id="337025" name="AutoShape 129"/>
              <p:cNvSpPr>
                <a:spLocks noChangeArrowheads="1"/>
              </p:cNvSpPr>
              <p:nvPr/>
            </p:nvSpPr>
            <p:spPr bwMode="auto">
              <a:xfrm>
                <a:off x="2790" y="1399"/>
                <a:ext cx="173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cxnSp>
            <p:nvCxnSpPr>
              <p:cNvPr id="337026" name="AutoShape 130"/>
              <p:cNvCxnSpPr>
                <a:cxnSpLocks noChangeShapeType="1"/>
                <a:stCxn id="337021" idx="2"/>
                <a:endCxn id="337022" idx="0"/>
              </p:cNvCxnSpPr>
              <p:nvPr/>
            </p:nvCxnSpPr>
            <p:spPr bwMode="auto">
              <a:xfrm>
                <a:off x="2875" y="1102"/>
                <a:ext cx="3" cy="409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37027" name="AutoShape 131"/>
              <p:cNvCxnSpPr>
                <a:cxnSpLocks noChangeShapeType="1"/>
                <a:stCxn id="337022" idx="2"/>
                <a:endCxn id="337020" idx="0"/>
              </p:cNvCxnSpPr>
              <p:nvPr/>
            </p:nvCxnSpPr>
            <p:spPr bwMode="auto">
              <a:xfrm>
                <a:off x="2878" y="1769"/>
                <a:ext cx="3" cy="413"/>
              </a:xfrm>
              <a:prstGeom prst="straightConnector1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cxnSp>
          <p:sp>
            <p:nvSpPr>
              <p:cNvPr id="337028" name="AutoShape 132"/>
              <p:cNvSpPr>
                <a:spLocks noChangeArrowheads="1"/>
              </p:cNvSpPr>
              <p:nvPr/>
            </p:nvSpPr>
            <p:spPr bwMode="auto">
              <a:xfrm rot="10800000">
                <a:off x="2791" y="1771"/>
                <a:ext cx="173" cy="115"/>
              </a:xfrm>
              <a:prstGeom prst="triangle">
                <a:avLst>
                  <a:gd name="adj" fmla="val 50000"/>
                </a:avLst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7029" name="Line 133"/>
              <p:cNvSpPr>
                <a:spLocks noChangeShapeType="1"/>
              </p:cNvSpPr>
              <p:nvPr/>
            </p:nvSpPr>
            <p:spPr bwMode="auto">
              <a:xfrm>
                <a:off x="2775" y="1400"/>
                <a:ext cx="2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040" name="Line 144"/>
              <p:cNvSpPr>
                <a:spLocks noChangeShapeType="1"/>
              </p:cNvSpPr>
              <p:nvPr/>
            </p:nvSpPr>
            <p:spPr bwMode="auto">
              <a:xfrm>
                <a:off x="2775" y="1210"/>
                <a:ext cx="2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041" name="Line 145"/>
              <p:cNvSpPr>
                <a:spLocks noChangeShapeType="1"/>
              </p:cNvSpPr>
              <p:nvPr/>
            </p:nvSpPr>
            <p:spPr bwMode="auto">
              <a:xfrm>
                <a:off x="2775" y="1884"/>
                <a:ext cx="2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7042" name="Line 146"/>
              <p:cNvSpPr>
                <a:spLocks noChangeShapeType="1"/>
              </p:cNvSpPr>
              <p:nvPr/>
            </p:nvSpPr>
            <p:spPr bwMode="auto">
              <a:xfrm>
                <a:off x="2775" y="2069"/>
                <a:ext cx="20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37044" name="Oval 148"/>
            <p:cNvSpPr>
              <a:spLocks noChangeArrowheads="1"/>
            </p:cNvSpPr>
            <p:nvPr/>
          </p:nvSpPr>
          <p:spPr bwMode="auto">
            <a:xfrm>
              <a:off x="2820" y="1284"/>
              <a:ext cx="116" cy="1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682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6593D-4C7D-9C49-B6F8-6ACF8DDA7171}" type="slidenum">
              <a:rPr lang="en-US"/>
              <a:pPr/>
              <a:t>12</a:t>
            </a:fld>
            <a:endParaRPr lang="en-US"/>
          </a:p>
        </p:txBody>
      </p:sp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Complete Entity Diagram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657600" y="1600199"/>
            <a:ext cx="1828790" cy="1749172"/>
            <a:chOff x="3657600" y="1600200"/>
            <a:chExt cx="1828790" cy="1500157"/>
          </a:xfrm>
        </p:grpSpPr>
        <p:sp>
          <p:nvSpPr>
            <p:cNvPr id="339972" name="Text Box 4"/>
            <p:cNvSpPr txBox="1">
              <a:spLocks noChangeArrowheads="1"/>
            </p:cNvSpPr>
            <p:nvPr/>
          </p:nvSpPr>
          <p:spPr bwMode="auto">
            <a:xfrm>
              <a:off x="3657600" y="1965325"/>
              <a:ext cx="1828790" cy="113503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dirty="0"/>
                <a:t>code (PK)</a:t>
              </a:r>
            </a:p>
            <a:p>
              <a:r>
                <a:rPr lang="en-US" dirty="0" err="1"/>
                <a:t>teacher_id</a:t>
              </a:r>
              <a:r>
                <a:rPr lang="en-US" dirty="0"/>
                <a:t> (FK</a:t>
              </a:r>
              <a:r>
                <a:rPr lang="en-US" dirty="0" smtClean="0"/>
                <a:t>)</a:t>
              </a:r>
            </a:p>
            <a:p>
              <a:endParaRPr lang="en-US" dirty="0"/>
            </a:p>
            <a:p>
              <a:r>
                <a:rPr lang="en-US" dirty="0"/>
                <a:t>subject</a:t>
              </a:r>
            </a:p>
            <a:p>
              <a:r>
                <a:rPr lang="en-US" dirty="0"/>
                <a:t>room</a:t>
              </a:r>
            </a:p>
          </p:txBody>
        </p:sp>
        <p:sp>
          <p:nvSpPr>
            <p:cNvPr id="339974" name="Line 6"/>
            <p:cNvSpPr>
              <a:spLocks noChangeShapeType="1"/>
            </p:cNvSpPr>
            <p:nvPr/>
          </p:nvSpPr>
          <p:spPr bwMode="auto">
            <a:xfrm>
              <a:off x="3665538" y="2514610"/>
              <a:ext cx="17637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9975" name="Text Box 7"/>
            <p:cNvSpPr txBox="1">
              <a:spLocks noChangeArrowheads="1"/>
            </p:cNvSpPr>
            <p:nvPr/>
          </p:nvSpPr>
          <p:spPr bwMode="auto">
            <a:xfrm>
              <a:off x="4152900" y="1600200"/>
              <a:ext cx="7937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b="1"/>
                <a:t>Class</a:t>
              </a:r>
            </a:p>
          </p:txBody>
        </p:sp>
        <p:sp>
          <p:nvSpPr>
            <p:cNvPr id="339976" name="Rectangle 8"/>
            <p:cNvSpPr>
              <a:spLocks noChangeArrowheads="1"/>
            </p:cNvSpPr>
            <p:nvPr/>
          </p:nvSpPr>
          <p:spPr bwMode="auto">
            <a:xfrm>
              <a:off x="3657600" y="1600200"/>
              <a:ext cx="1828790" cy="36512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DDDDD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339978" name="Group 10"/>
          <p:cNvGraphicFramePr>
            <a:graphicFrameLocks noGrp="1"/>
          </p:cNvGraphicFramePr>
          <p:nvPr/>
        </p:nvGraphicFramePr>
        <p:xfrm>
          <a:off x="2560638" y="3941763"/>
          <a:ext cx="4297362" cy="1682434"/>
        </p:xfrm>
        <a:graphic>
          <a:graphicData uri="http://schemas.openxmlformats.org/drawingml/2006/table">
            <a:tbl>
              <a:tblPr/>
              <a:tblGrid>
                <a:gridCol w="1006475"/>
                <a:gridCol w="1004887"/>
                <a:gridCol w="1646238"/>
                <a:gridCol w="63976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0019" name="Text Box 51"/>
          <p:cNvSpPr txBox="1">
            <a:spLocks noChangeArrowheads="1"/>
          </p:cNvSpPr>
          <p:nvPr/>
        </p:nvSpPr>
        <p:spPr bwMode="auto">
          <a:xfrm>
            <a:off x="2468563" y="3659188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2318627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0EDEE-5D76-924F-8A54-88D3BE7C27C8}" type="slidenum">
              <a:rPr lang="en-US"/>
              <a:pPr/>
              <a:t>13</a:t>
            </a:fld>
            <a:endParaRPr lang="en-US"/>
          </a:p>
        </p:txBody>
      </p:sp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</a:t>
            </a:r>
            <a:r>
              <a:rPr lang="en-US" dirty="0"/>
              <a:t>Workbench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Open-source version of some </a:t>
            </a:r>
            <a:r>
              <a:rPr lang="en-US" dirty="0">
                <a:solidFill>
                  <a:srgbClr val="B23C00"/>
                </a:solidFill>
              </a:rPr>
              <a:t>very expensive </a:t>
            </a:r>
            <a:r>
              <a:rPr lang="en-US" dirty="0"/>
              <a:t>commercial database design and management tools (such as </a:t>
            </a:r>
            <a:r>
              <a:rPr lang="en-US" dirty="0" err="1"/>
              <a:t>ERWin</a:t>
            </a:r>
            <a:r>
              <a:rPr lang="en-US" dirty="0"/>
              <a:t> Data Modeler)</a:t>
            </a:r>
            <a:r>
              <a:rPr lang="en-US" dirty="0" smtClean="0"/>
              <a:t>.</a:t>
            </a:r>
          </a:p>
          <a:p>
            <a:pPr lvl="6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Download from </a:t>
            </a:r>
            <a:r>
              <a:rPr lang="en-US" dirty="0">
                <a:hlinkClick r:id="rId2"/>
              </a:rPr>
              <a:t>http://dev.mysql.com/downloads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lvl="2">
              <a:lnSpc>
                <a:spcPct val="80000"/>
              </a:lnSpc>
            </a:pPr>
            <a:endParaRPr lang="en-US" sz="1700" dirty="0"/>
          </a:p>
          <a:p>
            <a:pPr>
              <a:lnSpc>
                <a:spcPct val="80000"/>
              </a:lnSpc>
            </a:pPr>
            <a:r>
              <a:rPr lang="en-US" dirty="0" smtClean="0"/>
              <a:t>Features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Manage databases and database </a:t>
            </a:r>
            <a:r>
              <a:rPr lang="en-US" dirty="0" smtClean="0"/>
              <a:t>connections.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Edit, execute, and save SQL </a:t>
            </a:r>
            <a:r>
              <a:rPr lang="en-US" dirty="0" smtClean="0"/>
              <a:t>scripts.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Forward- and reverse-</a:t>
            </a:r>
            <a:r>
              <a:rPr lang="en-US" dirty="0" smtClean="0">
                <a:solidFill>
                  <a:srgbClr val="B23C00"/>
                </a:solidFill>
              </a:rPr>
              <a:t>engineering.</a:t>
            </a:r>
            <a:endParaRPr lang="en-US" dirty="0">
              <a:solidFill>
                <a:srgbClr val="B23C00"/>
              </a:solidFill>
            </a:endParaRPr>
          </a:p>
          <a:p>
            <a:pPr lvl="2">
              <a:lnSpc>
                <a:spcPct val="80000"/>
              </a:lnSpc>
            </a:pPr>
            <a:r>
              <a:rPr lang="en-US" dirty="0"/>
              <a:t>Generate a </a:t>
            </a:r>
            <a:r>
              <a:rPr lang="en-US" dirty="0" smtClean="0"/>
              <a:t>crow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feet ER diagram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/>
              <a:t>an existing </a:t>
            </a:r>
            <a:r>
              <a:rPr lang="en-US" dirty="0" smtClean="0"/>
              <a:t>database.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Manually create an ER </a:t>
            </a:r>
            <a:r>
              <a:rPr lang="en-US" dirty="0" smtClean="0"/>
              <a:t>diagram.</a:t>
            </a:r>
            <a:endParaRPr lang="en-US" dirty="0"/>
          </a:p>
          <a:p>
            <a:pPr lvl="2">
              <a:lnSpc>
                <a:spcPct val="80000"/>
              </a:lnSpc>
            </a:pPr>
            <a:r>
              <a:rPr lang="en-US" dirty="0"/>
              <a:t>Automatically generate a database from the </a:t>
            </a:r>
            <a:r>
              <a:rPr lang="en-US" dirty="0" smtClean="0"/>
              <a:t>diagram.</a:t>
            </a:r>
            <a:endParaRPr lang="en-US" dirty="0"/>
          </a:p>
          <a:p>
            <a:pPr lvl="3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30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7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67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67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7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76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76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676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Workbench: ER Diagrams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MySQL </a:t>
            </a:r>
            <a:r>
              <a:rPr lang="en-US" dirty="0"/>
              <a:t>Workbench can generate </a:t>
            </a:r>
            <a:br>
              <a:rPr lang="en-US" dirty="0"/>
            </a:br>
            <a:r>
              <a:rPr lang="en-US" dirty="0"/>
              <a:t>a new </a:t>
            </a:r>
            <a:r>
              <a:rPr lang="en-US" dirty="0" smtClean="0"/>
              <a:t>ER </a:t>
            </a:r>
            <a:r>
              <a:rPr lang="en-US" dirty="0"/>
              <a:t>diagram by “</a:t>
            </a:r>
            <a:r>
              <a:rPr lang="en-US" dirty="0">
                <a:solidFill>
                  <a:srgbClr val="B23C00"/>
                </a:solidFill>
              </a:rPr>
              <a:t>reverse engineering</a:t>
            </a:r>
            <a:r>
              <a:rPr lang="en-US" dirty="0"/>
              <a:t>”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existing database.</a:t>
            </a:r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Demo: </a:t>
            </a:r>
            <a:r>
              <a:rPr lang="en-US" dirty="0"/>
              <a:t>Generate a new </a:t>
            </a:r>
            <a:r>
              <a:rPr lang="en-US" dirty="0" smtClean="0"/>
              <a:t>ER </a:t>
            </a:r>
            <a:r>
              <a:rPr lang="en-US" dirty="0"/>
              <a:t>diagram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65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MySQL Workbench: </a:t>
            </a:r>
            <a:r>
              <a:rPr lang="en-US" dirty="0" smtClean="0"/>
              <a:t>ER Diagrams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MySQL Workbench can generate </a:t>
            </a:r>
            <a:br>
              <a:rPr lang="en-US" dirty="0"/>
            </a:br>
            <a:r>
              <a:rPr lang="en-US" dirty="0"/>
              <a:t>a new </a:t>
            </a:r>
            <a:r>
              <a:rPr lang="en-US" dirty="0" smtClean="0"/>
              <a:t>database by “</a:t>
            </a:r>
            <a:r>
              <a:rPr lang="en-US" dirty="0" smtClean="0">
                <a:solidFill>
                  <a:srgbClr val="B23C00"/>
                </a:solidFill>
              </a:rPr>
              <a:t>forward engineering</a:t>
            </a:r>
            <a:r>
              <a:rPr lang="en-US" dirty="0"/>
              <a:t>” </a:t>
            </a:r>
            <a:br>
              <a:rPr lang="en-US" dirty="0"/>
            </a:br>
            <a:r>
              <a:rPr lang="en-US" dirty="0"/>
              <a:t>an </a:t>
            </a:r>
            <a:r>
              <a:rPr lang="en-US" dirty="0" smtClean="0"/>
              <a:t>ER diagram.</a:t>
            </a:r>
          </a:p>
          <a:p>
            <a:pPr lvl="4"/>
            <a:endParaRPr lang="en-US" dirty="0" smtClean="0">
              <a:solidFill>
                <a:srgbClr val="B23C00"/>
              </a:solidFill>
            </a:endParaRPr>
          </a:p>
          <a:p>
            <a:pPr marL="469900" lvl="1" indent="-469900"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 smtClean="0">
                <a:solidFill>
                  <a:srgbClr val="B23C00"/>
                </a:solidFill>
              </a:rPr>
              <a:t>Demo:</a:t>
            </a:r>
            <a:r>
              <a:rPr lang="en-US" sz="2800" dirty="0"/>
              <a:t> </a:t>
            </a:r>
            <a:r>
              <a:rPr lang="en-US" sz="2800" dirty="0" smtClean="0"/>
              <a:t>Generate </a:t>
            </a:r>
            <a:r>
              <a:rPr lang="en-US" sz="2800" dirty="0"/>
              <a:t>a new </a:t>
            </a:r>
            <a:r>
              <a:rPr lang="en-US" sz="2800" dirty="0" smtClean="0"/>
              <a:t>database.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0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query()</a:t>
            </a:r>
            <a:r>
              <a:rPr lang="en-US" dirty="0" smtClean="0"/>
              <a:t> vs.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exec(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PDO::query()</a:t>
            </a:r>
            <a:r>
              <a:rPr lang="en-US" b="1" dirty="0" smtClean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dirty="0" smtClean="0"/>
              <a:t>to execute </a:t>
            </a:r>
            <a:br>
              <a:rPr lang="en-US" dirty="0" smtClean="0"/>
            </a:br>
            <a:r>
              <a:rPr lang="en-US" dirty="0" smtClean="0"/>
              <a:t>an SQL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SELECT</a:t>
            </a:r>
            <a:r>
              <a:rPr lang="en-US" dirty="0" smtClean="0"/>
              <a:t> statement.</a:t>
            </a:r>
          </a:p>
          <a:p>
            <a:pPr lvl="1"/>
            <a:r>
              <a:rPr lang="en-US" dirty="0" smtClean="0"/>
              <a:t>Returns a </a:t>
            </a:r>
            <a:r>
              <a:rPr lang="en-US" dirty="0" smtClean="0">
                <a:solidFill>
                  <a:srgbClr val="B23C00"/>
                </a:solidFill>
              </a:rPr>
              <a:t>result set </a:t>
            </a:r>
            <a:r>
              <a:rPr lang="en-US" dirty="0" smtClean="0"/>
              <a:t>as a </a:t>
            </a:r>
            <a:r>
              <a:rPr lang="en-US" b="1" dirty="0" err="1" smtClean="0">
                <a:solidFill>
                  <a:srgbClr val="0033CC"/>
                </a:solidFill>
                <a:latin typeface="Courier New"/>
                <a:cs typeface="Courier New"/>
              </a:rPr>
              <a:t>PDOStatement</a:t>
            </a:r>
            <a:r>
              <a:rPr lang="en-US" dirty="0" smtClean="0"/>
              <a:t> object.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2977552"/>
            <a:ext cx="8188159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$</a:t>
            </a:r>
            <a:r>
              <a:rPr lang="en-US" sz="2000" b="1" dirty="0">
                <a:latin typeface="Courier New"/>
                <a:cs typeface="Courier New"/>
              </a:rPr>
              <a:t>con = new PDO("</a:t>
            </a:r>
            <a:r>
              <a:rPr lang="en-US" sz="2000" b="1" dirty="0" err="1">
                <a:latin typeface="Courier New"/>
                <a:cs typeface="Courier New"/>
              </a:rPr>
              <a:t>mysql:host</a:t>
            </a:r>
            <a:r>
              <a:rPr lang="en-US" sz="2000" b="1" dirty="0">
                <a:latin typeface="Courier New"/>
                <a:cs typeface="Courier New"/>
              </a:rPr>
              <a:t>=</a:t>
            </a:r>
            <a:r>
              <a:rPr lang="en-US" sz="2000" b="1" dirty="0" err="1">
                <a:latin typeface="Courier New"/>
                <a:cs typeface="Courier New"/>
              </a:rPr>
              <a:t>localhost;dbname</a:t>
            </a:r>
            <a:r>
              <a:rPr lang="en-US" sz="2000" b="1" dirty="0">
                <a:latin typeface="Courier New"/>
                <a:cs typeface="Courier New"/>
              </a:rPr>
              <a:t>=school",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           </a:t>
            </a:r>
            <a:r>
              <a:rPr lang="nl-NL" sz="2000" b="1" dirty="0">
                <a:latin typeface="Courier New"/>
                <a:cs typeface="Courier New"/>
              </a:rPr>
              <a:t>"root", "</a:t>
            </a:r>
            <a:r>
              <a:rPr lang="nl-NL" sz="2000" b="1" dirty="0" err="1">
                <a:latin typeface="Courier New"/>
                <a:cs typeface="Courier New"/>
              </a:rPr>
              <a:t>sesame</a:t>
            </a:r>
            <a:r>
              <a:rPr lang="nl-NL" sz="2000" b="1" dirty="0">
                <a:latin typeface="Courier New"/>
                <a:cs typeface="Courier New"/>
              </a:rPr>
              <a:t>");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$</a:t>
            </a:r>
            <a:r>
              <a:rPr lang="nl-NL" sz="2000" b="1" dirty="0">
                <a:latin typeface="Courier New"/>
                <a:cs typeface="Courier New"/>
              </a:rPr>
              <a:t>con-&gt;</a:t>
            </a:r>
            <a:r>
              <a:rPr lang="nl-NL" sz="2000" b="1" dirty="0" err="1">
                <a:latin typeface="Courier New"/>
                <a:cs typeface="Courier New"/>
              </a:rPr>
              <a:t>setAttribute</a:t>
            </a:r>
            <a:r>
              <a:rPr lang="nl-NL" sz="20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               </a:t>
            </a:r>
            <a:r>
              <a:rPr lang="nl-NL" sz="2000" b="1" dirty="0">
                <a:latin typeface="Courier New"/>
                <a:cs typeface="Courier New"/>
              </a:rPr>
              <a:t>PDO::ERRMODE_EXCEPTION);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    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$</a:t>
            </a:r>
            <a:r>
              <a:rPr lang="nl-NL" sz="2000" b="1" dirty="0">
                <a:latin typeface="Courier New"/>
                <a:cs typeface="Courier New"/>
              </a:rPr>
              <a:t>query = "SELECT * FROM teacher WHERE </a:t>
            </a:r>
            <a:r>
              <a:rPr lang="nl-NL" sz="2000" b="1" dirty="0" err="1">
                <a:latin typeface="Courier New"/>
                <a:cs typeface="Courier New"/>
              </a:rPr>
              <a:t>id</a:t>
            </a:r>
            <a:r>
              <a:rPr lang="nl-NL" sz="2000" b="1" dirty="0">
                <a:latin typeface="Courier New"/>
                <a:cs typeface="Courier New"/>
              </a:rPr>
              <a:t> = $</a:t>
            </a:r>
            <a:r>
              <a:rPr lang="nl-NL" sz="2000" b="1" dirty="0" err="1" smtClean="0">
                <a:latin typeface="Courier New"/>
                <a:cs typeface="Courier New"/>
              </a:rPr>
              <a:t>id</a:t>
            </a:r>
            <a:r>
              <a:rPr lang="nl-NL" sz="2000" b="1" dirty="0" smtClean="0">
                <a:latin typeface="Courier New"/>
                <a:cs typeface="Courier New"/>
              </a:rPr>
              <a:t>";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$data  = </a:t>
            </a:r>
            <a:r>
              <a:rPr lang="en-US" sz="2000" b="1" dirty="0">
                <a:latin typeface="Courier New"/>
                <a:cs typeface="Courier New"/>
              </a:rPr>
              <a:t>$con-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query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>
                <a:latin typeface="Courier New"/>
                <a:cs typeface="Courier New"/>
              </a:rPr>
              <a:t>$query)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120070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PHP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query()</a:t>
            </a:r>
            <a:r>
              <a:rPr lang="en-US" dirty="0" smtClean="0"/>
              <a:t> vs.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exec()</a:t>
            </a:r>
            <a:r>
              <a:rPr lang="en-US" i="1" dirty="0"/>
              <a:t>, cont’d</a:t>
            </a:r>
            <a:endParaRPr lang="en-US" b="1" i="1" dirty="0">
              <a:solidFill>
                <a:srgbClr val="0033CC"/>
              </a:solidFill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 smtClean="0"/>
              <a:t>Use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PDO::exec()</a:t>
            </a:r>
            <a:r>
              <a:rPr lang="en-US" b="1" dirty="0" smtClean="0">
                <a:solidFill>
                  <a:srgbClr val="0033CC"/>
                </a:solidFill>
                <a:latin typeface="+mj-lt"/>
                <a:cs typeface="Courier New"/>
              </a:rPr>
              <a:t> </a:t>
            </a:r>
            <a:r>
              <a:rPr lang="en-US" dirty="0" smtClean="0"/>
              <a:t>to execute an </a:t>
            </a:r>
            <a:br>
              <a:rPr lang="en-US" dirty="0" smtClean="0"/>
            </a:br>
            <a:r>
              <a:rPr lang="en-US" dirty="0" smtClean="0"/>
              <a:t>SQL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INSERT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UPDATE</a:t>
            </a:r>
            <a:r>
              <a:rPr lang="en-US" dirty="0" smtClean="0"/>
              <a:t>, or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DELETE</a:t>
            </a:r>
            <a:r>
              <a:rPr lang="en-US" b="1" dirty="0" smtClean="0">
                <a:solidFill>
                  <a:srgbClr val="0033CC"/>
                </a:solidFill>
                <a:cs typeface="Courier New"/>
              </a:rPr>
              <a:t> </a:t>
            </a:r>
            <a:r>
              <a:rPr lang="en-US" dirty="0" smtClean="0"/>
              <a:t>statement.</a:t>
            </a:r>
          </a:p>
          <a:p>
            <a:pPr lvl="1"/>
            <a:r>
              <a:rPr lang="en-US" dirty="0" smtClean="0"/>
              <a:t>Returns the </a:t>
            </a:r>
            <a:r>
              <a:rPr lang="en-US" dirty="0" smtClean="0">
                <a:solidFill>
                  <a:srgbClr val="B23C00"/>
                </a:solidFill>
              </a:rPr>
              <a:t>count</a:t>
            </a:r>
            <a:r>
              <a:rPr lang="en-US" dirty="0" smtClean="0"/>
              <a:t> of affected rows.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2977552"/>
            <a:ext cx="8188159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$</a:t>
            </a:r>
            <a:r>
              <a:rPr lang="en-US" sz="2000" b="1" dirty="0">
                <a:latin typeface="Courier New"/>
                <a:cs typeface="Courier New"/>
              </a:rPr>
              <a:t>con = new PDO("</a:t>
            </a:r>
            <a:r>
              <a:rPr lang="en-US" sz="2000" b="1" dirty="0" err="1">
                <a:latin typeface="Courier New"/>
                <a:cs typeface="Courier New"/>
              </a:rPr>
              <a:t>mysql:host</a:t>
            </a:r>
            <a:r>
              <a:rPr lang="en-US" sz="2000" b="1" dirty="0">
                <a:latin typeface="Courier New"/>
                <a:cs typeface="Courier New"/>
              </a:rPr>
              <a:t>=</a:t>
            </a:r>
            <a:r>
              <a:rPr lang="en-US" sz="2000" b="1" dirty="0" err="1">
                <a:latin typeface="Courier New"/>
                <a:cs typeface="Courier New"/>
              </a:rPr>
              <a:t>localhost;dbname</a:t>
            </a:r>
            <a:r>
              <a:rPr lang="en-US" sz="2000" b="1" dirty="0">
                <a:latin typeface="Courier New"/>
                <a:cs typeface="Courier New"/>
              </a:rPr>
              <a:t>=school",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           </a:t>
            </a:r>
            <a:r>
              <a:rPr lang="nl-NL" sz="2000" b="1" dirty="0">
                <a:latin typeface="Courier New"/>
                <a:cs typeface="Courier New"/>
              </a:rPr>
              <a:t>"root", "</a:t>
            </a:r>
            <a:r>
              <a:rPr lang="nl-NL" sz="2000" b="1" dirty="0" err="1">
                <a:latin typeface="Courier New"/>
                <a:cs typeface="Courier New"/>
              </a:rPr>
              <a:t>sesame</a:t>
            </a:r>
            <a:r>
              <a:rPr lang="nl-NL" sz="2000" b="1" dirty="0">
                <a:latin typeface="Courier New"/>
                <a:cs typeface="Courier New"/>
              </a:rPr>
              <a:t>");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$</a:t>
            </a:r>
            <a:r>
              <a:rPr lang="nl-NL" sz="2000" b="1" dirty="0">
                <a:latin typeface="Courier New"/>
                <a:cs typeface="Courier New"/>
              </a:rPr>
              <a:t>con-&gt;</a:t>
            </a:r>
            <a:r>
              <a:rPr lang="nl-NL" sz="2000" b="1" dirty="0" err="1">
                <a:latin typeface="Courier New"/>
                <a:cs typeface="Courier New"/>
              </a:rPr>
              <a:t>setAttribute</a:t>
            </a:r>
            <a:r>
              <a:rPr lang="nl-NL" sz="20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               </a:t>
            </a:r>
            <a:r>
              <a:rPr lang="nl-NL" sz="2000" b="1" dirty="0">
                <a:latin typeface="Courier New"/>
                <a:cs typeface="Courier New"/>
              </a:rPr>
              <a:t>PDO::ERRMODE_EXCEPTION);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    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$</a:t>
            </a:r>
            <a:r>
              <a:rPr lang="nl-NL" sz="2000" b="1" dirty="0">
                <a:latin typeface="Courier New"/>
                <a:cs typeface="Courier New"/>
              </a:rPr>
              <a:t>query = </a:t>
            </a:r>
            <a:r>
              <a:rPr lang="nl-NL" sz="2000" b="1" dirty="0" smtClean="0">
                <a:latin typeface="Courier New"/>
                <a:cs typeface="Courier New"/>
              </a:rPr>
              <a:t>"</a:t>
            </a:r>
            <a:r>
              <a:rPr lang="en-US" sz="2000" b="1" dirty="0">
                <a:latin typeface="Courier New" charset="0"/>
              </a:rPr>
              <a:t>UPDATE </a:t>
            </a:r>
            <a:r>
              <a:rPr lang="en-US" sz="2000" b="1" dirty="0" smtClean="0">
                <a:latin typeface="Courier New" charset="0"/>
              </a:rPr>
              <a:t>teacher </a:t>
            </a:r>
            <a:r>
              <a:rPr lang="nl-NL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 charset="0"/>
              </a:rPr>
              <a:t>.</a:t>
            </a:r>
          </a:p>
          <a:p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        </a:t>
            </a:r>
            <a:r>
              <a:rPr lang="nl-NL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 charset="0"/>
              </a:rPr>
              <a:t>SET </a:t>
            </a:r>
            <a:r>
              <a:rPr lang="en-US" sz="2000" b="1" dirty="0">
                <a:latin typeface="Courier New" charset="0"/>
              </a:rPr>
              <a:t>first = '</a:t>
            </a:r>
            <a:r>
              <a:rPr lang="en-US" sz="2000" b="1" dirty="0" smtClean="0">
                <a:latin typeface="Courier New" charset="0"/>
              </a:rPr>
              <a:t>Ronald' </a:t>
            </a:r>
            <a:r>
              <a:rPr lang="nl-NL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 charset="0"/>
              </a:rPr>
              <a:t>.</a:t>
            </a:r>
            <a:r>
              <a:rPr lang="en-US" sz="2000" b="1" dirty="0">
                <a:latin typeface="Courier New" charset="0"/>
              </a:rPr>
              <a:t/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</a:t>
            </a:r>
            <a:r>
              <a:rPr lang="en-US" sz="2000" b="1" dirty="0" smtClean="0">
                <a:latin typeface="Courier New" charset="0"/>
              </a:rPr>
              <a:t>        </a:t>
            </a:r>
            <a:r>
              <a:rPr lang="nl-NL" sz="2000" b="1" dirty="0">
                <a:latin typeface="Courier New"/>
                <a:cs typeface="Courier New"/>
              </a:rPr>
              <a:t>"</a:t>
            </a:r>
            <a:r>
              <a:rPr lang="en-US" sz="2000" b="1" dirty="0" smtClean="0">
                <a:latin typeface="Courier New" charset="0"/>
              </a:rPr>
              <a:t>WHERE </a:t>
            </a:r>
            <a:r>
              <a:rPr lang="en-US" sz="2000" b="1" dirty="0">
                <a:latin typeface="Courier New" charset="0"/>
              </a:rPr>
              <a:t>first = '</a:t>
            </a:r>
            <a:r>
              <a:rPr lang="en-US" sz="2000" b="1" dirty="0" smtClean="0">
                <a:latin typeface="Courier New" charset="0"/>
              </a:rPr>
              <a:t>Ron'</a:t>
            </a:r>
            <a:r>
              <a:rPr lang="nl-NL" sz="2000" b="1" dirty="0" smtClean="0">
                <a:latin typeface="Courier New"/>
                <a:cs typeface="Courier New"/>
              </a:rPr>
              <a:t>";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$count = </a:t>
            </a:r>
            <a:r>
              <a:rPr lang="en-US" sz="2000" b="1" dirty="0">
                <a:latin typeface="Courier New"/>
                <a:cs typeface="Courier New"/>
              </a:rPr>
              <a:t>$con-</a:t>
            </a:r>
            <a:r>
              <a:rPr lang="en-US" sz="2000" b="1" dirty="0" smtClean="0">
                <a:latin typeface="Courier New"/>
                <a:cs typeface="Courier New"/>
              </a:rPr>
              <a:t>&gt;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exec</a:t>
            </a:r>
            <a:r>
              <a:rPr lang="en-US" sz="2000" b="1" dirty="0" smtClean="0">
                <a:latin typeface="Courier New"/>
                <a:cs typeface="Courier New"/>
              </a:rPr>
              <a:t>(</a:t>
            </a:r>
            <a:r>
              <a:rPr lang="en-US" sz="2000" b="1" dirty="0">
                <a:latin typeface="Courier New"/>
                <a:cs typeface="Courier New"/>
              </a:rPr>
              <a:t>$query)</a:t>
            </a:r>
            <a:r>
              <a:rPr lang="en-US" sz="2000" b="1" dirty="0" smtClean="0">
                <a:latin typeface="Courier New"/>
                <a:cs typeface="Courier New"/>
              </a:rPr>
              <a:t>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7013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Join with PHP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9932" y="1234464"/>
            <a:ext cx="7572506" cy="501675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first </a:t>
            </a:r>
            <a:r>
              <a:rPr lang="en-US" b="1" dirty="0">
                <a:latin typeface="Courier New"/>
                <a:cs typeface="Courier New"/>
              </a:rPr>
              <a:t>= </a:t>
            </a:r>
            <a:r>
              <a:rPr lang="en-US" b="1" dirty="0" err="1">
                <a:latin typeface="Courier New"/>
                <a:cs typeface="Courier New"/>
              </a:rPr>
              <a:t>filter_input</a:t>
            </a:r>
            <a:r>
              <a:rPr lang="en-US" b="1" dirty="0">
                <a:latin typeface="Courier New"/>
                <a:cs typeface="Courier New"/>
              </a:rPr>
              <a:t>(INPUT_GET,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firstName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last  </a:t>
            </a:r>
            <a:r>
              <a:rPr lang="en-US" b="1" dirty="0">
                <a:latin typeface="Courier New"/>
                <a:cs typeface="Courier New"/>
              </a:rPr>
              <a:t>= </a:t>
            </a:r>
            <a:r>
              <a:rPr lang="en-US" b="1" dirty="0" err="1">
                <a:latin typeface="Courier New"/>
                <a:cs typeface="Courier New"/>
              </a:rPr>
              <a:t>filter_input</a:t>
            </a:r>
            <a:r>
              <a:rPr lang="en-US" b="1" dirty="0">
                <a:latin typeface="Courier New"/>
                <a:cs typeface="Courier New"/>
              </a:rPr>
              <a:t>(INPUT_GET, 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lastName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    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try </a:t>
            </a:r>
            <a:r>
              <a:rPr lang="en-US" b="1" dirty="0">
                <a:latin typeface="Courier New"/>
                <a:cs typeface="Courier New"/>
              </a:rPr>
              <a:t>{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$</a:t>
            </a:r>
            <a:r>
              <a:rPr lang="en-US" b="1" dirty="0">
                <a:latin typeface="Courier New"/>
                <a:cs typeface="Courier New"/>
              </a:rPr>
              <a:t>con = new PDO("</a:t>
            </a:r>
            <a:r>
              <a:rPr lang="en-US" b="1" dirty="0" err="1">
                <a:latin typeface="Courier New"/>
                <a:cs typeface="Courier New"/>
              </a:rPr>
              <a:t>mysql:host</a:t>
            </a:r>
            <a:r>
              <a:rPr lang="en-US" b="1" dirty="0">
                <a:latin typeface="Courier New"/>
                <a:cs typeface="Courier New"/>
              </a:rPr>
              <a:t>=</a:t>
            </a:r>
            <a:r>
              <a:rPr lang="en-US" b="1" dirty="0" err="1">
                <a:latin typeface="Courier New"/>
                <a:cs typeface="Courier New"/>
              </a:rPr>
              <a:t>localhost;dbname</a:t>
            </a:r>
            <a:r>
              <a:rPr lang="en-US" b="1" dirty="0">
                <a:latin typeface="Courier New"/>
                <a:cs typeface="Courier New"/>
              </a:rPr>
              <a:t>=school",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smtClean="0">
                <a:latin typeface="Courier New"/>
                <a:cs typeface="Courier New"/>
              </a:rPr>
              <a:t>               </a:t>
            </a:r>
            <a:r>
              <a:rPr lang="nl-NL" b="1" dirty="0">
                <a:latin typeface="Courier New"/>
                <a:cs typeface="Courier New"/>
              </a:rPr>
              <a:t>"root", "</a:t>
            </a:r>
            <a:r>
              <a:rPr lang="nl-NL" b="1" dirty="0" err="1">
                <a:latin typeface="Courier New"/>
                <a:cs typeface="Courier New"/>
              </a:rPr>
              <a:t>sesame</a:t>
            </a:r>
            <a:r>
              <a:rPr lang="nl-NL" b="1" dirty="0">
                <a:latin typeface="Courier New"/>
                <a:cs typeface="Courier New"/>
              </a:rPr>
              <a:t>");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smtClean="0">
                <a:latin typeface="Courier New"/>
                <a:cs typeface="Courier New"/>
              </a:rPr>
              <a:t>$</a:t>
            </a:r>
            <a:r>
              <a:rPr lang="nl-NL" b="1" dirty="0">
                <a:latin typeface="Courier New"/>
                <a:cs typeface="Courier New"/>
              </a:rPr>
              <a:t>con-&gt;</a:t>
            </a:r>
            <a:r>
              <a:rPr lang="nl-NL" b="1" dirty="0" err="1">
                <a:latin typeface="Courier New"/>
                <a:cs typeface="Courier New"/>
              </a:rPr>
              <a:t>setAttribute</a:t>
            </a:r>
            <a:r>
              <a:rPr lang="nl-NL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smtClean="0">
                <a:latin typeface="Courier New"/>
                <a:cs typeface="Courier New"/>
              </a:rPr>
              <a:t>                   </a:t>
            </a:r>
            <a:r>
              <a:rPr lang="nl-NL" b="1" dirty="0">
                <a:latin typeface="Courier New"/>
                <a:cs typeface="Courier New"/>
              </a:rPr>
              <a:t>PDO::ERRMODE_EXCEPTION);</a:t>
            </a:r>
          </a:p>
          <a:p>
            <a:r>
              <a:rPr lang="nl-NL" b="1" dirty="0">
                <a:latin typeface="Courier New"/>
                <a:cs typeface="Courier New"/>
              </a:rPr>
              <a:t>            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smtClean="0">
                <a:latin typeface="Courier New"/>
                <a:cs typeface="Courier New"/>
              </a:rPr>
              <a:t>$</a:t>
            </a:r>
            <a:r>
              <a:rPr lang="nl-NL" b="1" dirty="0">
                <a:latin typeface="Courier New"/>
                <a:cs typeface="Courier New"/>
              </a:rPr>
              <a:t>query = "SELECT </a:t>
            </a:r>
            <a:r>
              <a:rPr lang="nl-NL" b="1" dirty="0" err="1">
                <a:latin typeface="Courier New"/>
                <a:cs typeface="Courier New"/>
              </a:rPr>
              <a:t>student.first</a:t>
            </a:r>
            <a:r>
              <a:rPr lang="nl-NL" b="1" dirty="0">
                <a:latin typeface="Courier New"/>
                <a:cs typeface="Courier New"/>
              </a:rPr>
              <a:t>, </a:t>
            </a:r>
            <a:r>
              <a:rPr lang="nl-NL" b="1" dirty="0" err="1">
                <a:latin typeface="Courier New"/>
                <a:cs typeface="Courier New"/>
              </a:rPr>
              <a:t>student.last</a:t>
            </a:r>
            <a:r>
              <a:rPr lang="nl-NL" b="1" dirty="0">
                <a:latin typeface="Courier New"/>
                <a:cs typeface="Courier New"/>
              </a:rPr>
              <a:t>, subject ".</a:t>
            </a:r>
          </a:p>
          <a:p>
            <a:r>
              <a:rPr lang="nl-NL" b="1" dirty="0">
                <a:latin typeface="Courier New"/>
                <a:cs typeface="Courier New"/>
              </a:rPr>
              <a:t>    </a:t>
            </a:r>
            <a:r>
              <a:rPr lang="nl-NL" b="1" dirty="0" smtClean="0">
                <a:latin typeface="Courier New"/>
                <a:cs typeface="Courier New"/>
              </a:rPr>
              <a:t>         </a:t>
            </a:r>
            <a:r>
              <a:rPr lang="nl-NL" b="1" dirty="0">
                <a:latin typeface="Courier New"/>
                <a:cs typeface="Courier New"/>
              </a:rPr>
              <a:t>"FROM student, teacher, class, </a:t>
            </a:r>
            <a:r>
              <a:rPr lang="nl-NL" b="1" dirty="0" err="1">
                <a:latin typeface="Courier New"/>
                <a:cs typeface="Courier New"/>
              </a:rPr>
              <a:t>student_class</a:t>
            </a:r>
            <a:r>
              <a:rPr lang="nl-NL" b="1" dirty="0">
                <a:latin typeface="Courier New"/>
                <a:cs typeface="Courier New"/>
              </a:rPr>
              <a:t> ".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"WHERE </a:t>
            </a:r>
            <a:r>
              <a:rPr lang="en-US" b="1" dirty="0" err="1">
                <a:latin typeface="Courier New"/>
                <a:cs typeface="Courier New"/>
              </a:rPr>
              <a:t>teacher.last</a:t>
            </a:r>
            <a:r>
              <a:rPr lang="en-US" b="1" dirty="0">
                <a:latin typeface="Courier New"/>
                <a:cs typeface="Courier New"/>
              </a:rPr>
              <a:t> = '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$last</a:t>
            </a:r>
            <a:r>
              <a:rPr lang="en-US" b="1" dirty="0">
                <a:latin typeface="Courier New"/>
                <a:cs typeface="Courier New"/>
              </a:rPr>
              <a:t>' ". 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"AND </a:t>
            </a:r>
            <a:r>
              <a:rPr lang="en-US" b="1" dirty="0" err="1">
                <a:latin typeface="Courier New"/>
                <a:cs typeface="Courier New"/>
              </a:rPr>
              <a:t>teacher.first</a:t>
            </a:r>
            <a:r>
              <a:rPr lang="en-US" b="1" dirty="0">
                <a:latin typeface="Courier New"/>
                <a:cs typeface="Courier New"/>
              </a:rPr>
              <a:t> = '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$first</a:t>
            </a:r>
            <a:r>
              <a:rPr lang="en-US" b="1" dirty="0">
                <a:latin typeface="Courier New"/>
                <a:cs typeface="Courier New"/>
              </a:rPr>
              <a:t>' ".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"AND </a:t>
            </a:r>
            <a:r>
              <a:rPr lang="en-US" b="1" dirty="0" err="1">
                <a:latin typeface="Courier New"/>
                <a:cs typeface="Courier New"/>
              </a:rPr>
              <a:t>teacher_id</a:t>
            </a:r>
            <a:r>
              <a:rPr lang="en-US" b="1" dirty="0">
                <a:latin typeface="Courier New"/>
                <a:cs typeface="Courier New"/>
              </a:rPr>
              <a:t> = </a:t>
            </a:r>
            <a:r>
              <a:rPr lang="en-US" b="1" dirty="0" err="1">
                <a:latin typeface="Courier New"/>
                <a:cs typeface="Courier New"/>
              </a:rPr>
              <a:t>teacher.id</a:t>
            </a:r>
            <a:r>
              <a:rPr lang="en-US" b="1" dirty="0">
                <a:latin typeface="Courier New"/>
                <a:cs typeface="Courier New"/>
              </a:rPr>
              <a:t> ".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"AND code = </a:t>
            </a:r>
            <a:r>
              <a:rPr lang="en-US" b="1" dirty="0" err="1">
                <a:latin typeface="Courier New"/>
                <a:cs typeface="Courier New"/>
              </a:rPr>
              <a:t>class_code</a:t>
            </a:r>
            <a:r>
              <a:rPr lang="en-US" b="1" dirty="0">
                <a:latin typeface="Courier New"/>
                <a:cs typeface="Courier New"/>
              </a:rPr>
              <a:t> ".</a:t>
            </a:r>
          </a:p>
          <a:p>
            <a:r>
              <a:rPr lang="pl-PL" b="1" dirty="0">
                <a:latin typeface="Courier New"/>
                <a:cs typeface="Courier New"/>
              </a:rPr>
              <a:t>    </a:t>
            </a:r>
            <a:r>
              <a:rPr lang="pl-PL" b="1" dirty="0" smtClean="0">
                <a:latin typeface="Courier New"/>
                <a:cs typeface="Courier New"/>
              </a:rPr>
              <a:t>         </a:t>
            </a:r>
            <a:r>
              <a:rPr lang="pl-PL" b="1" dirty="0">
                <a:latin typeface="Courier New"/>
                <a:cs typeface="Courier New"/>
              </a:rPr>
              <a:t>"AND </a:t>
            </a:r>
            <a:r>
              <a:rPr lang="pl-PL" b="1" dirty="0" err="1">
                <a:latin typeface="Courier New"/>
                <a:cs typeface="Courier New"/>
              </a:rPr>
              <a:t>student.id</a:t>
            </a:r>
            <a:r>
              <a:rPr lang="pl-PL" b="1" dirty="0">
                <a:latin typeface="Courier New"/>
                <a:cs typeface="Courier New"/>
              </a:rPr>
              <a:t> = </a:t>
            </a:r>
            <a:r>
              <a:rPr lang="pl-PL" b="1" dirty="0" err="1">
                <a:latin typeface="Courier New"/>
                <a:cs typeface="Courier New"/>
              </a:rPr>
              <a:t>student_id</a:t>
            </a:r>
            <a:r>
              <a:rPr lang="pl-PL" b="1" dirty="0">
                <a:latin typeface="Courier New"/>
                <a:cs typeface="Courier New"/>
              </a:rPr>
              <a:t> ".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         </a:t>
            </a:r>
            <a:r>
              <a:rPr lang="en-US" b="1" dirty="0">
                <a:latin typeface="Courier New"/>
                <a:cs typeface="Courier New"/>
              </a:rPr>
              <a:t>"ORDER BY subject, </a:t>
            </a:r>
            <a:r>
              <a:rPr lang="en-US" b="1" dirty="0" err="1">
                <a:latin typeface="Courier New"/>
                <a:cs typeface="Courier New"/>
              </a:rPr>
              <a:t>student.last</a:t>
            </a:r>
            <a:r>
              <a:rPr lang="en-US" b="1" dirty="0">
                <a:latin typeface="Courier New"/>
                <a:cs typeface="Courier New"/>
              </a:rPr>
              <a:t>";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    $</a:t>
            </a:r>
            <a:r>
              <a:rPr lang="en-US" b="1" dirty="0">
                <a:latin typeface="Courier New"/>
                <a:cs typeface="Courier New"/>
              </a:rPr>
              <a:t>data = $con-&gt;query($query);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smtClean="0">
                <a:latin typeface="Courier New"/>
                <a:cs typeface="Courier New"/>
              </a:rPr>
              <a:t>$</a:t>
            </a:r>
            <a:r>
              <a:rPr lang="en-US" b="1" dirty="0">
                <a:latin typeface="Courier New"/>
                <a:cs typeface="Courier New"/>
              </a:rPr>
              <a:t>data-&gt;</a:t>
            </a:r>
            <a:r>
              <a:rPr lang="en-US" b="1" dirty="0" err="1">
                <a:latin typeface="Courier New"/>
                <a:cs typeface="Courier New"/>
              </a:rPr>
              <a:t>setFetchMode</a:t>
            </a:r>
            <a:r>
              <a:rPr lang="en-US" b="1" dirty="0">
                <a:latin typeface="Courier New"/>
                <a:cs typeface="Courier New"/>
              </a:rPr>
              <a:t>(PDO::FETCH_ASSOC);</a:t>
            </a:r>
          </a:p>
        </p:txBody>
      </p:sp>
    </p:spTree>
    <p:extLst>
      <p:ext uri="{BB962C8B-B14F-4D97-AF65-F5344CB8AC3E}">
        <p14:creationId xmlns:p14="http://schemas.microsoft.com/office/powerpoint/2010/main" val="1889131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Injection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 smtClean="0"/>
              <a:t>A simple query with a teacher id: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928" y="1929323"/>
            <a:ext cx="8803812" cy="3785652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id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err="1">
                <a:latin typeface="Courier New"/>
                <a:cs typeface="Courier New"/>
              </a:rPr>
              <a:t>filter_input</a:t>
            </a:r>
            <a:r>
              <a:rPr lang="en-US" sz="2000" b="1" dirty="0">
                <a:latin typeface="Courier New"/>
                <a:cs typeface="Courier New"/>
              </a:rPr>
              <a:t>(INPUT_GET,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"id"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try </a:t>
            </a:r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$</a:t>
            </a:r>
            <a:r>
              <a:rPr lang="en-US" sz="2000" b="1" dirty="0">
                <a:latin typeface="Courier New"/>
                <a:cs typeface="Courier New"/>
              </a:rPr>
              <a:t>con = new PDO("</a:t>
            </a:r>
            <a:r>
              <a:rPr lang="en-US" sz="2000" b="1" dirty="0" err="1">
                <a:latin typeface="Courier New"/>
                <a:cs typeface="Courier New"/>
              </a:rPr>
              <a:t>mysql:host</a:t>
            </a:r>
            <a:r>
              <a:rPr lang="en-US" sz="2000" b="1" dirty="0">
                <a:latin typeface="Courier New"/>
                <a:cs typeface="Courier New"/>
              </a:rPr>
              <a:t>=</a:t>
            </a:r>
            <a:r>
              <a:rPr lang="en-US" sz="2000" b="1" dirty="0" err="1">
                <a:latin typeface="Courier New"/>
                <a:cs typeface="Courier New"/>
              </a:rPr>
              <a:t>localhost;dbname</a:t>
            </a:r>
            <a:r>
              <a:rPr lang="en-US" sz="2000" b="1" dirty="0">
                <a:latin typeface="Courier New"/>
                <a:cs typeface="Courier New"/>
              </a:rPr>
              <a:t>=school",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smtClean="0">
                <a:latin typeface="Courier New"/>
                <a:cs typeface="Courier New"/>
              </a:rPr>
              <a:t>               </a:t>
            </a:r>
            <a:r>
              <a:rPr lang="nl-NL" sz="2000" b="1" dirty="0">
                <a:latin typeface="Courier New"/>
                <a:cs typeface="Courier New"/>
              </a:rPr>
              <a:t>"root", "</a:t>
            </a:r>
            <a:r>
              <a:rPr lang="nl-NL" sz="2000" b="1" dirty="0" err="1">
                <a:latin typeface="Courier New"/>
                <a:cs typeface="Courier New"/>
              </a:rPr>
              <a:t>sesame</a:t>
            </a:r>
            <a:r>
              <a:rPr lang="nl-NL" sz="2000" b="1" dirty="0">
                <a:latin typeface="Courier New"/>
                <a:cs typeface="Courier New"/>
              </a:rPr>
              <a:t>");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smtClean="0">
                <a:latin typeface="Courier New"/>
                <a:cs typeface="Courier New"/>
              </a:rPr>
              <a:t>$</a:t>
            </a:r>
            <a:r>
              <a:rPr lang="nl-NL" sz="2000" b="1" dirty="0">
                <a:latin typeface="Courier New"/>
                <a:cs typeface="Courier New"/>
              </a:rPr>
              <a:t>con-&gt;</a:t>
            </a:r>
            <a:r>
              <a:rPr lang="nl-NL" sz="2000" b="1" dirty="0" err="1">
                <a:latin typeface="Courier New"/>
                <a:cs typeface="Courier New"/>
              </a:rPr>
              <a:t>setAttribute</a:t>
            </a:r>
            <a:r>
              <a:rPr lang="nl-NL" sz="20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smtClean="0">
                <a:latin typeface="Courier New"/>
                <a:cs typeface="Courier New"/>
              </a:rPr>
              <a:t>                   </a:t>
            </a:r>
            <a:r>
              <a:rPr lang="nl-NL" sz="2000" b="1" dirty="0">
                <a:latin typeface="Courier New"/>
                <a:cs typeface="Courier New"/>
              </a:rPr>
              <a:t>PDO::ERRMODE_EXCEPTION);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        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$</a:t>
            </a:r>
            <a:r>
              <a:rPr lang="nl-NL" sz="2000" b="1" dirty="0">
                <a:solidFill>
                  <a:srgbClr val="0033CC"/>
                </a:solidFill>
                <a:latin typeface="Courier New"/>
                <a:cs typeface="Courier New"/>
              </a:rPr>
              <a:t>query = "SELECT * FROM teacher WHERE </a:t>
            </a:r>
            <a:r>
              <a:rPr lang="nl-NL" sz="2000" b="1" dirty="0" err="1">
                <a:solidFill>
                  <a:srgbClr val="0033CC"/>
                </a:solidFill>
                <a:latin typeface="Courier New"/>
                <a:cs typeface="Courier New"/>
              </a:rPr>
              <a:t>id</a:t>
            </a:r>
            <a:r>
              <a:rPr lang="nl-NL" sz="2000" b="1" dirty="0">
                <a:solidFill>
                  <a:srgbClr val="0033CC"/>
                </a:solidFill>
                <a:latin typeface="Courier New"/>
                <a:cs typeface="Courier New"/>
              </a:rPr>
              <a:t> = </a:t>
            </a:r>
            <a:r>
              <a:rPr lang="nl-NL" sz="2000" b="1" dirty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nl-NL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id</a:t>
            </a:r>
            <a:r>
              <a:rPr lang="nl-NL" sz="2000" b="1" dirty="0">
                <a:solidFill>
                  <a:srgbClr val="0033CC"/>
                </a:solidFill>
                <a:latin typeface="Courier New"/>
                <a:cs typeface="Courier New"/>
              </a:rPr>
              <a:t>";</a:t>
            </a:r>
          </a:p>
          <a:p>
            <a:endParaRPr lang="nl-NL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    $</a:t>
            </a:r>
            <a:r>
              <a:rPr lang="en-US" sz="2000" b="1" dirty="0">
                <a:latin typeface="Courier New"/>
                <a:cs typeface="Courier New"/>
              </a:rPr>
              <a:t>data = $con-&gt;query($query);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latin typeface="Courier New"/>
                <a:cs typeface="Courier New"/>
              </a:rPr>
              <a:t>$</a:t>
            </a:r>
            <a:r>
              <a:rPr lang="en-US" sz="2000" b="1" dirty="0">
                <a:latin typeface="Courier New"/>
                <a:cs typeface="Courier New"/>
              </a:rPr>
              <a:t>data-&gt;</a:t>
            </a:r>
            <a:r>
              <a:rPr lang="en-US" sz="2000" b="1" dirty="0" err="1">
                <a:latin typeface="Courier New"/>
                <a:cs typeface="Courier New"/>
              </a:rPr>
              <a:t>setFetchMode</a:t>
            </a:r>
            <a:r>
              <a:rPr lang="en-US" sz="2000" b="1" dirty="0">
                <a:latin typeface="Courier New"/>
                <a:cs typeface="Courier New"/>
              </a:rPr>
              <a:t>(PDO::FETCH_ASSOC);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34930" y="5802838"/>
            <a:ext cx="596539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$data</a:t>
            </a:r>
            <a:r>
              <a:rPr lang="en-US" sz="1800" b="1" dirty="0" smtClean="0">
                <a:solidFill>
                  <a:srgbClr val="0033CC"/>
                </a:solidFill>
                <a:latin typeface="+mn-lt"/>
                <a:cs typeface="Courier New"/>
              </a:rPr>
              <a:t> </a:t>
            </a:r>
            <a:r>
              <a:rPr lang="en-US" sz="1800" dirty="0" smtClean="0">
                <a:solidFill>
                  <a:srgbClr val="B23C00"/>
                </a:solidFill>
              </a:rPr>
              <a:t>contains a result set as a </a:t>
            </a:r>
            <a:r>
              <a:rPr lang="en-US" sz="1800" b="1" dirty="0" err="1">
                <a:solidFill>
                  <a:srgbClr val="0033CC"/>
                </a:solidFill>
                <a:latin typeface="Courier New"/>
                <a:cs typeface="Courier New"/>
              </a:rPr>
              <a:t>PDOStatement</a:t>
            </a:r>
            <a:r>
              <a:rPr lang="en-US" sz="1800" dirty="0" smtClean="0">
                <a:solidFill>
                  <a:srgbClr val="B23C00"/>
                </a:solidFill>
              </a:rPr>
              <a:t> object.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620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to Create and Drop a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 smtClean="0"/>
              <a:t>Create examples: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Drop examples: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1874537"/>
            <a:ext cx="387858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CREATE DATABASE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0196" y="2514610"/>
            <a:ext cx="603337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CREATE DATABASE </a:t>
            </a:r>
            <a:r>
              <a:rPr lang="en-US" sz="2000" b="1" dirty="0" smtClean="0">
                <a:latin typeface="Courier New"/>
                <a:cs typeface="Courier New"/>
              </a:rPr>
              <a:t>IF NOT EXISTS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0196" y="3886195"/>
            <a:ext cx="35707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DROP DATABASE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0196" y="4434829"/>
            <a:ext cx="5109893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DROP DATABASE </a:t>
            </a:r>
            <a:r>
              <a:rPr lang="en-US" sz="2000" b="1" dirty="0" smtClean="0">
                <a:latin typeface="Courier New"/>
                <a:cs typeface="Courier New"/>
              </a:rPr>
              <a:t>IF EXISTS school3;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4370097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 </a:t>
            </a:r>
            <a:r>
              <a:rPr lang="en-US" dirty="0" smtClean="0"/>
              <a:t>Attack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4" descr="Screen Shot 2015-02-18 at 10.19.4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35" y="2971805"/>
            <a:ext cx="6324600" cy="1828800"/>
          </a:xfrm>
          <a:prstGeom prst="rect">
            <a:avLst/>
          </a:prstGeom>
        </p:spPr>
      </p:pic>
      <p:pic>
        <p:nvPicPr>
          <p:cNvPr id="6" name="Picture 5" descr="Screen Shot 2015-02-18 at 10.20.17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1136" y="4876765"/>
            <a:ext cx="3835400" cy="1752600"/>
          </a:xfrm>
          <a:prstGeom prst="rect">
            <a:avLst/>
          </a:prstGeom>
        </p:spPr>
      </p:pic>
      <p:graphicFrame>
        <p:nvGraphicFramePr>
          <p:cNvPr id="8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663618"/>
              </p:ext>
            </p:extLst>
          </p:nvPr>
        </p:nvGraphicFramePr>
        <p:xfrm>
          <a:off x="3474732" y="1325903"/>
          <a:ext cx="2559050" cy="1371600"/>
        </p:xfrm>
        <a:graphic>
          <a:graphicData uri="http://schemas.openxmlformats.org/drawingml/2006/table">
            <a:tbl>
              <a:tblPr/>
              <a:tblGrid>
                <a:gridCol w="639762"/>
                <a:gridCol w="1004888"/>
                <a:gridCol w="914400"/>
              </a:tblGrid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Id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First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42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Rogers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Thompson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Art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Lane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Flynn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Mabel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4055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Injection Attack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Picture 4" descr="Screen Shot 2015-02-18 at 10.21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987" y="1417322"/>
            <a:ext cx="6286500" cy="1828800"/>
          </a:xfrm>
          <a:prstGeom prst="rect">
            <a:avLst/>
          </a:prstGeom>
        </p:spPr>
      </p:pic>
      <p:pic>
        <p:nvPicPr>
          <p:cNvPr id="6" name="Picture 5" descr="Screen Shot 2015-02-18 at 10.22.2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464" y="3408653"/>
            <a:ext cx="55245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509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Prepared Statement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325903"/>
            <a:ext cx="8803812" cy="4093428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id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filter_input</a:t>
            </a:r>
            <a:r>
              <a:rPr lang="en-US" sz="2000" b="1" dirty="0">
                <a:latin typeface="Courier New"/>
                <a:cs typeface="Courier New"/>
              </a:rPr>
              <a:t>(INPUT_GET,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"id"</a:t>
            </a:r>
            <a:r>
              <a:rPr lang="en-US" sz="2000" b="1" dirty="0">
                <a:latin typeface="Courier New"/>
                <a:cs typeface="Courier New"/>
              </a:rPr>
              <a:t>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try </a:t>
            </a:r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$</a:t>
            </a:r>
            <a:r>
              <a:rPr lang="en-US" sz="2000" b="1" dirty="0">
                <a:latin typeface="Courier New"/>
                <a:cs typeface="Courier New"/>
              </a:rPr>
              <a:t>con = new PDO("</a:t>
            </a:r>
            <a:r>
              <a:rPr lang="en-US" sz="2000" b="1" dirty="0" err="1">
                <a:latin typeface="Courier New"/>
                <a:cs typeface="Courier New"/>
              </a:rPr>
              <a:t>mysql:host</a:t>
            </a:r>
            <a:r>
              <a:rPr lang="en-US" sz="2000" b="1" dirty="0">
                <a:latin typeface="Courier New"/>
                <a:cs typeface="Courier New"/>
              </a:rPr>
              <a:t>=</a:t>
            </a:r>
            <a:r>
              <a:rPr lang="en-US" sz="2000" b="1" dirty="0" err="1">
                <a:latin typeface="Courier New"/>
                <a:cs typeface="Courier New"/>
              </a:rPr>
              <a:t>localhost;dbname</a:t>
            </a:r>
            <a:r>
              <a:rPr lang="en-US" sz="2000" b="1" dirty="0">
                <a:latin typeface="Courier New"/>
                <a:cs typeface="Courier New"/>
              </a:rPr>
              <a:t>=school",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smtClean="0">
                <a:latin typeface="Courier New"/>
                <a:cs typeface="Courier New"/>
              </a:rPr>
              <a:t>               </a:t>
            </a:r>
            <a:r>
              <a:rPr lang="nl-NL" sz="2000" b="1" dirty="0">
                <a:latin typeface="Courier New"/>
                <a:cs typeface="Courier New"/>
              </a:rPr>
              <a:t>"root", "</a:t>
            </a:r>
            <a:r>
              <a:rPr lang="nl-NL" sz="2000" b="1" dirty="0" err="1">
                <a:latin typeface="Courier New"/>
                <a:cs typeface="Courier New"/>
              </a:rPr>
              <a:t>sesame</a:t>
            </a:r>
            <a:r>
              <a:rPr lang="nl-NL" sz="2000" b="1" dirty="0">
                <a:latin typeface="Courier New"/>
                <a:cs typeface="Courier New"/>
              </a:rPr>
              <a:t>");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smtClean="0">
                <a:latin typeface="Courier New"/>
                <a:cs typeface="Courier New"/>
              </a:rPr>
              <a:t>$</a:t>
            </a:r>
            <a:r>
              <a:rPr lang="nl-NL" sz="2000" b="1" dirty="0">
                <a:latin typeface="Courier New"/>
                <a:cs typeface="Courier New"/>
              </a:rPr>
              <a:t>con-&gt;</a:t>
            </a:r>
            <a:r>
              <a:rPr lang="nl-NL" sz="2000" b="1" dirty="0" err="1">
                <a:latin typeface="Courier New"/>
                <a:cs typeface="Courier New"/>
              </a:rPr>
              <a:t>setAttribute</a:t>
            </a:r>
            <a:r>
              <a:rPr lang="nl-NL" sz="20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sz="2000" b="1" dirty="0">
                <a:latin typeface="Courier New"/>
                <a:cs typeface="Courier New"/>
              </a:rPr>
              <a:t>    </a:t>
            </a:r>
            <a:r>
              <a:rPr lang="nl-NL" sz="2000" b="1" dirty="0" smtClean="0">
                <a:latin typeface="Courier New"/>
                <a:cs typeface="Courier New"/>
              </a:rPr>
              <a:t>                   </a:t>
            </a:r>
            <a:r>
              <a:rPr lang="nl-NL" sz="2000" b="1" dirty="0">
                <a:latin typeface="Courier New"/>
                <a:cs typeface="Courier New"/>
              </a:rPr>
              <a:t>PDO::ERRMODE_EXCEPTION);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        </a:t>
            </a:r>
          </a:p>
          <a:p>
            <a:r>
              <a:rPr lang="nl-NL" sz="2000" b="1" dirty="0" smtClean="0">
                <a:latin typeface="Courier New"/>
                <a:cs typeface="Courier New"/>
              </a:rPr>
              <a:t>    $query = "SELECT * FROM teacher WHERE </a:t>
            </a:r>
            <a:r>
              <a:rPr lang="nl-NL" sz="2000" b="1" dirty="0" err="1" smtClean="0">
                <a:latin typeface="Courier New"/>
                <a:cs typeface="Courier New"/>
              </a:rPr>
              <a:t>id</a:t>
            </a:r>
            <a:r>
              <a:rPr lang="nl-NL" sz="2000" b="1" dirty="0" smtClean="0">
                <a:latin typeface="Courier New"/>
                <a:cs typeface="Courier New"/>
              </a:rPr>
              <a:t> = </a:t>
            </a:r>
            <a:r>
              <a:rPr lang="nl-NL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:</a:t>
            </a:r>
            <a:r>
              <a:rPr lang="nl-NL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id</a:t>
            </a:r>
            <a:r>
              <a:rPr lang="nl-NL" sz="2000" b="1" dirty="0" smtClean="0">
                <a:solidFill>
                  <a:srgbClr val="0033CC"/>
                </a:solidFill>
                <a:latin typeface="Courier New"/>
                <a:cs typeface="Courier New"/>
              </a:rPr>
              <a:t>";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ps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 = $con-&gt;prepare($query);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fr-FR" sz="2000" b="1" dirty="0" smtClean="0">
                <a:latin typeface="Courier New"/>
                <a:cs typeface="Courier New"/>
              </a:rPr>
              <a:t>    $</a:t>
            </a:r>
            <a:r>
              <a:rPr lang="fr-FR" sz="2000" b="1" dirty="0" err="1">
                <a:latin typeface="Courier New"/>
                <a:cs typeface="Courier New"/>
              </a:rPr>
              <a:t>ps</a:t>
            </a:r>
            <a:r>
              <a:rPr lang="fr-FR" sz="2000" b="1" dirty="0">
                <a:latin typeface="Courier New"/>
                <a:cs typeface="Courier New"/>
              </a:rPr>
              <a:t>-&gt;</a:t>
            </a:r>
            <a:r>
              <a:rPr lang="fr-FR" sz="2000" b="1" dirty="0" err="1">
                <a:latin typeface="Courier New"/>
                <a:cs typeface="Courier New"/>
              </a:rPr>
              <a:t>execute</a:t>
            </a:r>
            <a:r>
              <a:rPr lang="fr-FR" sz="2000" b="1" dirty="0">
                <a:latin typeface="Courier New"/>
                <a:cs typeface="Courier New"/>
              </a:rPr>
              <a:t>(</a:t>
            </a:r>
            <a:r>
              <a:rPr lang="fr-FR" sz="2000" b="1" dirty="0" err="1">
                <a:latin typeface="Courier New"/>
                <a:cs typeface="Courier New"/>
              </a:rPr>
              <a:t>array</a:t>
            </a:r>
            <a:r>
              <a:rPr lang="fr-FR" sz="2000" b="1" dirty="0">
                <a:latin typeface="Courier New"/>
                <a:cs typeface="Courier New"/>
              </a:rPr>
              <a:t>(</a:t>
            </a:r>
            <a:r>
              <a:rPr lang="fr-FR" sz="2000" b="1" dirty="0">
                <a:solidFill>
                  <a:srgbClr val="B23C00"/>
                </a:solidFill>
                <a:latin typeface="Courier New"/>
                <a:cs typeface="Courier New"/>
              </a:rPr>
              <a:t>':id' =&gt; $id</a:t>
            </a:r>
            <a:r>
              <a:rPr lang="fr-FR" sz="2000" b="1" dirty="0">
                <a:latin typeface="Courier New"/>
                <a:cs typeface="Courier New"/>
              </a:rPr>
              <a:t>));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</a:t>
            </a:r>
            <a:r>
              <a:rPr lang="fr-FR" sz="2000" b="1" dirty="0" smtClean="0">
                <a:latin typeface="Courier New"/>
                <a:cs typeface="Courier New"/>
              </a:rPr>
              <a:t>$</a:t>
            </a:r>
            <a:r>
              <a:rPr lang="fr-FR" sz="2000" b="1" dirty="0">
                <a:latin typeface="Courier New"/>
                <a:cs typeface="Courier New"/>
              </a:rPr>
              <a:t>data = $</a:t>
            </a:r>
            <a:r>
              <a:rPr lang="fr-FR" sz="2000" b="1" dirty="0" err="1">
                <a:latin typeface="Courier New"/>
                <a:cs typeface="Courier New"/>
              </a:rPr>
              <a:t>ps</a:t>
            </a:r>
            <a:r>
              <a:rPr lang="fr-FR" sz="2000" b="1" dirty="0">
                <a:latin typeface="Courier New"/>
                <a:cs typeface="Courier New"/>
              </a:rPr>
              <a:t>-&gt;</a:t>
            </a:r>
            <a:r>
              <a:rPr lang="fr-FR" sz="2000" b="1" dirty="0" err="1">
                <a:latin typeface="Courier New"/>
                <a:cs typeface="Courier New"/>
              </a:rPr>
              <a:t>fetchAll</a:t>
            </a:r>
            <a:r>
              <a:rPr lang="fr-FR" sz="2000" b="1" dirty="0">
                <a:latin typeface="Courier New"/>
                <a:cs typeface="Courier New"/>
              </a:rPr>
              <a:t>(PDO::FETCH_ASSOC);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4930" y="5532097"/>
            <a:ext cx="275910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0033CC"/>
                </a:solidFill>
                <a:latin typeface="Courier New"/>
                <a:cs typeface="Courier New"/>
              </a:rPr>
              <a:t>$data</a:t>
            </a:r>
            <a:r>
              <a:rPr lang="en-US" sz="1800" b="1" dirty="0" smtClean="0">
                <a:solidFill>
                  <a:srgbClr val="0033CC"/>
                </a:solidFill>
                <a:latin typeface="+mn-lt"/>
                <a:cs typeface="Courier New"/>
              </a:rPr>
              <a:t> </a:t>
            </a:r>
            <a:r>
              <a:rPr lang="en-US" sz="1800" dirty="0" smtClean="0">
                <a:solidFill>
                  <a:srgbClr val="B23C00"/>
                </a:solidFill>
              </a:rPr>
              <a:t>contains an array.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375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Prepared </a:t>
            </a:r>
            <a:r>
              <a:rPr lang="en-US" dirty="0" smtClean="0"/>
              <a:t>Statement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5" name="Picture 4" descr="Screen Shot 2015-02-18 at 10.21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987" y="1417322"/>
            <a:ext cx="6286500" cy="1828800"/>
          </a:xfrm>
          <a:prstGeom prst="rect">
            <a:avLst/>
          </a:prstGeom>
        </p:spPr>
      </p:pic>
      <p:pic>
        <p:nvPicPr>
          <p:cNvPr id="6" name="Picture 5" descr="Screen Shot 2015-02-18 at 10.51.22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391" y="3538202"/>
            <a:ext cx="5537200" cy="153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3527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Prepared Statement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Never insert text from a user on the client side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directly into an SQL query on the server side.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prepared statement provides some defense against SQL injection attacks.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 prepared statement is parsed </a:t>
            </a:r>
            <a:br>
              <a:rPr lang="en-US" dirty="0" smtClean="0"/>
            </a:br>
            <a:r>
              <a:rPr lang="en-US" dirty="0" smtClean="0"/>
              <a:t>and compiled once.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It can be reused.</a:t>
            </a:r>
          </a:p>
          <a:p>
            <a:pPr lvl="1"/>
            <a:r>
              <a:rPr lang="en-US" dirty="0" smtClean="0"/>
              <a:t>Performance improvement for queries </a:t>
            </a:r>
            <a:br>
              <a:rPr lang="en-US" dirty="0" smtClean="0"/>
            </a:br>
            <a:r>
              <a:rPr lang="en-US" dirty="0" smtClean="0"/>
              <a:t>made from inside PHP loops.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768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 Join with a Prepared Statement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4286" y="1342571"/>
            <a:ext cx="8218942" cy="47705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con = new PDO("</a:t>
            </a:r>
            <a:r>
              <a:rPr lang="en-US" sz="1800" b="1" dirty="0" err="1">
                <a:latin typeface="Courier New"/>
                <a:cs typeface="Courier New"/>
              </a:rPr>
              <a:t>mysql:host</a:t>
            </a:r>
            <a:r>
              <a:rPr lang="en-US" sz="1800" b="1" dirty="0">
                <a:latin typeface="Courier New"/>
                <a:cs typeface="Courier New"/>
              </a:rPr>
              <a:t>=</a:t>
            </a:r>
            <a:r>
              <a:rPr lang="en-US" sz="1800" b="1" dirty="0" err="1">
                <a:latin typeface="Courier New"/>
                <a:cs typeface="Courier New"/>
              </a:rPr>
              <a:t>localhost;dbname</a:t>
            </a:r>
            <a:r>
              <a:rPr lang="en-US" sz="1800" b="1" dirty="0">
                <a:latin typeface="Courier New"/>
                <a:cs typeface="Courier New"/>
              </a:rPr>
              <a:t>=school",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      </a:t>
            </a:r>
            <a:r>
              <a:rPr lang="nl-NL" sz="1800" b="1" dirty="0">
                <a:latin typeface="Courier New"/>
                <a:cs typeface="Courier New"/>
              </a:rPr>
              <a:t>"root", "</a:t>
            </a:r>
            <a:r>
              <a:rPr lang="nl-NL" sz="1800" b="1" dirty="0" err="1">
                <a:latin typeface="Courier New"/>
                <a:cs typeface="Courier New"/>
              </a:rPr>
              <a:t>sesame</a:t>
            </a:r>
            <a:r>
              <a:rPr lang="nl-NL" sz="1800" b="1" dirty="0">
                <a:latin typeface="Courier New"/>
                <a:cs typeface="Courier New"/>
              </a:rPr>
              <a:t>");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$</a:t>
            </a:r>
            <a:r>
              <a:rPr lang="nl-NL" sz="1800" b="1" dirty="0">
                <a:latin typeface="Courier New"/>
                <a:cs typeface="Courier New"/>
              </a:rPr>
              <a:t>con-&gt;</a:t>
            </a:r>
            <a:r>
              <a:rPr lang="nl-NL" sz="1800" b="1" dirty="0" err="1">
                <a:latin typeface="Courier New"/>
                <a:cs typeface="Courier New"/>
              </a:rPr>
              <a:t>setAttribute</a:t>
            </a:r>
            <a:r>
              <a:rPr lang="nl-NL" sz="1800" b="1" dirty="0">
                <a:latin typeface="Courier New"/>
                <a:cs typeface="Courier New"/>
              </a:rPr>
              <a:t>(PDO::ATTR_ERRMODE,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          </a:t>
            </a:r>
            <a:r>
              <a:rPr lang="nl-NL" sz="1800" b="1" dirty="0">
                <a:latin typeface="Courier New"/>
                <a:cs typeface="Courier New"/>
              </a:rPr>
              <a:t>PDO::ERRMODE_EXCEPTION);</a:t>
            </a:r>
          </a:p>
          <a:p>
            <a:r>
              <a:rPr lang="nl-NL" sz="1800" b="1" dirty="0">
                <a:latin typeface="Courier New"/>
                <a:cs typeface="Courier New"/>
              </a:rPr>
              <a:t>            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$</a:t>
            </a:r>
            <a:r>
              <a:rPr lang="nl-NL" sz="1800" b="1" dirty="0">
                <a:latin typeface="Courier New"/>
                <a:cs typeface="Courier New"/>
              </a:rPr>
              <a:t>query = "SELECT </a:t>
            </a:r>
            <a:r>
              <a:rPr lang="nl-NL" sz="1800" b="1" dirty="0" err="1">
                <a:latin typeface="Courier New"/>
                <a:cs typeface="Courier New"/>
              </a:rPr>
              <a:t>student.first</a:t>
            </a:r>
            <a:r>
              <a:rPr lang="nl-NL" sz="1800" b="1" dirty="0">
                <a:latin typeface="Courier New"/>
                <a:cs typeface="Courier New"/>
              </a:rPr>
              <a:t>, </a:t>
            </a:r>
            <a:r>
              <a:rPr lang="nl-NL" sz="1800" b="1" dirty="0" err="1">
                <a:latin typeface="Courier New"/>
                <a:cs typeface="Courier New"/>
              </a:rPr>
              <a:t>student.last</a:t>
            </a:r>
            <a:r>
              <a:rPr lang="nl-NL" sz="1800" b="1" dirty="0">
                <a:latin typeface="Courier New"/>
                <a:cs typeface="Courier New"/>
              </a:rPr>
              <a:t>, subject ".</a:t>
            </a:r>
          </a:p>
          <a:p>
            <a:r>
              <a:rPr lang="nl-NL" sz="1800" b="1" dirty="0" smtClean="0">
                <a:latin typeface="Courier New"/>
                <a:cs typeface="Courier New"/>
              </a:rPr>
              <a:t>         </a:t>
            </a:r>
            <a:r>
              <a:rPr lang="nl-NL" sz="1800" b="1" dirty="0">
                <a:latin typeface="Courier New"/>
                <a:cs typeface="Courier New"/>
              </a:rPr>
              <a:t>"FROM student, teacher, class, </a:t>
            </a:r>
            <a:r>
              <a:rPr lang="nl-NL" sz="1800" b="1" dirty="0" err="1">
                <a:latin typeface="Courier New"/>
                <a:cs typeface="Courier New"/>
              </a:rPr>
              <a:t>student_class</a:t>
            </a:r>
            <a:r>
              <a:rPr lang="nl-NL" sz="1800" b="1" dirty="0">
                <a:latin typeface="Courier New"/>
                <a:cs typeface="Courier New"/>
              </a:rPr>
              <a:t> ".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>
                <a:latin typeface="Courier New"/>
                <a:cs typeface="Courier New"/>
              </a:rPr>
              <a:t>"WHERE </a:t>
            </a:r>
            <a:r>
              <a:rPr lang="en-US" sz="1800" b="1" dirty="0" err="1">
                <a:latin typeface="Courier New"/>
                <a:cs typeface="Courier New"/>
              </a:rPr>
              <a:t>teacher.last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:last </a:t>
            </a:r>
            <a:r>
              <a:rPr lang="en-US" sz="1800" b="1" dirty="0">
                <a:latin typeface="Courier New"/>
                <a:cs typeface="Courier New"/>
              </a:rPr>
              <a:t>". 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>
                <a:latin typeface="Courier New"/>
                <a:cs typeface="Courier New"/>
              </a:rPr>
              <a:t>"AND </a:t>
            </a:r>
            <a:r>
              <a:rPr lang="en-US" sz="1800" b="1" dirty="0" err="1">
                <a:latin typeface="Courier New"/>
                <a:cs typeface="Courier New"/>
              </a:rPr>
              <a:t>teacher.first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:first </a:t>
            </a:r>
            <a:r>
              <a:rPr lang="en-US" sz="1800" b="1" dirty="0">
                <a:latin typeface="Courier New"/>
                <a:cs typeface="Courier New"/>
              </a:rPr>
              <a:t>".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>
                <a:latin typeface="Courier New"/>
                <a:cs typeface="Courier New"/>
              </a:rPr>
              <a:t>"AND </a:t>
            </a:r>
            <a:r>
              <a:rPr lang="en-US" sz="1800" b="1" dirty="0" err="1">
                <a:latin typeface="Courier New"/>
                <a:cs typeface="Courier New"/>
              </a:rPr>
              <a:t>teacher_id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teacher.id</a:t>
            </a:r>
            <a:r>
              <a:rPr lang="en-US" sz="1800" b="1" dirty="0">
                <a:latin typeface="Courier New"/>
                <a:cs typeface="Courier New"/>
              </a:rPr>
              <a:t> ".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         </a:t>
            </a:r>
            <a:r>
              <a:rPr lang="en-US" sz="1800" b="1" dirty="0">
                <a:latin typeface="Courier New"/>
                <a:cs typeface="Courier New"/>
              </a:rPr>
              <a:t>"AND code = </a:t>
            </a:r>
            <a:r>
              <a:rPr lang="en-US" sz="1800" b="1" dirty="0" err="1">
                <a:latin typeface="Courier New"/>
                <a:cs typeface="Courier New"/>
              </a:rPr>
              <a:t>class_code</a:t>
            </a:r>
            <a:r>
              <a:rPr lang="en-US" sz="1800" b="1" dirty="0">
                <a:latin typeface="Courier New"/>
                <a:cs typeface="Courier New"/>
              </a:rPr>
              <a:t> ".</a:t>
            </a:r>
          </a:p>
          <a:p>
            <a:r>
              <a:rPr lang="pl-PL" sz="1800" b="1" dirty="0" smtClean="0">
                <a:latin typeface="Courier New"/>
                <a:cs typeface="Courier New"/>
              </a:rPr>
              <a:t>         </a:t>
            </a:r>
            <a:r>
              <a:rPr lang="pl-PL" sz="1800" b="1" dirty="0">
                <a:latin typeface="Courier New"/>
                <a:cs typeface="Courier New"/>
              </a:rPr>
              <a:t>"AND </a:t>
            </a:r>
            <a:r>
              <a:rPr lang="pl-PL" sz="1800" b="1" dirty="0" err="1">
                <a:latin typeface="Courier New"/>
                <a:cs typeface="Courier New"/>
              </a:rPr>
              <a:t>student.id</a:t>
            </a:r>
            <a:r>
              <a:rPr lang="pl-PL" sz="1800" b="1" dirty="0">
                <a:latin typeface="Courier New"/>
                <a:cs typeface="Courier New"/>
              </a:rPr>
              <a:t> = </a:t>
            </a:r>
            <a:r>
              <a:rPr lang="pl-PL" sz="1800" b="1" dirty="0" err="1">
                <a:latin typeface="Courier New"/>
                <a:cs typeface="Courier New"/>
              </a:rPr>
              <a:t>student_id</a:t>
            </a:r>
            <a:r>
              <a:rPr lang="pl-PL" sz="1800" b="1" dirty="0">
                <a:latin typeface="Courier New"/>
                <a:cs typeface="Courier New"/>
              </a:rPr>
              <a:t> ".</a:t>
            </a: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</a:t>
            </a:r>
            <a:r>
              <a:rPr lang="en-US" sz="1800" b="1" dirty="0">
                <a:latin typeface="Courier New"/>
                <a:cs typeface="Courier New"/>
              </a:rPr>
              <a:t>"ORDER BY subject, </a:t>
            </a:r>
            <a:r>
              <a:rPr lang="en-US" sz="1800" b="1" dirty="0" err="1">
                <a:latin typeface="Courier New"/>
                <a:cs typeface="Courier New"/>
              </a:rPr>
              <a:t>student.last</a:t>
            </a:r>
            <a:r>
              <a:rPr lang="en-US" sz="1800" b="1" dirty="0">
                <a:latin typeface="Courier New"/>
                <a:cs typeface="Courier New"/>
              </a:rPr>
              <a:t>";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 = $con-&gt;prepare($query);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-&gt;execute(array(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':first' =&gt; $first, ':last' =&gt; $last</a:t>
            </a:r>
            <a:r>
              <a:rPr lang="en-US" sz="1800" b="1" dirty="0">
                <a:latin typeface="Courier New"/>
                <a:cs typeface="Courier New"/>
              </a:rPr>
              <a:t>));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data =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</a:t>
            </a:r>
            <a:r>
              <a:rPr lang="en-US" sz="1800" b="1" dirty="0" err="1">
                <a:latin typeface="Courier New"/>
                <a:cs typeface="Courier New"/>
              </a:rPr>
              <a:t>fetchAll</a:t>
            </a:r>
            <a:r>
              <a:rPr lang="en-US" sz="1800" b="1" dirty="0">
                <a:latin typeface="Courier New"/>
                <a:cs typeface="Courier New"/>
              </a:rPr>
              <a:t>(PDO::FETCH_ASSOC);</a:t>
            </a:r>
          </a:p>
        </p:txBody>
      </p:sp>
    </p:spTree>
    <p:extLst>
      <p:ext uri="{BB962C8B-B14F-4D97-AF65-F5344CB8AC3E}">
        <p14:creationId xmlns:p14="http://schemas.microsoft.com/office/powerpoint/2010/main" val="358052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Parameter Binding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316478"/>
          </a:xfrm>
        </p:spPr>
        <p:txBody>
          <a:bodyPr/>
          <a:lstStyle/>
          <a:p>
            <a:r>
              <a:rPr lang="en-US" dirty="0" smtClean="0"/>
              <a:t>Instead of: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Use parameter binding: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874537"/>
            <a:ext cx="821894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-&gt;execute(array(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':first' =&gt; $first, ':last' =&gt; $last</a:t>
            </a:r>
            <a:r>
              <a:rPr lang="en-US" sz="1800" b="1" dirty="0">
                <a:latin typeface="Courier New"/>
                <a:cs typeface="Courier New"/>
              </a:rPr>
              <a:t>));</a:t>
            </a: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data = $</a:t>
            </a:r>
            <a:r>
              <a:rPr lang="en-US" sz="1800" b="1" dirty="0" err="1">
                <a:latin typeface="Courier New"/>
                <a:cs typeface="Courier New"/>
              </a:rPr>
              <a:t>ps</a:t>
            </a:r>
            <a:r>
              <a:rPr lang="en-US" sz="1800" b="1" dirty="0">
                <a:latin typeface="Courier New"/>
                <a:cs typeface="Courier New"/>
              </a:rPr>
              <a:t>-&gt;</a:t>
            </a:r>
            <a:r>
              <a:rPr lang="en-US" sz="1800" b="1" dirty="0" err="1">
                <a:latin typeface="Courier New"/>
                <a:cs typeface="Courier New"/>
              </a:rPr>
              <a:t>fetchAll</a:t>
            </a:r>
            <a:r>
              <a:rPr lang="en-US" sz="1800" b="1" dirty="0">
                <a:latin typeface="Courier New"/>
                <a:cs typeface="Courier New"/>
              </a:rPr>
              <a:t>(PDO::FETCH_ASSOC);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54513" y="3520439"/>
            <a:ext cx="5864068" cy="120032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ps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-&gt;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bindParam</a:t>
            </a:r>
            <a:r>
              <a:rPr lang="en-US" sz="1800" b="1" dirty="0">
                <a:solidFill>
                  <a:srgbClr val="B23C00"/>
                </a:solidFill>
                <a:latin typeface="Courier New"/>
                <a:cs typeface="Courier New"/>
              </a:rPr>
              <a:t>(':first', $first);</a:t>
            </a:r>
          </a:p>
          <a:p>
            <a:r>
              <a:rPr lang="tr-TR" sz="1800" b="1" dirty="0" smtClean="0">
                <a:solidFill>
                  <a:srgbClr val="B23C00"/>
                </a:solidFill>
                <a:latin typeface="Courier New"/>
                <a:cs typeface="Courier New"/>
              </a:rPr>
              <a:t>$</a:t>
            </a:r>
            <a:r>
              <a:rPr lang="tr-TR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ps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-&gt;</a:t>
            </a:r>
            <a:r>
              <a:rPr lang="tr-TR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bindParam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(':</a:t>
            </a:r>
            <a:r>
              <a:rPr lang="tr-TR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last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',  $</a:t>
            </a:r>
            <a:r>
              <a:rPr lang="tr-TR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last</a:t>
            </a:r>
            <a:r>
              <a:rPr lang="tr-TR" sz="1800" b="1" dirty="0">
                <a:solidFill>
                  <a:srgbClr val="B23C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$</a:t>
            </a:r>
            <a:r>
              <a:rPr lang="ro-RO" sz="1800" b="1" dirty="0">
                <a:latin typeface="Courier New"/>
                <a:cs typeface="Courier New"/>
              </a:rPr>
              <a:t>ps-&gt;execute();</a:t>
            </a:r>
          </a:p>
          <a:p>
            <a:r>
              <a:rPr lang="ro-RO" sz="1800" b="1" dirty="0" smtClean="0">
                <a:latin typeface="Courier New"/>
                <a:cs typeface="Courier New"/>
              </a:rPr>
              <a:t>$</a:t>
            </a:r>
            <a:r>
              <a:rPr lang="ro-RO" sz="1800" b="1" dirty="0">
                <a:latin typeface="Courier New"/>
                <a:cs typeface="Courier New"/>
              </a:rPr>
              <a:t>data = $ps-&gt;fetchAll(PDO::FETCH_ASSOC);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91486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more database tables to your application.</a:t>
            </a:r>
          </a:p>
          <a:p>
            <a:pPr lvl="1"/>
            <a:r>
              <a:rPr lang="en-US" dirty="0" smtClean="0"/>
              <a:t>The tables should be in 2</a:t>
            </a:r>
            <a:r>
              <a:rPr lang="en-US" baseline="30000" dirty="0" smtClean="0"/>
              <a:t>nd</a:t>
            </a:r>
            <a:r>
              <a:rPr lang="en-US" dirty="0" smtClean="0"/>
              <a:t> normal form.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Do joins.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PHP prepared statements.</a:t>
            </a:r>
          </a:p>
          <a:p>
            <a:endParaRPr lang="en-US" dirty="0"/>
          </a:p>
          <a:p>
            <a:r>
              <a:rPr lang="en-US" dirty="0" smtClean="0">
                <a:solidFill>
                  <a:srgbClr val="A12A03"/>
                </a:solidFill>
              </a:rPr>
              <a:t>Due Tuesday, Sept. 29.</a:t>
            </a:r>
            <a:endParaRPr lang="en-US" dirty="0">
              <a:solidFill>
                <a:srgbClr val="A12A03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794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MySQL Conditional Operators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20" y="1234464"/>
            <a:ext cx="3108926" cy="55053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75097" y="5989292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815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urier New"/>
                <a:cs typeface="Courier New"/>
              </a:rPr>
              <a:t>LIKE</a:t>
            </a:r>
            <a:r>
              <a:rPr lang="en-US" dirty="0" smtClean="0"/>
              <a:t> and </a:t>
            </a:r>
            <a:r>
              <a:rPr lang="en-US" b="1" dirty="0">
                <a:latin typeface="Courier New"/>
                <a:cs typeface="Courier New"/>
              </a:rPr>
              <a:t>NOT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402088"/>
          </a:xfrm>
        </p:spPr>
        <p:txBody>
          <a:bodyPr/>
          <a:lstStyle/>
          <a:p>
            <a:r>
              <a:rPr lang="en-US" dirty="0" smtClean="0"/>
              <a:t>String comparisons using wildcard characters:</a:t>
            </a:r>
          </a:p>
          <a:p>
            <a:pPr lvl="1"/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_</a:t>
            </a:r>
            <a:r>
              <a:rPr lang="en-US" dirty="0" smtClean="0"/>
              <a:t> matches any single character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%</a:t>
            </a:r>
            <a:r>
              <a:rPr lang="en-US" dirty="0" smtClean="0"/>
              <a:t> matches any zero or more characters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779142" y="2750487"/>
            <a:ext cx="4353150" cy="3970317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1200" b="1" dirty="0" err="1">
                <a:latin typeface="Courier New"/>
                <a:cs typeface="Courier New"/>
              </a:rPr>
              <a:t>mysql</a:t>
            </a:r>
            <a:r>
              <a:rPr lang="en-US" sz="1200" b="1" dirty="0">
                <a:latin typeface="Courier New"/>
                <a:cs typeface="Courier New"/>
              </a:rPr>
              <a:t>&gt; select * from people;</a:t>
            </a:r>
          </a:p>
          <a:p>
            <a:r>
              <a:rPr lang="en-US" sz="1200" b="1" dirty="0">
                <a:latin typeface="Courier New"/>
                <a:cs typeface="Courier New"/>
              </a:rPr>
              <a:t>+-----+---------+---------+--------+--------+</a:t>
            </a:r>
          </a:p>
          <a:p>
            <a:r>
              <a:rPr lang="en-US" sz="1200" b="1" dirty="0">
                <a:latin typeface="Courier New"/>
                <a:cs typeface="Courier New"/>
              </a:rPr>
              <a:t>| id  | first   | last    | gender | salary |</a:t>
            </a:r>
          </a:p>
          <a:p>
            <a:r>
              <a:rPr lang="en-US" sz="1200" b="1" dirty="0">
                <a:latin typeface="Courier New"/>
                <a:cs typeface="Courier New"/>
              </a:rPr>
              <a:t>+-----+---------+---------+--------+--------+</a:t>
            </a:r>
          </a:p>
          <a:p>
            <a:r>
              <a:rPr lang="es-ES_tradnl" sz="1200" b="1" dirty="0">
                <a:latin typeface="Courier New"/>
                <a:cs typeface="Courier New"/>
              </a:rPr>
              <a:t>| 101 | Charles | Jones   | M      | 100000 |</a:t>
            </a:r>
          </a:p>
          <a:p>
            <a:r>
              <a:rPr lang="en-US" sz="1200" b="1" dirty="0">
                <a:latin typeface="Courier New"/>
                <a:cs typeface="Courier New"/>
              </a:rPr>
              <a:t>| 103 | Mary    | Adams   | F      | 150000 |</a:t>
            </a:r>
          </a:p>
          <a:p>
            <a:r>
              <a:rPr lang="tr-TR" sz="1200" b="1" dirty="0">
                <a:latin typeface="Courier New"/>
                <a:cs typeface="Courier New"/>
              </a:rPr>
              <a:t>| 105 | Susan   | Miller  | F      |  50000 |</a:t>
            </a:r>
          </a:p>
          <a:p>
            <a:r>
              <a:rPr lang="en-US" sz="1200" b="1" dirty="0">
                <a:latin typeface="Courier New"/>
                <a:cs typeface="Courier New"/>
              </a:rPr>
              <a:t>| 110 | Roger   | Brown   | M      |  75000 |</a:t>
            </a:r>
          </a:p>
          <a:p>
            <a:r>
              <a:rPr lang="fr-FR" sz="1200" b="1" dirty="0">
                <a:latin typeface="Courier New"/>
                <a:cs typeface="Courier New"/>
              </a:rPr>
              <a:t>| 112 | Leslie  | </a:t>
            </a:r>
            <a:r>
              <a:rPr lang="fr-FR" sz="1200" b="1" dirty="0" err="1">
                <a:latin typeface="Courier New"/>
                <a:cs typeface="Courier New"/>
              </a:rPr>
              <a:t>Adamson</a:t>
            </a:r>
            <a:r>
              <a:rPr lang="fr-FR" sz="1200" b="1" dirty="0">
                <a:latin typeface="Courier New"/>
                <a:cs typeface="Courier New"/>
              </a:rPr>
              <a:t> | F      | 105000 |</a:t>
            </a:r>
          </a:p>
          <a:p>
            <a:r>
              <a:rPr lang="fr-FR" sz="1200" b="1" dirty="0">
                <a:latin typeface="Courier New"/>
                <a:cs typeface="Courier New"/>
              </a:rPr>
              <a:t>+-----+---------+---------+--------+--------+</a:t>
            </a:r>
          </a:p>
          <a:p>
            <a:r>
              <a:rPr lang="en-US" sz="1200" b="1" dirty="0">
                <a:latin typeface="Courier New"/>
                <a:cs typeface="Courier New"/>
              </a:rPr>
              <a:t>5 rows in set (0.00 sec)</a:t>
            </a:r>
          </a:p>
          <a:p>
            <a:endParaRPr lang="en-US" sz="1200" b="1" dirty="0">
              <a:latin typeface="Courier New"/>
              <a:cs typeface="Courier New"/>
            </a:endParaRPr>
          </a:p>
          <a:p>
            <a:r>
              <a:rPr lang="en-US" sz="1200" b="1" dirty="0" err="1">
                <a:latin typeface="Courier New"/>
                <a:cs typeface="Courier New"/>
              </a:rPr>
              <a:t>mysql</a:t>
            </a:r>
            <a:r>
              <a:rPr lang="en-US" sz="1200" b="1" dirty="0">
                <a:latin typeface="Courier New"/>
                <a:cs typeface="Courier New"/>
              </a:rPr>
              <a:t>&gt; select * from people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-&gt; where last 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like</a:t>
            </a:r>
            <a:r>
              <a:rPr lang="en-US" sz="1200" b="1" dirty="0">
                <a:latin typeface="Courier New"/>
                <a:cs typeface="Courier New"/>
              </a:rPr>
              <a:t> 'Adam%';</a:t>
            </a:r>
          </a:p>
          <a:p>
            <a:r>
              <a:rPr lang="en-US" sz="1200" b="1" dirty="0">
                <a:latin typeface="Courier New"/>
                <a:cs typeface="Courier New"/>
              </a:rPr>
              <a:t>+-----+--------+---------+--------+--------+</a:t>
            </a:r>
          </a:p>
          <a:p>
            <a:r>
              <a:rPr lang="en-US" sz="1200" b="1" dirty="0">
                <a:latin typeface="Courier New"/>
                <a:cs typeface="Courier New"/>
              </a:rPr>
              <a:t>| id  | first  | last    | gender | salary |</a:t>
            </a:r>
          </a:p>
          <a:p>
            <a:r>
              <a:rPr lang="en-US" sz="1200" b="1" dirty="0">
                <a:latin typeface="Courier New"/>
                <a:cs typeface="Courier New"/>
              </a:rPr>
              <a:t>+-----+--------+---------+--------+--------+</a:t>
            </a:r>
          </a:p>
          <a:p>
            <a:r>
              <a:rPr lang="en-US" sz="1200" b="1" dirty="0">
                <a:latin typeface="Courier New"/>
                <a:cs typeface="Courier New"/>
              </a:rPr>
              <a:t>| 103 | Mary   | Adams   | F      | 150000 |</a:t>
            </a:r>
          </a:p>
          <a:p>
            <a:r>
              <a:rPr lang="fr-FR" sz="1200" b="1" dirty="0">
                <a:latin typeface="Courier New"/>
                <a:cs typeface="Courier New"/>
              </a:rPr>
              <a:t>| 112 | Leslie | </a:t>
            </a:r>
            <a:r>
              <a:rPr lang="fr-FR" sz="1200" b="1" dirty="0" err="1">
                <a:latin typeface="Courier New"/>
                <a:cs typeface="Courier New"/>
              </a:rPr>
              <a:t>Adamson</a:t>
            </a:r>
            <a:r>
              <a:rPr lang="fr-FR" sz="1200" b="1" dirty="0">
                <a:latin typeface="Courier New"/>
                <a:cs typeface="Courier New"/>
              </a:rPr>
              <a:t> | F      | 105000 |</a:t>
            </a:r>
          </a:p>
          <a:p>
            <a:r>
              <a:rPr lang="fr-FR" sz="1200" b="1" dirty="0">
                <a:latin typeface="Courier New"/>
                <a:cs typeface="Courier New"/>
              </a:rPr>
              <a:t>+-----+--------+---------+--------+--------+</a:t>
            </a:r>
          </a:p>
          <a:p>
            <a:r>
              <a:rPr lang="en-US" sz="1200" b="1" dirty="0">
                <a:latin typeface="Courier New"/>
                <a:cs typeface="Courier New"/>
              </a:rPr>
              <a:t>2 rows in set (0.02 sec)</a:t>
            </a:r>
          </a:p>
        </p:txBody>
      </p:sp>
    </p:spTree>
    <p:extLst>
      <p:ext uri="{BB962C8B-B14F-4D97-AF65-F5344CB8AC3E}">
        <p14:creationId xmlns:p14="http://schemas.microsoft.com/office/powerpoint/2010/main" val="1748623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05879" y="3925401"/>
            <a:ext cx="6186985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CREATE TABLE class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(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code 	   INT         PRIMARY KEY,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</a:t>
            </a:r>
            <a:r>
              <a:rPr lang="en-US" sz="2000" b="1" dirty="0" err="1" smtClean="0">
                <a:latin typeface="Courier New"/>
                <a:cs typeface="Courier New"/>
              </a:rPr>
              <a:t>teacher_id</a:t>
            </a:r>
            <a:r>
              <a:rPr lang="en-US" sz="2000" b="1" dirty="0" smtClean="0">
                <a:latin typeface="Courier New"/>
                <a:cs typeface="Courier New"/>
              </a:rPr>
              <a:t> INT         NOT NULL,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subject    VARCHAR(32) NOT NULL,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room       INT         NOT </a:t>
            </a:r>
            <a:r>
              <a:rPr lang="en-US" sz="2000" b="1" dirty="0">
                <a:latin typeface="Courier New"/>
                <a:cs typeface="Courier New"/>
              </a:rPr>
              <a:t>NULL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);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SQL to Create a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499356"/>
          </a:xfrm>
        </p:spPr>
        <p:txBody>
          <a:bodyPr/>
          <a:lstStyle/>
          <a:p>
            <a:r>
              <a:rPr lang="en-US" dirty="0" smtClean="0"/>
              <a:t>First we create a new database </a:t>
            </a:r>
            <a:br>
              <a:rPr lang="en-US" dirty="0" smtClean="0"/>
            </a:br>
            <a:r>
              <a:rPr lang="en-US" dirty="0" smtClean="0"/>
              <a:t>and connect to it: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Create the Class table: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2297378"/>
            <a:ext cx="3878586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CREATE DATABASE </a:t>
            </a:r>
            <a:r>
              <a:rPr lang="en-US" sz="2000" b="1" dirty="0" smtClean="0">
                <a:latin typeface="Courier New"/>
                <a:cs typeface="Courier New"/>
              </a:rPr>
              <a:t>school3;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USE school3;</a:t>
            </a:r>
            <a:endParaRPr lang="en-US" sz="2000" b="1" dirty="0">
              <a:latin typeface="Courier New"/>
              <a:cs typeface="Courier New"/>
            </a:endParaRPr>
          </a:p>
        </p:txBody>
      </p:sp>
      <p:graphicFrame>
        <p:nvGraphicFramePr>
          <p:cNvPr id="6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725666"/>
              </p:ext>
            </p:extLst>
          </p:nvPr>
        </p:nvGraphicFramePr>
        <p:xfrm>
          <a:off x="5029195" y="1944361"/>
          <a:ext cx="3657560" cy="2216151"/>
        </p:xfrm>
        <a:graphic>
          <a:graphicData uri="http://schemas.openxmlformats.org/drawingml/2006/table">
            <a:tbl>
              <a:tblPr/>
              <a:tblGrid>
                <a:gridCol w="640073"/>
                <a:gridCol w="1005829"/>
                <a:gridCol w="1280146"/>
                <a:gridCol w="73151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4558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ourier New"/>
                <a:cs typeface="Courier New"/>
              </a:rPr>
              <a:t>LIKE</a:t>
            </a:r>
            <a:r>
              <a:rPr lang="en-US" dirty="0"/>
              <a:t> and </a:t>
            </a:r>
            <a:r>
              <a:rPr lang="en-US" b="1" dirty="0">
                <a:latin typeface="Courier New"/>
                <a:cs typeface="Courier New"/>
              </a:rPr>
              <a:t>NOT </a:t>
            </a:r>
            <a:r>
              <a:rPr lang="en-US" b="1" dirty="0" smtClean="0">
                <a:latin typeface="Courier New"/>
                <a:cs typeface="Courier New"/>
              </a:rPr>
              <a:t>LIKE</a:t>
            </a:r>
            <a:r>
              <a:rPr lang="en-US" i="1" dirty="0" smtClean="0">
                <a:cs typeface="Courier New"/>
              </a:rPr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2995" y="2423171"/>
            <a:ext cx="3972102" cy="426466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103147" y="1234464"/>
            <a:ext cx="4955979" cy="1015663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SELECT </a:t>
            </a:r>
            <a:r>
              <a:rPr lang="en-US" sz="2000" b="1" dirty="0" err="1">
                <a:latin typeface="Courier New"/>
                <a:cs typeface="Courier New"/>
              </a:rPr>
              <a:t>first_name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err="1">
                <a:latin typeface="Courier New"/>
                <a:cs typeface="Courier New"/>
              </a:rPr>
              <a:t>last_name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FROM users WHERE</a:t>
            </a:r>
          </a:p>
          <a:p>
            <a:r>
              <a:rPr lang="en-US" sz="2000" b="1" dirty="0">
                <a:latin typeface="Courier New"/>
                <a:cs typeface="Courier New"/>
              </a:rPr>
              <a:t>email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NOT LIKE </a:t>
            </a:r>
            <a:r>
              <a:rPr lang="en-US" sz="2000" b="1" dirty="0">
                <a:latin typeface="Courier New"/>
                <a:cs typeface="Courier New"/>
              </a:rPr>
              <a:t>'%@</a:t>
            </a:r>
            <a:r>
              <a:rPr lang="en-US" sz="2000" b="1" dirty="0" err="1">
                <a:latin typeface="Courier New"/>
                <a:cs typeface="Courier New"/>
              </a:rPr>
              <a:t>authors.com</a:t>
            </a:r>
            <a:r>
              <a:rPr lang="en-US" sz="2000" b="1" dirty="0">
                <a:latin typeface="Courier New"/>
                <a:cs typeface="Courier New"/>
              </a:rPr>
              <a:t>';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6415" y="5989292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458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Query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4" y="1295401"/>
            <a:ext cx="8229555" cy="1036332"/>
          </a:xfrm>
        </p:spPr>
        <p:txBody>
          <a:bodyPr/>
          <a:lstStyle/>
          <a:p>
            <a:r>
              <a:rPr lang="en-US" dirty="0" smtClean="0"/>
              <a:t>Sort ascending (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ASC</a:t>
            </a:r>
            <a:r>
              <a:rPr lang="en-US" dirty="0" smtClean="0"/>
              <a:t>) or descending (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DESC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ASC is the default.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7829" y="1874537"/>
            <a:ext cx="2834609" cy="48515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23001" y="2514610"/>
            <a:ext cx="449423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SELECT </a:t>
            </a:r>
            <a:r>
              <a:rPr lang="en-US" sz="2000" b="1" dirty="0" err="1">
                <a:latin typeface="Courier New"/>
                <a:cs typeface="Courier New"/>
              </a:rPr>
              <a:t>first_name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err="1">
                <a:latin typeface="Courier New"/>
                <a:cs typeface="Courier New"/>
              </a:rPr>
              <a:t>last_name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FROM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users </a:t>
            </a: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ORDER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BY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last_name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ASC,</a:t>
            </a: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         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first_name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ASC;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45" y="5440658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891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Limiting Query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97487"/>
            <a:ext cx="8229600" cy="3433437"/>
          </a:xfrm>
        </p:spPr>
        <p:txBody>
          <a:bodyPr/>
          <a:lstStyle/>
          <a:p>
            <a:r>
              <a:rPr lang="en-US" dirty="0" smtClean="0"/>
              <a:t>Also: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Return 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/>
              <a:t> records starting</a:t>
            </a:r>
            <a:br>
              <a:rPr lang="en-US" dirty="0" smtClean="0"/>
            </a:br>
            <a:r>
              <a:rPr lang="en-US" dirty="0" smtClean="0"/>
              <a:t>with the </a:t>
            </a:r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baseline="30000" dirty="0" err="1" smtClean="0"/>
              <a:t>th</a:t>
            </a:r>
            <a:r>
              <a:rPr lang="en-US" dirty="0" smtClean="0"/>
              <a:t>  record.</a:t>
            </a:r>
          </a:p>
          <a:p>
            <a:pPr lvl="1"/>
            <a:r>
              <a:rPr lang="en-US" dirty="0" smtClean="0"/>
              <a:t>Does not improve the query execution speed,</a:t>
            </a:r>
            <a:br>
              <a:rPr lang="en-US" dirty="0" smtClean="0"/>
            </a:br>
            <a:r>
              <a:rPr lang="en-US" dirty="0" smtClean="0"/>
              <a:t>since MySQL still has to match all the records.</a:t>
            </a:r>
          </a:p>
          <a:p>
            <a:pPr lvl="1"/>
            <a:r>
              <a:rPr lang="en-US" dirty="0" smtClean="0"/>
              <a:t>Reduces the number of returned records.</a:t>
            </a:r>
          </a:p>
          <a:p>
            <a:pPr lvl="1"/>
            <a:r>
              <a:rPr lang="en-US" dirty="0" smtClean="0"/>
              <a:t>Useful for “paging” the results.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282610"/>
            <a:ext cx="4494239" cy="132343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SELECT </a:t>
            </a:r>
            <a:r>
              <a:rPr lang="en-US" sz="2000" b="1" dirty="0" err="1">
                <a:latin typeface="Courier New"/>
                <a:cs typeface="Courier New"/>
              </a:rPr>
              <a:t>first_name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err="1">
                <a:latin typeface="Courier New"/>
                <a:cs typeface="Courier New"/>
              </a:rPr>
              <a:t>last_name</a:t>
            </a:r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FROM users ORDER BY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registration_date</a:t>
            </a:r>
            <a:r>
              <a:rPr lang="en-US" sz="2000" b="1" dirty="0">
                <a:latin typeface="Courier New"/>
                <a:cs typeface="Courier New"/>
              </a:rPr>
              <a:t> DESC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LIMIT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5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2073" y="1325903"/>
            <a:ext cx="3699020" cy="258826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066251" y="3028890"/>
            <a:ext cx="1682798" cy="400110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LIMIT </a:t>
            </a:r>
            <a:r>
              <a:rPr lang="en-US" sz="2000" b="1" i="1" dirty="0" err="1" smtClean="0">
                <a:latin typeface="Times New Roman"/>
                <a:cs typeface="Times New Roman"/>
              </a:rPr>
              <a:t>i</a:t>
            </a:r>
            <a:r>
              <a:rPr lang="en-US" sz="2000" b="1" dirty="0" smtClean="0">
                <a:latin typeface="Courier New"/>
                <a:cs typeface="Courier New"/>
              </a:rPr>
              <a:t>, </a:t>
            </a:r>
            <a:r>
              <a:rPr lang="en-US" sz="2000" b="1" i="1" dirty="0" smtClean="0">
                <a:latin typeface="Times New Roman"/>
                <a:cs typeface="Times New Roman"/>
              </a:rPr>
              <a:t>n</a:t>
            </a:r>
            <a:endParaRPr lang="en-US" sz="2000" b="1" i="1" dirty="0"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75097" y="5989292"/>
            <a:ext cx="1484584" cy="707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PHP and MySQL for</a:t>
            </a:r>
            <a:b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Dynamic Web Sites, 4</a:t>
            </a:r>
            <a:r>
              <a:rPr lang="en-US" sz="800" b="1" baseline="30000" dirty="0" smtClean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sz="800" b="1" dirty="0" smtClean="0">
                <a:solidFill>
                  <a:schemeClr val="bg1">
                    <a:lumMod val="65000"/>
                  </a:schemeClr>
                </a:solidFill>
              </a:rPr>
              <a:t> ed.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by Larry Ullman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Peachpit Press, 2012</a:t>
            </a:r>
          </a:p>
          <a:p>
            <a:r>
              <a:rPr lang="en-US" sz="800" dirty="0" smtClean="0">
                <a:solidFill>
                  <a:schemeClr val="bg1">
                    <a:lumMod val="65000"/>
                  </a:schemeClr>
                </a:solidFill>
              </a:rPr>
              <a:t>ISBN 978-0-321-78407-0</a:t>
            </a:r>
            <a:endParaRPr lang="en-US" sz="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295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CBD3-CEB3-E64D-B2C8-6948A712B92B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36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Database Record Insert, Update, and Delete</a:t>
            </a:r>
          </a:p>
        </p:txBody>
      </p:sp>
      <p:sp>
        <p:nvSpPr>
          <p:cNvPr id="36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21920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There are SQL statements to </a:t>
            </a:r>
            <a:r>
              <a:rPr lang="en-US" dirty="0">
                <a:solidFill>
                  <a:srgbClr val="B23C00"/>
                </a:solidFill>
              </a:rPr>
              <a:t>insert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update</a:t>
            </a:r>
            <a:r>
              <a:rPr lang="en-US" dirty="0"/>
              <a:t>, and </a:t>
            </a:r>
            <a:r>
              <a:rPr lang="en-US" dirty="0">
                <a:solidFill>
                  <a:srgbClr val="B23C00"/>
                </a:solidFill>
              </a:rPr>
              <a:t>delete </a:t>
            </a:r>
            <a:r>
              <a:rPr lang="en-US" dirty="0"/>
              <a:t>records.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See </a:t>
            </a:r>
            <a:r>
              <a:rPr lang="en-US" dirty="0" smtClean="0"/>
              <a:t>the SQL tutorial.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618589" y="2636315"/>
            <a:ext cx="5879459" cy="317009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pPr marL="0" lvl="1"/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INSERT</a:t>
            </a:r>
            <a:r>
              <a:rPr lang="en-US" sz="2000" b="1" dirty="0">
                <a:latin typeface="Courier New" charset="0"/>
              </a:rPr>
              <a:t> INTO teacher (id, last, first)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VALUES (7088, 'Mak', 'Ron'), 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       (7090, 'Wilson', 'Brian') 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/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UPDATE</a:t>
            </a:r>
            <a:r>
              <a:rPr lang="en-US" sz="2000" b="1" dirty="0">
                <a:latin typeface="Courier New" charset="0"/>
              </a:rPr>
              <a:t> teacher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SET first = 'Ronald'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WHERE first = 'Ron'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/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solidFill>
                  <a:srgbClr val="B23C00"/>
                </a:solidFill>
                <a:latin typeface="Courier New" charset="0"/>
              </a:rPr>
              <a:t>DELETE</a:t>
            </a:r>
            <a:r>
              <a:rPr lang="en-US" sz="2000" b="1" dirty="0">
                <a:latin typeface="Courier New" charset="0"/>
              </a:rPr>
              <a:t> FROM teacher</a:t>
            </a:r>
            <a:br>
              <a:rPr lang="en-US" sz="2000" b="1" dirty="0">
                <a:latin typeface="Courier New" charset="0"/>
              </a:rPr>
            </a:br>
            <a:r>
              <a:rPr lang="en-US" sz="2000" b="1" dirty="0">
                <a:latin typeface="Courier New" charset="0"/>
              </a:rPr>
              <a:t>WHERE id = </a:t>
            </a:r>
            <a:r>
              <a:rPr lang="en-US" sz="2000" b="1" dirty="0" smtClean="0">
                <a:latin typeface="Courier New" charset="0"/>
              </a:rPr>
              <a:t>7090</a:t>
            </a:r>
            <a:endParaRPr lang="en-US" sz="2000" b="1" dirty="0">
              <a:latin typeface="Courier New" charset="0"/>
            </a:endParaRPr>
          </a:p>
        </p:txBody>
      </p:sp>
      <p:sp>
        <p:nvSpPr>
          <p:cNvPr id="369668" name="Text Box 4"/>
          <p:cNvSpPr txBox="1">
            <a:spLocks noChangeArrowheads="1"/>
          </p:cNvSpPr>
          <p:nvPr/>
        </p:nvSpPr>
        <p:spPr bwMode="auto">
          <a:xfrm>
            <a:off x="6492219" y="3977634"/>
            <a:ext cx="2066191" cy="70788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folHlink"/>
                </a:solidFill>
              </a:rPr>
              <a:t>This can update</a:t>
            </a:r>
          </a:p>
          <a:p>
            <a:r>
              <a:rPr lang="en-US" sz="2000">
                <a:solidFill>
                  <a:schemeClr val="folHlink"/>
                </a:solidFill>
              </a:rPr>
              <a:t>multiple records!</a:t>
            </a:r>
          </a:p>
        </p:txBody>
      </p:sp>
    </p:spTree>
    <p:extLst>
      <p:ext uri="{BB962C8B-B14F-4D97-AF65-F5344CB8AC3E}">
        <p14:creationId xmlns:p14="http://schemas.microsoft.com/office/powerpoint/2010/main" val="2726964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9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9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66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to </a:t>
            </a:r>
            <a:r>
              <a:rPr lang="en-US" dirty="0" smtClean="0"/>
              <a:t>Add Rows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944893"/>
          </a:xfrm>
        </p:spPr>
        <p:txBody>
          <a:bodyPr/>
          <a:lstStyle/>
          <a:p>
            <a:r>
              <a:rPr lang="en-US" dirty="0" smtClean="0"/>
              <a:t>Add rows to </a:t>
            </a:r>
            <a:br>
              <a:rPr lang="en-US" dirty="0" smtClean="0"/>
            </a:br>
            <a:r>
              <a:rPr lang="en-US" dirty="0" smtClean="0"/>
              <a:t>the Class table: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5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969434"/>
              </p:ext>
            </p:extLst>
          </p:nvPr>
        </p:nvGraphicFramePr>
        <p:xfrm>
          <a:off x="3931927" y="1325903"/>
          <a:ext cx="3657560" cy="2216151"/>
        </p:xfrm>
        <a:graphic>
          <a:graphicData uri="http://schemas.openxmlformats.org/drawingml/2006/table">
            <a:tbl>
              <a:tblPr/>
              <a:tblGrid>
                <a:gridCol w="640073"/>
                <a:gridCol w="1005829"/>
                <a:gridCol w="1280146"/>
                <a:gridCol w="731512"/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Teacher_id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Subject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Room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CC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Data structures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926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Java programming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Compilers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951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Software engineering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210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974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7012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Operating systems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charset="0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</a:rPr>
                        <a:t>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40123" y="3775983"/>
            <a:ext cx="8034246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INSERT INTO class (code, </a:t>
            </a:r>
            <a:r>
              <a:rPr lang="en-US" sz="2000" b="1" dirty="0" err="1" smtClean="0">
                <a:latin typeface="Courier New"/>
                <a:cs typeface="Courier New"/>
              </a:rPr>
              <a:t>teacher_id</a:t>
            </a:r>
            <a:r>
              <a:rPr lang="en-US" sz="2000" b="1" dirty="0" smtClean="0">
                <a:latin typeface="Courier New"/>
                <a:cs typeface="Courier New"/>
              </a:rPr>
              <a:t>, subject, room)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VALUES (908, 7008, 'Data structures',      114),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   (926, 7003, 'Java programming'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    101)</a:t>
            </a:r>
            <a:r>
              <a:rPr lang="en-US" sz="2000" b="1" dirty="0">
                <a:latin typeface="Courier New"/>
                <a:cs typeface="Courier New"/>
              </a:rPr>
              <a:t>,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       (931, 7051, 'Compilers'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           222)</a:t>
            </a:r>
            <a:r>
              <a:rPr lang="en-US" sz="2000" b="1" dirty="0">
                <a:latin typeface="Courier New"/>
                <a:cs typeface="Courier New"/>
              </a:rPr>
              <a:t>,</a:t>
            </a: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(951, 7012, 'Software engineering'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210),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(978, 7012, 'Operating systems'</a:t>
            </a:r>
            <a:r>
              <a:rPr lang="en-US" sz="2000" b="1" dirty="0">
                <a:latin typeface="Courier New"/>
                <a:cs typeface="Courier New"/>
              </a:rPr>
              <a:t>, </a:t>
            </a:r>
            <a:r>
              <a:rPr lang="en-US" sz="2000" b="1" dirty="0" smtClean="0">
                <a:latin typeface="Courier New"/>
                <a:cs typeface="Courier New"/>
              </a:rPr>
              <a:t>   109);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90781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Script </a:t>
            </a:r>
            <a:r>
              <a:rPr lang="en-US" b="1" dirty="0" err="1" smtClean="0">
                <a:latin typeface="Courier New"/>
                <a:cs typeface="Courier New"/>
              </a:rPr>
              <a:t>create_school.sql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99474" y="1373537"/>
            <a:ext cx="6464330" cy="4524316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DROP DATABASE IF EXISTS school3;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CREATE DATABASE school3;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USE school3;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CREATE TABLE class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(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code		INT		PRIMARY KEY,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</a:t>
            </a:r>
            <a:r>
              <a:rPr lang="en-US" b="1" dirty="0" err="1" smtClean="0">
                <a:latin typeface="Courier New"/>
                <a:cs typeface="Courier New"/>
              </a:rPr>
              <a:t>teacher_id</a:t>
            </a:r>
            <a:r>
              <a:rPr lang="en-US" b="1" dirty="0" smtClean="0">
                <a:latin typeface="Courier New"/>
                <a:cs typeface="Courier New"/>
              </a:rPr>
              <a:t> 	INT 	    	NOT NULL,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subject 		VARCHAR(32)	NOT NULL,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    room 		INT 		NOT NULL,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);</a:t>
            </a:r>
          </a:p>
          <a:p>
            <a:endParaRPr lang="en-US" b="1" dirty="0" smtClean="0">
              <a:latin typeface="Courier New"/>
              <a:cs typeface="Courier New"/>
            </a:endParaRPr>
          </a:p>
          <a:p>
            <a:r>
              <a:rPr lang="en-US" b="1" dirty="0" smtClean="0">
                <a:latin typeface="Courier New"/>
                <a:cs typeface="Courier New"/>
              </a:rPr>
              <a:t>INSERT INTO class (code, </a:t>
            </a:r>
            <a:r>
              <a:rPr lang="en-US" b="1" dirty="0" err="1" smtClean="0">
                <a:latin typeface="Courier New"/>
                <a:cs typeface="Courier New"/>
              </a:rPr>
              <a:t>teacher_id</a:t>
            </a:r>
            <a:r>
              <a:rPr lang="en-US" b="1" dirty="0" smtClean="0">
                <a:latin typeface="Courier New"/>
                <a:cs typeface="Courier New"/>
              </a:rPr>
              <a:t>, subject, room)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VALUES	(908, 7008, 'Data structures', 	114),</a:t>
            </a:r>
          </a:p>
          <a:p>
            <a:r>
              <a:rPr lang="en-US" b="1" dirty="0">
                <a:latin typeface="Courier New"/>
                <a:cs typeface="Courier New"/>
              </a:rPr>
              <a:t>	</a:t>
            </a:r>
            <a:r>
              <a:rPr lang="en-US" b="1" dirty="0" smtClean="0">
                <a:latin typeface="Courier New"/>
                <a:cs typeface="Courier New"/>
              </a:rPr>
              <a:t>(926, 7003, 'Java programming', 	101),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	(931, 7051, 'Compilers', 		222),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	(951, 7012, 'Software engineering', 	210), </a:t>
            </a:r>
          </a:p>
          <a:p>
            <a:pPr lvl="1"/>
            <a:r>
              <a:rPr lang="en-US" b="1" dirty="0" smtClean="0">
                <a:latin typeface="Courier New"/>
                <a:cs typeface="Courier New"/>
              </a:rPr>
              <a:t>	(978, 7012, 'Operating systems', 	109);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061018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Script </a:t>
            </a:r>
            <a:r>
              <a:rPr lang="en-US" b="1" dirty="0" err="1" smtClean="0">
                <a:latin typeface="Courier New"/>
                <a:cs typeface="Courier New"/>
              </a:rPr>
              <a:t>create_school.sql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3031" y="1325903"/>
            <a:ext cx="6463578" cy="4524316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CREATE TABLE </a:t>
            </a:r>
            <a:r>
              <a:rPr lang="en-US" b="1" dirty="0" err="1">
                <a:latin typeface="Courier New"/>
                <a:cs typeface="Courier New"/>
              </a:rPr>
              <a:t>contact_info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</a:p>
          <a:p>
            <a:r>
              <a:rPr lang="en-US" b="1" dirty="0">
                <a:latin typeface="Courier New"/>
                <a:cs typeface="Courier New"/>
              </a:rPr>
              <a:t>    id			INT		PRIMARY KEY,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email_address</a:t>
            </a:r>
            <a:r>
              <a:rPr lang="en-US" b="1" dirty="0">
                <a:latin typeface="Courier New"/>
                <a:cs typeface="Courier New"/>
              </a:rPr>
              <a:t>	VARCHAR(32)	NOT NULL</a:t>
            </a:r>
          </a:p>
          <a:p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INSERT INTO </a:t>
            </a:r>
            <a:r>
              <a:rPr lang="en-US" b="1" dirty="0" err="1">
                <a:latin typeface="Courier New"/>
                <a:cs typeface="Courier New"/>
              </a:rPr>
              <a:t>contact_info</a:t>
            </a:r>
            <a:r>
              <a:rPr lang="en-US" b="1" dirty="0">
                <a:latin typeface="Courier New"/>
                <a:cs typeface="Courier New"/>
              </a:rPr>
              <a:t> (id, </a:t>
            </a:r>
            <a:r>
              <a:rPr lang="en-US" b="1" dirty="0" err="1">
                <a:latin typeface="Courier New"/>
                <a:cs typeface="Courier New"/>
              </a:rPr>
              <a:t>email_address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VALUES	(1, '</a:t>
            </a:r>
            <a:r>
              <a:rPr lang="en-US" b="1" dirty="0" err="1">
                <a:latin typeface="Courier New"/>
                <a:cs typeface="Courier New"/>
              </a:rPr>
              <a:t>mjane@sjsu.edu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(2, '</a:t>
            </a:r>
            <a:r>
              <a:rPr lang="en-US" b="1" dirty="0" err="1">
                <a:latin typeface="Courier New"/>
                <a:cs typeface="Courier New"/>
              </a:rPr>
              <a:t>ksmith@sjsu.edu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(3, '</a:t>
            </a:r>
            <a:r>
              <a:rPr lang="en-US" b="1" dirty="0" err="1">
                <a:latin typeface="Courier New"/>
                <a:cs typeface="Courier New"/>
              </a:rPr>
              <a:t>jdoe@sjsu.edu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(4, '</a:t>
            </a:r>
            <a:r>
              <a:rPr lang="en-US" b="1" dirty="0" err="1">
                <a:latin typeface="Courier New"/>
                <a:cs typeface="Courier New"/>
              </a:rPr>
              <a:t>tnovak@sjsu.edu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(5, '</a:t>
            </a:r>
            <a:r>
              <a:rPr lang="en-US" b="1" dirty="0" err="1">
                <a:latin typeface="Courier New"/>
                <a:cs typeface="Courier New"/>
              </a:rPr>
              <a:t>lklein@sjsu.edu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(6, '</a:t>
            </a:r>
            <a:r>
              <a:rPr lang="en-US" b="1" dirty="0" err="1">
                <a:latin typeface="Courier New"/>
                <a:cs typeface="Courier New"/>
              </a:rPr>
              <a:t>trogers@sjsu.edu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(7, '</a:t>
            </a:r>
            <a:r>
              <a:rPr lang="en-US" b="1" dirty="0" err="1">
                <a:latin typeface="Courier New"/>
                <a:cs typeface="Courier New"/>
              </a:rPr>
              <a:t>athompson@sjsu.edu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(8, '</a:t>
            </a:r>
            <a:r>
              <a:rPr lang="en-US" b="1" dirty="0" err="1">
                <a:latin typeface="Courier New"/>
                <a:cs typeface="Courier New"/>
              </a:rPr>
              <a:t>jlane@sjsu.edu</a:t>
            </a:r>
            <a:r>
              <a:rPr lang="en-US" b="1" dirty="0">
                <a:latin typeface="Courier New"/>
                <a:cs typeface="Courier New"/>
              </a:rPr>
              <a:t>'),</a:t>
            </a:r>
          </a:p>
          <a:p>
            <a:r>
              <a:rPr lang="en-US" b="1" dirty="0">
                <a:latin typeface="Courier New"/>
                <a:cs typeface="Courier New"/>
              </a:rPr>
              <a:t>	(9, '</a:t>
            </a:r>
            <a:r>
              <a:rPr lang="en-US" b="1" dirty="0" err="1">
                <a:latin typeface="Courier New"/>
                <a:cs typeface="Courier New"/>
              </a:rPr>
              <a:t>mflynn@sjsu.edu</a:t>
            </a:r>
            <a:r>
              <a:rPr lang="en-US" b="1" dirty="0">
                <a:latin typeface="Courier New"/>
                <a:cs typeface="Courier New"/>
              </a:rPr>
              <a:t>')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241612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SQL Script </a:t>
            </a:r>
            <a:r>
              <a:rPr lang="en-US" b="1" dirty="0" err="1">
                <a:latin typeface="Courier New"/>
                <a:cs typeface="Courier New"/>
              </a:rPr>
              <a:t>create_school.sql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01743" y="1325903"/>
            <a:ext cx="6279183" cy="3293209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CREATE TABLE teacher</a:t>
            </a:r>
          </a:p>
          <a:p>
            <a:r>
              <a:rPr lang="en-US" b="1" dirty="0">
                <a:latin typeface="Courier New"/>
                <a:cs typeface="Courier New"/>
              </a:rPr>
              <a:t>(</a:t>
            </a:r>
          </a:p>
          <a:p>
            <a:r>
              <a:rPr lang="en-US" b="1" dirty="0">
                <a:latin typeface="Courier New"/>
                <a:cs typeface="Courier New"/>
              </a:rPr>
              <a:t>    id		</a:t>
            </a:r>
            <a:r>
              <a:rPr lang="en-US" b="1" dirty="0" smtClean="0">
                <a:latin typeface="Courier New"/>
                <a:cs typeface="Courier New"/>
              </a:rPr>
              <a:t>	INT</a:t>
            </a:r>
            <a:r>
              <a:rPr lang="en-US" b="1" dirty="0">
                <a:latin typeface="Courier New"/>
                <a:cs typeface="Courier New"/>
              </a:rPr>
              <a:t>		PRIMARY KEY,</a:t>
            </a:r>
          </a:p>
          <a:p>
            <a:r>
              <a:rPr lang="en-US" b="1" dirty="0">
                <a:latin typeface="Courier New"/>
                <a:cs typeface="Courier New"/>
              </a:rPr>
              <a:t>    last	</a:t>
            </a:r>
            <a:r>
              <a:rPr lang="en-US" b="1" dirty="0" smtClean="0">
                <a:latin typeface="Courier New"/>
                <a:cs typeface="Courier New"/>
              </a:rPr>
              <a:t>	VARCHAR</a:t>
            </a:r>
            <a:r>
              <a:rPr lang="en-US" b="1" dirty="0">
                <a:latin typeface="Courier New"/>
                <a:cs typeface="Courier New"/>
              </a:rPr>
              <a:t>(32)	NOT NULL,</a:t>
            </a:r>
          </a:p>
          <a:p>
            <a:r>
              <a:rPr lang="en-US" b="1" dirty="0">
                <a:latin typeface="Courier New"/>
                <a:cs typeface="Courier New"/>
              </a:rPr>
              <a:t>    first	</a:t>
            </a:r>
            <a:r>
              <a:rPr lang="en-US" b="1" dirty="0" smtClean="0">
                <a:latin typeface="Courier New"/>
                <a:cs typeface="Courier New"/>
              </a:rPr>
              <a:t>	VARCHAR</a:t>
            </a:r>
            <a:r>
              <a:rPr lang="en-US" b="1" dirty="0">
                <a:latin typeface="Courier New"/>
                <a:cs typeface="Courier New"/>
              </a:rPr>
              <a:t>(32)	NOT NULL,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  <a:r>
              <a:rPr lang="en-US" b="1" dirty="0" err="1">
                <a:latin typeface="Courier New"/>
                <a:cs typeface="Courier New"/>
              </a:rPr>
              <a:t>contact_id</a:t>
            </a:r>
            <a:r>
              <a:rPr lang="en-US" b="1" dirty="0">
                <a:latin typeface="Courier New"/>
                <a:cs typeface="Courier New"/>
              </a:rPr>
              <a:t>	INT	</a:t>
            </a:r>
            <a:r>
              <a:rPr lang="en-US" b="1" dirty="0" smtClean="0">
                <a:latin typeface="Courier New"/>
                <a:cs typeface="Courier New"/>
              </a:rPr>
              <a:t>REFERENCES </a:t>
            </a:r>
            <a:r>
              <a:rPr lang="en-US" b="1" dirty="0" err="1">
                <a:latin typeface="Courier New"/>
                <a:cs typeface="Courier New"/>
              </a:rPr>
              <a:t>contact_info</a:t>
            </a:r>
            <a:r>
              <a:rPr lang="en-US" b="1" dirty="0">
                <a:latin typeface="Courier New"/>
                <a:cs typeface="Courier New"/>
              </a:rPr>
              <a:t>(id)</a:t>
            </a:r>
          </a:p>
          <a:p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INSERT INTO teacher (id, last, first, </a:t>
            </a:r>
            <a:r>
              <a:rPr lang="en-US" b="1" dirty="0" err="1">
                <a:latin typeface="Courier New"/>
                <a:cs typeface="Courier New"/>
              </a:rPr>
              <a:t>contact_id</a:t>
            </a:r>
            <a:r>
              <a:rPr lang="en-US" b="1" dirty="0">
                <a:latin typeface="Courier New"/>
                <a:cs typeface="Courier New"/>
              </a:rPr>
              <a:t>)</a:t>
            </a:r>
          </a:p>
          <a:p>
            <a:r>
              <a:rPr lang="en-US" b="1" dirty="0">
                <a:latin typeface="Courier New"/>
                <a:cs typeface="Courier New"/>
              </a:rPr>
              <a:t>VALUES	(7003, 'Rogers',	'Tom',		6),</a:t>
            </a:r>
          </a:p>
          <a:p>
            <a:r>
              <a:rPr lang="en-US" b="1" dirty="0">
                <a:latin typeface="Courier New"/>
                <a:cs typeface="Courier New"/>
              </a:rPr>
              <a:t>	(7008, 'Thompson',	'Art',		7),</a:t>
            </a:r>
          </a:p>
          <a:p>
            <a:r>
              <a:rPr lang="en-US" b="1" dirty="0">
                <a:latin typeface="Courier New"/>
                <a:cs typeface="Courier New"/>
              </a:rPr>
              <a:t>	(7012, 'Lane',	</a:t>
            </a:r>
            <a:r>
              <a:rPr lang="en-US" b="1" dirty="0" smtClean="0">
                <a:latin typeface="Courier New"/>
                <a:cs typeface="Courier New"/>
              </a:rPr>
              <a:t>	'John’,	</a:t>
            </a:r>
            <a:r>
              <a:rPr lang="en-US" b="1" dirty="0">
                <a:latin typeface="Courier New"/>
                <a:cs typeface="Courier New"/>
              </a:rPr>
              <a:t>	8),</a:t>
            </a:r>
          </a:p>
          <a:p>
            <a:r>
              <a:rPr lang="en-US" b="1" dirty="0">
                <a:latin typeface="Courier New"/>
                <a:cs typeface="Courier New"/>
              </a:rPr>
              <a:t>	(7051, 'Flynn',	</a:t>
            </a:r>
            <a:r>
              <a:rPr lang="en-US" b="1" dirty="0" smtClean="0">
                <a:latin typeface="Courier New"/>
                <a:cs typeface="Courier New"/>
              </a:rPr>
              <a:t>'</a:t>
            </a:r>
            <a:r>
              <a:rPr lang="en-US" b="1" dirty="0">
                <a:latin typeface="Courier New"/>
                <a:cs typeface="Courier New"/>
              </a:rPr>
              <a:t>Mabel',	9)</a:t>
            </a:r>
            <a:r>
              <a:rPr lang="en-US" b="1" dirty="0" smtClean="0">
                <a:latin typeface="Courier New"/>
                <a:cs typeface="Courier New"/>
              </a:rPr>
              <a:t>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5166341"/>
            <a:ext cx="8229600" cy="548634"/>
          </a:xfrm>
        </p:spPr>
        <p:txBody>
          <a:bodyPr/>
          <a:lstStyle/>
          <a:p>
            <a:r>
              <a:rPr lang="en-US" dirty="0" smtClean="0"/>
              <a:t>Use the MySQL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source</a:t>
            </a:r>
            <a:r>
              <a:rPr lang="en-US" dirty="0" smtClean="0">
                <a:solidFill>
                  <a:srgbClr val="0033CC"/>
                </a:solidFill>
              </a:rPr>
              <a:t> </a:t>
            </a:r>
            <a:r>
              <a:rPr lang="en-US" dirty="0" smtClean="0"/>
              <a:t>command: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468903" y="5772060"/>
            <a:ext cx="387858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source </a:t>
            </a:r>
            <a:r>
              <a:rPr lang="en-US" sz="2000" b="1" dirty="0" err="1">
                <a:latin typeface="Courier New"/>
                <a:cs typeface="Courier New"/>
              </a:rPr>
              <a:t>create_school.sql</a:t>
            </a:r>
            <a:endParaRPr lang="en-US" sz="20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233746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F50612-7452-6840-8924-3518A6AABB57}" type="slidenum">
              <a:rPr lang="en-US"/>
              <a:pPr/>
              <a:t>9</a:t>
            </a:fld>
            <a:endParaRPr lang="en-US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Entity-Relationship (ER) Diagrams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dirty="0"/>
              <a:t>Data modeling diagrams are called </a:t>
            </a:r>
            <a:r>
              <a:rPr lang="en-US" dirty="0">
                <a:solidFill>
                  <a:srgbClr val="B23C00"/>
                </a:solidFill>
              </a:rPr>
              <a:t/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>
                <a:solidFill>
                  <a:srgbClr val="B23C00"/>
                </a:solidFill>
              </a:rPr>
              <a:t>Entity-Relationship (ER) diagrams</a:t>
            </a:r>
            <a:r>
              <a:rPr lang="en-US" dirty="0"/>
              <a:t>.</a:t>
            </a:r>
            <a:endParaRPr lang="en-US" dirty="0">
              <a:solidFill>
                <a:schemeClr val="folHlink"/>
              </a:solidFill>
            </a:endParaRPr>
          </a:p>
          <a:p>
            <a:pPr lvl="3"/>
            <a:endParaRPr lang="en-US" dirty="0">
              <a:solidFill>
                <a:schemeClr val="folHlink"/>
              </a:solidFill>
            </a:endParaRPr>
          </a:p>
          <a:p>
            <a:pPr lvl="1"/>
            <a:r>
              <a:rPr lang="en-US" dirty="0"/>
              <a:t>Very similar in concept to UML diagrams.</a:t>
            </a:r>
          </a:p>
          <a:p>
            <a:pPr lvl="1"/>
            <a:r>
              <a:rPr lang="en-US" dirty="0"/>
              <a:t>There are several styles of ER diagrams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One style is </a:t>
            </a:r>
            <a:r>
              <a:rPr lang="en-US" dirty="0" smtClean="0">
                <a:solidFill>
                  <a:srgbClr val="B23C00"/>
                </a:solidFill>
              </a:rPr>
              <a:t>crow</a:t>
            </a:r>
            <a:r>
              <a:rPr lang="en-US" dirty="0" smtClean="0">
                <a:solidFill>
                  <a:srgbClr val="B23C00"/>
                </a:solidFill>
                <a:latin typeface="Arial"/>
              </a:rPr>
              <a:t>’</a:t>
            </a:r>
            <a:r>
              <a:rPr lang="en-US" dirty="0" smtClean="0">
                <a:solidFill>
                  <a:srgbClr val="B23C00"/>
                </a:solidFill>
              </a:rPr>
              <a:t>s </a:t>
            </a:r>
            <a:r>
              <a:rPr lang="en-US" dirty="0">
                <a:solidFill>
                  <a:srgbClr val="B23C00"/>
                </a:solidFill>
              </a:rPr>
              <a:t>feet </a:t>
            </a:r>
            <a:r>
              <a:rPr lang="en-US" dirty="0"/>
              <a:t>diagrams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4422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32456</TotalTime>
  <Words>2178</Words>
  <Application>Microsoft Macintosh PowerPoint</Application>
  <PresentationFormat>On-screen Show (4:3)</PresentationFormat>
  <Paragraphs>566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Quadrant</vt:lpstr>
      <vt:lpstr>CS 174: Web Programming September 23 Class Meeting</vt:lpstr>
      <vt:lpstr>SQL to Create and Drop a Database</vt:lpstr>
      <vt:lpstr>SQL to Create a Table</vt:lpstr>
      <vt:lpstr>Database Record Insert, Update, and Delete</vt:lpstr>
      <vt:lpstr>SQL to Add Rows</vt:lpstr>
      <vt:lpstr>SQL Script create_school.sql</vt:lpstr>
      <vt:lpstr>SQL Script create_school.sql, cont’d</vt:lpstr>
      <vt:lpstr>SQL Script create_school.sql, cont’d</vt:lpstr>
      <vt:lpstr>Entity-Relationship (ER) Diagrams</vt:lpstr>
      <vt:lpstr>One-to-Many Relationship</vt:lpstr>
      <vt:lpstr>Many-to-Many Relationship</vt:lpstr>
      <vt:lpstr>Complete Entity Diagram</vt:lpstr>
      <vt:lpstr>MySQL Workbench</vt:lpstr>
      <vt:lpstr>MySQL Workbench: ER Diagrams</vt:lpstr>
      <vt:lpstr>MySQL Workbench: ER Diagrams, cont’d</vt:lpstr>
      <vt:lpstr>PHP query() vs. exec()</vt:lpstr>
      <vt:lpstr>PHP query() vs. exec(), cont’d</vt:lpstr>
      <vt:lpstr>Table Join with PHP</vt:lpstr>
      <vt:lpstr>SQL Injection Attack</vt:lpstr>
      <vt:lpstr>SQL Injection Attack, cont’d</vt:lpstr>
      <vt:lpstr>SQL Injection Attack, cont’d</vt:lpstr>
      <vt:lpstr>Prepared Statement</vt:lpstr>
      <vt:lpstr>Prepared Statement, cont’d</vt:lpstr>
      <vt:lpstr>Prepared Statement, cont’d</vt:lpstr>
      <vt:lpstr>Table Join with a Prepared Statement</vt:lpstr>
      <vt:lpstr>Parameter Binding</vt:lpstr>
      <vt:lpstr>Assignment #3</vt:lpstr>
      <vt:lpstr>MySQL Conditional Operators</vt:lpstr>
      <vt:lpstr>LIKE and NOT LIKE</vt:lpstr>
      <vt:lpstr>LIKE and NOT LIKE, cont’d</vt:lpstr>
      <vt:lpstr>Sorting Query Results</vt:lpstr>
      <vt:lpstr>Limiting Query Results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404</cp:revision>
  <dcterms:created xsi:type="dcterms:W3CDTF">2008-01-12T03:52:55Z</dcterms:created>
  <dcterms:modified xsi:type="dcterms:W3CDTF">2015-09-24T00:13:27Z</dcterms:modified>
  <cp:category/>
</cp:coreProperties>
</file>