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83" r:id="rId3"/>
    <p:sldId id="257" r:id="rId4"/>
    <p:sldId id="28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85" r:id="rId21"/>
    <p:sldId id="286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91" r:id="rId30"/>
    <p:sldId id="287" r:id="rId31"/>
    <p:sldId id="289" r:id="rId32"/>
    <p:sldId id="288" r:id="rId33"/>
    <p:sldId id="290" r:id="rId34"/>
    <p:sldId id="281" r:id="rId35"/>
    <p:sldId id="282" r:id="rId36"/>
    <p:sldId id="295" r:id="rId37"/>
    <p:sldId id="293" r:id="rId38"/>
    <p:sldId id="294" r:id="rId39"/>
    <p:sldId id="296" r:id="rId4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B23C00"/>
    <a:srgbClr val="A12A03"/>
    <a:srgbClr val="E2EAFF"/>
    <a:srgbClr val="FFFDC7"/>
    <a:srgbClr val="66CCFF"/>
    <a:srgbClr val="A40000"/>
    <a:srgbClr val="0033CC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644" autoAdjust="0"/>
    <p:restoredTop sz="98450" autoAdjust="0"/>
  </p:normalViewPr>
  <p:slideViewPr>
    <p:cSldViewPr>
      <p:cViewPr varScale="1">
        <p:scale>
          <a:sx n="99" d="100"/>
          <a:sy n="99" d="100"/>
        </p:scale>
        <p:origin x="-776" y="-112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64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9/16/15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2015: September 16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rtprintissues.com/2014/12/six-copyright-artists-facts-need-know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lawyerratingz.com/article/7/How+Does+Copyright+Law+Protect+my+Work" TargetMode="External"/><Relationship Id="rId3" Type="http://schemas.openxmlformats.org/officeDocument/2006/relationships/hyperlink" Target="http://twoartsygals.podomatic.com/entry/2015-01-28T17_55_06-08_00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September 16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 Subject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</a:t>
            </a:r>
            <a:r>
              <a:rPr lang="en-US" dirty="0" smtClean="0"/>
              <a:t>your </a:t>
            </a:r>
            <a:r>
              <a:rPr lang="en-US" dirty="0"/>
              <a:t>business </a:t>
            </a:r>
            <a:r>
              <a:rPr lang="en-US" dirty="0" smtClean="0"/>
              <a:t>priorities.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Image and messages</a:t>
            </a:r>
          </a:p>
          <a:p>
            <a:pPr lvl="1"/>
            <a:r>
              <a:rPr lang="en-US" dirty="0" smtClean="0"/>
              <a:t>Markets</a:t>
            </a:r>
          </a:p>
          <a:p>
            <a:pPr lvl="1"/>
            <a:r>
              <a:rPr lang="en-US" dirty="0" smtClean="0"/>
              <a:t>Most </a:t>
            </a:r>
            <a:r>
              <a:rPr lang="en-US" dirty="0"/>
              <a:t>profitable </a:t>
            </a:r>
            <a:r>
              <a:rPr lang="en-US" dirty="0" smtClean="0"/>
              <a:t>products or services</a:t>
            </a:r>
          </a:p>
          <a:p>
            <a:pPr lvl="4"/>
            <a:endParaRPr lang="en-US" dirty="0"/>
          </a:p>
          <a:p>
            <a:r>
              <a:rPr lang="en-US" dirty="0"/>
              <a:t>Know what people are searching </a:t>
            </a:r>
            <a:r>
              <a:rPr lang="en-US" dirty="0" smtClean="0"/>
              <a:t>for.</a:t>
            </a:r>
          </a:p>
          <a:p>
            <a:pPr lvl="4"/>
            <a:endParaRPr lang="en-US" dirty="0"/>
          </a:p>
          <a:p>
            <a:pPr lvl="1"/>
            <a:r>
              <a:rPr lang="en-US" dirty="0" err="1" smtClean="0"/>
              <a:t>WordTracker.com</a:t>
            </a:r>
            <a:endParaRPr lang="en-US" dirty="0"/>
          </a:p>
          <a:p>
            <a:pPr lvl="1"/>
            <a:r>
              <a:rPr lang="en-US" dirty="0" smtClean="0"/>
              <a:t>Google Trends (formerly Google Insights)</a:t>
            </a:r>
            <a:endParaRPr lang="en-US" dirty="0"/>
          </a:p>
          <a:p>
            <a:pPr lvl="1"/>
            <a:r>
              <a:rPr lang="en-US" dirty="0" smtClean="0"/>
              <a:t>Google </a:t>
            </a:r>
            <a:r>
              <a:rPr lang="en-US" dirty="0"/>
              <a:t>Keyword </a:t>
            </a:r>
            <a:r>
              <a:rPr lang="en-US" dirty="0" smtClean="0"/>
              <a:t>Planner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93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595311" cy="655637"/>
          </a:xfrm>
        </p:spPr>
        <p:txBody>
          <a:bodyPr>
            <a:noAutofit/>
          </a:bodyPr>
          <a:lstStyle/>
          <a:p>
            <a:r>
              <a:rPr lang="en-US" dirty="0"/>
              <a:t>The Right Subject: Understand the Buy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413746"/>
          </a:xfrm>
        </p:spPr>
        <p:txBody>
          <a:bodyPr/>
          <a:lstStyle/>
          <a:p>
            <a:r>
              <a:rPr lang="en-US" dirty="0"/>
              <a:t>Exploring and </a:t>
            </a:r>
            <a:r>
              <a:rPr lang="en-US" dirty="0" smtClean="0"/>
              <a:t>learning</a:t>
            </a:r>
          </a:p>
          <a:p>
            <a:pPr lvl="1"/>
            <a:r>
              <a:rPr lang="en-US" dirty="0" smtClean="0"/>
              <a:t>“Types of TV sets”</a:t>
            </a:r>
          </a:p>
          <a:p>
            <a:pPr lvl="5"/>
            <a:endParaRPr lang="en-US" dirty="0"/>
          </a:p>
          <a:p>
            <a:r>
              <a:rPr lang="en-US" dirty="0"/>
              <a:t>Comparison and </a:t>
            </a:r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“LCD LED Plasma TVs compared”</a:t>
            </a:r>
          </a:p>
          <a:p>
            <a:pPr lvl="5"/>
            <a:endParaRPr lang="en-US" dirty="0"/>
          </a:p>
          <a:p>
            <a:r>
              <a:rPr lang="en-US" dirty="0"/>
              <a:t>Find and </a:t>
            </a:r>
            <a:r>
              <a:rPr lang="en-US" dirty="0" smtClean="0"/>
              <a:t>purchase</a:t>
            </a:r>
          </a:p>
          <a:p>
            <a:pPr lvl="1"/>
            <a:r>
              <a:rPr lang="en-US" dirty="0" smtClean="0"/>
              <a:t>“Cheap Sony LED TV”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28830" y="4892024"/>
            <a:ext cx="5277882" cy="707886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B23C00"/>
                </a:solidFill>
              </a:rPr>
              <a:t>Each should be targeted separately </a:t>
            </a:r>
            <a:endParaRPr lang="en-US" sz="2000" dirty="0" smtClean="0">
              <a:solidFill>
                <a:srgbClr val="B23C00"/>
              </a:solidFill>
            </a:endParaRPr>
          </a:p>
          <a:p>
            <a:pPr algn="ctr"/>
            <a:r>
              <a:rPr lang="en-US" sz="2000" dirty="0" smtClean="0">
                <a:solidFill>
                  <a:srgbClr val="B23C00"/>
                </a:solidFill>
              </a:rPr>
              <a:t>with </a:t>
            </a:r>
            <a:r>
              <a:rPr lang="en-US" sz="2000" dirty="0">
                <a:solidFill>
                  <a:srgbClr val="B23C00"/>
                </a:solidFill>
              </a:rPr>
              <a:t>different keywords and different </a:t>
            </a:r>
            <a:r>
              <a:rPr lang="en-US" sz="2000" dirty="0" smtClean="0">
                <a:solidFill>
                  <a:srgbClr val="B23C00"/>
                </a:solidFill>
              </a:rPr>
              <a:t>content.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332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WordTracker.com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Content Placeholder 3" descr="Screen shot 2011-10-02 at 12.46.54 PM.png"/>
          <p:cNvPicPr>
            <a:picLocks noGrp="1" noChangeAspect="1"/>
          </p:cNvPicPr>
          <p:nvPr>
            <p:ph idx="1"/>
          </p:nvPr>
        </p:nvPicPr>
        <p:blipFill>
          <a:blip r:embed="rId2"/>
          <a:srcRect t="13662" b="1366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84445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</a:t>
            </a:r>
            <a:r>
              <a:rPr lang="en-US" dirty="0" smtClean="0"/>
              <a:t>Trends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9" name="Picture 8" descr="Screen Shot 2015-02-07 at 10.24.0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71" y="1234464"/>
            <a:ext cx="8553057" cy="501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159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Keyword </a:t>
            </a:r>
            <a:r>
              <a:rPr lang="en-US" dirty="0" smtClean="0"/>
              <a:t>Planner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3" name="Picture 12" descr="Screen Shot 2015-02-09 at 8.25.1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1417342"/>
            <a:ext cx="7061200" cy="389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949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Focused, content-rich </a:t>
            </a:r>
            <a:r>
              <a:rPr lang="en-US" dirty="0"/>
              <a:t>pages for specific </a:t>
            </a:r>
            <a:r>
              <a:rPr lang="en-US" dirty="0" smtClean="0"/>
              <a:t>targets.</a:t>
            </a:r>
          </a:p>
          <a:p>
            <a:pPr lvl="4"/>
            <a:endParaRPr lang="en-US" dirty="0"/>
          </a:p>
          <a:p>
            <a:r>
              <a:rPr lang="en-US" dirty="0"/>
              <a:t>Incorporate keywords (and variants</a:t>
            </a:r>
            <a:r>
              <a:rPr lang="en-US" dirty="0" smtClean="0"/>
              <a:t>) </a:t>
            </a:r>
            <a:r>
              <a:rPr lang="en-US" dirty="0"/>
              <a:t>in:</a:t>
            </a:r>
          </a:p>
          <a:p>
            <a:pPr lvl="1"/>
            <a:r>
              <a:rPr lang="en-US" dirty="0"/>
              <a:t>Page filenames: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keywords.html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Page titles (first 60 characters):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&lt;title&gt;</a:t>
            </a:r>
          </a:p>
          <a:p>
            <a:pPr lvl="1"/>
            <a:r>
              <a:rPr lang="en-US" dirty="0"/>
              <a:t>Headings and </a:t>
            </a:r>
            <a:r>
              <a:rPr lang="en-US" dirty="0" smtClean="0"/>
              <a:t>subheads: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&lt;h1&gt;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&lt;h2&gt;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&lt;h3&gt;</a:t>
            </a:r>
          </a:p>
          <a:p>
            <a:pPr lvl="1"/>
            <a:r>
              <a:rPr lang="en-US" dirty="0" smtClean="0"/>
              <a:t>Lead paragraph(s)</a:t>
            </a:r>
          </a:p>
          <a:p>
            <a:pPr lvl="1"/>
            <a:r>
              <a:rPr lang="en-US" dirty="0" smtClean="0"/>
              <a:t>Image </a:t>
            </a:r>
            <a:r>
              <a:rPr lang="en-US" dirty="0"/>
              <a:t>captions and alt tags</a:t>
            </a:r>
          </a:p>
          <a:p>
            <a:pPr lvl="1"/>
            <a:r>
              <a:rPr lang="en-US" dirty="0" smtClean="0"/>
              <a:t>Unique page </a:t>
            </a:r>
            <a:r>
              <a:rPr lang="en-US" dirty="0"/>
              <a:t>descriptions: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&lt;meta name="Description"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… &gt;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/>
            </a:r>
            <a:b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</a:br>
            <a:r>
              <a:rPr lang="en-US" dirty="0" smtClean="0"/>
              <a:t>(May also show up in search results.)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06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Content More Useful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Open Graph </a:t>
            </a:r>
            <a:r>
              <a:rPr lang="en-US" dirty="0" smtClean="0"/>
              <a:t>tags for social networks</a:t>
            </a:r>
          </a:p>
          <a:p>
            <a:pPr lvl="1"/>
            <a:r>
              <a:rPr lang="en-US" dirty="0" smtClean="0"/>
              <a:t>Supports Facebook sharing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Semantic tags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&lt;article&gt;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&lt;section&gt;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&lt;header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&gt;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Allows </a:t>
            </a:r>
            <a:r>
              <a:rPr lang="en-US" dirty="0"/>
              <a:t>search engines to intelligently respond </a:t>
            </a:r>
            <a:br>
              <a:rPr lang="en-US" dirty="0"/>
            </a:br>
            <a:r>
              <a:rPr lang="en-US" dirty="0"/>
              <a:t>to queries using your information.</a:t>
            </a:r>
          </a:p>
          <a:p>
            <a:pPr lvl="5"/>
            <a:endParaRPr lang="en-US" dirty="0" smtClean="0">
              <a:solidFill>
                <a:srgbClr val="B23C00"/>
              </a:solidFill>
            </a:endParaRPr>
          </a:p>
          <a:p>
            <a:r>
              <a:rPr lang="en-US" dirty="0">
                <a:solidFill>
                  <a:srgbClr val="B23C00"/>
                </a:solidFill>
              </a:rPr>
              <a:t>Google Rich Snippets </a:t>
            </a:r>
            <a:r>
              <a:rPr lang="en-US" dirty="0"/>
              <a:t>(Webmaster Tools</a:t>
            </a:r>
            <a:r>
              <a:rPr lang="en-US" dirty="0" smtClean="0"/>
              <a:t>)</a:t>
            </a:r>
          </a:p>
          <a:p>
            <a:pPr lvl="4"/>
            <a:endParaRPr lang="en-US" dirty="0"/>
          </a:p>
          <a:p>
            <a:r>
              <a:rPr lang="en-US" dirty="0" err="1" smtClean="0">
                <a:solidFill>
                  <a:srgbClr val="B23C00"/>
                </a:solidFill>
              </a:rPr>
              <a:t>Schema.org</a:t>
            </a:r>
            <a:r>
              <a:rPr lang="en-US" dirty="0" smtClean="0"/>
              <a:t>:  Supported by Google and Bing</a:t>
            </a:r>
          </a:p>
          <a:p>
            <a:pPr lvl="1"/>
            <a:r>
              <a:rPr lang="en-US" dirty="0" smtClean="0"/>
              <a:t>Schemas for local businesses, products,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41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Rank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Google </a:t>
            </a:r>
            <a:r>
              <a:rPr lang="en-US" dirty="0" smtClean="0">
                <a:solidFill>
                  <a:srgbClr val="B23C00"/>
                </a:solidFill>
              </a:rPr>
              <a:t>PageRank</a:t>
            </a:r>
            <a:r>
              <a:rPr lang="en-US" dirty="0" smtClean="0"/>
              <a:t> </a:t>
            </a:r>
            <a:r>
              <a:rPr lang="en-US" dirty="0"/>
              <a:t>is a rough </a:t>
            </a:r>
            <a:r>
              <a:rPr lang="en-US" dirty="0" smtClean="0"/>
              <a:t>metric.</a:t>
            </a:r>
            <a:endParaRPr lang="en-US" dirty="0"/>
          </a:p>
          <a:p>
            <a:pPr marL="914400" lvl="1" indent="-514350"/>
            <a:r>
              <a:rPr lang="en-US" dirty="0"/>
              <a:t>Site </a:t>
            </a:r>
            <a:r>
              <a:rPr lang="en-US" dirty="0" smtClean="0"/>
              <a:t>importance </a:t>
            </a:r>
            <a:r>
              <a:rPr lang="en-US" dirty="0"/>
              <a:t>on a scale of 1 to 10</a:t>
            </a:r>
          </a:p>
          <a:p>
            <a:pPr marL="914400" lvl="1" indent="-514350"/>
            <a:r>
              <a:rPr lang="en-US" dirty="0"/>
              <a:t>Exponential scale </a:t>
            </a:r>
            <a:r>
              <a:rPr lang="en-US" dirty="0" smtClean="0"/>
              <a:t>(roughly </a:t>
            </a:r>
            <a:r>
              <a:rPr lang="en-US" dirty="0"/>
              <a:t>base </a:t>
            </a:r>
            <a:r>
              <a:rPr lang="en-US" dirty="0" smtClean="0"/>
              <a:t>7)</a:t>
            </a:r>
          </a:p>
          <a:p>
            <a:pPr marL="2760663" lvl="5" indent="-514350"/>
            <a:endParaRPr lang="en-US" dirty="0"/>
          </a:p>
          <a:p>
            <a:r>
              <a:rPr lang="en-US" dirty="0"/>
              <a:t>Based on links from </a:t>
            </a:r>
            <a:r>
              <a:rPr lang="en-US" dirty="0">
                <a:solidFill>
                  <a:srgbClr val="B23C00"/>
                </a:solidFill>
              </a:rPr>
              <a:t>high rank</a:t>
            </a:r>
            <a:r>
              <a:rPr lang="en-US" dirty="0"/>
              <a:t>, relevant </a:t>
            </a:r>
            <a:r>
              <a:rPr lang="en-US" dirty="0" smtClean="0"/>
              <a:t>pages</a:t>
            </a:r>
          </a:p>
          <a:p>
            <a:pPr lvl="4"/>
            <a:endParaRPr lang="en-US" dirty="0"/>
          </a:p>
          <a:p>
            <a:r>
              <a:rPr lang="en-US" dirty="0"/>
              <a:t>Links from pages with </a:t>
            </a:r>
            <a:r>
              <a:rPr lang="en-US" dirty="0">
                <a:solidFill>
                  <a:srgbClr val="B23C00"/>
                </a:solidFill>
              </a:rPr>
              <a:t>high </a:t>
            </a:r>
            <a:r>
              <a:rPr lang="en-US" dirty="0" smtClean="0">
                <a:solidFill>
                  <a:srgbClr val="B23C00"/>
                </a:solidFill>
              </a:rPr>
              <a:t>authority</a:t>
            </a:r>
          </a:p>
          <a:p>
            <a:pPr lvl="1"/>
            <a:r>
              <a:rPr lang="en-US" dirty="0" smtClean="0"/>
              <a:t>news sites, government sites, educational institutions</a:t>
            </a:r>
          </a:p>
          <a:p>
            <a:pPr lvl="4"/>
            <a:endParaRPr lang="en-US" dirty="0"/>
          </a:p>
          <a:p>
            <a:r>
              <a:rPr lang="en-US" dirty="0"/>
              <a:t>The fundamental premise of </a:t>
            </a:r>
            <a:r>
              <a:rPr lang="en-US" dirty="0" smtClean="0"/>
              <a:t>Google:</a:t>
            </a:r>
            <a:br>
              <a:rPr lang="en-US" dirty="0" smtClean="0"/>
            </a:br>
            <a:r>
              <a:rPr lang="en-US" dirty="0">
                <a:solidFill>
                  <a:srgbClr val="B23C00"/>
                </a:solidFill>
              </a:rPr>
              <a:t>I</a:t>
            </a:r>
            <a:r>
              <a:rPr lang="en-US" dirty="0" smtClean="0">
                <a:solidFill>
                  <a:srgbClr val="B23C00"/>
                </a:solidFill>
              </a:rPr>
              <a:t>f </a:t>
            </a:r>
            <a:r>
              <a:rPr lang="en-US" dirty="0">
                <a:solidFill>
                  <a:srgbClr val="B23C00"/>
                </a:solidFill>
              </a:rPr>
              <a:t>a site is </a:t>
            </a:r>
            <a:r>
              <a:rPr lang="en-US" dirty="0" smtClean="0">
                <a:solidFill>
                  <a:srgbClr val="B23C00"/>
                </a:solidFill>
              </a:rPr>
              <a:t>good, </a:t>
            </a:r>
            <a:r>
              <a:rPr lang="en-US" dirty="0">
                <a:solidFill>
                  <a:srgbClr val="B23C00"/>
                </a:solidFill>
              </a:rPr>
              <a:t>other sites will link </a:t>
            </a:r>
            <a:r>
              <a:rPr lang="en-US" dirty="0" smtClean="0">
                <a:solidFill>
                  <a:srgbClr val="B23C00"/>
                </a:solidFill>
              </a:rPr>
              <a:t>to it.</a:t>
            </a:r>
            <a:endParaRPr lang="en-US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76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Professional </a:t>
            </a:r>
            <a:r>
              <a:rPr lang="en-US" dirty="0"/>
              <a:t>associations</a:t>
            </a:r>
          </a:p>
          <a:p>
            <a:r>
              <a:rPr lang="en-US" dirty="0" smtClean="0"/>
              <a:t>Partners, suppliers</a:t>
            </a:r>
          </a:p>
          <a:p>
            <a:r>
              <a:rPr lang="en-US" dirty="0" smtClean="0"/>
              <a:t>Satisfied clients</a:t>
            </a:r>
            <a:endParaRPr lang="en-US" dirty="0"/>
          </a:p>
          <a:p>
            <a:r>
              <a:rPr lang="en-US" dirty="0"/>
              <a:t>Rating and review sites</a:t>
            </a:r>
          </a:p>
          <a:p>
            <a:r>
              <a:rPr lang="en-US" dirty="0"/>
              <a:t>Press releases and news coverage</a:t>
            </a:r>
          </a:p>
          <a:p>
            <a:r>
              <a:rPr lang="en-US" dirty="0" smtClean="0"/>
              <a:t>Local </a:t>
            </a:r>
            <a:r>
              <a:rPr lang="en-US" dirty="0"/>
              <a:t>business directories</a:t>
            </a:r>
          </a:p>
          <a:p>
            <a:r>
              <a:rPr lang="en-US" dirty="0"/>
              <a:t>Industry-specific </a:t>
            </a:r>
            <a:r>
              <a:rPr lang="en-US" dirty="0" smtClean="0"/>
              <a:t>directories</a:t>
            </a:r>
          </a:p>
          <a:p>
            <a:r>
              <a:rPr lang="en-US" dirty="0" smtClean="0"/>
              <a:t>Forums (take time to develop credibility)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28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Content for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Provide high quality, original content in </a:t>
            </a:r>
            <a:r>
              <a:rPr lang="en-US" dirty="0"/>
              <a:t>exchange for </a:t>
            </a:r>
            <a:r>
              <a:rPr lang="en-US" dirty="0" smtClean="0"/>
              <a:t>links.</a:t>
            </a:r>
          </a:p>
          <a:p>
            <a:pPr lvl="1"/>
            <a:r>
              <a:rPr lang="en-US" dirty="0" smtClean="0"/>
              <a:t>Example:  </a:t>
            </a:r>
            <a:r>
              <a:rPr lang="en-US" dirty="0" err="1" smtClean="0"/>
              <a:t>CopyrightSafeguard.com</a:t>
            </a:r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/>
              <a:t>Guest blogging:  </a:t>
            </a:r>
            <a:endParaRPr lang="en-US" dirty="0" smtClean="0"/>
          </a:p>
          <a:p>
            <a:pPr lvl="1"/>
            <a:r>
              <a:rPr lang="en-US" dirty="0" smtClean="0"/>
              <a:t>“Six Copyright-for-Artists </a:t>
            </a:r>
            <a:r>
              <a:rPr lang="en-US" dirty="0"/>
              <a:t>Facts You Need to </a:t>
            </a:r>
            <a:r>
              <a:rPr lang="en-US" dirty="0" smtClean="0"/>
              <a:t>Know”</a:t>
            </a:r>
          </a:p>
          <a:p>
            <a:pPr lvl="1"/>
            <a:r>
              <a:rPr lang="en-US" dirty="0">
                <a:hlinkClick r:id="rId2"/>
              </a:rPr>
              <a:t>http://artprintissues.com/2014/12/six-copyright-artists-facts-need-know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15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Today’s </a:t>
            </a:r>
            <a:r>
              <a:rPr lang="en-US" smtClean="0"/>
              <a:t>lecture is </a:t>
            </a:r>
            <a:r>
              <a:rPr lang="en-US" dirty="0" smtClean="0"/>
              <a:t>based on notes </a:t>
            </a:r>
            <a:br>
              <a:rPr lang="en-US" dirty="0" smtClean="0"/>
            </a:br>
            <a:r>
              <a:rPr lang="en-US" dirty="0" smtClean="0"/>
              <a:t>by Robert Nicholson.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87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Content for Links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770"/>
          </a:xfrm>
        </p:spPr>
        <p:txBody>
          <a:bodyPr>
            <a:normAutofit/>
          </a:bodyPr>
          <a:lstStyle/>
          <a:p>
            <a:r>
              <a:rPr lang="en-US" dirty="0" smtClean="0"/>
              <a:t>Guest </a:t>
            </a:r>
            <a:r>
              <a:rPr lang="en-US" dirty="0"/>
              <a:t>article:  </a:t>
            </a:r>
            <a:endParaRPr lang="en-US" dirty="0" smtClean="0"/>
          </a:p>
          <a:p>
            <a:pPr lvl="1"/>
            <a:r>
              <a:rPr lang="en-US" dirty="0" smtClean="0"/>
              <a:t>“How </a:t>
            </a:r>
            <a:r>
              <a:rPr lang="en-US" dirty="0"/>
              <a:t>Does Copyright Law Protect My Work</a:t>
            </a:r>
            <a:r>
              <a:rPr lang="en-US" dirty="0" smtClean="0"/>
              <a:t>?”</a:t>
            </a:r>
          </a:p>
          <a:p>
            <a:pPr lvl="1"/>
            <a:r>
              <a:rPr lang="en-US" dirty="0">
                <a:hlinkClick r:id="rId2"/>
              </a:rPr>
              <a:t>http://www.lawyerratingz.com/article/7/How+Does+Copyright+Law+Protect+my+</a:t>
            </a:r>
            <a:r>
              <a:rPr lang="en-US" dirty="0" smtClean="0">
                <a:hlinkClick r:id="rId2"/>
              </a:rPr>
              <a:t>Work?</a:t>
            </a:r>
            <a:r>
              <a:rPr lang="en-US" dirty="0" smtClean="0"/>
              <a:t> </a:t>
            </a:r>
          </a:p>
          <a:p>
            <a:pPr lvl="5"/>
            <a:endParaRPr lang="en-US" dirty="0" smtClean="0"/>
          </a:p>
          <a:p>
            <a:r>
              <a:rPr lang="en-US" dirty="0"/>
              <a:t>Interview:  </a:t>
            </a:r>
            <a:endParaRPr lang="en-US" dirty="0" smtClean="0"/>
          </a:p>
          <a:p>
            <a:pPr lvl="1"/>
            <a:r>
              <a:rPr lang="en-US" dirty="0" smtClean="0"/>
              <a:t>“Talking </a:t>
            </a:r>
            <a:r>
              <a:rPr lang="en-US" dirty="0"/>
              <a:t>Internet Copyright with Bob </a:t>
            </a:r>
            <a:r>
              <a:rPr lang="en-US" dirty="0" smtClean="0"/>
              <a:t>Nicholson”</a:t>
            </a:r>
          </a:p>
          <a:p>
            <a:pPr lvl="1"/>
            <a:r>
              <a:rPr lang="en-US" dirty="0">
                <a:hlinkClick r:id="rId3"/>
              </a:rPr>
              <a:t>http://twoartsygals.podomatic.com/entry/2015-01-28T17_55_06-</a:t>
            </a:r>
            <a:r>
              <a:rPr lang="en-US" dirty="0" smtClean="0">
                <a:hlinkClick r:id="rId3"/>
              </a:rPr>
              <a:t>08_00</a:t>
            </a:r>
            <a:r>
              <a:rPr lang="en-US" dirty="0" smtClean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3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Content for Links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68209"/>
          </a:xfrm>
        </p:spPr>
        <p:txBody>
          <a:bodyPr>
            <a:normAutofit/>
          </a:bodyPr>
          <a:lstStyle/>
          <a:p>
            <a:r>
              <a:rPr lang="en-US" dirty="0" smtClean="0"/>
              <a:t>Save your </a:t>
            </a:r>
            <a:r>
              <a:rPr lang="en-US" dirty="0" smtClean="0">
                <a:solidFill>
                  <a:srgbClr val="B23C00"/>
                </a:solidFill>
              </a:rPr>
              <a:t>best content </a:t>
            </a:r>
            <a:r>
              <a:rPr lang="en-US" dirty="0" smtClean="0"/>
              <a:t>for your own site!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68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Avoid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Paid links</a:t>
            </a:r>
          </a:p>
          <a:p>
            <a:r>
              <a:rPr lang="en-US" dirty="0" smtClean="0"/>
              <a:t>Link exchanges</a:t>
            </a:r>
          </a:p>
          <a:p>
            <a:r>
              <a:rPr lang="en-US" dirty="0" smtClean="0"/>
              <a:t>Article syndication</a:t>
            </a:r>
          </a:p>
          <a:p>
            <a:r>
              <a:rPr lang="en-US" dirty="0" smtClean="0"/>
              <a:t>Comment spamming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Links TO or FROM “bad neighborhoods”</a:t>
            </a:r>
          </a:p>
          <a:p>
            <a:r>
              <a:rPr lang="en-US" dirty="0" err="1" smtClean="0"/>
              <a:t>Nofollow</a:t>
            </a:r>
            <a:r>
              <a:rPr lang="en-US" dirty="0" smtClean="0"/>
              <a:t> links (add no </a:t>
            </a:r>
            <a:r>
              <a:rPr lang="en-US" dirty="0"/>
              <a:t>r</a:t>
            </a:r>
            <a:r>
              <a:rPr lang="en-US" dirty="0" smtClean="0"/>
              <a:t>ank)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73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 to Your Competitors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links to your competitors with free or paid “back link checkers”:</a:t>
            </a:r>
          </a:p>
          <a:p>
            <a:pPr lvl="1"/>
            <a:r>
              <a:rPr lang="en-US" dirty="0" err="1" smtClean="0"/>
              <a:t>backlinkwatch.com</a:t>
            </a:r>
            <a:endParaRPr lang="en-US" dirty="0" smtClean="0"/>
          </a:p>
          <a:p>
            <a:pPr lvl="1"/>
            <a:r>
              <a:rPr lang="en-US" dirty="0" err="1" smtClean="0"/>
              <a:t>moz.com</a:t>
            </a:r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 smtClean="0"/>
              <a:t>Check each site that links to your competitors.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equest a link to your site if appropriate.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Besides specific links, look for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ideas for types of sites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that might link to yours.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57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Backlinkwatch.com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7" name="Picture 6" descr="Screen Shot 2015-02-07 at 10.39.1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34464"/>
            <a:ext cx="7926774" cy="492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43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Moz.com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7" name="Picture 6" descr="Screen Shot 2015-02-07 at 11.39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76" y="1325903"/>
            <a:ext cx="8810232" cy="409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11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</a:t>
            </a:r>
            <a:r>
              <a:rPr lang="en-US" dirty="0"/>
              <a:t>Relevance and Rank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Relevant link </a:t>
            </a:r>
            <a:r>
              <a:rPr lang="en-US" dirty="0" smtClean="0"/>
              <a:t>anchors text.</a:t>
            </a:r>
          </a:p>
          <a:p>
            <a:pPr lvl="4"/>
            <a:endParaRPr lang="en-US" dirty="0"/>
          </a:p>
          <a:p>
            <a:r>
              <a:rPr lang="en-US" dirty="0"/>
              <a:t>Good link:  </a:t>
            </a:r>
          </a:p>
          <a:p>
            <a:pPr lvl="1"/>
            <a:r>
              <a:rPr lang="en-US" u="sng" dirty="0">
                <a:solidFill>
                  <a:srgbClr val="0033CC"/>
                </a:solidFill>
              </a:rPr>
              <a:t>VOIP Phone </a:t>
            </a:r>
            <a:r>
              <a:rPr lang="en-US" u="sng" dirty="0" smtClean="0">
                <a:solidFill>
                  <a:srgbClr val="0033CC"/>
                </a:solidFill>
              </a:rPr>
              <a:t>Comparison</a:t>
            </a:r>
          </a:p>
          <a:p>
            <a:pPr lvl="5"/>
            <a:endParaRPr lang="en-US" u="sng" dirty="0"/>
          </a:p>
          <a:p>
            <a:r>
              <a:rPr lang="en-US" dirty="0" smtClean="0"/>
              <a:t>Not-so-good links</a:t>
            </a:r>
            <a:r>
              <a:rPr lang="en-US" dirty="0"/>
              <a:t>: 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/>
              <a:t>For VOIP Phone Comparison </a:t>
            </a:r>
            <a:r>
              <a:rPr lang="en-US" u="sng" dirty="0">
                <a:solidFill>
                  <a:srgbClr val="0033CC"/>
                </a:solidFill>
              </a:rPr>
              <a:t>Click Here</a:t>
            </a:r>
          </a:p>
          <a:p>
            <a:pPr lvl="1"/>
            <a:r>
              <a:rPr lang="en-US" dirty="0"/>
              <a:t>VOIP Phone </a:t>
            </a:r>
            <a:r>
              <a:rPr lang="en-US" dirty="0" smtClean="0"/>
              <a:t>Comparison </a:t>
            </a:r>
            <a:r>
              <a:rPr lang="en-US" dirty="0"/>
              <a:t>at </a:t>
            </a:r>
            <a:r>
              <a:rPr lang="en-US" u="sng" dirty="0" err="1" smtClean="0">
                <a:solidFill>
                  <a:srgbClr val="0033CC"/>
                </a:solidFill>
              </a:rPr>
              <a:t>myVOIP.com</a:t>
            </a:r>
            <a:endParaRPr lang="en-US" u="sng" dirty="0" smtClean="0">
              <a:solidFill>
                <a:srgbClr val="0033CC"/>
              </a:solidFill>
            </a:endParaRPr>
          </a:p>
          <a:p>
            <a:pPr lvl="5"/>
            <a:endParaRPr lang="en-US" u="sng" dirty="0"/>
          </a:p>
          <a:p>
            <a:r>
              <a:rPr lang="en-US" dirty="0">
                <a:solidFill>
                  <a:srgbClr val="B23C00"/>
                </a:solidFill>
              </a:rPr>
              <a:t>Google </a:t>
            </a:r>
            <a:r>
              <a:rPr lang="en-US" dirty="0" smtClean="0">
                <a:solidFill>
                  <a:srgbClr val="B23C00"/>
                </a:solidFill>
              </a:rPr>
              <a:t>bombing </a:t>
            </a:r>
            <a:r>
              <a:rPr lang="en-US" dirty="0"/>
              <a:t>(classic case example):</a:t>
            </a:r>
          </a:p>
          <a:p>
            <a:pPr lvl="1"/>
            <a:r>
              <a:rPr lang="en-US" dirty="0" smtClean="0"/>
              <a:t>Was </a:t>
            </a:r>
            <a:r>
              <a:rPr lang="en-US" dirty="0"/>
              <a:t>George </a:t>
            </a:r>
            <a:r>
              <a:rPr lang="en-US" dirty="0" smtClean="0"/>
              <a:t>W Bush </a:t>
            </a:r>
            <a:r>
              <a:rPr lang="en-US" dirty="0"/>
              <a:t>a </a:t>
            </a:r>
            <a:r>
              <a:rPr lang="en-US" u="sng" dirty="0">
                <a:solidFill>
                  <a:srgbClr val="0033CC"/>
                </a:solidFill>
              </a:rPr>
              <a:t>miserable failure</a:t>
            </a:r>
            <a:r>
              <a:rPr lang="en-US" dirty="0"/>
              <a:t>?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92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Search engine results clicks</a:t>
            </a:r>
          </a:p>
          <a:p>
            <a:r>
              <a:rPr lang="en-US" dirty="0" err="1" smtClean="0"/>
              <a:t>Google+page</a:t>
            </a:r>
            <a:endParaRPr lang="en-US" dirty="0" smtClean="0"/>
          </a:p>
          <a:p>
            <a:r>
              <a:rPr lang="en-US" dirty="0" smtClean="0"/>
              <a:t>Social “Likes”</a:t>
            </a:r>
          </a:p>
          <a:p>
            <a:r>
              <a:rPr lang="en-US" dirty="0" smtClean="0"/>
              <a:t>Social shares</a:t>
            </a:r>
          </a:p>
          <a:p>
            <a:r>
              <a:rPr lang="en-US" dirty="0" smtClean="0"/>
              <a:t>Download speed</a:t>
            </a:r>
          </a:p>
          <a:p>
            <a:r>
              <a:rPr lang="en-US" dirty="0" smtClean="0"/>
              <a:t>Valid html</a:t>
            </a:r>
          </a:p>
          <a:p>
            <a:r>
              <a:rPr lang="en-US" dirty="0" smtClean="0"/>
              <a:t>Semantic tags</a:t>
            </a:r>
          </a:p>
          <a:p>
            <a:r>
              <a:rPr lang="en-US" dirty="0" smtClean="0"/>
              <a:t>Domain longevity</a:t>
            </a:r>
          </a:p>
          <a:p>
            <a:r>
              <a:rPr lang="en-US" dirty="0" smtClean="0"/>
              <a:t>Update frequency</a:t>
            </a:r>
          </a:p>
          <a:p>
            <a:r>
              <a:rPr lang="en-US" dirty="0" smtClean="0"/>
              <a:t>Link frequency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57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and Tracking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Analytics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raffic statistics and analysis.  </a:t>
            </a:r>
          </a:p>
          <a:p>
            <a:pPr lvl="1"/>
            <a:r>
              <a:rPr lang="en-US" dirty="0" smtClean="0"/>
              <a:t>Where visitors come from (geography and referrals), pages they view, time on site, browser &amp; system stats, etc.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Google Webmaster Tools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rganic search keywords and data, site issues, crawl data.</a:t>
            </a:r>
          </a:p>
          <a:p>
            <a:pPr lvl="1"/>
            <a:r>
              <a:rPr lang="en-US" dirty="0" smtClean="0"/>
              <a:t>Submit your sitemap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82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and Tracking Tools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Bing Webmaster Tools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imilar to Google Webmaster Tools.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04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SEO?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Search Engine Optimization </a:t>
            </a:r>
            <a:r>
              <a:rPr lang="en-US" dirty="0"/>
              <a:t>is the practice of tuning a </a:t>
            </a:r>
            <a:r>
              <a:rPr lang="en-US" dirty="0" smtClean="0"/>
              <a:t>web presence </a:t>
            </a:r>
            <a:r>
              <a:rPr lang="en-US" dirty="0"/>
              <a:t>to generate traffic through placement in organic search results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>
                <a:solidFill>
                  <a:srgbClr val="B23C00"/>
                </a:solidFill>
              </a:rPr>
              <a:t>Organic search results</a:t>
            </a:r>
            <a:r>
              <a:rPr lang="en-US" dirty="0"/>
              <a:t>: Listings on search engine results pages that appear because of their relevance to the search terms, as opposed to advertisements.</a:t>
            </a:r>
          </a:p>
          <a:p>
            <a:pPr lvl="1"/>
            <a:r>
              <a:rPr lang="en-US" dirty="0"/>
              <a:t>Non-organic search results: Pay-per-click advertising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0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SEO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34464"/>
            <a:ext cx="8229600" cy="4859278"/>
          </a:xfrm>
        </p:spPr>
        <p:txBody>
          <a:bodyPr>
            <a:noAutofit/>
          </a:bodyPr>
          <a:lstStyle/>
          <a:p>
            <a:r>
              <a:rPr lang="en-US" dirty="0"/>
              <a:t>Majestic </a:t>
            </a:r>
            <a:r>
              <a:rPr lang="en-US" dirty="0" smtClean="0"/>
              <a:t>SEO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acklink </a:t>
            </a:r>
            <a:r>
              <a:rPr lang="en-US" dirty="0"/>
              <a:t>checker and site explorer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err="1" smtClean="0"/>
              <a:t>Moz</a:t>
            </a:r>
            <a:r>
              <a:rPr lang="en-US" dirty="0" smtClean="0"/>
              <a:t> Pro</a:t>
            </a:r>
          </a:p>
          <a:p>
            <a:pPr lvl="1"/>
            <a:r>
              <a:rPr lang="en-US" dirty="0"/>
              <a:t>K</a:t>
            </a:r>
            <a:r>
              <a:rPr lang="en-US" dirty="0" smtClean="0"/>
              <a:t>eyword </a:t>
            </a:r>
            <a:r>
              <a:rPr lang="en-US" dirty="0"/>
              <a:t>research, competitive site analysis, backlink checker, site explorer, campaign manager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Raven </a:t>
            </a:r>
            <a:r>
              <a:rPr lang="en-US" dirty="0" smtClean="0"/>
              <a:t>Tools</a:t>
            </a:r>
          </a:p>
          <a:p>
            <a:pPr lvl="1"/>
            <a:r>
              <a:rPr lang="en-US" dirty="0" smtClean="0"/>
              <a:t>30</a:t>
            </a:r>
            <a:r>
              <a:rPr lang="en-US" dirty="0"/>
              <a:t>+ tools that can help you with almost any aspect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SEO and digital marketing</a:t>
            </a:r>
            <a:r>
              <a:rPr lang="en-US" dirty="0" smtClean="0"/>
              <a:t>.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44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SEO Tools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51013"/>
          </a:xfrm>
        </p:spPr>
        <p:txBody>
          <a:bodyPr>
            <a:noAutofit/>
          </a:bodyPr>
          <a:lstStyle/>
          <a:p>
            <a:r>
              <a:rPr lang="en-US" dirty="0" smtClean="0"/>
              <a:t>Advanced </a:t>
            </a:r>
            <a:r>
              <a:rPr lang="en-US" dirty="0"/>
              <a:t>Web </a:t>
            </a:r>
            <a:r>
              <a:rPr lang="en-US" dirty="0" smtClean="0"/>
              <a:t>Ranking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ank </a:t>
            </a:r>
            <a:r>
              <a:rPr lang="en-US" dirty="0"/>
              <a:t>tracking, link building analytics, social media monitoring, keyword research, competitor analysis, and website optimization</a:t>
            </a:r>
            <a:r>
              <a:rPr lang="en-US" dirty="0" smtClean="0"/>
              <a:t>.</a:t>
            </a:r>
          </a:p>
          <a:p>
            <a:pPr lvl="5"/>
            <a:endParaRPr lang="en-US" sz="600" dirty="0" smtClean="0"/>
          </a:p>
          <a:p>
            <a:r>
              <a:rPr lang="en-US" dirty="0" err="1" smtClean="0"/>
              <a:t>SEMrush</a:t>
            </a:r>
            <a:endParaRPr lang="en-US" dirty="0"/>
          </a:p>
          <a:p>
            <a:pPr lvl="1"/>
            <a:r>
              <a:rPr lang="en-US" dirty="0"/>
              <a:t>C</a:t>
            </a:r>
            <a:r>
              <a:rPr lang="en-US" dirty="0" smtClean="0"/>
              <a:t>ompetitor </a:t>
            </a:r>
            <a:r>
              <a:rPr lang="en-US" dirty="0"/>
              <a:t>research tool that focuses on all aspects of search engine marketing, including SEO and paid search advertising</a:t>
            </a:r>
            <a:r>
              <a:rPr lang="en-US" dirty="0" smtClean="0"/>
              <a:t>.</a:t>
            </a:r>
          </a:p>
          <a:p>
            <a:pPr lvl="5"/>
            <a:endParaRPr lang="en-US" sz="600" dirty="0" smtClean="0"/>
          </a:p>
          <a:p>
            <a:r>
              <a:rPr lang="en-US" dirty="0" smtClean="0"/>
              <a:t>SEO </a:t>
            </a:r>
            <a:r>
              <a:rPr lang="en-US" dirty="0" err="1" smtClean="0"/>
              <a:t>PowerSuit</a:t>
            </a:r>
            <a:endParaRPr lang="en-US" dirty="0" smtClean="0"/>
          </a:p>
          <a:p>
            <a:pPr lvl="1"/>
            <a:r>
              <a:rPr lang="en-US" dirty="0" smtClean="0"/>
              <a:t>SEO software package that combines rank tracking, site auditing, and link building functions.</a:t>
            </a:r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72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SEO Tools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46267"/>
          </a:xfrm>
        </p:spPr>
        <p:txBody>
          <a:bodyPr>
            <a:noAutofit/>
          </a:bodyPr>
          <a:lstStyle/>
          <a:p>
            <a:r>
              <a:rPr lang="en-US" dirty="0" err="1" smtClean="0"/>
              <a:t>Ahrefs</a:t>
            </a:r>
            <a:endParaRPr lang="en-US" dirty="0"/>
          </a:p>
          <a:p>
            <a:pPr lvl="1"/>
            <a:r>
              <a:rPr lang="en-US" dirty="0" smtClean="0"/>
              <a:t>Site explorer</a:t>
            </a:r>
            <a:r>
              <a:rPr lang="en-US" dirty="0"/>
              <a:t>, SEO </a:t>
            </a:r>
            <a:r>
              <a:rPr lang="en-US" dirty="0" smtClean="0"/>
              <a:t>report</a:t>
            </a:r>
            <a:r>
              <a:rPr lang="en-US" dirty="0"/>
              <a:t>, </a:t>
            </a:r>
            <a:r>
              <a:rPr lang="en-US" dirty="0" smtClean="0"/>
              <a:t>backlinks report</a:t>
            </a:r>
            <a:r>
              <a:rPr lang="en-US" dirty="0"/>
              <a:t>, </a:t>
            </a:r>
            <a:r>
              <a:rPr lang="en-US" dirty="0" smtClean="0"/>
              <a:t>domain comparison</a:t>
            </a:r>
            <a:r>
              <a:rPr lang="en-US" dirty="0"/>
              <a:t>, and </a:t>
            </a:r>
            <a:r>
              <a:rPr lang="en-US" dirty="0" smtClean="0"/>
              <a:t>batch analysis.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Rage Software</a:t>
            </a:r>
          </a:p>
          <a:p>
            <a:pPr lvl="1"/>
            <a:r>
              <a:rPr lang="en-US" dirty="0" smtClean="0"/>
              <a:t>Keyword explorer, sitemap generator, site explorer, SERP rank tracker, competitive tracking.</a:t>
            </a:r>
          </a:p>
          <a:p>
            <a:pPr lvl="5"/>
            <a:endParaRPr lang="en-US" dirty="0"/>
          </a:p>
          <a:p>
            <a:r>
              <a:rPr lang="en-US" dirty="0" err="1" smtClean="0"/>
              <a:t>Whitespark</a:t>
            </a:r>
            <a:endParaRPr lang="en-US" dirty="0"/>
          </a:p>
          <a:p>
            <a:pPr lvl="1"/>
            <a:r>
              <a:rPr lang="en-US" dirty="0"/>
              <a:t>L</a:t>
            </a:r>
            <a:r>
              <a:rPr lang="en-US" dirty="0" smtClean="0"/>
              <a:t>ink prospector</a:t>
            </a:r>
            <a:r>
              <a:rPr lang="en-US" dirty="0"/>
              <a:t>, </a:t>
            </a:r>
            <a:r>
              <a:rPr lang="en-US" dirty="0" smtClean="0"/>
              <a:t>SERP rank tracker</a:t>
            </a:r>
            <a:r>
              <a:rPr lang="en-US" dirty="0"/>
              <a:t>, </a:t>
            </a:r>
            <a:r>
              <a:rPr lang="en-US" dirty="0" smtClean="0"/>
              <a:t>review handout generator</a:t>
            </a:r>
            <a:r>
              <a:rPr lang="en-US" dirty="0"/>
              <a:t>, </a:t>
            </a:r>
            <a:r>
              <a:rPr lang="en-US" dirty="0" smtClean="0"/>
              <a:t>offline conversion tracker</a:t>
            </a:r>
            <a:r>
              <a:rPr lang="en-US" dirty="0"/>
              <a:t>, </a:t>
            </a:r>
            <a:r>
              <a:rPr lang="en-US" dirty="0" smtClean="0"/>
              <a:t>local citation finder.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71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SEO Tools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951013"/>
          </a:xfrm>
        </p:spPr>
        <p:txBody>
          <a:bodyPr>
            <a:noAutofit/>
          </a:bodyPr>
          <a:lstStyle/>
          <a:p>
            <a:r>
              <a:rPr lang="en-US" dirty="0" err="1" smtClean="0"/>
              <a:t>BuzzStream</a:t>
            </a:r>
            <a:endParaRPr lang="en-US" dirty="0"/>
          </a:p>
          <a:p>
            <a:pPr lvl="1"/>
            <a:r>
              <a:rPr lang="en-US" dirty="0"/>
              <a:t>L</a:t>
            </a:r>
            <a:r>
              <a:rPr lang="en-US" dirty="0" smtClean="0"/>
              <a:t>ink</a:t>
            </a:r>
            <a:r>
              <a:rPr lang="en-US" dirty="0"/>
              <a:t>-building, CRM, </a:t>
            </a:r>
            <a:r>
              <a:rPr lang="en-US" dirty="0" smtClean="0"/>
              <a:t>social </a:t>
            </a:r>
            <a:r>
              <a:rPr lang="en-US" dirty="0"/>
              <a:t>media management</a:t>
            </a:r>
            <a:r>
              <a:rPr lang="en-US" dirty="0" smtClean="0"/>
              <a:t>.</a:t>
            </a:r>
            <a:endParaRPr lang="en-US" sz="1200" dirty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23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Moz</a:t>
            </a:r>
            <a:r>
              <a:rPr lang="en-US" dirty="0" smtClean="0"/>
              <a:t> Pro Dashboard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7" name="Picture 6" descr="Screen Shot 2015-02-08 at 8.46.2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9" y="1310744"/>
            <a:ext cx="7240866" cy="496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587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SEO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4"/>
            <a:ext cx="8229600" cy="4800260"/>
          </a:xfrm>
        </p:spPr>
        <p:txBody>
          <a:bodyPr>
            <a:normAutofit/>
          </a:bodyPr>
          <a:lstStyle/>
          <a:p>
            <a:r>
              <a:rPr lang="en-US" dirty="0" smtClean="0"/>
              <a:t>SEO is essential to web success.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SEO requires an ongoing effort.</a:t>
            </a:r>
          </a:p>
          <a:p>
            <a:pPr lvl="1"/>
            <a:r>
              <a:rPr lang="en-US" dirty="0" smtClean="0"/>
              <a:t>Budget time</a:t>
            </a:r>
          </a:p>
          <a:p>
            <a:pPr lvl="1"/>
            <a:r>
              <a:rPr lang="en-US" dirty="0" smtClean="0"/>
              <a:t>Track efforts and results (tools or spreadsheets)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SEO requires knowledge, skill, and tools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rules will continue to change.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Focus on creating a great site with lots of high quality content.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35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Graphics Designers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Experiences and lessons learned.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74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4"/>
            <a:ext cx="8229600" cy="480026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Graphic design </a:t>
            </a:r>
            <a:r>
              <a:rPr lang="en-US" dirty="0" smtClean="0"/>
              <a:t>is critical to success.</a:t>
            </a:r>
          </a:p>
          <a:p>
            <a:pPr lvl="1"/>
            <a:r>
              <a:rPr lang="en-US" dirty="0"/>
              <a:t>Especially in </a:t>
            </a:r>
            <a:r>
              <a:rPr lang="en-US" dirty="0" smtClean="0"/>
              <a:t>consumer </a:t>
            </a:r>
            <a:r>
              <a:rPr lang="en-US" dirty="0"/>
              <a:t>applications,</a:t>
            </a:r>
          </a:p>
          <a:p>
            <a:pPr lvl="5">
              <a:buFont typeface="Courier New"/>
              <a:buChar char="o"/>
            </a:pPr>
            <a:endParaRPr lang="en-US" dirty="0" smtClean="0"/>
          </a:p>
          <a:p>
            <a:r>
              <a:rPr lang="en-US" dirty="0" smtClean="0"/>
              <a:t>You are </a:t>
            </a:r>
            <a:r>
              <a:rPr lang="en-US" i="1" dirty="0" smtClean="0"/>
              <a:t>not</a:t>
            </a:r>
            <a:r>
              <a:rPr lang="en-US" dirty="0" smtClean="0"/>
              <a:t> a graphic designer</a:t>
            </a:r>
          </a:p>
          <a:p>
            <a:pPr lvl="1"/>
            <a:r>
              <a:rPr lang="en-US" dirty="0"/>
              <a:t>Designers spend years studying color theory,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layout</a:t>
            </a:r>
            <a:r>
              <a:rPr lang="en-US" dirty="0"/>
              <a:t>, typography, iconography, graphic development tools, etc.</a:t>
            </a:r>
          </a:p>
          <a:p>
            <a:pPr lvl="5">
              <a:buFont typeface="Courier New"/>
              <a:buChar char="o"/>
            </a:pPr>
            <a:endParaRPr lang="en-US" dirty="0" smtClean="0"/>
          </a:p>
          <a:p>
            <a:r>
              <a:rPr lang="en-US" dirty="0" smtClean="0"/>
              <a:t>Design </a:t>
            </a:r>
            <a:r>
              <a:rPr lang="en-US" dirty="0" smtClean="0">
                <a:solidFill>
                  <a:srgbClr val="B23C00"/>
                </a:solidFill>
              </a:rPr>
              <a:t>fashions and styles </a:t>
            </a:r>
            <a:r>
              <a:rPr lang="en-US" dirty="0" smtClean="0"/>
              <a:t>change.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48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Your Designer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0260"/>
          </a:xfrm>
        </p:spPr>
        <p:txBody>
          <a:bodyPr>
            <a:normAutofit/>
          </a:bodyPr>
          <a:lstStyle/>
          <a:p>
            <a:r>
              <a:rPr lang="en-US" dirty="0" smtClean="0"/>
              <a:t>Set individual preferences aside.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Choose a designer based on past work.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Make sure the designer understands </a:t>
            </a:r>
            <a:br>
              <a:rPr lang="en-US" dirty="0" smtClean="0"/>
            </a:br>
            <a:r>
              <a:rPr lang="en-US" dirty="0" smtClean="0"/>
              <a:t>your requirements.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Tell the designer what you need.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Provide wireframes and screen types.</a:t>
            </a:r>
          </a:p>
          <a:p>
            <a:pPr lvl="1">
              <a:buFont typeface="Courier New"/>
              <a:buChar char="o"/>
            </a:pPr>
            <a:r>
              <a:rPr lang="en-US" dirty="0" smtClean="0"/>
              <a:t>Provide </a:t>
            </a:r>
            <a:r>
              <a:rPr lang="en-US" dirty="0" err="1" smtClean="0"/>
              <a:t>unflattened</a:t>
            </a:r>
            <a:r>
              <a:rPr lang="en-US" dirty="0" smtClean="0"/>
              <a:t> Photoshop files, sized icons, </a:t>
            </a:r>
            <a:br>
              <a:rPr lang="en-US" dirty="0" smtClean="0"/>
            </a:br>
            <a:r>
              <a:rPr lang="en-US" dirty="0" smtClean="0"/>
              <a:t>font and color specifications, CSS files,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347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Your Designer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4"/>
            <a:ext cx="8229600" cy="4800260"/>
          </a:xfrm>
        </p:spPr>
        <p:txBody>
          <a:bodyPr>
            <a:normAutofit/>
          </a:bodyPr>
          <a:lstStyle/>
          <a:p>
            <a:r>
              <a:rPr lang="en-US" dirty="0" smtClean="0"/>
              <a:t>Get early designs and refine.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Incorporate graphic design in prototypes.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As far as possible, isolate design from code</a:t>
            </a:r>
          </a:p>
          <a:p>
            <a:pPr lvl="1"/>
            <a:r>
              <a:rPr lang="en-US" dirty="0" smtClean="0"/>
              <a:t>Examples: CSS, </a:t>
            </a:r>
            <a:r>
              <a:rPr lang="en-US" dirty="0" err="1" smtClean="0"/>
              <a:t>WordPress</a:t>
            </a:r>
            <a:r>
              <a:rPr lang="en-US" dirty="0" smtClean="0"/>
              <a:t> themes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96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6948"/>
          </a:xfrm>
        </p:spPr>
        <p:txBody>
          <a:bodyPr>
            <a:normAutofit/>
          </a:bodyPr>
          <a:lstStyle/>
          <a:p>
            <a:r>
              <a:rPr lang="en-US" dirty="0" smtClean="0"/>
              <a:t>Why SEO is Important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4934031"/>
          </a:xfrm>
        </p:spPr>
        <p:txBody>
          <a:bodyPr>
            <a:normAutofit/>
          </a:bodyPr>
          <a:lstStyle/>
          <a:p>
            <a:r>
              <a:rPr lang="en-US" dirty="0" smtClean="0"/>
              <a:t>Almost all web businesses, and many brick-and-mortar businesses</a:t>
            </a:r>
            <a:r>
              <a:rPr lang="en-US" dirty="0" smtClean="0">
                <a:solidFill>
                  <a:srgbClr val="B23C00"/>
                </a:solidFill>
              </a:rPr>
              <a:t>, depend on website traffic for their success.</a:t>
            </a:r>
          </a:p>
          <a:p>
            <a:pPr lvl="4"/>
            <a:endParaRPr lang="en-US" dirty="0" smtClean="0">
              <a:solidFill>
                <a:srgbClr val="B23C00"/>
              </a:solidFill>
            </a:endParaRPr>
          </a:p>
          <a:p>
            <a:r>
              <a:rPr lang="en-US" dirty="0" smtClean="0">
                <a:solidFill>
                  <a:srgbClr val="B23C00"/>
                </a:solidFill>
              </a:rPr>
              <a:t>For most websites, organic </a:t>
            </a:r>
            <a:r>
              <a:rPr lang="en-US" dirty="0" smtClean="0"/>
              <a:t>search results are the single largest traffic driver</a:t>
            </a:r>
          </a:p>
          <a:p>
            <a:pPr lvl="1"/>
            <a:r>
              <a:rPr lang="en-US" dirty="0"/>
              <a:t>Search engines are the </a:t>
            </a:r>
            <a:r>
              <a:rPr lang="en-US" dirty="0">
                <a:solidFill>
                  <a:srgbClr val="B23C00"/>
                </a:solidFill>
              </a:rPr>
              <a:t>first</a:t>
            </a:r>
            <a:r>
              <a:rPr lang="en-US" i="1" dirty="0">
                <a:solidFill>
                  <a:srgbClr val="B23C00"/>
                </a:solidFill>
              </a:rPr>
              <a:t> </a:t>
            </a:r>
            <a:r>
              <a:rPr lang="en-US" dirty="0"/>
              <a:t>source of information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most users.</a:t>
            </a:r>
          </a:p>
          <a:p>
            <a:pPr lvl="1"/>
            <a:r>
              <a:rPr lang="en-US" dirty="0"/>
              <a:t>People use search engines multiple times every day.</a:t>
            </a:r>
          </a:p>
          <a:p>
            <a:pPr lvl="1"/>
            <a:r>
              <a:rPr lang="en-US" dirty="0"/>
              <a:t>Relevant, targeted </a:t>
            </a:r>
            <a:r>
              <a:rPr lang="en-US" dirty="0" smtClean="0"/>
              <a:t>traffic: People </a:t>
            </a:r>
            <a:r>
              <a:rPr lang="en-US" dirty="0"/>
              <a:t>who are </a:t>
            </a:r>
            <a:r>
              <a:rPr lang="en-US" dirty="0">
                <a:solidFill>
                  <a:srgbClr val="B23C00"/>
                </a:solidFill>
              </a:rPr>
              <a:t>looking</a:t>
            </a:r>
            <a:r>
              <a:rPr lang="en-US" i="1" dirty="0">
                <a:solidFill>
                  <a:srgbClr val="B23C00"/>
                </a:solidFill>
              </a:rPr>
              <a:t> </a:t>
            </a:r>
            <a:r>
              <a:rPr lang="en-US" dirty="0"/>
              <a:t>for your product or service</a:t>
            </a:r>
            <a:r>
              <a:rPr lang="en-US" dirty="0" smtClean="0"/>
              <a:t>!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4430" y="1192132"/>
            <a:ext cx="4112370" cy="493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223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6948"/>
          </a:xfrm>
        </p:spPr>
        <p:txBody>
          <a:bodyPr>
            <a:normAutofit/>
          </a:bodyPr>
          <a:lstStyle/>
          <a:p>
            <a:r>
              <a:rPr lang="en-US" dirty="0"/>
              <a:t>Alternatives to SEO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4934031"/>
          </a:xfrm>
        </p:spPr>
        <p:txBody>
          <a:bodyPr>
            <a:normAutofit/>
          </a:bodyPr>
          <a:lstStyle/>
          <a:p>
            <a:r>
              <a:rPr lang="en-US" dirty="0" smtClean="0"/>
              <a:t>Paid Internet advertising</a:t>
            </a:r>
            <a:endParaRPr lang="en-US" dirty="0"/>
          </a:p>
          <a:p>
            <a:r>
              <a:rPr lang="en-US" dirty="0" smtClean="0"/>
              <a:t>Social marketing</a:t>
            </a:r>
            <a:endParaRPr lang="en-US" dirty="0"/>
          </a:p>
          <a:p>
            <a:r>
              <a:rPr lang="en-US" dirty="0" smtClean="0"/>
              <a:t>Traditional advertising and PR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4430" y="1192132"/>
            <a:ext cx="4112370" cy="493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39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6948"/>
          </a:xfrm>
        </p:spPr>
        <p:txBody>
          <a:bodyPr>
            <a:normAutofit/>
          </a:bodyPr>
          <a:lstStyle/>
          <a:p>
            <a:r>
              <a:rPr lang="en-US" dirty="0" smtClean="0"/>
              <a:t>Not for All Businesses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2132"/>
            <a:ext cx="8229600" cy="4934031"/>
          </a:xfrm>
        </p:spPr>
        <p:txBody>
          <a:bodyPr>
            <a:normAutofit/>
          </a:bodyPr>
          <a:lstStyle/>
          <a:p>
            <a:r>
              <a:rPr lang="en-US" dirty="0"/>
              <a:t>Appliance </a:t>
            </a:r>
            <a:r>
              <a:rPr lang="en-US" dirty="0" smtClean="0"/>
              <a:t>repair</a:t>
            </a:r>
            <a:endParaRPr lang="en-US" dirty="0"/>
          </a:p>
          <a:p>
            <a:pPr lvl="1"/>
            <a:r>
              <a:rPr lang="en-US" dirty="0" smtClean="0"/>
              <a:t>Perfect fit: People </a:t>
            </a:r>
            <a:r>
              <a:rPr lang="en-US" dirty="0"/>
              <a:t>search when they need </a:t>
            </a:r>
            <a:r>
              <a:rPr lang="en-US" dirty="0" smtClean="0"/>
              <a:t>it</a:t>
            </a:r>
          </a:p>
          <a:p>
            <a:pPr lvl="5"/>
            <a:endParaRPr lang="en-US" dirty="0"/>
          </a:p>
          <a:p>
            <a:r>
              <a:rPr lang="en-US" dirty="0"/>
              <a:t>Mexican </a:t>
            </a:r>
            <a:r>
              <a:rPr lang="en-US" dirty="0" smtClean="0"/>
              <a:t>restaurant</a:t>
            </a:r>
            <a:endParaRPr lang="en-US" dirty="0"/>
          </a:p>
          <a:p>
            <a:pPr lvl="1"/>
            <a:r>
              <a:rPr lang="en-US" dirty="0" smtClean="0"/>
              <a:t>Some benefit: But relies more on “</a:t>
            </a:r>
            <a:r>
              <a:rPr lang="en-US" dirty="0"/>
              <a:t>brand awareness</a:t>
            </a:r>
            <a:r>
              <a:rPr lang="en-US" dirty="0" smtClean="0"/>
              <a:t>”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Brain surgeon</a:t>
            </a:r>
          </a:p>
          <a:p>
            <a:pPr lvl="1"/>
            <a:r>
              <a:rPr lang="en-US" dirty="0" smtClean="0"/>
              <a:t>Little or no benefit: A referral-based </a:t>
            </a:r>
            <a:r>
              <a:rPr lang="en-US" dirty="0"/>
              <a:t>business </a:t>
            </a:r>
            <a:endParaRPr lang="en-US" dirty="0" smtClean="0"/>
          </a:p>
          <a:p>
            <a:pPr lvl="5"/>
            <a:endParaRPr lang="en-US" dirty="0"/>
          </a:p>
          <a:p>
            <a:r>
              <a:rPr lang="en-US" dirty="0"/>
              <a:t>Levitating </a:t>
            </a:r>
            <a:r>
              <a:rPr lang="en-US" dirty="0" smtClean="0"/>
              <a:t>salad bowls</a:t>
            </a:r>
            <a:endParaRPr lang="en-US" dirty="0"/>
          </a:p>
          <a:p>
            <a:pPr lvl="1"/>
            <a:r>
              <a:rPr lang="en-US" dirty="0"/>
              <a:t>N</a:t>
            </a:r>
            <a:r>
              <a:rPr lang="en-US" dirty="0" smtClean="0"/>
              <a:t>o benefit: Nobody </a:t>
            </a:r>
            <a:r>
              <a:rPr lang="en-US" dirty="0"/>
              <a:t>is </a:t>
            </a:r>
            <a:r>
              <a:rPr lang="en-US" dirty="0" smtClean="0"/>
              <a:t>searching for them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89869" y="1192132"/>
            <a:ext cx="3896931" cy="493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06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SEO </a:t>
            </a:r>
            <a:r>
              <a:rPr lang="en-US" dirty="0"/>
              <a:t>is </a:t>
            </a:r>
            <a:r>
              <a:rPr lang="en-US" dirty="0" smtClean="0"/>
              <a:t>Important for Web Developers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Technical and structural choices </a:t>
            </a:r>
            <a:br>
              <a:rPr lang="en-US" dirty="0" smtClean="0"/>
            </a:br>
            <a:r>
              <a:rPr lang="en-US" dirty="0" smtClean="0"/>
              <a:t>can make SEO easier or harder.</a:t>
            </a:r>
          </a:p>
          <a:p>
            <a:pPr lvl="4">
              <a:defRPr/>
            </a:pPr>
            <a:endParaRPr lang="en-US" dirty="0" smtClean="0"/>
          </a:p>
          <a:p>
            <a:pPr lvl="0">
              <a:defRPr/>
            </a:pPr>
            <a:r>
              <a:rPr lang="en-US" dirty="0" smtClean="0"/>
              <a:t>Web developers are often expected </a:t>
            </a:r>
            <a:br>
              <a:rPr lang="en-US" dirty="0" smtClean="0"/>
            </a:br>
            <a:r>
              <a:rPr lang="en-US" dirty="0" smtClean="0"/>
              <a:t>to be “one man shops”.</a:t>
            </a:r>
          </a:p>
          <a:p>
            <a:pPr lvl="4">
              <a:defRPr/>
            </a:pPr>
            <a:endParaRPr lang="en-US" dirty="0" smtClean="0"/>
          </a:p>
          <a:p>
            <a:pPr marL="400050"/>
            <a:r>
              <a:rPr lang="en-US" dirty="0" smtClean="0"/>
              <a:t>Entrepreneurial web developers need to understand the requirements for a successful web business.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74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Secret of SEO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 </a:t>
            </a:r>
            <a:r>
              <a:rPr lang="en-US" dirty="0" smtClean="0"/>
              <a:t>engine </a:t>
            </a:r>
            <a:r>
              <a:rPr lang="en-US" dirty="0"/>
              <a:t>companies want to show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best sites </a:t>
            </a:r>
            <a:r>
              <a:rPr lang="en-US" dirty="0" smtClean="0"/>
              <a:t>first.</a:t>
            </a:r>
          </a:p>
          <a:p>
            <a:pPr lvl="4"/>
            <a:endParaRPr lang="en-US" dirty="0"/>
          </a:p>
          <a:p>
            <a:r>
              <a:rPr lang="en-US" dirty="0"/>
              <a:t>Users want to visit (and share) good </a:t>
            </a:r>
            <a:r>
              <a:rPr lang="en-US" dirty="0" smtClean="0"/>
              <a:t>sites.</a:t>
            </a:r>
          </a:p>
          <a:p>
            <a:pPr lvl="4"/>
            <a:endParaRPr lang="en-US" dirty="0"/>
          </a:p>
          <a:p>
            <a:r>
              <a:rPr lang="en-US" dirty="0"/>
              <a:t>If you are designing your site for search engines, you’re missing the </a:t>
            </a:r>
            <a:r>
              <a:rPr lang="en-US" dirty="0" smtClean="0"/>
              <a:t>point.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Build the best site you can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earch engines (and users) will support you.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10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Three </a:t>
            </a:r>
            <a:r>
              <a:rPr lang="en-US" dirty="0" smtClean="0"/>
              <a:t>R’s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Right </a:t>
            </a:r>
            <a:r>
              <a:rPr lang="en-US" dirty="0" smtClean="0"/>
              <a:t>subjects</a:t>
            </a:r>
          </a:p>
          <a:p>
            <a:pPr marL="952500" lvl="1" indent="-514350"/>
            <a:r>
              <a:rPr lang="en-US" dirty="0"/>
              <a:t>W</a:t>
            </a:r>
            <a:r>
              <a:rPr lang="en-US" dirty="0" smtClean="0"/>
              <a:t>hat </a:t>
            </a:r>
            <a:r>
              <a:rPr lang="en-US" dirty="0"/>
              <a:t>are people searching for, and what do you want to tell them</a:t>
            </a:r>
            <a:r>
              <a:rPr lang="en-US" dirty="0" smtClean="0"/>
              <a:t>?</a:t>
            </a:r>
          </a:p>
          <a:p>
            <a:pPr marL="2341563" lvl="4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Relevant </a:t>
            </a:r>
            <a:r>
              <a:rPr lang="en-US" dirty="0" smtClean="0"/>
              <a:t>content</a:t>
            </a:r>
          </a:p>
          <a:p>
            <a:pPr marL="952500" lvl="1" indent="-514350"/>
            <a:r>
              <a:rPr lang="en-US" dirty="0"/>
              <a:t>D</a:t>
            </a:r>
            <a:r>
              <a:rPr lang="en-US" dirty="0" smtClean="0"/>
              <a:t>eliver </a:t>
            </a:r>
            <a:r>
              <a:rPr lang="en-US" dirty="0"/>
              <a:t>the information users want, in a way that search engines </a:t>
            </a:r>
            <a:r>
              <a:rPr lang="en-US" dirty="0" smtClean="0"/>
              <a:t>understand</a:t>
            </a:r>
          </a:p>
          <a:p>
            <a:pPr marL="2341563" lvl="4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Rank</a:t>
            </a:r>
          </a:p>
          <a:p>
            <a:pPr marL="952500" lvl="1" indent="-514350"/>
            <a:r>
              <a:rPr lang="en-US" dirty="0" smtClean="0"/>
              <a:t>Google </a:t>
            </a:r>
            <a:r>
              <a:rPr lang="en-US" dirty="0" smtClean="0">
                <a:solidFill>
                  <a:srgbClr val="B23C00"/>
                </a:solidFill>
              </a:rPr>
              <a:t>Page Rank </a:t>
            </a:r>
            <a:r>
              <a:rPr lang="en-US" dirty="0" smtClean="0"/>
              <a:t>(PR) is </a:t>
            </a:r>
            <a:r>
              <a:rPr lang="en-US" dirty="0"/>
              <a:t>a rough measure of </a:t>
            </a:r>
            <a:br>
              <a:rPr lang="en-US" dirty="0"/>
            </a:br>
            <a:r>
              <a:rPr lang="en-US" dirty="0" smtClean="0"/>
              <a:t>your </a:t>
            </a:r>
            <a:r>
              <a:rPr lang="en-US" dirty="0"/>
              <a:t>site’s visibility on the </a:t>
            </a:r>
            <a:r>
              <a:rPr lang="en-US" dirty="0" smtClean="0"/>
              <a:t>web, based largely on</a:t>
            </a:r>
            <a:br>
              <a:rPr lang="en-US" dirty="0" smtClean="0"/>
            </a:br>
            <a:r>
              <a:rPr lang="en-US" dirty="0" smtClean="0"/>
              <a:t>the number and quality of </a:t>
            </a:r>
            <a:r>
              <a:rPr lang="en-US" dirty="0" smtClean="0">
                <a:solidFill>
                  <a:srgbClr val="B23C00"/>
                </a:solidFill>
              </a:rPr>
              <a:t>links to your site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27A7-74DC-2A47-9D23-749C6EF3263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0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30140</TotalTime>
  <Words>1255</Words>
  <Application>Microsoft Macintosh PowerPoint</Application>
  <PresentationFormat>On-screen Show (4:3)</PresentationFormat>
  <Paragraphs>304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Quadrant</vt:lpstr>
      <vt:lpstr>CS 174: Web Programming September 16 Class Meeting</vt:lpstr>
      <vt:lpstr>Acknowledgements</vt:lpstr>
      <vt:lpstr>What is SEO?</vt:lpstr>
      <vt:lpstr>Why SEO is Important</vt:lpstr>
      <vt:lpstr>Alternatives to SEO</vt:lpstr>
      <vt:lpstr>Not for All Businesses</vt:lpstr>
      <vt:lpstr>SEO is Important for Web Developers</vt:lpstr>
      <vt:lpstr>The Big Secret of SEO</vt:lpstr>
      <vt:lpstr>The Three R’s</vt:lpstr>
      <vt:lpstr>The Right Subject</vt:lpstr>
      <vt:lpstr>The Right Subject: Understand the Buy Cycle</vt:lpstr>
      <vt:lpstr>WordTracker.com</vt:lpstr>
      <vt:lpstr>Google Trends</vt:lpstr>
      <vt:lpstr>Google Keyword Planner</vt:lpstr>
      <vt:lpstr>Relevant Content</vt:lpstr>
      <vt:lpstr>Make Content More Useful</vt:lpstr>
      <vt:lpstr>Build Rank</vt:lpstr>
      <vt:lpstr>Link Sources</vt:lpstr>
      <vt:lpstr>Trade Content for Links</vt:lpstr>
      <vt:lpstr>Trade Content for Links, cont’d</vt:lpstr>
      <vt:lpstr>Trade Content for Links, cont’d</vt:lpstr>
      <vt:lpstr>Things to Avoid</vt:lpstr>
      <vt:lpstr>Links to Your Competitors</vt:lpstr>
      <vt:lpstr>Backlinkwatch.com</vt:lpstr>
      <vt:lpstr>Moz.com</vt:lpstr>
      <vt:lpstr>Help Relevance and Rank</vt:lpstr>
      <vt:lpstr>Additional Factors</vt:lpstr>
      <vt:lpstr>Analytical and Tracking Tools</vt:lpstr>
      <vt:lpstr>Analytical and Tracking Tools, cont’d</vt:lpstr>
      <vt:lpstr>SEO Tools</vt:lpstr>
      <vt:lpstr>SEO Tools, cont’d</vt:lpstr>
      <vt:lpstr>SEO Tools, cont’d</vt:lpstr>
      <vt:lpstr>SEO Tools, cont’d</vt:lpstr>
      <vt:lpstr>Moz Pro Dashboard</vt:lpstr>
      <vt:lpstr>SEO Conclusion</vt:lpstr>
      <vt:lpstr>Working with Graphics Designers</vt:lpstr>
      <vt:lpstr>Design is Important</vt:lpstr>
      <vt:lpstr>Trust Your Designer</vt:lpstr>
      <vt:lpstr>Trust Your Designer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395</cp:revision>
  <dcterms:created xsi:type="dcterms:W3CDTF">2008-01-12T03:52:55Z</dcterms:created>
  <dcterms:modified xsi:type="dcterms:W3CDTF">2015-09-17T00:03:05Z</dcterms:modified>
  <cp:category/>
</cp:coreProperties>
</file>