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8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9" r:id="rId11"/>
    <p:sldId id="263" r:id="rId12"/>
    <p:sldId id="266" r:id="rId13"/>
    <p:sldId id="267" r:id="rId14"/>
    <p:sldId id="264" r:id="rId15"/>
    <p:sldId id="265" r:id="rId16"/>
    <p:sldId id="271" r:id="rId17"/>
    <p:sldId id="270" r:id="rId18"/>
    <p:sldId id="284" r:id="rId19"/>
    <p:sldId id="277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74" r:id="rId30"/>
    <p:sldId id="275" r:id="rId31"/>
    <p:sldId id="276" r:id="rId32"/>
    <p:sldId id="273" r:id="rId33"/>
    <p:sldId id="28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B23C00"/>
    <a:srgbClr val="A12A03"/>
    <a:srgbClr val="E2EAFF"/>
    <a:srgbClr val="FFFDC7"/>
    <a:srgbClr val="66CCFF"/>
    <a:srgbClr val="A40000"/>
    <a:srgbClr val="0033CC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44" autoAdjust="0"/>
    <p:restoredTop sz="98450" autoAdjust="0"/>
  </p:normalViewPr>
  <p:slideViewPr>
    <p:cSldViewPr>
      <p:cViewPr varScale="1">
        <p:scale>
          <a:sx n="154" d="100"/>
          <a:sy n="154" d="100"/>
        </p:scale>
        <p:origin x="-112" y="-176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6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9/13/15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Fall 2015</a:t>
            </a:r>
            <a:r>
              <a:rPr lang="en-US" sz="1000" baseline="0" dirty="0" smtClean="0"/>
              <a:t>: </a:t>
            </a:r>
            <a:r>
              <a:rPr lang="en-US" sz="1000" baseline="0" dirty="0" smtClean="0"/>
              <a:t>September 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35811" y="6263609"/>
            <a:ext cx="175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174: Web Programming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htmlcssvqs.com/8ed/examples/chapter-11/no-styles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htmlcssvqs.com/8ed/examples/chapter-11/finished-pag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174: Web Programming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September 14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Fall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</a:t>
            </a:r>
            <a:r>
              <a:rPr lang="en-US" dirty="0" smtClean="0"/>
              <a:t>Size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Relative units</a:t>
            </a:r>
          </a:p>
          <a:p>
            <a:pPr lvl="1"/>
            <a:r>
              <a:rPr lang="en-US" dirty="0" smtClean="0"/>
              <a:t>By percentage of the default size (usually 16px).</a:t>
            </a:r>
          </a:p>
          <a:p>
            <a:pPr lvl="1"/>
            <a:r>
              <a:rPr lang="en-US" dirty="0" smtClean="0"/>
              <a:t>By ratio of the parent element’s font size (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 smtClean="0"/>
              <a:t> units).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7537" y="2788927"/>
            <a:ext cx="5725546" cy="313932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body {</a:t>
            </a:r>
          </a:p>
          <a:p>
            <a:r>
              <a:rPr lang="it-IT" sz="1800" b="1" dirty="0" smtClean="0">
                <a:latin typeface="Courier New"/>
                <a:cs typeface="Courier New"/>
              </a:rPr>
              <a:t>    font</a:t>
            </a:r>
            <a:r>
              <a:rPr lang="it-IT" sz="1800" b="1" dirty="0">
                <a:latin typeface="Courier New"/>
                <a:cs typeface="Courier New"/>
              </a:rPr>
              <a:t>-size: 100%; /* 16px */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</a:p>
          <a:p>
            <a:r>
              <a:rPr lang="it-IT" sz="1800" b="1" dirty="0">
                <a:latin typeface="Courier New"/>
                <a:cs typeface="Courier New"/>
              </a:rPr>
              <a:t> 	</a:t>
            </a:r>
          </a:p>
          <a:p>
            <a:r>
              <a:rPr lang="it-IT" sz="1800" b="1" dirty="0">
                <a:latin typeface="Courier New"/>
                <a:cs typeface="Courier New"/>
              </a:rPr>
              <a:t>h1 {</a:t>
            </a:r>
          </a:p>
          <a:p>
            <a:r>
              <a:rPr lang="it-IT" sz="1800" b="1" dirty="0" smtClean="0">
                <a:latin typeface="Courier New"/>
                <a:cs typeface="Courier New"/>
              </a:rPr>
              <a:t>    font</a:t>
            </a:r>
            <a:r>
              <a:rPr lang="it-IT" sz="1800" b="1" dirty="0">
                <a:latin typeface="Courier New"/>
                <a:cs typeface="Courier New"/>
              </a:rPr>
              <a:t>-size: 2.1875em; /* 35px/16px */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</a:p>
          <a:p>
            <a:r>
              <a:rPr lang="it-IT" sz="1800" b="1" dirty="0">
                <a:latin typeface="Courier New"/>
                <a:cs typeface="Courier New"/>
              </a:rPr>
              <a:t> </a:t>
            </a:r>
          </a:p>
          <a:p>
            <a:r>
              <a:rPr lang="it-IT" sz="1800" b="1" dirty="0">
                <a:latin typeface="Courier New"/>
                <a:cs typeface="Courier New"/>
              </a:rPr>
              <a:t>h2 {</a:t>
            </a:r>
          </a:p>
          <a:p>
            <a:r>
              <a:rPr lang="it-IT" sz="1800" b="1" dirty="0" smtClean="0">
                <a:latin typeface="Courier New"/>
                <a:cs typeface="Courier New"/>
              </a:rPr>
              <a:t>    font</a:t>
            </a:r>
            <a:r>
              <a:rPr lang="it-IT" sz="1800" b="1" dirty="0">
                <a:latin typeface="Courier New"/>
                <a:cs typeface="Courier New"/>
              </a:rPr>
              <a:t>-size: 1.75em; /* 28px/16px */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8048" y="2971805"/>
            <a:ext cx="1427895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Establish the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baseline size.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28" y="3886195"/>
            <a:ext cx="2686853" cy="923330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In traditional typesetting,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an </a:t>
            </a:r>
            <a:r>
              <a:rPr lang="en-US" sz="1800" b="1" dirty="0" err="1" smtClean="0">
                <a:solidFill>
                  <a:srgbClr val="B23C00"/>
                </a:solidFill>
              </a:rPr>
              <a:t>em</a:t>
            </a:r>
            <a:r>
              <a:rPr lang="en-US" sz="1800" dirty="0" smtClean="0">
                <a:solidFill>
                  <a:srgbClr val="B23C00"/>
                </a:solidFill>
              </a:rPr>
              <a:t> unit is the width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of the letter m.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4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Height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6536" y="626360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 smtClean="0"/>
              <a:t>Specify line height:</a:t>
            </a:r>
          </a:p>
          <a:p>
            <a:pPr lvl="1"/>
            <a:r>
              <a:rPr lang="en-US" dirty="0" smtClean="0"/>
              <a:t>as a multiple of the font size</a:t>
            </a:r>
          </a:p>
          <a:p>
            <a:pPr lvl="1"/>
            <a:r>
              <a:rPr lang="en-US" dirty="0" smtClean="0"/>
              <a:t>as a percentage of the font size</a:t>
            </a:r>
          </a:p>
          <a:p>
            <a:pPr lvl="1"/>
            <a:r>
              <a:rPr lang="en-US" dirty="0" smtClean="0"/>
              <a:t>in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 smtClean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 smtClean="0"/>
              <a:t>, or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pt</a:t>
            </a:r>
            <a:r>
              <a:rPr lang="en-US" dirty="0" smtClean="0"/>
              <a:t> units</a:t>
            </a:r>
          </a:p>
          <a:p>
            <a:pPr lvl="5"/>
            <a:endParaRPr lang="en-US" dirty="0"/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84" y="3934341"/>
            <a:ext cx="803424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p </a:t>
            </a:r>
            <a:r>
              <a:rPr lang="en-US" sz="2000" b="1" dirty="0">
                <a:latin typeface="Courier New"/>
                <a:cs typeface="Courier New"/>
              </a:rPr>
              <a:t>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line</a:t>
            </a:r>
            <a:r>
              <a:rPr lang="en-US" sz="2000" b="1" dirty="0">
                <a:latin typeface="Courier New"/>
                <a:cs typeface="Courier New"/>
              </a:rPr>
              <a:t>-height: 1.65; </a:t>
            </a:r>
            <a:r>
              <a:rPr lang="en-US" sz="2000" b="1" dirty="0" smtClean="0">
                <a:latin typeface="Courier New"/>
                <a:cs typeface="Courier New"/>
              </a:rPr>
              <a:t> /</a:t>
            </a:r>
            <a:r>
              <a:rPr lang="en-US" sz="2000" b="1" dirty="0">
                <a:latin typeface="Courier New"/>
                <a:cs typeface="Courier New"/>
              </a:rPr>
              <a:t>* 15px x 1.65 = 24.75px */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8187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 smtClean="0"/>
              <a:t>Font variants are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normal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small-caps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2331732"/>
            <a:ext cx="464815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h2 {</a:t>
            </a:r>
          </a:p>
          <a:p>
            <a:r>
              <a:rPr lang="it-IT" sz="2000" b="1" dirty="0">
                <a:latin typeface="Courier New"/>
                <a:cs typeface="Courier New"/>
              </a:rPr>
              <a:t> </a:t>
            </a:r>
            <a:r>
              <a:rPr lang="it-IT" sz="2000" b="1" dirty="0" smtClean="0">
                <a:latin typeface="Courier New"/>
                <a:cs typeface="Courier New"/>
              </a:rPr>
              <a:t>   font</a:t>
            </a:r>
            <a:r>
              <a:rPr lang="it-IT" sz="2000" b="1" dirty="0">
                <a:latin typeface="Courier New"/>
                <a:cs typeface="Courier New"/>
              </a:rPr>
              <a:t>-variant: small-caps;</a:t>
            </a:r>
          </a:p>
          <a:p>
            <a:r>
              <a:rPr lang="it-IT" sz="2000" b="1" dirty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6807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Font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236697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font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property to combine font values.</a:t>
            </a:r>
          </a:p>
          <a:p>
            <a:pPr lvl="1"/>
            <a:r>
              <a:rPr lang="en-US" dirty="0" smtClean="0"/>
              <a:t>Size, families, weight, variant, line height</a:t>
            </a:r>
          </a:p>
          <a:p>
            <a:pPr lvl="1"/>
            <a:r>
              <a:rPr lang="en-US" dirty="0" smtClean="0"/>
              <a:t>List the values in any order, separated by blanks.</a:t>
            </a:r>
          </a:p>
          <a:p>
            <a:r>
              <a:rPr lang="en-US" dirty="0" smtClean="0"/>
              <a:t>You must specify the font size and font families.</a:t>
            </a:r>
          </a:p>
          <a:p>
            <a:pPr lvl="1"/>
            <a:r>
              <a:rPr lang="en-US" dirty="0" smtClean="0"/>
              <a:t>Size before families, only a blank after the size.</a:t>
            </a:r>
          </a:p>
          <a:p>
            <a:r>
              <a:rPr lang="en-US" dirty="0" smtClean="0"/>
              <a:t>Specify line height immediately after </a:t>
            </a:r>
            <a:br>
              <a:rPr lang="en-US" dirty="0" smtClean="0"/>
            </a:br>
            <a:r>
              <a:rPr lang="en-US" dirty="0" smtClean="0"/>
              <a:t>the font size, separated by a slash.</a:t>
            </a:r>
          </a:p>
          <a:p>
            <a:pPr lvl="1"/>
            <a:r>
              <a:rPr lang="en-US" dirty="0" smtClean="0"/>
              <a:t>Followed by a blank and the font families.</a:t>
            </a:r>
          </a:p>
          <a:p>
            <a:r>
              <a:rPr lang="en-US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063" y="5440658"/>
            <a:ext cx="7449375" cy="83099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p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font: italic small-caps bold .85em/1.2 Palatino, serif;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423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and Letter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Specify line spacing and letter spacing with absolute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units or relative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 smtClean="0"/>
              <a:t> units.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788927"/>
            <a:ext cx="8311289" cy="132343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h2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font</a:t>
            </a:r>
            <a:r>
              <a:rPr lang="en-US" b="1" dirty="0">
                <a:latin typeface="Courier New"/>
                <a:cs typeface="Courier New"/>
              </a:rPr>
              <a:t>-family: "Gill Sans", "Gill Sans MT", Calibri, sans-serif;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font</a:t>
            </a:r>
            <a:r>
              <a:rPr lang="en-US" b="1" dirty="0">
                <a:latin typeface="Courier New"/>
                <a:cs typeface="Courier New"/>
              </a:rPr>
              <a:t>-weight: normal;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letter</a:t>
            </a:r>
            <a:r>
              <a:rPr lang="en-US" b="1" dirty="0">
                <a:latin typeface="Courier New"/>
                <a:cs typeface="Courier New"/>
              </a:rPr>
              <a:t>-spacing: </a:t>
            </a:r>
            <a:r>
              <a:rPr lang="en-US" b="1" dirty="0" smtClean="0">
                <a:latin typeface="Courier New"/>
                <a:cs typeface="Courier New"/>
              </a:rPr>
              <a:t>7px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7" name="Picture 6" descr="Screen Shot 2015-02-11 at 9.2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4434829"/>
            <a:ext cx="4152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7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Text alignments are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center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justify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759426"/>
            <a:ext cx="3509194" cy="338554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h1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{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text</a:t>
            </a:r>
            <a:r>
              <a:rPr lang="en-US" sz="1800" b="1" dirty="0">
                <a:latin typeface="Courier New"/>
                <a:cs typeface="Courier New"/>
              </a:rPr>
              <a:t>-align: center;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p {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text</a:t>
            </a:r>
            <a:r>
              <a:rPr lang="en-US" sz="1800" b="1" dirty="0">
                <a:latin typeface="Courier New"/>
                <a:cs typeface="Courier New"/>
              </a:rPr>
              <a:t>-align: justify;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.intro .subhead {</a:t>
            </a:r>
          </a:p>
          <a:p>
            <a:r>
              <a:rPr lang="it-IT" sz="1800" b="1" dirty="0">
                <a:latin typeface="Courier New"/>
                <a:cs typeface="Courier New"/>
              </a:rPr>
              <a:t> </a:t>
            </a:r>
            <a:r>
              <a:rPr lang="it-IT" sz="1800" b="1" dirty="0" smtClean="0">
                <a:latin typeface="Courier New"/>
                <a:cs typeface="Courier New"/>
              </a:rPr>
              <a:t>   text</a:t>
            </a:r>
            <a:r>
              <a:rPr lang="it-IT" sz="1800" b="1" dirty="0">
                <a:latin typeface="Courier New"/>
                <a:cs typeface="Courier New"/>
              </a:rPr>
              <a:t>-align: center;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2-11 at 9.1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8" y="2729525"/>
            <a:ext cx="5178093" cy="21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Indentation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Specify </a:t>
            </a:r>
            <a:r>
              <a:rPr lang="en-US" dirty="0" smtClean="0"/>
              <a:t>paragraph indentation with</a:t>
            </a:r>
            <a:br>
              <a:rPr lang="en-US" dirty="0" smtClean="0"/>
            </a:br>
            <a:r>
              <a:rPr lang="en-US" dirty="0" smtClean="0"/>
              <a:t>absolute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units or relative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/>
              <a:t> units.</a:t>
            </a:r>
          </a:p>
          <a:p>
            <a:pPr lvl="1"/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2331732"/>
            <a:ext cx="3416846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p </a:t>
            </a:r>
            <a:r>
              <a:rPr lang="en-US" sz="2000" b="1" dirty="0">
                <a:latin typeface="Courier New"/>
                <a:cs typeface="Courier New"/>
              </a:rPr>
              <a:t>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text</a:t>
            </a:r>
            <a:r>
              <a:rPr lang="en-US" sz="2000" b="1" dirty="0">
                <a:latin typeface="Courier New"/>
                <a:cs typeface="Courier New"/>
              </a:rPr>
              <a:t>-indent: 2em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2-11 at 9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3582863"/>
            <a:ext cx="6675047" cy="24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Text transformations are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none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capitalize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uppercase</a:t>
            </a:r>
            <a:r>
              <a:rPr lang="en-US" dirty="0" smtClean="0"/>
              <a:t>,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lowercase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2788927"/>
            <a:ext cx="4802066" cy="101566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h1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text</a:t>
            </a:r>
            <a:r>
              <a:rPr lang="en-US" sz="2000" b="1" dirty="0">
                <a:latin typeface="Courier New"/>
                <a:cs typeface="Courier New"/>
              </a:rPr>
              <a:t>-transform: uppercase;</a:t>
            </a:r>
          </a:p>
          <a:p>
            <a:r>
              <a:rPr lang="it-IT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2-11 at 9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4147240"/>
            <a:ext cx="8046682" cy="9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Display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r>
              <a:rPr lang="en-US" dirty="0" smtClean="0"/>
              <a:t>Each HTML element has a default </a:t>
            </a:r>
            <a:br>
              <a:rPr lang="en-US" dirty="0" smtClean="0"/>
            </a:br>
            <a:r>
              <a:rPr lang="en-US" dirty="0" smtClean="0"/>
              <a:t>display property setting.</a:t>
            </a:r>
          </a:p>
          <a:p>
            <a:pPr lvl="1"/>
            <a:r>
              <a:rPr lang="en-US" dirty="0" smtClean="0"/>
              <a:t>Example: Paragraphs are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display: block </a:t>
            </a:r>
            <a:b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dirty="0" smtClean="0"/>
              <a:t>and emphasized text are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display: inline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CSS rules can override the default display.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8976" y="3876361"/>
            <a:ext cx="287098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 New"/>
                <a:cs typeface="Courier New"/>
              </a:rPr>
              <a:t>em</a:t>
            </a:r>
            <a:r>
              <a:rPr lang="en-US" sz="1800" b="1" dirty="0" smtClean="0">
                <a:latin typeface="Courier New"/>
                <a:cs typeface="Courier New"/>
              </a:rPr>
              <a:t>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display: block;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7537" y="4973629"/>
            <a:ext cx="3089407" cy="101566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 following is some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emphasized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text that displays as a block.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75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968209"/>
          </a:xfrm>
        </p:spPr>
        <p:txBody>
          <a:bodyPr/>
          <a:lstStyle/>
          <a:p>
            <a:r>
              <a:rPr lang="en-US" dirty="0" smtClean="0"/>
              <a:t>CSS treats every HTML element as if it were enclosed in an </a:t>
            </a:r>
            <a:br>
              <a:rPr lang="en-US" dirty="0" smtClean="0"/>
            </a:br>
            <a:r>
              <a:rPr lang="en-US" dirty="0" smtClean="0"/>
              <a:t>invisible box: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padding</a:t>
            </a:r>
          </a:p>
          <a:p>
            <a:pPr lvl="1"/>
            <a:r>
              <a:rPr lang="en-US" dirty="0" smtClean="0"/>
              <a:t>borders</a:t>
            </a:r>
          </a:p>
          <a:p>
            <a:pPr lvl="1"/>
            <a:r>
              <a:rPr lang="en-US" dirty="0" smtClean="0"/>
              <a:t>margins</a:t>
            </a:r>
          </a:p>
          <a:p>
            <a:r>
              <a:rPr lang="en-US" dirty="0" smtClean="0"/>
              <a:t>Use absolute or </a:t>
            </a:r>
            <a:br>
              <a:rPr lang="en-US" dirty="0" smtClean="0"/>
            </a:br>
            <a:r>
              <a:rPr lang="en-US" dirty="0" smtClean="0"/>
              <a:t>relative</a:t>
            </a:r>
            <a:r>
              <a:rPr lang="en-US" dirty="0"/>
              <a:t> </a:t>
            </a:r>
            <a:r>
              <a:rPr lang="en-US" dirty="0" smtClean="0"/>
              <a:t>units,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auto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4" y="1874536"/>
            <a:ext cx="4364693" cy="43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Tutorial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www.w3schools.com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values of each border: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border-top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border-bottom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border-left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border-right</a:t>
            </a:r>
          </a:p>
          <a:p>
            <a:pPr lvl="1"/>
            <a:r>
              <a:rPr lang="en-US" dirty="0" smtClean="0"/>
              <a:t>Or just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</a:t>
            </a:r>
            <a:r>
              <a:rPr lang="en-US" dirty="0" smtClean="0"/>
              <a:t> to set the values of all four borders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Also: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border-color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border-width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border-style</a:t>
            </a:r>
          </a:p>
          <a:p>
            <a:pPr lvl="2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none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dotted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dashed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solid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double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groove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ridge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inset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outset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9122" y="3104238"/>
            <a:ext cx="4296942" cy="206210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.about </a:t>
            </a:r>
            <a:r>
              <a:rPr lang="en-US" b="1" dirty="0" err="1" smtClean="0">
                <a:latin typeface="Courier New"/>
                <a:cs typeface="Courier New"/>
              </a:rPr>
              <a:t>img</a:t>
            </a:r>
            <a:r>
              <a:rPr lang="en-US" b="1" dirty="0" smtClean="0">
                <a:latin typeface="Courier New"/>
                <a:cs typeface="Courier New"/>
              </a:rPr>
              <a:t>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border: 5px solid gray;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 smtClean="0">
                <a:latin typeface="Courier New"/>
                <a:cs typeface="Courier New"/>
              </a:rPr>
              <a:t>.</a:t>
            </a:r>
            <a:r>
              <a:rPr lang="en-US" b="1" dirty="0" err="1" smtClean="0">
                <a:latin typeface="Courier New"/>
                <a:cs typeface="Courier New"/>
              </a:rPr>
              <a:t>nav</a:t>
            </a:r>
            <a:r>
              <a:rPr lang="en-US" b="1" dirty="0" smtClean="0">
                <a:latin typeface="Courier New"/>
                <a:cs typeface="Courier New"/>
              </a:rPr>
              <a:t>-main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border-top: 5px solid red;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border-bottom: 1px solid red;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019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the </a:t>
            </a:r>
            <a:r>
              <a:rPr lang="en-US" dirty="0" smtClean="0"/>
              <a:t>size of the padding on each side: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padding-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top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bottom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</a:p>
          <a:p>
            <a:pPr lvl="1"/>
            <a:r>
              <a:rPr lang="en-US" dirty="0" smtClean="0"/>
              <a:t>Padding color is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background-color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9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767"/>
            <a:ext cx="8229600" cy="5109842"/>
          </a:xfrm>
        </p:spPr>
        <p:txBody>
          <a:bodyPr/>
          <a:lstStyle/>
          <a:p>
            <a:r>
              <a:rPr lang="en-US" dirty="0" smtClean="0"/>
              <a:t>Also: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 smtClean="0">
                <a:latin typeface="Times New Roman"/>
                <a:cs typeface="Times New Roman"/>
              </a:rPr>
              <a:t>size</a:t>
            </a:r>
            <a:br>
              <a:rPr lang="en-US" b="1" i="1" dirty="0" smtClean="0">
                <a:latin typeface="Times New Roman"/>
                <a:cs typeface="Times New Roman"/>
              </a:rPr>
            </a:br>
            <a:r>
              <a:rPr lang="en-US" dirty="0" smtClean="0"/>
              <a:t>Applies to all sides</a:t>
            </a:r>
          </a:p>
          <a:p>
            <a:pPr lvl="6"/>
            <a:endParaRPr lang="en-US" dirty="0" smtClean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latin typeface="+mj-lt"/>
                <a:cs typeface="Times New Roman"/>
              </a:rPr>
              <a:t>tb</a:t>
            </a:r>
            <a:r>
              <a:rPr lang="en-US" dirty="0" smtClean="0"/>
              <a:t>,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 smtClean="0">
                <a:latin typeface="+mj-lt"/>
                <a:cs typeface="Times New Roman"/>
              </a:rPr>
              <a:t>rl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sz="2000" baseline="-25000" dirty="0" err="1">
                <a:cs typeface="Times New Roman"/>
              </a:rPr>
              <a:t>tb</a:t>
            </a:r>
            <a:r>
              <a:rPr lang="en-US" b="1" dirty="0" smtClean="0">
                <a:latin typeface="+mj-lt"/>
                <a:cs typeface="Times New Roman"/>
              </a:rPr>
              <a:t> </a:t>
            </a:r>
            <a:r>
              <a:rPr lang="en-US" dirty="0" smtClean="0"/>
              <a:t>applies to the </a:t>
            </a:r>
            <a:r>
              <a:rPr lang="en-US" dirty="0"/>
              <a:t>top and bottom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sz="2000" baseline="-25000" dirty="0" err="1" smtClean="0">
                <a:cs typeface="Times New Roman"/>
              </a:rPr>
              <a:t>rl</a:t>
            </a:r>
            <a:r>
              <a:rPr lang="en-US" sz="2000" baseline="-25000" dirty="0" smtClean="0">
                <a:cs typeface="Times New Roman"/>
              </a:rPr>
              <a:t> </a:t>
            </a:r>
            <a:r>
              <a:rPr lang="en-US" dirty="0" smtClean="0"/>
              <a:t>applies to the </a:t>
            </a:r>
            <a:r>
              <a:rPr lang="en-US" dirty="0"/>
              <a:t>right and </a:t>
            </a:r>
            <a:r>
              <a:rPr lang="en-US" dirty="0" smtClean="0"/>
              <a:t>left</a:t>
            </a:r>
          </a:p>
          <a:p>
            <a:pPr lvl="6"/>
            <a:endParaRPr lang="en-US" dirty="0" smtClean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 smtClean="0">
                <a:cs typeface="Times New Roman"/>
              </a:rPr>
              <a:t>t</a:t>
            </a:r>
            <a:r>
              <a:rPr lang="en-US" dirty="0" smtClean="0"/>
              <a:t>,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 smtClean="0">
                <a:cs typeface="Times New Roman"/>
              </a:rPr>
              <a:t>rl</a:t>
            </a:r>
            <a:r>
              <a:rPr lang="en-US" dirty="0"/>
              <a:t>,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b="1" dirty="0" smtClean="0">
                <a:latin typeface="Times New Roman"/>
                <a:cs typeface="Times New Roman"/>
              </a:rPr>
              <a:t>  </a:t>
            </a:r>
            <a:r>
              <a:rPr lang="en-US" b="1" dirty="0">
                <a:latin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sz="2000" baseline="-25000" dirty="0" err="1" smtClean="0">
                <a:cs typeface="Times New Roman"/>
              </a:rPr>
              <a:t>t</a:t>
            </a:r>
            <a:r>
              <a:rPr lang="en-US" b="1" dirty="0" smtClean="0">
                <a:cs typeface="Times New Roman"/>
              </a:rPr>
              <a:t> </a:t>
            </a:r>
            <a:r>
              <a:rPr lang="en-US" dirty="0"/>
              <a:t>applies to the </a:t>
            </a:r>
            <a:r>
              <a:rPr lang="en-US" dirty="0" smtClean="0"/>
              <a:t>top,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dirty="0" smtClean="0"/>
              <a:t> applies to the bottom,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sz="2000" baseline="-25000" dirty="0" err="1" smtClean="0">
                <a:cs typeface="Times New Roman"/>
              </a:rPr>
              <a:t>rl</a:t>
            </a:r>
            <a:r>
              <a:rPr lang="en-US" sz="2000" baseline="-25000" dirty="0" smtClean="0">
                <a:cs typeface="Times New Roman"/>
              </a:rPr>
              <a:t> </a:t>
            </a:r>
            <a:r>
              <a:rPr lang="en-US" dirty="0"/>
              <a:t>applies to the right and </a:t>
            </a:r>
            <a:r>
              <a:rPr lang="en-US" dirty="0" smtClean="0"/>
              <a:t>left</a:t>
            </a:r>
          </a:p>
          <a:p>
            <a:pPr lvl="6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 smtClean="0">
                <a:cs typeface="Times New Roman"/>
              </a:rPr>
              <a:t>t</a:t>
            </a:r>
            <a:r>
              <a:rPr lang="en-US" dirty="0" smtClean="0"/>
              <a:t>,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 smtClean="0">
                <a:cs typeface="Times New Roman"/>
              </a:rPr>
              <a:t>r</a:t>
            </a:r>
            <a:r>
              <a:rPr lang="en-US" dirty="0"/>
              <a:t>,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 smtClean="0">
                <a:cs typeface="Times New Roman"/>
              </a:rPr>
              <a:t>b</a:t>
            </a:r>
            <a:r>
              <a:rPr lang="en-US" dirty="0" smtClean="0"/>
              <a:t>,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l</a:t>
            </a:r>
            <a:r>
              <a:rPr lang="en-US" b="1" dirty="0" smtClean="0">
                <a:latin typeface="Times New Roman"/>
                <a:cs typeface="Times New Roman"/>
              </a:rPr>
              <a:t>   </a:t>
            </a:r>
            <a:r>
              <a:rPr lang="en-US" b="1" dirty="0">
                <a:latin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dirty="0"/>
              <a:t>in clockwise order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32034" y="1417342"/>
            <a:ext cx="4063282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.about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background-color: white;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padding: .3em .6em .3em;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67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margin sizes (similar to padding sizes):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margin-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top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bottom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-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Also: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: </a:t>
            </a:r>
            <a:r>
              <a:rPr lang="en-US" b="1" i="1" dirty="0">
                <a:latin typeface="Times New Roman"/>
                <a:cs typeface="Times New Roman"/>
              </a:rPr>
              <a:t>size</a:t>
            </a:r>
            <a:br>
              <a:rPr lang="en-US" b="1" i="1" dirty="0">
                <a:latin typeface="Times New Roman"/>
                <a:cs typeface="Times New Roman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tb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rl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rl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b="1" dirty="0">
                <a:latin typeface="Times New Roman"/>
                <a:cs typeface="Times New Roman"/>
              </a:rPr>
              <a:t>  </a:t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dirty="0"/>
              <a:t>, </a:t>
            </a:r>
            <a:r>
              <a:rPr lang="en-US" b="1" i="1" dirty="0" err="1" smtClean="0">
                <a:latin typeface="Times New Roman"/>
                <a:cs typeface="Times New Roman"/>
              </a:rPr>
              <a:t>size</a:t>
            </a:r>
            <a:r>
              <a:rPr lang="en-US" baseline="-25000" dirty="0" err="1" smtClean="0">
                <a:cs typeface="Times New Roman"/>
              </a:rPr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195" y="3154683"/>
            <a:ext cx="350919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h1: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margin-bottom: .4em;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8051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 smtClean="0"/>
              <a:t>An element can float among text or other elements by making that other content flow around it.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float: left </a:t>
            </a:r>
            <a:b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dirty="0">
                <a:cs typeface="Courier New"/>
              </a:rPr>
              <a:t>P</a:t>
            </a:r>
            <a:r>
              <a:rPr lang="en-US" dirty="0" smtClean="0"/>
              <a:t>ut the element to the left of the other content.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float: right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float: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3001" y="4434829"/>
            <a:ext cx="3370672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.post-photo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float: left;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margin-bottom: 2px;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margin-right: 22px;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3520439"/>
            <a:ext cx="3583944" cy="27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139428"/>
          </a:xfrm>
        </p:spPr>
        <p:txBody>
          <a:bodyPr/>
          <a:lstStyle/>
          <a:p>
            <a:r>
              <a:rPr lang="en-US" dirty="0" smtClean="0"/>
              <a:t>Position an element relative </a:t>
            </a:r>
            <a:br>
              <a:rPr lang="en-US" dirty="0" smtClean="0"/>
            </a:br>
            <a:r>
              <a:rPr lang="en-US" dirty="0" smtClean="0"/>
              <a:t>to its natural location.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position: relative;</a:t>
            </a:r>
          </a:p>
          <a:p>
            <a:pPr lvl="1"/>
            <a:r>
              <a:rPr lang="en-US" dirty="0" smtClean="0"/>
              <a:t>Add any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top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bottom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 smtClean="0"/>
              <a:t> offsets.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Relative positioning does not affect </a:t>
            </a:r>
            <a:br>
              <a:rPr lang="en-US" dirty="0" smtClean="0"/>
            </a:br>
            <a:r>
              <a:rPr lang="en-US" dirty="0" smtClean="0"/>
              <a:t>any surrounding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Positioning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40" y="1889223"/>
            <a:ext cx="7418593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&lt;h1&gt;Relative Positioning&lt;/h1&gt;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&lt;p&gt;When you position an element relatively, you 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span class="example"&gt;position it&lt;/span&gt; </a:t>
            </a:r>
            <a:endParaRPr lang="en-US" sz="20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latin typeface="Courier New"/>
                <a:cs typeface="Courier New"/>
              </a:rPr>
              <a:t>relative </a:t>
            </a:r>
            <a:r>
              <a:rPr lang="en-US" sz="2000" b="1" dirty="0">
                <a:latin typeface="Courier New"/>
                <a:cs typeface="Courier New"/>
              </a:rPr>
              <a:t>to its normal location.&lt;/p&gt;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123" y="3794756"/>
            <a:ext cx="3724672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.example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position: relative;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top: 35px;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left: 100px;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39" y="3794756"/>
            <a:ext cx="4152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 smtClean="0"/>
              <a:t>Position an element absolutely by specifying its position with respect to the page body or to its nearest positioned ancestor element.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position: absolute</a:t>
            </a:r>
          </a:p>
          <a:p>
            <a:pPr lvl="1"/>
            <a:r>
              <a:rPr lang="en-US" dirty="0"/>
              <a:t>Add any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top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bottom</a:t>
            </a:r>
            <a:r>
              <a:rPr lang="en-US" dirty="0"/>
              <a:t>,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/>
              <a:t> </a:t>
            </a:r>
            <a:r>
              <a:rPr lang="en-US" dirty="0" smtClean="0"/>
              <a:t>positions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 smtClean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 smtClean="0"/>
              <a:t>, or percentage of the ancestor.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If elements overlap, specify a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z-index </a:t>
            </a:r>
            <a:r>
              <a:rPr lang="en-US" dirty="0" smtClean="0"/>
              <a:t>value.</a:t>
            </a:r>
          </a:p>
          <a:p>
            <a:pPr lvl="1"/>
            <a:r>
              <a:rPr lang="en-US" dirty="0" smtClean="0"/>
              <a:t>Elements with higher z-index values overlap elements with lower values.</a:t>
            </a:r>
          </a:p>
          <a:p>
            <a:pPr lvl="1"/>
            <a:r>
              <a:rPr lang="en-US" dirty="0" smtClean="0"/>
              <a:t>Compare the z-index values only for elements </a:t>
            </a:r>
            <a:br>
              <a:rPr lang="en-US" dirty="0" smtClean="0"/>
            </a:br>
            <a:r>
              <a:rPr lang="en-US" dirty="0" smtClean="0"/>
              <a:t>in the same container.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vertical-align</a:t>
            </a:r>
            <a:r>
              <a:rPr lang="en-US" dirty="0"/>
              <a:t> </a:t>
            </a:r>
            <a:r>
              <a:rPr lang="en-US" dirty="0" smtClean="0"/>
              <a:t>to align an element: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baseline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Align the element’s baseline with its parent’s baseline.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middle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Align the middle of the element slightly above </a:t>
            </a:r>
            <a:br>
              <a:rPr lang="en-US" dirty="0" smtClean="0"/>
            </a:br>
            <a:r>
              <a:rPr lang="en-US" dirty="0" smtClean="0"/>
              <a:t>the parent’s baseline.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sub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Position the element as a subscript </a:t>
            </a:r>
            <a:br>
              <a:rPr lang="en-US" dirty="0" smtClean="0"/>
            </a:br>
            <a:r>
              <a:rPr lang="en-US" dirty="0" smtClean="0"/>
              <a:t>of the parent’s baseline.</a:t>
            </a:r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super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Position the element as a </a:t>
            </a:r>
            <a:r>
              <a:rPr lang="en-US" dirty="0" smtClean="0"/>
              <a:t>superscript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parent’s baseline.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6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Container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 smtClean="0"/>
              <a:t>Semantic containers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&lt;header&gt; … &lt;/header&gt;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&lt;footer&gt; … &lt;/footer&gt;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&lt;main&gt; … &lt;/main&gt;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&lt;aside&gt; … &lt;/aside&gt;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nav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&gt; … &lt;/</a:t>
            </a:r>
            <a:r>
              <a:rPr lang="en-US" sz="20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nav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&lt;article&gt; … &lt;/article&gt;</a:t>
            </a: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&lt;section&gt; … &lt;/section&gt;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Generic containers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&lt;div&gt; … &lt;/div&gt;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&lt;span&gt; … &lt;/span&gt;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5" y="4709146"/>
            <a:ext cx="415380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No inherent meaning. Used to apply styling.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5" y="5166341"/>
            <a:ext cx="2614217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Contain a block of content.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5" y="5532097"/>
            <a:ext cx="2560292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Contain a word or phrase.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and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semantics</a:t>
            </a:r>
          </a:p>
          <a:p>
            <a:pPr lvl="1"/>
            <a:endParaRPr lang="en-US" dirty="0"/>
          </a:p>
          <a:p>
            <a:r>
              <a:rPr lang="en-US" dirty="0" smtClean="0"/>
              <a:t>Cascading Style Sheet (CSS)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formatting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8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ARIA Landmark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WAI-ARIA</a:t>
            </a:r>
          </a:p>
          <a:p>
            <a:pPr lvl="1"/>
            <a:r>
              <a:rPr lang="en-US" dirty="0" smtClean="0"/>
              <a:t>Web Accessibility Initiative</a:t>
            </a:r>
            <a:br>
              <a:rPr lang="en-US" dirty="0" smtClean="0"/>
            </a:br>
            <a:r>
              <a:rPr lang="en-US" dirty="0" smtClean="0"/>
              <a:t>Accessible Rich Internet Application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Add ARIA roles to HTML elements</a:t>
            </a:r>
            <a:br>
              <a:rPr lang="en-US" dirty="0" smtClean="0"/>
            </a:br>
            <a:r>
              <a:rPr lang="en-US" dirty="0" smtClean="0"/>
              <a:t>to guide HTML </a:t>
            </a:r>
            <a:r>
              <a:rPr lang="en-US" dirty="0" smtClean="0">
                <a:solidFill>
                  <a:srgbClr val="B23C00"/>
                </a:solidFill>
              </a:rPr>
              <a:t>screen readers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the visually impaired.</a:t>
            </a:r>
          </a:p>
          <a:p>
            <a:pPr lvl="1"/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4709146"/>
            <a:ext cx="526380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nav</a:t>
            </a:r>
            <a:r>
              <a:rPr lang="en-US" sz="2000" b="1" dirty="0" smtClean="0">
                <a:latin typeface="Courier New"/>
                <a:cs typeface="Courier New"/>
              </a:rPr>
              <a:t> role="navigation"&gt; … &lt;/</a:t>
            </a:r>
            <a:r>
              <a:rPr lang="en-US" sz="2000" b="1" dirty="0" err="1" smtClean="0">
                <a:latin typeface="Courier New"/>
                <a:cs typeface="Courier New"/>
              </a:rPr>
              <a:t>nav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814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with No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Screen Shot 2015-02-11 at 10.4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1181025"/>
            <a:ext cx="2926048" cy="5082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195" y="4251951"/>
            <a:ext cx="34746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http://www.htmlcssvqs.com/8ed/examples/chapter-11/no-</a:t>
            </a:r>
            <a:r>
              <a:rPr lang="en-US" dirty="0" smtClean="0">
                <a:hlinkClick r:id="rId3"/>
              </a:rPr>
              <a:t>styles.html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Screen Shot 2015-02-11 at 9.3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1" y="1234464"/>
            <a:ext cx="3200365" cy="504914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7946" y="1234463"/>
            <a:ext cx="4332309" cy="606125"/>
            <a:chOff x="445068" y="1234463"/>
            <a:chExt cx="4332309" cy="60612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302695" y="1234463"/>
              <a:ext cx="3474682" cy="606125"/>
            </a:xfrm>
            <a:prstGeom prst="roundRect">
              <a:avLst/>
            </a:prstGeom>
            <a:noFill/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068" y="1325903"/>
              <a:ext cx="85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Header</a:t>
              </a:r>
              <a:endParaRPr lang="en-US" dirty="0">
                <a:solidFill>
                  <a:srgbClr val="B23C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6174" y="1872738"/>
            <a:ext cx="2866591" cy="4235765"/>
            <a:chOff x="673296" y="1872738"/>
            <a:chExt cx="2866591" cy="423576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321454" y="1872738"/>
              <a:ext cx="2218433" cy="4235765"/>
            </a:xfrm>
            <a:prstGeom prst="roundRect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296" y="2240293"/>
              <a:ext cx="629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Main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5500" y="5989292"/>
            <a:ext cx="1711784" cy="338554"/>
            <a:chOff x="662622" y="5989292"/>
            <a:chExt cx="1711784" cy="33855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482210" y="6132615"/>
              <a:ext cx="892196" cy="152713"/>
            </a:xfrm>
            <a:prstGeom prst="roundRect">
              <a:avLst/>
            </a:prstGeom>
            <a:noFill/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622" y="5989292"/>
              <a:ext cx="777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Footer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4917" y="1872737"/>
            <a:ext cx="2097229" cy="4207993"/>
            <a:chOff x="3572039" y="1872737"/>
            <a:chExt cx="2097229" cy="420799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572039" y="1872737"/>
              <a:ext cx="1181555" cy="4207993"/>
            </a:xfrm>
            <a:prstGeom prst="round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7377" y="2240293"/>
              <a:ext cx="891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Sidebar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dirty="0" smtClean="0"/>
              <a:t>Page Layout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29195" y="5074902"/>
            <a:ext cx="38404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http://www.htmlcssvqs.com/8ed/examples/chapter-11/finished-</a:t>
            </a:r>
            <a:r>
              <a:rPr lang="en-US" dirty="0" smtClean="0">
                <a:hlinkClick r:id="rId3"/>
              </a:rPr>
              <a:t>page.html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412433" cy="483552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HTML </a:t>
            </a:r>
            <a:r>
              <a:rPr lang="en-US" dirty="0" smtClean="0"/>
              <a:t>container elements to structure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 smtClean="0"/>
              <a:t>HTML pages from Assignment #1.</a:t>
            </a:r>
          </a:p>
          <a:p>
            <a:pPr lvl="1"/>
            <a:r>
              <a:rPr lang="en-US" dirty="0" smtClean="0"/>
              <a:t>You can add more web pages and database tables.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Add one or more CSS pages to your application.</a:t>
            </a:r>
          </a:p>
          <a:p>
            <a:pPr lvl="1"/>
            <a:r>
              <a:rPr lang="en-US" dirty="0" smtClean="0"/>
              <a:t>Format your HTML elements.</a:t>
            </a:r>
          </a:p>
          <a:p>
            <a:pPr lvl="1"/>
            <a:r>
              <a:rPr lang="en-US" dirty="0" smtClean="0"/>
              <a:t>Lay out your HTML pages.</a:t>
            </a:r>
          </a:p>
          <a:p>
            <a:pPr lvl="4"/>
            <a:endParaRPr lang="en-US" dirty="0"/>
          </a:p>
          <a:p>
            <a:r>
              <a:rPr lang="en-US" dirty="0" smtClean="0"/>
              <a:t>Zip file containing HTML, CSS, and PHP pages,</a:t>
            </a:r>
            <a:br>
              <a:rPr lang="en-US" dirty="0" smtClean="0"/>
            </a:br>
            <a:r>
              <a:rPr lang="en-US" dirty="0" smtClean="0"/>
              <a:t>database dump, and screen shots.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Due Monday, September 21.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Format text </a:t>
            </a:r>
            <a:r>
              <a:rPr lang="en-US" dirty="0" smtClean="0"/>
              <a:t>by setting font properties:</a:t>
            </a:r>
          </a:p>
          <a:p>
            <a:pPr lvl="1"/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line height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spacing and indentation</a:t>
            </a:r>
          </a:p>
          <a:p>
            <a:pPr lvl="1"/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transformations and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Surround multi-word names with quotes.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Generic font families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serif</a:t>
            </a:r>
          </a:p>
          <a:p>
            <a:pPr lvl="1"/>
            <a:r>
              <a:rPr lang="en-US" dirty="0" smtClean="0"/>
              <a:t>sans-serif</a:t>
            </a:r>
          </a:p>
          <a:p>
            <a:pPr lvl="1"/>
            <a:r>
              <a:rPr lang="en-US" dirty="0" smtClean="0"/>
              <a:t>cursive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7799" y="1417342"/>
            <a:ext cx="3804420" cy="206210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body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font</a:t>
            </a:r>
            <a:r>
              <a:rPr lang="en-US" b="1" dirty="0">
                <a:latin typeface="Courier New"/>
                <a:cs typeface="Courier New"/>
              </a:rPr>
              <a:t>-family: Geneva;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h1,</a:t>
            </a:r>
          </a:p>
          <a:p>
            <a:r>
              <a:rPr lang="en-US" b="1" dirty="0">
                <a:latin typeface="Courier New"/>
                <a:cs typeface="Courier New"/>
              </a:rPr>
              <a:t>h2 {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font</a:t>
            </a:r>
            <a:r>
              <a:rPr lang="en-US" b="1" dirty="0">
                <a:latin typeface="Courier New"/>
                <a:cs typeface="Courier New"/>
              </a:rPr>
              <a:t>-family: "Gill Sans";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7492" y="4770082"/>
            <a:ext cx="2834654" cy="11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fantasy</a:t>
            </a:r>
          </a:p>
          <a:p>
            <a:pPr lvl="1"/>
            <a:r>
              <a:rPr lang="en-US" dirty="0" err="1" smtClean="0"/>
              <a:t>monospace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4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</a:t>
            </a:r>
            <a:r>
              <a:rPr lang="en-US" dirty="0" smtClean="0"/>
              <a:t>Family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</a:t>
            </a:r>
            <a:r>
              <a:rPr lang="en-US" dirty="0" smtClean="0">
                <a:solidFill>
                  <a:srgbClr val="B23C00"/>
                </a:solidFill>
              </a:rPr>
              <a:t>alternate font families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case a browser lacks a font family.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Default font families </a:t>
            </a:r>
            <a:r>
              <a:rPr lang="en-US" dirty="0" smtClean="0"/>
              <a:t>shared by </a:t>
            </a:r>
            <a:br>
              <a:rPr lang="en-US" dirty="0" smtClean="0"/>
            </a:br>
            <a:r>
              <a:rPr lang="en-US" dirty="0" smtClean="0"/>
              <a:t>Microsoft Windows and Mac OS X:</a:t>
            </a:r>
          </a:p>
          <a:p>
            <a:pPr lvl="1"/>
            <a:r>
              <a:rPr lang="en-US" dirty="0" smtClean="0"/>
              <a:t>Arial</a:t>
            </a:r>
          </a:p>
          <a:p>
            <a:pPr lvl="1"/>
            <a:r>
              <a:rPr lang="en-US" dirty="0" smtClean="0"/>
              <a:t>Comic Sans MS</a:t>
            </a:r>
          </a:p>
          <a:p>
            <a:pPr lvl="1"/>
            <a:r>
              <a:rPr lang="en-US" dirty="0" smtClean="0"/>
              <a:t>Courier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2780881"/>
            <a:ext cx="8311289" cy="83099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h1 {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font</a:t>
            </a:r>
            <a:r>
              <a:rPr lang="en-US" b="1" dirty="0">
                <a:latin typeface="Courier New"/>
                <a:cs typeface="Courier New"/>
              </a:rPr>
              <a:t>-family: "Gill Sans", "Gill Sans MT", Calibri, sans-serif;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566126" y="4770082"/>
            <a:ext cx="3840483" cy="9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New Times Roman</a:t>
            </a:r>
          </a:p>
          <a:p>
            <a:pPr lvl="1"/>
            <a:r>
              <a:rPr lang="en-US" dirty="0" smtClean="0"/>
              <a:t>Verdana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9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dirty="0" smtClean="0"/>
              <a:t>Font styles are </a:t>
            </a:r>
            <a:r>
              <a:rPr lang="en-US" dirty="0">
                <a:solidFill>
                  <a:srgbClr val="B23C00"/>
                </a:solidFill>
              </a:rPr>
              <a:t>normal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italic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i="1" dirty="0" smtClean="0">
                <a:solidFill>
                  <a:srgbClr val="B23C00"/>
                </a:solidFill>
              </a:rPr>
              <a:t>oblique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(faux italic)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Not all font families have true italic.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342" y="3468206"/>
            <a:ext cx="3878586" cy="224676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h1: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font-style: oblique;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 smtClean="0">
                <a:latin typeface="Courier New"/>
                <a:cs typeface="Courier New"/>
              </a:rPr>
              <a:t>p: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font-style: italic;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3582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053819"/>
          </a:xfrm>
        </p:spPr>
        <p:txBody>
          <a:bodyPr/>
          <a:lstStyle/>
          <a:p>
            <a:r>
              <a:rPr lang="en-US" dirty="0" smtClean="0"/>
              <a:t>Font weights are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normal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bold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bolder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lighter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100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200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300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400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500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600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700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800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900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2779093"/>
            <a:ext cx="3570759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.special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font</a:t>
            </a:r>
            <a:r>
              <a:rPr lang="en-US" sz="2000" b="1" dirty="0">
                <a:latin typeface="Courier New"/>
                <a:cs typeface="Courier New"/>
              </a:rPr>
              <a:t>-weight: bold;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6" name="Picture 5" descr="Screen Shot 2015-02-11 at 8.0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7" y="2069847"/>
            <a:ext cx="5162984" cy="45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Default sizes: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xx-small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x-small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small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5"/>
            <a:endParaRPr lang="en-US" dirty="0"/>
          </a:p>
          <a:p>
            <a:r>
              <a:rPr lang="en-US" dirty="0"/>
              <a:t>Specify font size with absolute or relative units.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Absolute units </a:t>
            </a:r>
            <a:r>
              <a:rPr lang="en-US" dirty="0" smtClean="0"/>
              <a:t>in pixels (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 smtClean="0"/>
              <a:t>) or points (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There is no space between the number and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>
                <a:cs typeface="Courier New"/>
              </a:rPr>
              <a:t> </a:t>
            </a:r>
            <a:r>
              <a:rPr lang="en-US" dirty="0" smtClean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4709146"/>
            <a:ext cx="3262932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h1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font</a:t>
            </a:r>
            <a:r>
              <a:rPr lang="en-US" sz="2000" b="1" dirty="0">
                <a:latin typeface="Courier New"/>
                <a:cs typeface="Courier New"/>
              </a:rPr>
              <a:t>-size: 35px;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7537" y="1783098"/>
            <a:ext cx="2926048" cy="14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medium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large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x-large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86390" y="1783098"/>
            <a:ext cx="3108926" cy="14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xx-large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smaller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larger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5851" y="4885766"/>
            <a:ext cx="1339392" cy="646331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Use points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for printing.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30039</TotalTime>
  <Words>1268</Words>
  <Application>Microsoft Macintosh PowerPoint</Application>
  <PresentationFormat>On-screen Show (4:3)</PresentationFormat>
  <Paragraphs>376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Quadrant</vt:lpstr>
      <vt:lpstr>CS 174: Web Programming September 14 Class Meeting</vt:lpstr>
      <vt:lpstr>Good Tutorial Website</vt:lpstr>
      <vt:lpstr>HTML and CSS</vt:lpstr>
      <vt:lpstr>Formatting Text</vt:lpstr>
      <vt:lpstr>Font Family</vt:lpstr>
      <vt:lpstr>Font Family, cont’d</vt:lpstr>
      <vt:lpstr>Font Style</vt:lpstr>
      <vt:lpstr>Font Weight</vt:lpstr>
      <vt:lpstr>Font Size</vt:lpstr>
      <vt:lpstr>Font Size, cont’d</vt:lpstr>
      <vt:lpstr>Line Height</vt:lpstr>
      <vt:lpstr>Font Variants</vt:lpstr>
      <vt:lpstr>Combining Font Values</vt:lpstr>
      <vt:lpstr>Line and Letter Spacing</vt:lpstr>
      <vt:lpstr>Text Alignment</vt:lpstr>
      <vt:lpstr>Text Indentation</vt:lpstr>
      <vt:lpstr>Text Transformation</vt:lpstr>
      <vt:lpstr>Controlling the Display of Elements</vt:lpstr>
      <vt:lpstr>The Box Model</vt:lpstr>
      <vt:lpstr>Borders</vt:lpstr>
      <vt:lpstr>Padding</vt:lpstr>
      <vt:lpstr>Padding, cont’d</vt:lpstr>
      <vt:lpstr>Margins</vt:lpstr>
      <vt:lpstr>Floating Elements</vt:lpstr>
      <vt:lpstr>Relative Positioning</vt:lpstr>
      <vt:lpstr>Relative Positioning, cont’d</vt:lpstr>
      <vt:lpstr>Absolute Positioning</vt:lpstr>
      <vt:lpstr>Vertical Alignment</vt:lpstr>
      <vt:lpstr>HTML Container Elements</vt:lpstr>
      <vt:lpstr>ARIA Landmark Roles</vt:lpstr>
      <vt:lpstr>Page with No Styles</vt:lpstr>
      <vt:lpstr>Page Layout</vt:lpstr>
      <vt:lpstr>Assignment #2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372</cp:revision>
  <dcterms:created xsi:type="dcterms:W3CDTF">2008-01-12T03:52:55Z</dcterms:created>
  <dcterms:modified xsi:type="dcterms:W3CDTF">2015-09-14T06:06:05Z</dcterms:modified>
  <cp:category/>
</cp:coreProperties>
</file>