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256" r:id="rId2"/>
    <p:sldId id="436" r:id="rId3"/>
    <p:sldId id="391" r:id="rId4"/>
    <p:sldId id="408" r:id="rId5"/>
    <p:sldId id="409" r:id="rId6"/>
    <p:sldId id="410" r:id="rId7"/>
    <p:sldId id="411" r:id="rId8"/>
    <p:sldId id="412" r:id="rId9"/>
    <p:sldId id="431" r:id="rId10"/>
    <p:sldId id="433" r:id="rId11"/>
    <p:sldId id="434" r:id="rId12"/>
    <p:sldId id="435" r:id="rId13"/>
    <p:sldId id="418" r:id="rId14"/>
    <p:sldId id="413" r:id="rId15"/>
    <p:sldId id="414" r:id="rId16"/>
    <p:sldId id="419" r:id="rId17"/>
    <p:sldId id="425" r:id="rId18"/>
    <p:sldId id="420" r:id="rId19"/>
    <p:sldId id="415" r:id="rId20"/>
    <p:sldId id="421" r:id="rId21"/>
    <p:sldId id="422" r:id="rId22"/>
    <p:sldId id="423" r:id="rId23"/>
    <p:sldId id="424" r:id="rId24"/>
    <p:sldId id="416" r:id="rId25"/>
    <p:sldId id="426" r:id="rId26"/>
    <p:sldId id="417" r:id="rId27"/>
    <p:sldId id="427" r:id="rId28"/>
    <p:sldId id="428" r:id="rId29"/>
    <p:sldId id="429" r:id="rId30"/>
    <p:sldId id="430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B23C00"/>
    <a:srgbClr val="A12A03"/>
    <a:srgbClr val="E2EAFF"/>
    <a:srgbClr val="FFFDC7"/>
    <a:srgbClr val="66CCFF"/>
    <a:srgbClr val="A40000"/>
    <a:srgbClr val="0033CC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042" autoAdjust="0"/>
    <p:restoredTop sz="98450" autoAdjust="0"/>
  </p:normalViewPr>
  <p:slideViewPr>
    <p:cSldViewPr>
      <p:cViewPr varScale="1">
        <p:scale>
          <a:sx n="140" d="100"/>
          <a:sy n="140" d="100"/>
        </p:scale>
        <p:origin x="-112" y="-624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64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9/1/15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February 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hp.net/manual/en/book.pdo.php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hp.net/manual/en/book.pdo.php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September 2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Single-Query Alternative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2201" y="1325903"/>
            <a:ext cx="6187286" cy="440120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print </a:t>
            </a:r>
            <a:r>
              <a:rPr lang="en-US" sz="2000" b="1" dirty="0">
                <a:latin typeface="Courier New"/>
                <a:cs typeface="Courier New"/>
              </a:rPr>
              <a:t>"&lt;table border='1'&gt;\n";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// Query the database.</a:t>
            </a:r>
          </a:p>
          <a:p>
            <a:r>
              <a:rPr lang="en-US" sz="2000" b="1" dirty="0">
                <a:latin typeface="Courier New"/>
                <a:cs typeface="Courier New"/>
              </a:rPr>
              <a:t>$data = $con-&gt;query($query);</a:t>
            </a:r>
          </a:p>
          <a:p>
            <a:r>
              <a:rPr lang="en-US" sz="2000" b="1" dirty="0">
                <a:latin typeface="Courier New"/>
                <a:cs typeface="Courier New"/>
              </a:rPr>
              <a:t>$data-&gt;</a:t>
            </a:r>
            <a:r>
              <a:rPr lang="en-US" sz="2000" b="1" dirty="0" err="1">
                <a:latin typeface="Courier New"/>
                <a:cs typeface="Courier New"/>
              </a:rPr>
              <a:t>setFetchMode</a:t>
            </a:r>
            <a:r>
              <a:rPr lang="en-US" sz="2000" b="1" dirty="0">
                <a:latin typeface="Courier New"/>
                <a:cs typeface="Courier New"/>
              </a:rPr>
              <a:t>(PDO::FETCH_ASSOC);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// Construct the HTML table row by row.</a:t>
            </a:r>
          </a:p>
          <a:p>
            <a:r>
              <a:rPr lang="en-US" sz="2000" b="1" dirty="0">
                <a:latin typeface="Courier New"/>
                <a:cs typeface="Courier New"/>
              </a:rPr>
              <a:t>// Start with a header row.</a:t>
            </a:r>
          </a:p>
          <a:p>
            <a:r>
              <a:rPr lang="en-US" sz="2000" b="1" dirty="0">
                <a:latin typeface="Courier New"/>
                <a:cs typeface="Courier New"/>
              </a:rPr>
              <a:t>$</a:t>
            </a:r>
            <a:r>
              <a:rPr lang="en-US" sz="2000" b="1" dirty="0" err="1">
                <a:latin typeface="Courier New"/>
                <a:cs typeface="Courier New"/>
              </a:rPr>
              <a:t>doHeader</a:t>
            </a:r>
            <a:r>
              <a:rPr lang="en-US" sz="2000" b="1" dirty="0">
                <a:latin typeface="Courier New"/>
                <a:cs typeface="Courier New"/>
              </a:rPr>
              <a:t> = true;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foreach</a:t>
            </a:r>
            <a:r>
              <a:rPr lang="en-US" sz="2000" b="1" dirty="0">
                <a:latin typeface="Courier New"/>
                <a:cs typeface="Courier New"/>
              </a:rPr>
              <a:t> ($data as $row) </a:t>
            </a:r>
            <a:r>
              <a:rPr lang="en-US" sz="2000" b="1" dirty="0" smtClean="0">
                <a:latin typeface="Courier New"/>
                <a:cs typeface="Courier New"/>
              </a:rPr>
              <a:t>{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    ...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hu-HU" sz="2000" b="1" dirty="0" smtClean="0">
                <a:latin typeface="Courier New"/>
                <a:cs typeface="Courier New"/>
              </a:rPr>
              <a:t>}</a:t>
            </a:r>
            <a:endParaRPr lang="hu-HU" sz="2000" b="1" dirty="0">
              <a:latin typeface="Courier New"/>
              <a:cs typeface="Courier New"/>
            </a:endParaRPr>
          </a:p>
          <a:p>
            <a:endParaRPr lang="hu-HU" sz="2000" b="1" dirty="0">
              <a:latin typeface="Courier New"/>
              <a:cs typeface="Courier New"/>
            </a:endParaRPr>
          </a:p>
          <a:p>
            <a:r>
              <a:rPr lang="hu-HU" sz="2000" b="1" dirty="0">
                <a:latin typeface="Courier New"/>
                <a:cs typeface="Courier New"/>
              </a:rPr>
              <a:t>print "        &lt;/table&gt;\</a:t>
            </a:r>
            <a:r>
              <a:rPr lang="hu-HU" sz="2000" b="1" dirty="0" smtClean="0">
                <a:latin typeface="Courier New"/>
                <a:cs typeface="Courier New"/>
              </a:rPr>
              <a:t>n”;</a:t>
            </a:r>
            <a:endParaRPr lang="hu-HU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780" y="1417342"/>
            <a:ext cx="149642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queryDB2.php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527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</a:t>
            </a:r>
            <a:r>
              <a:rPr lang="en-US" dirty="0" smtClean="0"/>
              <a:t>-</a:t>
            </a:r>
            <a:r>
              <a:rPr lang="en-US" dirty="0"/>
              <a:t>Query </a:t>
            </a:r>
            <a:r>
              <a:rPr lang="en-US" dirty="0" smtClean="0"/>
              <a:t>Alternative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179932"/>
            <a:ext cx="7726419" cy="563231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// Construct the HTML table row by row.</a:t>
            </a:r>
          </a:p>
          <a:p>
            <a:r>
              <a:rPr lang="en-US" sz="2000" b="1" dirty="0">
                <a:latin typeface="Courier New"/>
                <a:cs typeface="Courier New"/>
              </a:rPr>
              <a:t>// Start with a header row.</a:t>
            </a: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$</a:t>
            </a:r>
            <a:r>
              <a:rPr lang="en-US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doHeader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= true;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foreach</a:t>
            </a:r>
            <a:r>
              <a:rPr lang="en-US" sz="2000" b="1" dirty="0">
                <a:latin typeface="Courier New"/>
                <a:cs typeface="Courier New"/>
              </a:rPr>
              <a:t> (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$data as $row</a:t>
            </a:r>
            <a:r>
              <a:rPr lang="en-US" sz="2000" b="1" dirty="0">
                <a:latin typeface="Courier New"/>
                <a:cs typeface="Courier New"/>
              </a:rPr>
              <a:t>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// The header row before the first data row.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if ($</a:t>
            </a:r>
            <a:r>
              <a:rPr lang="en-US" sz="2000" b="1" dirty="0" err="1">
                <a:latin typeface="Courier New"/>
                <a:cs typeface="Courier New"/>
              </a:rPr>
              <a:t>doHeader</a:t>
            </a:r>
            <a:r>
              <a:rPr lang="en-US" sz="2000" b="1" dirty="0">
                <a:latin typeface="Courier New"/>
                <a:cs typeface="Courier New"/>
              </a:rPr>
              <a:t>) {</a:t>
            </a:r>
          </a:p>
          <a:p>
            <a:r>
              <a:rPr lang="hu-HU" sz="2000" b="1" dirty="0">
                <a:latin typeface="Courier New"/>
                <a:cs typeface="Courier New"/>
              </a:rPr>
              <a:t>        print "        &lt;tr&gt;\n";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latin typeface="Courier New"/>
                <a:cs typeface="Courier New"/>
              </a:rPr>
              <a:t>foreach</a:t>
            </a:r>
            <a:r>
              <a:rPr lang="en-US" sz="2000" b="1" dirty="0">
                <a:latin typeface="Courier New"/>
                <a:cs typeface="Courier New"/>
              </a:rPr>
              <a:t> (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$row as $name =&gt; $value</a:t>
            </a:r>
            <a:r>
              <a:rPr lang="en-US" sz="2000" b="1" dirty="0">
                <a:latin typeface="Courier New"/>
                <a:cs typeface="Courier New"/>
              </a:rPr>
              <a:t>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print "            &lt;</a:t>
            </a:r>
            <a:r>
              <a:rPr lang="en-US" sz="2000" b="1" dirty="0" err="1">
                <a:latin typeface="Courier New"/>
                <a:cs typeface="Courier New"/>
              </a:rPr>
              <a:t>th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  <a:r>
              <a:rPr lang="en-US" sz="2000" b="1" dirty="0">
                <a:solidFill>
                  <a:srgbClr val="A12A03"/>
                </a:solidFill>
                <a:latin typeface="Courier New"/>
                <a:cs typeface="Courier New"/>
              </a:rPr>
              <a:t>$name</a:t>
            </a:r>
            <a:r>
              <a:rPr lang="en-US" sz="2000" b="1" dirty="0">
                <a:latin typeface="Courier New"/>
                <a:cs typeface="Courier New"/>
              </a:rPr>
              <a:t>&lt;/</a:t>
            </a:r>
            <a:r>
              <a:rPr lang="en-US" sz="2000" b="1" dirty="0" err="1">
                <a:latin typeface="Courier New"/>
                <a:cs typeface="Courier New"/>
              </a:rPr>
              <a:t>th</a:t>
            </a:r>
            <a:r>
              <a:rPr lang="en-US" sz="2000" b="1" dirty="0">
                <a:latin typeface="Courier New"/>
                <a:cs typeface="Courier New"/>
              </a:rPr>
              <a:t>&gt;\n";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}</a:t>
            </a:r>
          </a:p>
          <a:p>
            <a:r>
              <a:rPr lang="hu-HU" sz="2000" b="1" dirty="0">
                <a:latin typeface="Courier New"/>
                <a:cs typeface="Courier New"/>
              </a:rPr>
              <a:t>        print "        &lt;/tr&gt;\n";</a:t>
            </a:r>
          </a:p>
          <a:p>
            <a:r>
              <a:rPr lang="hu-HU" sz="20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       $</a:t>
            </a:r>
            <a:r>
              <a:rPr lang="en-US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doHeader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= false;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latin typeface="Courier New"/>
                <a:cs typeface="Courier New"/>
              </a:rPr>
              <a:t>...</a:t>
            </a:r>
            <a:endParaRPr lang="hu-HU" sz="2000" b="1" dirty="0">
              <a:latin typeface="Courier New"/>
              <a:cs typeface="Courier New"/>
            </a:endParaRPr>
          </a:p>
          <a:p>
            <a:r>
              <a:rPr lang="hu-HU" sz="2000" b="1" dirty="0" smtClean="0">
                <a:latin typeface="Courier New"/>
                <a:cs typeface="Courier New"/>
              </a:rPr>
              <a:t>}</a:t>
            </a:r>
            <a:endParaRPr lang="hu-HU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23731" y="6355048"/>
            <a:ext cx="149642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queryDB2.php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401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</a:t>
            </a:r>
            <a:r>
              <a:rPr lang="en-US" dirty="0" smtClean="0"/>
              <a:t>-</a:t>
            </a:r>
            <a:r>
              <a:rPr lang="en-US" dirty="0"/>
              <a:t>Query Alternative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1371750"/>
            <a:ext cx="7880332" cy="470898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// Construct the HTML table row by row.</a:t>
            </a:r>
          </a:p>
          <a:p>
            <a:r>
              <a:rPr lang="en-US" sz="2000" b="1" dirty="0">
                <a:latin typeface="Courier New"/>
                <a:cs typeface="Courier New"/>
              </a:rPr>
              <a:t>// Start with a header row.</a:t>
            </a:r>
          </a:p>
          <a:p>
            <a:r>
              <a:rPr lang="en-US" sz="2000" b="1" dirty="0">
                <a:latin typeface="Courier New"/>
                <a:cs typeface="Courier New"/>
              </a:rPr>
              <a:t>$</a:t>
            </a:r>
            <a:r>
              <a:rPr lang="en-US" sz="2000" b="1" dirty="0" err="1">
                <a:latin typeface="Courier New"/>
                <a:cs typeface="Courier New"/>
              </a:rPr>
              <a:t>doHeader</a:t>
            </a:r>
            <a:r>
              <a:rPr lang="en-US" sz="2000" b="1" dirty="0">
                <a:latin typeface="Courier New"/>
                <a:cs typeface="Courier New"/>
              </a:rPr>
              <a:t> = true;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foreach</a:t>
            </a:r>
            <a:r>
              <a:rPr lang="en-US" sz="2000" b="1" dirty="0">
                <a:latin typeface="Courier New"/>
                <a:cs typeface="Courier New"/>
              </a:rPr>
              <a:t> (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$data as $row</a:t>
            </a:r>
            <a:r>
              <a:rPr lang="en-US" sz="2000" b="1" dirty="0">
                <a:latin typeface="Courier New"/>
                <a:cs typeface="Courier New"/>
              </a:rPr>
              <a:t>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// The header row before the first data row</a:t>
            </a:r>
            <a:r>
              <a:rPr lang="en-US" sz="2000" b="1" dirty="0" smtClean="0">
                <a:latin typeface="Courier New"/>
                <a:cs typeface="Courier New"/>
              </a:rPr>
              <a:t>.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...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pl-PL" sz="2000" b="1" dirty="0" smtClean="0">
                <a:latin typeface="Courier New"/>
                <a:cs typeface="Courier New"/>
              </a:rPr>
              <a:t>/</a:t>
            </a:r>
            <a:r>
              <a:rPr lang="pl-PL" sz="2000" b="1" dirty="0">
                <a:latin typeface="Courier New"/>
                <a:cs typeface="Courier New"/>
              </a:rPr>
              <a:t>/ Data </a:t>
            </a:r>
            <a:r>
              <a:rPr lang="pl-PL" sz="2000" b="1" dirty="0" err="1">
                <a:latin typeface="Courier New"/>
                <a:cs typeface="Courier New"/>
              </a:rPr>
              <a:t>row</a:t>
            </a:r>
            <a:r>
              <a:rPr lang="pl-PL" sz="2000" b="1" dirty="0">
                <a:latin typeface="Courier New"/>
                <a:cs typeface="Courier New"/>
              </a:rPr>
              <a:t>.</a:t>
            </a:r>
          </a:p>
          <a:p>
            <a:r>
              <a:rPr lang="hu-HU" sz="2000" b="1" dirty="0">
                <a:latin typeface="Courier New"/>
                <a:cs typeface="Courier New"/>
              </a:rPr>
              <a:t>    print "            &lt;tr&gt;\n";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foreach</a:t>
            </a:r>
            <a:r>
              <a:rPr lang="en-US" sz="2000" b="1" dirty="0">
                <a:latin typeface="Courier New"/>
                <a:cs typeface="Courier New"/>
              </a:rPr>
              <a:t> (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$row as $name =&gt; $value</a:t>
            </a:r>
            <a:r>
              <a:rPr lang="en-US" sz="2000" b="1" dirty="0">
                <a:latin typeface="Courier New"/>
                <a:cs typeface="Courier New"/>
              </a:rPr>
              <a:t>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print "                &lt;td&gt;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$value</a:t>
            </a:r>
            <a:r>
              <a:rPr lang="en-US" sz="2000" b="1" dirty="0">
                <a:latin typeface="Courier New"/>
                <a:cs typeface="Courier New"/>
              </a:rPr>
              <a:t>&lt;/td&gt;\n";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hu-HU" sz="2000" b="1" dirty="0">
                <a:latin typeface="Courier New"/>
                <a:cs typeface="Courier New"/>
              </a:rPr>
              <a:t>    print "            &lt;/tr&gt;\n";</a:t>
            </a:r>
          </a:p>
          <a:p>
            <a:r>
              <a:rPr lang="hu-HU" sz="2000" b="1" dirty="0" smtClean="0">
                <a:latin typeface="Courier New"/>
                <a:cs typeface="Courier New"/>
              </a:rPr>
              <a:t>}</a:t>
            </a:r>
            <a:endParaRPr lang="hu-HU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9414" y="1417342"/>
            <a:ext cx="149642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queryDB2.php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542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754828"/>
          </a:xfrm>
        </p:spPr>
        <p:txBody>
          <a:bodyPr/>
          <a:lstStyle/>
          <a:p>
            <a:r>
              <a:rPr lang="en-US" dirty="0" smtClean="0"/>
              <a:t>Very similar to C.</a:t>
            </a:r>
          </a:p>
          <a:p>
            <a:pPr lvl="1"/>
            <a:r>
              <a:rPr lang="en-US" dirty="0" smtClean="0"/>
              <a:t>End </a:t>
            </a:r>
            <a:r>
              <a:rPr lang="en-US" dirty="0"/>
              <a:t>each statement with a semicolon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Case sensitive:</a:t>
            </a:r>
          </a:p>
          <a:p>
            <a:pPr lvl="1"/>
            <a:r>
              <a:rPr lang="en-US" dirty="0" smtClean="0"/>
              <a:t>variables, constants, array keys</a:t>
            </a:r>
          </a:p>
          <a:p>
            <a:pPr lvl="1"/>
            <a:r>
              <a:rPr lang="en-US" dirty="0" smtClean="0"/>
              <a:t>class properties and constraints</a:t>
            </a:r>
          </a:p>
          <a:p>
            <a:pPr lvl="7"/>
            <a:endParaRPr lang="en-US" dirty="0" smtClean="0"/>
          </a:p>
          <a:p>
            <a:r>
              <a:rPr lang="en-US" dirty="0" smtClean="0"/>
              <a:t>Case insensitive:</a:t>
            </a:r>
          </a:p>
          <a:p>
            <a:pPr lvl="1"/>
            <a:r>
              <a:rPr lang="en-US" dirty="0" smtClean="0"/>
              <a:t>functions (pre-defined and user-defined)</a:t>
            </a:r>
          </a:p>
          <a:p>
            <a:pPr lvl="1"/>
            <a:r>
              <a:rPr lang="en-US" dirty="0" smtClean="0"/>
              <a:t>class constructors and methods</a:t>
            </a:r>
          </a:p>
          <a:p>
            <a:pPr lvl="1"/>
            <a:r>
              <a:rPr lang="en-US" dirty="0" smtClean="0"/>
              <a:t>reserved words</a:t>
            </a:r>
          </a:p>
          <a:p>
            <a:pPr lvl="5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61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All variable names start with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$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PHP is a </a:t>
            </a:r>
            <a:r>
              <a:rPr lang="en-US" dirty="0" smtClean="0">
                <a:solidFill>
                  <a:srgbClr val="B23C00"/>
                </a:solidFill>
              </a:rPr>
              <a:t>dynamically typed </a:t>
            </a:r>
            <a:r>
              <a:rPr lang="en-US" dirty="0" smtClean="0"/>
              <a:t>language.</a:t>
            </a:r>
          </a:p>
          <a:p>
            <a:pPr lvl="1"/>
            <a:r>
              <a:rPr lang="en-US" dirty="0" smtClean="0"/>
              <a:t>You don’t declare a variable’s type.</a:t>
            </a:r>
          </a:p>
          <a:p>
            <a:pPr lvl="1"/>
            <a:r>
              <a:rPr lang="en-US" dirty="0" smtClean="0"/>
              <a:t>A variable can be assigned a value of any type.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PHP data types</a:t>
            </a:r>
          </a:p>
          <a:p>
            <a:pPr lvl="1"/>
            <a:r>
              <a:rPr lang="en-US" dirty="0" smtClean="0"/>
              <a:t>scalar: integer, float, boolean, string</a:t>
            </a:r>
          </a:p>
          <a:p>
            <a:pPr lvl="1"/>
            <a:r>
              <a:rPr lang="en-US" dirty="0" smtClean="0"/>
              <a:t>array</a:t>
            </a:r>
          </a:p>
          <a:p>
            <a:pPr lvl="1"/>
            <a:r>
              <a:rPr lang="en-US" dirty="0" smtClean="0"/>
              <a:t>object</a:t>
            </a:r>
          </a:p>
          <a:p>
            <a:pPr lvl="1"/>
            <a:r>
              <a:rPr lang="en-US" dirty="0" smtClean="0"/>
              <a:t>resource</a:t>
            </a:r>
          </a:p>
          <a:p>
            <a:pPr lvl="1"/>
            <a:r>
              <a:rPr lang="en-US" dirty="0" smtClean="0"/>
              <a:t>NULL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67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Enclose a string with single or double quotes.</a:t>
            </a:r>
          </a:p>
          <a:p>
            <a:pPr lvl="1"/>
            <a:r>
              <a:rPr lang="en-US" dirty="0" smtClean="0"/>
              <a:t>Examples:</a:t>
            </a:r>
          </a:p>
          <a:p>
            <a:pPr lvl="6"/>
            <a:endParaRPr lang="en-US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 lvl="6"/>
            <a:endParaRPr lang="en-US" b="1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pPr lvl="6"/>
            <a:endParaRPr lang="en-US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 lvl="6"/>
            <a:endParaRPr lang="en-US" b="1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pPr lvl="6"/>
            <a:endParaRPr lang="en-US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 lvl="6"/>
            <a:endParaRPr lang="en-US" b="1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pPr lvl="6"/>
            <a:endParaRPr lang="en-US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 lvl="6"/>
            <a:endParaRPr lang="en-US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r>
              <a:rPr lang="en-US" dirty="0" smtClean="0"/>
              <a:t>Variables embedded in a </a:t>
            </a:r>
            <a:r>
              <a:rPr lang="en-US" dirty="0" smtClean="0">
                <a:solidFill>
                  <a:srgbClr val="B23C00"/>
                </a:solidFill>
              </a:rPr>
              <a:t>double-quoted string </a:t>
            </a:r>
            <a:r>
              <a:rPr lang="en-US" dirty="0" smtClean="0"/>
              <a:t>are evaluated:</a:t>
            </a:r>
          </a:p>
          <a:p>
            <a:pPr lvl="7"/>
            <a:endParaRPr lang="en-US" dirty="0" smtClean="0"/>
          </a:p>
          <a:p>
            <a:pPr lvl="1"/>
            <a:r>
              <a:rPr lang="en-US" dirty="0" smtClean="0"/>
              <a:t>But </a:t>
            </a:r>
            <a:r>
              <a:rPr lang="en-US" dirty="0"/>
              <a:t>not: </a:t>
            </a:r>
            <a:endParaRPr lang="en-US" b="1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17537" y="1874537"/>
            <a:ext cx="4297634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sz="2000" b="1" dirty="0">
                <a:latin typeface="Courier New"/>
                <a:cs typeface="Courier New"/>
              </a:rPr>
              <a:t>"Hello, world!"</a:t>
            </a:r>
          </a:p>
          <a:p>
            <a:pPr marL="0" lvl="1"/>
            <a:r>
              <a:rPr lang="en-US" sz="2000" b="1" dirty="0">
                <a:latin typeface="Courier New"/>
                <a:cs typeface="Courier New"/>
              </a:rPr>
              <a:t>'Hello, world!'</a:t>
            </a:r>
          </a:p>
          <a:p>
            <a:pPr marL="0" lvl="1"/>
            <a:r>
              <a:rPr lang="en-US" sz="2000" b="1" dirty="0">
                <a:latin typeface="Courier New"/>
                <a:cs typeface="Courier New"/>
              </a:rPr>
              <a:t>"It's a nice day."</a:t>
            </a:r>
          </a:p>
          <a:p>
            <a:pPr marL="0" lvl="1"/>
            <a:r>
              <a:rPr lang="en-US" sz="2000" b="1" dirty="0">
                <a:latin typeface="Courier New"/>
                <a:cs typeface="Courier New"/>
              </a:rPr>
              <a:t>'Define "string" for me.'</a:t>
            </a:r>
          </a:p>
          <a:p>
            <a:pPr marL="0" lvl="1"/>
            <a:r>
              <a:rPr lang="en-US" sz="2000" b="1" dirty="0">
                <a:latin typeface="Courier New"/>
                <a:cs typeface="Courier New"/>
              </a:rPr>
              <a:t>"Define \"string\" please."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32039" y="4526268"/>
            <a:ext cx="4340326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>
                <a:latin typeface="Courier New"/>
                <a:cs typeface="Courier New"/>
              </a:rPr>
              <a:t>"The first name is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$first</a:t>
            </a:r>
            <a:r>
              <a:rPr lang="en-US" sz="2000" b="1" dirty="0">
                <a:latin typeface="Courier New"/>
                <a:cs typeface="Courier New"/>
              </a:rPr>
              <a:t>.</a:t>
            </a:r>
            <a:r>
              <a:rPr lang="en-US" sz="2000" b="1" dirty="0" smtClean="0">
                <a:latin typeface="Courier New"/>
                <a:cs typeface="Courier New"/>
              </a:rPr>
              <a:t>"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32039" y="5166341"/>
            <a:ext cx="4340326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 smtClean="0">
                <a:latin typeface="Courier New"/>
                <a:cs typeface="Courier New"/>
              </a:rPr>
              <a:t>'The </a:t>
            </a:r>
            <a:r>
              <a:rPr lang="en-US" sz="2000" b="1" dirty="0">
                <a:latin typeface="Courier New"/>
                <a:cs typeface="Courier New"/>
              </a:rPr>
              <a:t>first name is $first</a:t>
            </a:r>
            <a:r>
              <a:rPr lang="en-US" sz="2000" b="1" dirty="0" smtClean="0">
                <a:latin typeface="Courier New"/>
                <a:cs typeface="Courier New"/>
              </a:rPr>
              <a:t>.</a:t>
            </a:r>
            <a:r>
              <a:rPr lang="en-US" sz="2000" b="1" dirty="0">
                <a:latin typeface="Courier New"/>
                <a:cs typeface="Courier New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2141920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</a:t>
            </a:r>
            <a:r>
              <a:rPr lang="en-US" dirty="0" smtClean="0"/>
              <a:t>String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string concatenation operator is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.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endParaRPr lang="en-US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r>
              <a:rPr lang="en-US" dirty="0" smtClean="0"/>
              <a:t>Some string functions: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strlen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strtoupper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strtolower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ucwords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 </a:t>
            </a:r>
            <a:r>
              <a:rPr lang="en-US" dirty="0"/>
              <a:t>capitalize the first letter of every word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66536" y="6172170"/>
            <a:ext cx="800407" cy="369332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Demo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3147" y="1898163"/>
            <a:ext cx="4846267" cy="70788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$name = $last . ", " . $first;</a:t>
            </a:r>
          </a:p>
          <a:p>
            <a:pPr marL="0" lvl="1"/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$name .= ", Esq."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en-US" sz="20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7096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Heredocs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Use a </a:t>
            </a:r>
            <a:r>
              <a:rPr lang="en-US" dirty="0" err="1" smtClean="0">
                <a:solidFill>
                  <a:srgbClr val="B23C00"/>
                </a:solidFill>
              </a:rPr>
              <a:t>heredoc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dirty="0" smtClean="0"/>
              <a:t>to avoid string quoting issues.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12370" y="1874537"/>
            <a:ext cx="4494239" cy="440120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$first </a:t>
            </a:r>
            <a:r>
              <a:rPr lang="en-US" sz="2000" b="1" dirty="0" smtClean="0">
                <a:latin typeface="Courier New"/>
                <a:cs typeface="Courier New"/>
              </a:rPr>
              <a:t>= "John";</a:t>
            </a:r>
          </a:p>
          <a:p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$last  </a:t>
            </a:r>
            <a:r>
              <a:rPr lang="en-US" sz="2000" b="1" dirty="0" smtClean="0">
                <a:latin typeface="Courier New"/>
                <a:cs typeface="Courier New"/>
              </a:rPr>
              <a:t>= "Smith";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print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&lt;&lt;&lt;HERE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&lt;table border="1"&gt;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&lt;</a:t>
            </a:r>
            <a:r>
              <a:rPr lang="en-US" sz="2000" b="1" dirty="0" err="1" smtClean="0">
                <a:latin typeface="Courier New"/>
                <a:cs typeface="Courier New"/>
              </a:rPr>
              <a:t>tr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&lt;td&gt;First name:&lt;/td&gt;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&lt;td&gt;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$first</a:t>
            </a:r>
            <a:r>
              <a:rPr lang="en-US" sz="2000" b="1" dirty="0" smtClean="0">
                <a:latin typeface="Courier New"/>
                <a:cs typeface="Courier New"/>
              </a:rPr>
              <a:t>&lt;/td&gt;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&lt;/</a:t>
            </a:r>
            <a:r>
              <a:rPr lang="en-US" sz="2000" b="1" dirty="0" err="1" smtClean="0">
                <a:latin typeface="Courier New"/>
                <a:cs typeface="Courier New"/>
              </a:rPr>
              <a:t>tr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&lt;</a:t>
            </a:r>
            <a:r>
              <a:rPr lang="en-US" sz="2000" b="1" dirty="0" err="1">
                <a:latin typeface="Courier New"/>
                <a:cs typeface="Courier New"/>
              </a:rPr>
              <a:t>tr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&lt;td</a:t>
            </a:r>
            <a:r>
              <a:rPr lang="en-US" sz="2000" b="1" dirty="0" smtClean="0">
                <a:latin typeface="Courier New"/>
                <a:cs typeface="Courier New"/>
              </a:rPr>
              <a:t>&gt; Last </a:t>
            </a:r>
            <a:r>
              <a:rPr lang="en-US" sz="2000" b="1" dirty="0">
                <a:latin typeface="Courier New"/>
                <a:cs typeface="Courier New"/>
              </a:rPr>
              <a:t>name:&lt;/td&gt;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&lt;td&gt;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$last</a:t>
            </a:r>
            <a:r>
              <a:rPr lang="en-US" sz="2000" b="1" dirty="0" smtClean="0">
                <a:latin typeface="Courier New"/>
                <a:cs typeface="Courier New"/>
              </a:rPr>
              <a:t>&lt;</a:t>
            </a:r>
            <a:r>
              <a:rPr lang="en-US" sz="2000" b="1" dirty="0">
                <a:latin typeface="Courier New"/>
                <a:cs typeface="Courier New"/>
              </a:rPr>
              <a:t>/td&gt;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&lt;/</a:t>
            </a:r>
            <a:r>
              <a:rPr lang="en-US" sz="2000" b="1" dirty="0" err="1">
                <a:latin typeface="Courier New"/>
                <a:cs typeface="Courier New"/>
              </a:rPr>
              <a:t>tr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  <a:r>
              <a:rPr lang="en-US" sz="2000" b="1" dirty="0" smtClean="0">
                <a:latin typeface="Courier New"/>
                <a:cs typeface="Courier New"/>
              </a:rPr>
              <a:t>&lt;/table&gt;</a:t>
            </a:r>
          </a:p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HERE;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65806" y="4516434"/>
            <a:ext cx="2560291" cy="1564297"/>
            <a:chOff x="365806" y="4516434"/>
            <a:chExt cx="2560291" cy="1564297"/>
          </a:xfrm>
        </p:grpSpPr>
        <p:sp>
          <p:nvSpPr>
            <p:cNvPr id="7" name="TextBox 6"/>
            <p:cNvSpPr txBox="1"/>
            <p:nvPr/>
          </p:nvSpPr>
          <p:spPr>
            <a:xfrm>
              <a:off x="365806" y="4516434"/>
              <a:ext cx="2407630" cy="1015663"/>
            </a:xfrm>
            <a:prstGeom prst="rect">
              <a:avLst/>
            </a:prstGeom>
            <a:solidFill>
              <a:srgbClr val="A12A03"/>
            </a:solidFill>
            <a:ln>
              <a:solidFill>
                <a:srgbClr val="A12A03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Must be on 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</a:rPr>
                <a:t>a line by itself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</a:rPr>
                <a:t>with no indentation.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  <p:cxnSp>
          <p:nvCxnSpPr>
            <p:cNvPr id="10" name="Curved Connector 9"/>
            <p:cNvCxnSpPr>
              <a:stCxn id="7" idx="2"/>
            </p:cNvCxnSpPr>
            <p:nvPr/>
          </p:nvCxnSpPr>
          <p:spPr bwMode="auto">
            <a:xfrm rot="16200000" flipH="1">
              <a:off x="1973542" y="5128175"/>
              <a:ext cx="548634" cy="1356477"/>
            </a:xfrm>
            <a:prstGeom prst="curvedConnector2">
              <a:avLst/>
            </a:prstGeom>
            <a:solidFill>
              <a:schemeClr val="accent1"/>
            </a:solidFill>
            <a:ln w="2857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9" name="TextBox 8"/>
          <p:cNvSpPr txBox="1"/>
          <p:nvPr/>
        </p:nvSpPr>
        <p:spPr>
          <a:xfrm>
            <a:off x="7498048" y="6263609"/>
            <a:ext cx="800407" cy="369332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Demo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091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 constants with all uppercase letters, </a:t>
            </a:r>
            <a:br>
              <a:rPr lang="en-US" dirty="0" smtClean="0"/>
            </a:br>
            <a:r>
              <a:rPr lang="en-US" dirty="0" smtClean="0"/>
              <a:t>by convention.</a:t>
            </a:r>
          </a:p>
          <a:p>
            <a:pPr lvl="1"/>
            <a:r>
              <a:rPr lang="en-US" dirty="0" smtClean="0"/>
              <a:t>Constants are not variables, so do not use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$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Examples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But not:</a:t>
            </a:r>
            <a:endParaRPr lang="en-US" b="1" dirty="0" smtClean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30" y="3520439"/>
            <a:ext cx="5394901" cy="101566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define (PI, 3.1415926);</a:t>
            </a:r>
          </a:p>
          <a:p>
            <a:pPr marL="0" lvl="1"/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define (HOST_NAME, "</a:t>
            </a:r>
            <a:r>
              <a:rPr lang="en-US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localhost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");</a:t>
            </a:r>
          </a:p>
          <a:p>
            <a:pPr marL="0" lvl="1"/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print "Host name is " . HOST_NAME;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30" y="5257780"/>
            <a:ext cx="4955979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print "Host name is HOST_NAME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";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282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Kinds of PHP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Indexed array</a:t>
            </a:r>
            <a:endParaRPr lang="en-US" dirty="0"/>
          </a:p>
          <a:p>
            <a:pPr lvl="1"/>
            <a:r>
              <a:rPr lang="en-US" dirty="0" smtClean="0"/>
              <a:t>Indexes are integers.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Associative array</a:t>
            </a:r>
            <a:endParaRPr lang="en-US" dirty="0"/>
          </a:p>
          <a:p>
            <a:pPr lvl="1"/>
            <a:r>
              <a:rPr lang="en-US" dirty="0" smtClean="0"/>
              <a:t>Indexes are strings.</a:t>
            </a:r>
          </a:p>
          <a:p>
            <a:pPr lvl="1"/>
            <a:r>
              <a:rPr lang="en-US" dirty="0" smtClean="0"/>
              <a:t>key-value pairs, like a hash 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99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027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PHP Indexed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84107"/>
            <a:ext cx="8229600" cy="3047989"/>
          </a:xfrm>
        </p:spPr>
        <p:txBody>
          <a:bodyPr/>
          <a:lstStyle/>
          <a:p>
            <a:r>
              <a:rPr lang="en-US" dirty="0" smtClean="0"/>
              <a:t>Use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array()</a:t>
            </a:r>
            <a:r>
              <a:rPr lang="en-US" dirty="0" smtClean="0"/>
              <a:t> function:</a:t>
            </a:r>
          </a:p>
          <a:p>
            <a:endParaRPr lang="en-US" dirty="0"/>
          </a:p>
          <a:p>
            <a:r>
              <a:rPr lang="en-US" dirty="0" smtClean="0"/>
              <a:t>Specify the first index value.</a:t>
            </a:r>
          </a:p>
          <a:p>
            <a:pPr lvl="1"/>
            <a:r>
              <a:rPr lang="en-US" dirty="0" smtClean="0"/>
              <a:t>Subsequent elements are indexed incrementally.</a:t>
            </a:r>
          </a:p>
          <a:p>
            <a:endParaRPr lang="en-US" dirty="0"/>
          </a:p>
          <a:p>
            <a:r>
              <a:rPr lang="en-US" dirty="0" smtClean="0"/>
              <a:t>An array of sequential numbers: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72297" y="1325903"/>
            <a:ext cx="4494239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$bands[] = "Beatles";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$bands[] = "Rolling Stones";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$bands[] = "Queen";</a:t>
            </a:r>
            <a:endParaRPr lang="en-US" sz="20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806" y="3063244"/>
            <a:ext cx="8342072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$bands = array("Beatles", "Rolling Stones", "Queen");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67" y="4526268"/>
            <a:ext cx="8778144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$bands = array(2=&gt;"Beatles", "Rolling Stones", "Queen");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84669" y="5532097"/>
            <a:ext cx="3724672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$values = range(5, 10);</a:t>
            </a:r>
          </a:p>
        </p:txBody>
      </p:sp>
    </p:spTree>
    <p:extLst>
      <p:ext uri="{BB962C8B-B14F-4D97-AF65-F5344CB8AC3E}">
        <p14:creationId xmlns:p14="http://schemas.microsoft.com/office/powerpoint/2010/main" val="1261236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PHP Associative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10"/>
            <a:ext cx="8229600" cy="640073"/>
          </a:xfrm>
        </p:spPr>
        <p:txBody>
          <a:bodyPr/>
          <a:lstStyle/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array()</a:t>
            </a:r>
            <a:r>
              <a:rPr lang="en-US" dirty="0"/>
              <a:t> function: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25" y="1325903"/>
            <a:ext cx="4648153" cy="101566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$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states[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"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CA"] 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= "California";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$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states[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"NY"] = "New York";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$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states[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"TX"] = "Texas";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25" y="3246122"/>
            <a:ext cx="4032499" cy="16312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$states = array(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   "CA" =&gt; "California",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   "NY" =&gt; "New York",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   "TX" =&gt; "Texas"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4586" y="5166341"/>
            <a:ext cx="430321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An associative array is like a hash table.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676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Looping over Array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133600"/>
          </a:xfrm>
        </p:spPr>
        <p:txBody>
          <a:bodyPr/>
          <a:lstStyle/>
          <a:p>
            <a:r>
              <a:rPr lang="en-US" dirty="0" smtClean="0"/>
              <a:t>Use the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foreach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statement:</a:t>
            </a:r>
          </a:p>
          <a:p>
            <a:endParaRPr lang="en-US" dirty="0"/>
          </a:p>
          <a:p>
            <a:pPr marL="471487" lvl="1" indent="0">
              <a:buNone/>
            </a:pPr>
            <a:endParaRPr lang="en-US" dirty="0"/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35" y="1965976"/>
            <a:ext cx="6420222" cy="83099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foreach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($</a:t>
            </a:r>
            <a:r>
              <a:rPr lang="en-US" sz="2000" b="1" i="1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arrayname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as $</a:t>
            </a:r>
            <a:r>
              <a:rPr lang="en-US" sz="2000" b="1" i="1" dirty="0">
                <a:solidFill>
                  <a:srgbClr val="000000"/>
                </a:solidFill>
                <a:latin typeface="Times New Roman"/>
                <a:cs typeface="Times New Roman"/>
              </a:rPr>
              <a:t>variable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 { … }</a:t>
            </a:r>
          </a:p>
          <a:p>
            <a:r>
              <a:rPr lang="en-US" sz="8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en-US" sz="8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foreach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($</a:t>
            </a:r>
            <a:r>
              <a:rPr lang="en-US" sz="2000" b="1" i="1" dirty="0" err="1">
                <a:solidFill>
                  <a:srgbClr val="000000"/>
                </a:solidFill>
                <a:latin typeface="Times New Roman"/>
                <a:cs typeface="Times New Roman"/>
              </a:rPr>
              <a:t>arrayname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as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$</a:t>
            </a:r>
            <a:r>
              <a:rPr lang="en-US" sz="2000" b="1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key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=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&gt; $</a:t>
            </a:r>
            <a:r>
              <a:rPr lang="en-US" sz="2000" b="1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value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{ …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20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6859" y="3520439"/>
            <a:ext cx="4955979" cy="101566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foreach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($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bands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as $</a:t>
            </a:r>
            <a:r>
              <a:rPr lang="en-US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bandName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print $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bandName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en-US" sz="20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1070" y="4800585"/>
            <a:ext cx="8034246" cy="101566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foreach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($states as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$abbrev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=&gt;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$</a:t>
            </a:r>
            <a:r>
              <a:rPr lang="en-US" sz="20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fullName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  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print "State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$</a:t>
            </a:r>
            <a:r>
              <a:rPr lang="en-US" sz="20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fullName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is abbreviated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$abbrev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";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en-US" sz="20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66536" y="6172170"/>
            <a:ext cx="800407" cy="369332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Demo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132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Multidimensional Arrays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25903"/>
            <a:ext cx="8495986" cy="3139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$north = array("ND" =&gt; "North Dakota", "MN" =&gt; "Minnesota")</a:t>
            </a:r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$south = array("TX" =&gt; "Texas", "FL" =&gt; "Florida");</a:t>
            </a:r>
            <a:endParaRPr lang="en-US" sz="18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$east  = array("NY" =&gt; "New York", "ME" =&gt; "Maine");</a:t>
            </a:r>
          </a:p>
          <a:p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$west  = array("CA" =&gt; "California", "OR" =&gt; "Oregon");</a:t>
            </a:r>
          </a:p>
          <a:p>
            <a:endParaRPr lang="en-US" sz="18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$us = array(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"N" =&gt; $north, 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"S" =&gt; $south, 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"E" =&gt; $east, 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"W" =&gt; $west</a:t>
            </a:r>
          </a:p>
          <a:p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36" y="6172170"/>
            <a:ext cx="800407" cy="369332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Demo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291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328136"/>
          </a:xfrm>
        </p:spPr>
        <p:txBody>
          <a:bodyPr/>
          <a:lstStyle/>
          <a:p>
            <a:r>
              <a:rPr lang="en-US" dirty="0" smtClean="0"/>
              <a:t>Syntax for programmer-defined functions: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Examples: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A function can optionally return a value.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82647" y="1874537"/>
            <a:ext cx="4675328" cy="1323439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function </a:t>
            </a:r>
            <a:r>
              <a:rPr lang="en-US" sz="2000" b="1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name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 (</a:t>
            </a:r>
            <a:r>
              <a:rPr lang="en-US" sz="2000" b="1" i="1" dirty="0">
                <a:solidFill>
                  <a:srgbClr val="0033CC"/>
                </a:solidFill>
                <a:latin typeface="Times New Roman"/>
                <a:cs typeface="Times New Roman"/>
              </a:rPr>
              <a:t>optional arguments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   // statements in the body</a:t>
            </a:r>
          </a:p>
          <a:p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9228" y="3794756"/>
            <a:ext cx="7880332" cy="1323439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doSomething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{ … }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function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sayHello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($first, $last) { … }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function greet($name, </a:t>
            </a:r>
            <a:r>
              <a:rPr lang="en-US" sz="2000" b="1" dirty="0" smtClean="0">
                <a:solidFill>
                  <a:srgbClr val="A12A03"/>
                </a:solidFill>
                <a:latin typeface="Courier New"/>
                <a:cs typeface="Courier New"/>
              </a:rPr>
              <a:t>$language = "English"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 { … }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function calculate($input, </a:t>
            </a:r>
            <a:r>
              <a:rPr lang="en-US" sz="2000" b="1" dirty="0" smtClean="0">
                <a:solidFill>
                  <a:srgbClr val="A12A03"/>
                </a:solidFill>
                <a:latin typeface="Courier New"/>
                <a:cs typeface="Courier New"/>
              </a:rPr>
              <a:t>&amp;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$output) { … 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08976" y="5680621"/>
            <a:ext cx="2000192" cy="400110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return </a:t>
            </a:r>
            <a:r>
              <a:rPr lang="en-US" sz="2000" b="1" i="1" dirty="0">
                <a:solidFill>
                  <a:srgbClr val="0033CC"/>
                </a:solidFill>
                <a:latin typeface="Times New Roman"/>
                <a:cs typeface="Times New Roman"/>
              </a:rPr>
              <a:t>value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170" y="4160512"/>
            <a:ext cx="138231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Default value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94481" y="4800585"/>
            <a:ext cx="206659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Passed by reference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531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PHP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69"/>
          </a:xfrm>
        </p:spPr>
        <p:txBody>
          <a:bodyPr/>
          <a:lstStyle/>
          <a:p>
            <a:r>
              <a:rPr lang="en-US" dirty="0" smtClean="0"/>
              <a:t>Variables have the </a:t>
            </a:r>
            <a:r>
              <a:rPr lang="en-US" dirty="0" smtClean="0">
                <a:solidFill>
                  <a:srgbClr val="B23C00"/>
                </a:solidFill>
              </a:rPr>
              <a:t>scope</a:t>
            </a:r>
            <a:r>
              <a:rPr lang="en-US" dirty="0" smtClean="0"/>
              <a:t> of the PHP file</a:t>
            </a:r>
            <a:br>
              <a:rPr lang="en-US" dirty="0" smtClean="0"/>
            </a:br>
            <a:r>
              <a:rPr lang="en-US" dirty="0" smtClean="0"/>
              <a:t>in which they reside.</a:t>
            </a:r>
          </a:p>
          <a:p>
            <a:r>
              <a:rPr lang="en-US" dirty="0" smtClean="0"/>
              <a:t>A programmer-defined function </a:t>
            </a:r>
            <a:br>
              <a:rPr lang="en-US" dirty="0" smtClean="0"/>
            </a:br>
            <a:r>
              <a:rPr lang="en-US" dirty="0" smtClean="0"/>
              <a:t>creates a scope for its variables.</a:t>
            </a:r>
          </a:p>
          <a:p>
            <a:pPr lvl="1"/>
            <a:r>
              <a:rPr lang="en-US" dirty="0" smtClean="0"/>
              <a:t>Variables defined in a function </a:t>
            </a:r>
            <a:br>
              <a:rPr lang="en-US" dirty="0" smtClean="0"/>
            </a:br>
            <a:r>
              <a:rPr lang="en-US" dirty="0" smtClean="0"/>
              <a:t>cannot be accessed outside the function.</a:t>
            </a:r>
          </a:p>
          <a:p>
            <a:pPr lvl="1"/>
            <a:r>
              <a:rPr lang="en-US" dirty="0" smtClean="0"/>
              <a:t>Variables defined outside the function </a:t>
            </a:r>
            <a:br>
              <a:rPr lang="en-US" dirty="0" smtClean="0"/>
            </a:br>
            <a:r>
              <a:rPr lang="en-US" dirty="0" smtClean="0"/>
              <a:t>are not accessible inside the function.</a:t>
            </a:r>
          </a:p>
          <a:p>
            <a:r>
              <a:rPr lang="en-US" dirty="0" smtClean="0"/>
              <a:t>Use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global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statement inside a function </a:t>
            </a:r>
            <a:br>
              <a:rPr lang="en-US" dirty="0" smtClean="0"/>
            </a:br>
            <a:r>
              <a:rPr lang="en-US" dirty="0" smtClean="0"/>
              <a:t>to access outside variables.</a:t>
            </a:r>
          </a:p>
          <a:p>
            <a:pPr lvl="1"/>
            <a:r>
              <a:rPr lang="en-US" dirty="0" smtClean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34659" y="5714975"/>
            <a:ext cx="3171585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global $</a:t>
            </a:r>
            <a:r>
              <a:rPr lang="en-US" sz="2000" b="1" dirty="0" err="1" smtClean="0">
                <a:latin typeface="Courier New"/>
                <a:cs typeface="Courier New"/>
              </a:rPr>
              <a:t>outsideVar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31464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Data Objects (PDO)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Create a </a:t>
            </a:r>
            <a:r>
              <a:rPr lang="en-US" dirty="0" smtClean="0">
                <a:solidFill>
                  <a:srgbClr val="B23C00"/>
                </a:solidFill>
              </a:rPr>
              <a:t>database abstraction layer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645952" y="1965976"/>
            <a:ext cx="4846267" cy="822951"/>
            <a:chOff x="1645952" y="1965976"/>
            <a:chExt cx="4846267" cy="822951"/>
          </a:xfrm>
        </p:grpSpPr>
        <p:sp>
          <p:nvSpPr>
            <p:cNvPr id="6" name="Can 5"/>
            <p:cNvSpPr/>
            <p:nvPr/>
          </p:nvSpPr>
          <p:spPr bwMode="auto">
            <a:xfrm>
              <a:off x="1645952" y="1965976"/>
              <a:ext cx="1097268" cy="822951"/>
            </a:xfrm>
            <a:prstGeom prst="can">
              <a:avLst/>
            </a:prstGeom>
            <a:solidFill>
              <a:srgbClr val="FFCC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Postgres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Can 6"/>
            <p:cNvSpPr/>
            <p:nvPr/>
          </p:nvSpPr>
          <p:spPr bwMode="auto">
            <a:xfrm>
              <a:off x="3541233" y="1965976"/>
              <a:ext cx="1097268" cy="822951"/>
            </a:xfrm>
            <a:prstGeom prst="can">
              <a:avLst/>
            </a:prstGeom>
            <a:solidFill>
              <a:srgbClr val="FFCC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MySQL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Can 7"/>
            <p:cNvSpPr/>
            <p:nvPr/>
          </p:nvSpPr>
          <p:spPr bwMode="auto">
            <a:xfrm>
              <a:off x="5394951" y="1965976"/>
              <a:ext cx="1097268" cy="822951"/>
            </a:xfrm>
            <a:prstGeom prst="can">
              <a:avLst/>
            </a:prstGeom>
            <a:solidFill>
              <a:srgbClr val="FFCC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Oracle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194586" y="2880366"/>
            <a:ext cx="3748999" cy="1097268"/>
            <a:chOff x="2194586" y="2697488"/>
            <a:chExt cx="3748999" cy="1097268"/>
          </a:xfrm>
        </p:grpSpPr>
        <p:sp>
          <p:nvSpPr>
            <p:cNvPr id="9" name="TextBox 8"/>
            <p:cNvSpPr txBox="1"/>
            <p:nvPr/>
          </p:nvSpPr>
          <p:spPr>
            <a:xfrm>
              <a:off x="2560342" y="3394646"/>
              <a:ext cx="3059051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B23C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B23C00"/>
                  </a:solidFill>
                </a:rPr>
                <a:t>PHP Data Objects (PDO)</a:t>
              </a:r>
              <a:endParaRPr lang="en-US" sz="2000" dirty="0">
                <a:solidFill>
                  <a:srgbClr val="B23C00"/>
                </a:solidFill>
              </a:endParaRPr>
            </a:p>
          </p:txBody>
        </p:sp>
        <p:cxnSp>
          <p:nvCxnSpPr>
            <p:cNvPr id="13" name="Straight Arrow Connector 12"/>
            <p:cNvCxnSpPr>
              <a:stCxn id="9" idx="0"/>
              <a:endCxn id="7" idx="3"/>
            </p:cNvCxnSpPr>
            <p:nvPr/>
          </p:nvCxnSpPr>
          <p:spPr bwMode="auto">
            <a:xfrm flipH="1" flipV="1">
              <a:off x="4089867" y="2697488"/>
              <a:ext cx="1" cy="69715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Arrow Connector 14"/>
            <p:cNvCxnSpPr>
              <a:stCxn id="9" idx="0"/>
              <a:endCxn id="8" idx="3"/>
            </p:cNvCxnSpPr>
            <p:nvPr/>
          </p:nvCxnSpPr>
          <p:spPr bwMode="auto">
            <a:xfrm flipV="1">
              <a:off x="4089868" y="2697488"/>
              <a:ext cx="1853717" cy="69715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Arrow Connector 16"/>
            <p:cNvCxnSpPr>
              <a:stCxn id="9" idx="0"/>
              <a:endCxn id="6" idx="3"/>
            </p:cNvCxnSpPr>
            <p:nvPr/>
          </p:nvCxnSpPr>
          <p:spPr bwMode="auto">
            <a:xfrm flipH="1" flipV="1">
              <a:off x="2194586" y="2697488"/>
              <a:ext cx="1895282" cy="69715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14" name="Group 13"/>
          <p:cNvGrpSpPr/>
          <p:nvPr/>
        </p:nvGrpSpPr>
        <p:grpSpPr>
          <a:xfrm>
            <a:off x="3591336" y="4069073"/>
            <a:ext cx="997063" cy="2011658"/>
            <a:chOff x="3591336" y="3794756"/>
            <a:chExt cx="997063" cy="2011658"/>
          </a:xfrm>
        </p:grpSpPr>
        <p:sp>
          <p:nvSpPr>
            <p:cNvPr id="10" name="Folded Corner 9"/>
            <p:cNvSpPr/>
            <p:nvPr/>
          </p:nvSpPr>
          <p:spPr bwMode="auto">
            <a:xfrm>
              <a:off x="3769831" y="4983463"/>
              <a:ext cx="640073" cy="822951"/>
            </a:xfrm>
            <a:prstGeom prst="foldedCorner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PHP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91336" y="4217597"/>
              <a:ext cx="9970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query()</a:t>
              </a:r>
              <a:endParaRPr lang="en-US" sz="2000" dirty="0"/>
            </a:p>
          </p:txBody>
        </p:sp>
        <p:cxnSp>
          <p:nvCxnSpPr>
            <p:cNvPr id="19" name="Straight Arrow Connector 18"/>
            <p:cNvCxnSpPr>
              <a:stCxn id="10" idx="0"/>
              <a:endCxn id="11" idx="2"/>
            </p:cNvCxnSpPr>
            <p:nvPr/>
          </p:nvCxnSpPr>
          <p:spPr bwMode="auto">
            <a:xfrm flipV="1">
              <a:off x="4089868" y="4617707"/>
              <a:ext cx="0" cy="365756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Arrow Connector 20"/>
            <p:cNvCxnSpPr>
              <a:stCxn id="11" idx="0"/>
              <a:endCxn id="9" idx="2"/>
            </p:cNvCxnSpPr>
            <p:nvPr/>
          </p:nvCxnSpPr>
          <p:spPr bwMode="auto">
            <a:xfrm flipV="1">
              <a:off x="4089868" y="3794756"/>
              <a:ext cx="0" cy="422841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2" name="TextBox 21"/>
          <p:cNvSpPr txBox="1"/>
          <p:nvPr/>
        </p:nvSpPr>
        <p:spPr>
          <a:xfrm>
            <a:off x="5029195" y="5587394"/>
            <a:ext cx="3698348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PDO documentation:</a:t>
            </a:r>
          </a:p>
          <a:p>
            <a:r>
              <a:rPr lang="en-US" dirty="0">
                <a:hlinkClick r:id="rId2"/>
              </a:rPr>
              <a:t>http://php.net/manual/en/</a:t>
            </a:r>
            <a:r>
              <a:rPr lang="en-US" dirty="0" smtClean="0">
                <a:hlinkClick r:id="rId2"/>
              </a:rPr>
              <a:t>book.pdo.php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614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PDO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5"/>
            <a:ext cx="8229600" cy="3159120"/>
          </a:xfrm>
        </p:spPr>
        <p:txBody>
          <a:bodyPr/>
          <a:lstStyle/>
          <a:p>
            <a:r>
              <a:rPr lang="en-US" dirty="0" smtClean="0"/>
              <a:t>Create a </a:t>
            </a:r>
            <a:r>
              <a:rPr lang="en-US" dirty="0" smtClean="0">
                <a:solidFill>
                  <a:srgbClr val="B23C00"/>
                </a:solidFill>
              </a:rPr>
              <a:t>new PDO object </a:t>
            </a:r>
            <a:r>
              <a:rPr lang="en-US" dirty="0" smtClean="0"/>
              <a:t>to represent the database connection.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Set the </a:t>
            </a:r>
            <a:r>
              <a:rPr lang="en-US" dirty="0" smtClean="0">
                <a:solidFill>
                  <a:srgbClr val="B23C00"/>
                </a:solidFill>
              </a:rPr>
              <a:t>error mode attribute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throw an exception if there is an error.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0730" y="1311599"/>
            <a:ext cx="8357464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/</a:t>
            </a:r>
            <a:r>
              <a:rPr lang="en-US" sz="1800" b="1" dirty="0">
                <a:latin typeface="Courier New"/>
                <a:cs typeface="Courier New"/>
              </a:rPr>
              <a:t>/ Connect to the database.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>
                <a:latin typeface="Courier New"/>
                <a:cs typeface="Courier New"/>
              </a:rPr>
              <a:t>con =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new PDO</a:t>
            </a:r>
            <a:r>
              <a:rPr lang="en-US" sz="1800" b="1" dirty="0">
                <a:latin typeface="Courier New"/>
                <a:cs typeface="Courier New"/>
              </a:rPr>
              <a:t>("</a:t>
            </a:r>
            <a:r>
              <a:rPr lang="en-US" sz="1800" b="1" dirty="0" err="1">
                <a:latin typeface="Courier New"/>
                <a:cs typeface="Courier New"/>
              </a:rPr>
              <a:t>mysql:host</a:t>
            </a:r>
            <a:r>
              <a:rPr lang="en-US" sz="1800" b="1" dirty="0">
                <a:latin typeface="Courier New"/>
                <a:cs typeface="Courier New"/>
              </a:rPr>
              <a:t>=</a:t>
            </a:r>
            <a:r>
              <a:rPr lang="en-US" sz="1800" b="1" dirty="0" err="1">
                <a:latin typeface="Courier New"/>
                <a:cs typeface="Courier New"/>
              </a:rPr>
              <a:t>localhost;dbname</a:t>
            </a:r>
            <a:r>
              <a:rPr lang="en-US" sz="1800" b="1" dirty="0">
                <a:latin typeface="Courier New"/>
                <a:cs typeface="Courier New"/>
              </a:rPr>
              <a:t>=</a:t>
            </a:r>
            <a:r>
              <a:rPr lang="en-US" sz="1800" b="1" dirty="0" err="1">
                <a:latin typeface="Courier New"/>
                <a:cs typeface="Courier New"/>
              </a:rPr>
              <a:t>supercoders</a:t>
            </a:r>
            <a:r>
              <a:rPr lang="en-US" sz="1800" b="1" dirty="0">
                <a:latin typeface="Courier New"/>
                <a:cs typeface="Courier New"/>
              </a:rPr>
              <a:t>",</a:t>
            </a:r>
          </a:p>
          <a:p>
            <a:r>
              <a:rPr lang="de-DE" sz="1800" b="1" dirty="0">
                <a:latin typeface="Courier New"/>
                <a:cs typeface="Courier New"/>
              </a:rPr>
              <a:t>               </a:t>
            </a:r>
            <a:r>
              <a:rPr lang="de-DE" sz="1800" b="1" dirty="0" smtClean="0">
                <a:latin typeface="Courier New"/>
                <a:cs typeface="Courier New"/>
              </a:rPr>
              <a:t>"</a:t>
            </a:r>
            <a:r>
              <a:rPr lang="de-DE" sz="1800" b="1" dirty="0" err="1">
                <a:latin typeface="Courier New"/>
                <a:cs typeface="Courier New"/>
              </a:rPr>
              <a:t>supercoders</a:t>
            </a:r>
            <a:r>
              <a:rPr lang="de-DE" sz="1800" b="1" dirty="0">
                <a:latin typeface="Courier New"/>
                <a:cs typeface="Courier New"/>
              </a:rPr>
              <a:t>", "</a:t>
            </a:r>
            <a:r>
              <a:rPr lang="de-DE" sz="1800" b="1" dirty="0" err="1">
                <a:latin typeface="Courier New"/>
                <a:cs typeface="Courier New"/>
              </a:rPr>
              <a:t>sesame</a:t>
            </a:r>
            <a:r>
              <a:rPr lang="de-DE" sz="1800" b="1" dirty="0">
                <a:latin typeface="Courier New"/>
                <a:cs typeface="Courier New"/>
              </a:rPr>
              <a:t>");</a:t>
            </a:r>
          </a:p>
          <a:p>
            <a:r>
              <a:rPr lang="de-DE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de-DE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</a:t>
            </a:r>
            <a:r>
              <a:rPr lang="de-DE" sz="1800" b="1" dirty="0">
                <a:solidFill>
                  <a:srgbClr val="B23C00"/>
                </a:solidFill>
                <a:latin typeface="Courier New"/>
                <a:cs typeface="Courier New"/>
              </a:rPr>
              <a:t>-&gt;</a:t>
            </a:r>
            <a:r>
              <a:rPr lang="de-DE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setAttribute</a:t>
            </a:r>
            <a:r>
              <a:rPr lang="de-DE" sz="1800" b="1" dirty="0">
                <a:latin typeface="Courier New"/>
                <a:cs typeface="Courier New"/>
              </a:rPr>
              <a:t>(PDO::ATTR_ERRMODE,</a:t>
            </a:r>
          </a:p>
          <a:p>
            <a:r>
              <a:rPr lang="de-DE" sz="1800" b="1" dirty="0">
                <a:latin typeface="Courier New"/>
                <a:cs typeface="Courier New"/>
              </a:rPr>
              <a:t>                   </a:t>
            </a:r>
            <a:r>
              <a:rPr lang="de-DE" sz="1800" b="1" dirty="0" smtClean="0">
                <a:latin typeface="Courier New"/>
                <a:cs typeface="Courier New"/>
              </a:rPr>
              <a:t>PDO</a:t>
            </a:r>
            <a:r>
              <a:rPr lang="de-DE" sz="1800" b="1" dirty="0">
                <a:latin typeface="Courier New"/>
                <a:cs typeface="Courier New"/>
              </a:rPr>
              <a:t>::ERRMODE_EXCEPTION);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86999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PDO </a:t>
            </a:r>
            <a:r>
              <a:rPr lang="en-US" dirty="0" smtClean="0"/>
              <a:t>Examples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049"/>
            <a:ext cx="8229600" cy="3524876"/>
          </a:xfrm>
        </p:spPr>
        <p:txBody>
          <a:bodyPr/>
          <a:lstStyle/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PDO::query()</a:t>
            </a:r>
            <a:r>
              <a:rPr lang="en-US" dirty="0"/>
              <a:t> </a:t>
            </a:r>
            <a:r>
              <a:rPr lang="en-US" dirty="0" smtClean="0"/>
              <a:t>executes an SQL statement and returns a </a:t>
            </a:r>
            <a:r>
              <a:rPr lang="en-US" dirty="0" smtClean="0">
                <a:solidFill>
                  <a:srgbClr val="B23C00"/>
                </a:solidFill>
              </a:rPr>
              <a:t>result set </a:t>
            </a:r>
            <a:r>
              <a:rPr lang="en-US" dirty="0" smtClean="0"/>
              <a:t>as a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PDOStatement</a:t>
            </a:r>
            <a:r>
              <a:rPr lang="en-US" dirty="0" smtClean="0"/>
              <a:t> object.</a:t>
            </a:r>
          </a:p>
          <a:p>
            <a:pPr lvl="5"/>
            <a:endParaRPr lang="en-US" dirty="0" smtClean="0"/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PDOStatement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::fetch()</a:t>
            </a:r>
            <a:r>
              <a:rPr lang="en-US" dirty="0" smtClean="0"/>
              <a:t> fetches the </a:t>
            </a:r>
            <a:br>
              <a:rPr lang="en-US" dirty="0" smtClean="0"/>
            </a:br>
            <a:r>
              <a:rPr lang="en-US" dirty="0" smtClean="0"/>
              <a:t>next row of the result set.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PDO::FETCH_ASSOC</a:t>
            </a:r>
            <a:r>
              <a:rPr lang="en-US" dirty="0"/>
              <a:t> </a:t>
            </a:r>
            <a:r>
              <a:rPr lang="en-US" dirty="0" smtClean="0"/>
              <a:t>returns the row as an </a:t>
            </a:r>
            <a:r>
              <a:rPr lang="en-US" dirty="0" smtClean="0">
                <a:solidFill>
                  <a:srgbClr val="B23C00"/>
                </a:solidFill>
              </a:rPr>
              <a:t>associative array </a:t>
            </a:r>
            <a:r>
              <a:rPr lang="en-US" dirty="0" smtClean="0"/>
              <a:t>indexed by column names.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35" y="1407508"/>
            <a:ext cx="6341199" cy="1015663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/</a:t>
            </a:r>
            <a:r>
              <a:rPr lang="en-US" sz="2000" b="1" dirty="0">
                <a:latin typeface="Courier New"/>
                <a:cs typeface="Courier New"/>
              </a:rPr>
              <a:t>/ Fetch the database field names.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$</a:t>
            </a:r>
            <a:r>
              <a:rPr lang="en-US" sz="2000" b="1" dirty="0">
                <a:latin typeface="Courier New"/>
                <a:cs typeface="Courier New"/>
              </a:rPr>
              <a:t>result = $con-&gt;query($query);</a:t>
            </a:r>
          </a:p>
          <a:p>
            <a:r>
              <a:rPr lang="pl-PL" sz="2000" b="1" dirty="0" smtClean="0">
                <a:latin typeface="Courier New"/>
                <a:cs typeface="Courier New"/>
              </a:rPr>
              <a:t>$</a:t>
            </a:r>
            <a:r>
              <a:rPr lang="pl-PL" sz="2000" b="1" dirty="0" err="1">
                <a:latin typeface="Courier New"/>
                <a:cs typeface="Courier New"/>
              </a:rPr>
              <a:t>row</a:t>
            </a:r>
            <a:r>
              <a:rPr lang="pl-PL" sz="2000" b="1" dirty="0">
                <a:latin typeface="Courier New"/>
                <a:cs typeface="Courier New"/>
              </a:rPr>
              <a:t> = 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pl-P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result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-&gt;</a:t>
            </a:r>
            <a:r>
              <a:rPr lang="pl-P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fetch</a:t>
            </a:r>
            <a:r>
              <a:rPr lang="pl-PL" sz="2000" b="1" dirty="0">
                <a:latin typeface="Courier New"/>
                <a:cs typeface="Courier New"/>
              </a:rPr>
              <a:t>(PDO::FETCH_ASSOC);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1928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PDO Examples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11878"/>
            <a:ext cx="8229600" cy="2519048"/>
          </a:xfrm>
        </p:spPr>
        <p:txBody>
          <a:bodyPr/>
          <a:lstStyle/>
          <a:p>
            <a:r>
              <a:rPr lang="en-US" dirty="0" smtClean="0"/>
              <a:t>Extract the column (field) names of the </a:t>
            </a:r>
            <a:br>
              <a:rPr lang="en-US" dirty="0" smtClean="0"/>
            </a:br>
            <a:r>
              <a:rPr lang="en-US" dirty="0" smtClean="0"/>
              <a:t>fetched row to construct the header row</a:t>
            </a:r>
            <a:br>
              <a:rPr lang="en-US" dirty="0" smtClean="0"/>
            </a:br>
            <a:r>
              <a:rPr lang="en-US" dirty="0" smtClean="0"/>
              <a:t>of the HTML 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325903"/>
            <a:ext cx="7264679" cy="1938992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/</a:t>
            </a:r>
            <a:r>
              <a:rPr lang="en-US" sz="2000" b="1" dirty="0">
                <a:latin typeface="Courier New"/>
                <a:cs typeface="Courier New"/>
              </a:rPr>
              <a:t>/ Construct the header row of the HTML table.</a:t>
            </a:r>
          </a:p>
          <a:p>
            <a:r>
              <a:rPr lang="hu-HU" sz="2000" b="1" dirty="0" smtClean="0">
                <a:latin typeface="Courier New"/>
                <a:cs typeface="Courier New"/>
              </a:rPr>
              <a:t>print </a:t>
            </a:r>
            <a:r>
              <a:rPr lang="hu-HU" sz="2000" b="1" dirty="0">
                <a:latin typeface="Courier New"/>
                <a:cs typeface="Courier New"/>
              </a:rPr>
              <a:t>"            &lt;tr&gt;\n";</a:t>
            </a:r>
          </a:p>
          <a:p>
            <a:r>
              <a:rPr lang="en-US" sz="2000" b="1" dirty="0" err="1" smtClean="0">
                <a:latin typeface="Courier New"/>
                <a:cs typeface="Courier New"/>
              </a:rPr>
              <a:t>foreach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($row as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$field </a:t>
            </a:r>
            <a:r>
              <a:rPr lang="en-US" sz="2000" b="1" dirty="0">
                <a:latin typeface="Courier New"/>
                <a:cs typeface="Courier New"/>
              </a:rPr>
              <a:t>=&gt; $value) 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</a:t>
            </a:r>
            <a:r>
              <a:rPr lang="en-US" sz="2000" b="1" dirty="0">
                <a:latin typeface="Courier New"/>
                <a:cs typeface="Courier New"/>
              </a:rPr>
              <a:t>print "                &lt;</a:t>
            </a:r>
            <a:r>
              <a:rPr lang="en-US" sz="2000" b="1" dirty="0" err="1">
                <a:latin typeface="Courier New"/>
                <a:cs typeface="Courier New"/>
              </a:rPr>
              <a:t>th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$field</a:t>
            </a:r>
            <a:r>
              <a:rPr lang="en-US" sz="2000" b="1" dirty="0">
                <a:latin typeface="Courier New"/>
                <a:cs typeface="Courier New"/>
              </a:rPr>
              <a:t>&lt;/</a:t>
            </a:r>
            <a:r>
              <a:rPr lang="en-US" sz="2000" b="1" dirty="0" err="1">
                <a:latin typeface="Courier New"/>
                <a:cs typeface="Courier New"/>
              </a:rPr>
              <a:t>th</a:t>
            </a:r>
            <a:r>
              <a:rPr lang="en-US" sz="2000" b="1" dirty="0">
                <a:latin typeface="Courier New"/>
                <a:cs typeface="Courier New"/>
              </a:rPr>
              <a:t>&gt;\n";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hu-HU" sz="2000" b="1" dirty="0" smtClean="0">
                <a:latin typeface="Courier New"/>
                <a:cs typeface="Courier New"/>
              </a:rPr>
              <a:t>print </a:t>
            </a:r>
            <a:r>
              <a:rPr lang="hu-HU" sz="2000" b="1" dirty="0">
                <a:latin typeface="Courier New"/>
                <a:cs typeface="Courier New"/>
              </a:rPr>
              <a:t>"            &lt;/tr&gt;\n";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85790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Three-Tier Web Application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188757" y="1508781"/>
            <a:ext cx="1463024" cy="731512"/>
          </a:xfrm>
          <a:prstGeom prst="roundRect">
            <a:avLst/>
          </a:prstGeom>
          <a:solidFill>
            <a:srgbClr val="FFFDC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Client</a:t>
            </a:r>
            <a:r>
              <a:rPr lang="en-US" dirty="0" smtClean="0"/>
              <a:t>-side web browser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657610" y="2788927"/>
            <a:ext cx="1645902" cy="1280146"/>
          </a:xfrm>
          <a:prstGeom prst="roundRect">
            <a:avLst/>
          </a:prstGeom>
          <a:solidFill>
            <a:srgbClr val="E2EA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Server-side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 web server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aseline="0" dirty="0" smtClean="0"/>
              <a:t>(</a:t>
            </a:r>
            <a:r>
              <a:rPr lang="en-US" b="1" baseline="0" dirty="0" smtClean="0">
                <a:latin typeface="Courier New"/>
                <a:cs typeface="Courier New"/>
              </a:rPr>
              <a:t>.html</a:t>
            </a:r>
            <a:r>
              <a:rPr lang="en-US" b="1" dirty="0" smtClean="0">
                <a:latin typeface="Courier New"/>
                <a:cs typeface="Courier New"/>
              </a:rPr>
              <a:t> .</a:t>
            </a:r>
            <a:r>
              <a:rPr lang="en-US" b="1" dirty="0" err="1" smtClean="0">
                <a:latin typeface="Courier New"/>
                <a:cs typeface="Courier New"/>
              </a:rPr>
              <a:t>php</a:t>
            </a:r>
            <a:endParaRPr lang="en-US" b="1" dirty="0" smtClean="0">
              <a:latin typeface="Courier New"/>
              <a:cs typeface="Courier New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images,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 etc.)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9" name="Curved Connector 8"/>
          <p:cNvCxnSpPr>
            <a:stCxn id="5" idx="3"/>
            <a:endCxn id="6" idx="0"/>
          </p:cNvCxnSpPr>
          <p:nvPr/>
        </p:nvCxnSpPr>
        <p:spPr bwMode="auto">
          <a:xfrm>
            <a:off x="2651781" y="1874537"/>
            <a:ext cx="1828780" cy="914390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Curved Connector 14"/>
          <p:cNvCxnSpPr>
            <a:stCxn id="6" idx="1"/>
            <a:endCxn id="5" idx="2"/>
          </p:cNvCxnSpPr>
          <p:nvPr/>
        </p:nvCxnSpPr>
        <p:spPr bwMode="auto">
          <a:xfrm rot="10800000">
            <a:off x="1920270" y="2240294"/>
            <a:ext cx="1737341" cy="1188707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33CC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" name="TextBox 39"/>
          <p:cNvSpPr txBox="1"/>
          <p:nvPr/>
        </p:nvSpPr>
        <p:spPr>
          <a:xfrm>
            <a:off x="3383293" y="1691659"/>
            <a:ext cx="11197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data</a:t>
            </a:r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4480561" y="3063244"/>
            <a:ext cx="2834609" cy="2990285"/>
            <a:chOff x="4480561" y="3063244"/>
            <a:chExt cx="2834609" cy="2990285"/>
          </a:xfrm>
        </p:grpSpPr>
        <p:sp>
          <p:nvSpPr>
            <p:cNvPr id="7" name="Can 6"/>
            <p:cNvSpPr/>
            <p:nvPr/>
          </p:nvSpPr>
          <p:spPr bwMode="auto">
            <a:xfrm>
              <a:off x="6217902" y="3977634"/>
              <a:ext cx="1097268" cy="1463024"/>
            </a:xfrm>
            <a:prstGeom prst="can">
              <a:avLst/>
            </a:prstGeom>
            <a:solidFill>
              <a:srgbClr val="FFCC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Back-end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 database server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(</a:t>
              </a:r>
              <a:r>
                <a:rPr lang="en-US" baseline="0" dirty="0" smtClean="0"/>
                <a:t>MySQL)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1" name="Curved Connector 10"/>
            <p:cNvCxnSpPr>
              <a:stCxn id="6" idx="3"/>
              <a:endCxn id="7" idx="1"/>
            </p:cNvCxnSpPr>
            <p:nvPr/>
          </p:nvCxnSpPr>
          <p:spPr bwMode="auto">
            <a:xfrm>
              <a:off x="5303512" y="3429000"/>
              <a:ext cx="1463024" cy="548634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3" name="Curved Connector 12"/>
            <p:cNvCxnSpPr>
              <a:stCxn id="7" idx="3"/>
              <a:endCxn id="6" idx="2"/>
            </p:cNvCxnSpPr>
            <p:nvPr/>
          </p:nvCxnSpPr>
          <p:spPr bwMode="auto">
            <a:xfrm rot="5400000" flipH="1">
              <a:off x="4937756" y="3611879"/>
              <a:ext cx="1371585" cy="2285975"/>
            </a:xfrm>
            <a:prstGeom prst="curvedConnector3">
              <a:avLst>
                <a:gd name="adj1" fmla="val -16667"/>
              </a:avLst>
            </a:prstGeom>
            <a:solidFill>
              <a:schemeClr val="accent1"/>
            </a:solidFill>
            <a:ln w="3810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1" name="TextBox 40"/>
            <p:cNvSpPr txBox="1"/>
            <p:nvPr/>
          </p:nvSpPr>
          <p:spPr>
            <a:xfrm>
              <a:off x="5852146" y="3063244"/>
              <a:ext cx="9031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Queries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029195" y="5714975"/>
              <a:ext cx="6180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Data</a:t>
              </a:r>
              <a:endParaRPr lang="en-US" dirty="0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280196" y="3063244"/>
            <a:ext cx="12906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Dynamically</a:t>
            </a:r>
          </a:p>
          <a:p>
            <a:r>
              <a:rPr lang="en-US" dirty="0" smtClean="0"/>
              <a:t>generated</a:t>
            </a:r>
          </a:p>
          <a:p>
            <a:r>
              <a:rPr lang="en-US" dirty="0" smtClean="0"/>
              <a:t>web pages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334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PDO Examples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74902"/>
            <a:ext cx="8229600" cy="1056024"/>
          </a:xfrm>
        </p:spPr>
        <p:txBody>
          <a:bodyPr/>
          <a:lstStyle/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PDOStatement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::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setFetchMode</a:t>
            </a:r>
            <a:r>
              <a:rPr lang="en-US" dirty="0"/>
              <a:t> </a:t>
            </a:r>
            <a:r>
              <a:rPr lang="en-US" dirty="0" smtClean="0"/>
              <a:t>sets </a:t>
            </a:r>
            <a:r>
              <a:rPr lang="en-US" dirty="0"/>
              <a:t>the default fetch mode for this </a:t>
            </a:r>
            <a:r>
              <a:rPr lang="en-US" dirty="0" smtClean="0"/>
              <a:t>statement.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35" y="1325903"/>
            <a:ext cx="6464330" cy="3539430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/</a:t>
            </a:r>
            <a:r>
              <a:rPr lang="en-US" b="1" dirty="0">
                <a:latin typeface="Courier New"/>
                <a:cs typeface="Courier New"/>
              </a:rPr>
              <a:t>/ Fetch the matching database table rows.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$</a:t>
            </a:r>
            <a:r>
              <a:rPr lang="en-US" b="1" dirty="0">
                <a:latin typeface="Courier New"/>
                <a:cs typeface="Courier New"/>
              </a:rPr>
              <a:t>data = $con-&gt;query($query);</a:t>
            </a:r>
          </a:p>
          <a:p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data-&gt;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setFetchMode</a:t>
            </a:r>
            <a:r>
              <a:rPr lang="en-US" b="1" dirty="0">
                <a:latin typeface="Courier New"/>
                <a:cs typeface="Courier New"/>
              </a:rPr>
              <a:t>(PDO::FETCH_ASSOC);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/</a:t>
            </a:r>
            <a:r>
              <a:rPr lang="en-US" b="1" dirty="0">
                <a:latin typeface="Courier New"/>
                <a:cs typeface="Courier New"/>
              </a:rPr>
              <a:t>/ Construct the HTML table row by row.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foreach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($data as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$row</a:t>
            </a:r>
            <a:r>
              <a:rPr lang="en-US" b="1" dirty="0">
                <a:latin typeface="Courier New"/>
                <a:cs typeface="Courier New"/>
              </a:rPr>
              <a:t>) {</a:t>
            </a:r>
          </a:p>
          <a:p>
            <a:r>
              <a:rPr lang="hu-HU" b="1" dirty="0" smtClean="0">
                <a:latin typeface="Courier New"/>
                <a:cs typeface="Courier New"/>
              </a:rPr>
              <a:t>   </a:t>
            </a:r>
            <a:r>
              <a:rPr lang="hu-HU" b="1" dirty="0">
                <a:latin typeface="Courier New"/>
                <a:cs typeface="Courier New"/>
              </a:rPr>
              <a:t>print "            &lt;tr&gt;\n";</a:t>
            </a:r>
          </a:p>
          <a:p>
            <a:r>
              <a:rPr lang="hu-HU" b="1" dirty="0">
                <a:latin typeface="Courier New"/>
                <a:cs typeface="Courier New"/>
              </a:rPr>
              <a:t>                 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</a:t>
            </a:r>
            <a:r>
              <a:rPr lang="en-US" b="1" dirty="0" err="1">
                <a:latin typeface="Courier New"/>
                <a:cs typeface="Courier New"/>
              </a:rPr>
              <a:t>foreach</a:t>
            </a:r>
            <a:r>
              <a:rPr lang="en-US" b="1" dirty="0">
                <a:latin typeface="Courier New"/>
                <a:cs typeface="Courier New"/>
              </a:rPr>
              <a:t> (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$row </a:t>
            </a:r>
            <a:r>
              <a:rPr lang="en-US" b="1" dirty="0">
                <a:latin typeface="Courier New"/>
                <a:cs typeface="Courier New"/>
              </a:rPr>
              <a:t>as $name =&gt;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$value</a:t>
            </a:r>
            <a:r>
              <a:rPr lang="en-US" b="1" dirty="0">
                <a:latin typeface="Courier New"/>
                <a:cs typeface="Courier New"/>
              </a:rPr>
              <a:t>) {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</a:t>
            </a:r>
            <a:r>
              <a:rPr lang="en-US" b="1" dirty="0">
                <a:latin typeface="Courier New"/>
                <a:cs typeface="Courier New"/>
              </a:rPr>
              <a:t>print "                &lt;td&gt;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$value</a:t>
            </a:r>
            <a:r>
              <a:rPr lang="en-US" b="1" dirty="0">
                <a:latin typeface="Courier New"/>
                <a:cs typeface="Courier New"/>
              </a:rPr>
              <a:t>&lt;/td&gt;\n";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</a:t>
            </a:r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</a:t>
            </a:r>
          </a:p>
          <a:p>
            <a:r>
              <a:rPr lang="hu-HU" b="1" dirty="0" smtClean="0">
                <a:latin typeface="Courier New"/>
                <a:cs typeface="Courier New"/>
              </a:rPr>
              <a:t>   </a:t>
            </a:r>
            <a:r>
              <a:rPr lang="hu-HU" b="1" dirty="0">
                <a:latin typeface="Courier New"/>
                <a:cs typeface="Courier New"/>
              </a:rPr>
              <a:t>print "            &lt;/tr&gt;\n";</a:t>
            </a:r>
          </a:p>
          <a:p>
            <a:r>
              <a:rPr lang="hu-HU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28413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Web Page: </a:t>
            </a:r>
            <a:r>
              <a:rPr lang="en-US" b="1" dirty="0" err="1" smtClean="0">
                <a:latin typeface="Courier New"/>
                <a:cs typeface="Courier New"/>
              </a:rPr>
              <a:t>index.html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51914" y="1234464"/>
            <a:ext cx="6869085" cy="5016759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&lt;</a:t>
            </a:r>
            <a:r>
              <a:rPr lang="en-US" b="1" dirty="0">
                <a:latin typeface="Courier New"/>
                <a:cs typeface="Courier New"/>
              </a:rPr>
              <a:t>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&lt;form action="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queryDB.php</a:t>
            </a:r>
            <a:r>
              <a:rPr lang="en-US" b="1" dirty="0">
                <a:latin typeface="Courier New"/>
                <a:cs typeface="Courier New"/>
              </a:rPr>
              <a:t>"</a:t>
            </a:r>
          </a:p>
          <a:p>
            <a:r>
              <a:rPr lang="en-US" b="1" dirty="0">
                <a:latin typeface="Courier New"/>
                <a:cs typeface="Courier New"/>
              </a:rPr>
              <a:t>          method="get"&gt;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&lt;legend&gt;User input&lt;/legend&gt;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&lt;label&gt;First name:&lt;/label&gt;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&lt;input name="</a:t>
            </a:r>
            <a:r>
              <a:rPr lang="en-US" b="1" dirty="0" err="1">
                <a:latin typeface="Courier New"/>
                <a:cs typeface="Courier New"/>
              </a:rPr>
              <a:t>firstName</a:t>
            </a:r>
            <a:r>
              <a:rPr lang="en-US" b="1" dirty="0">
                <a:latin typeface="Courier New"/>
                <a:cs typeface="Courier New"/>
              </a:rPr>
              <a:t>" type="text" /&gt;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&lt;label&gt;Last name:&lt;/label&gt;</a:t>
            </a:r>
          </a:p>
          <a:p>
            <a:r>
              <a:rPr lang="de-DE" b="1" dirty="0">
                <a:latin typeface="Courier New"/>
                <a:cs typeface="Courier New"/>
              </a:rPr>
              <a:t>                &lt;</a:t>
            </a:r>
            <a:r>
              <a:rPr lang="de-DE" b="1" dirty="0" err="1">
                <a:latin typeface="Courier New"/>
                <a:cs typeface="Courier New"/>
              </a:rPr>
              <a:t>input</a:t>
            </a:r>
            <a:r>
              <a:rPr lang="de-DE" b="1" dirty="0">
                <a:latin typeface="Courier New"/>
                <a:cs typeface="Courier New"/>
              </a:rPr>
              <a:t> </a:t>
            </a:r>
            <a:r>
              <a:rPr lang="de-DE" b="1" dirty="0" err="1">
                <a:latin typeface="Courier New"/>
                <a:cs typeface="Courier New"/>
              </a:rPr>
              <a:t>name</a:t>
            </a:r>
            <a:r>
              <a:rPr lang="de-DE" b="1" dirty="0">
                <a:latin typeface="Courier New"/>
                <a:cs typeface="Courier New"/>
              </a:rPr>
              <a:t>="</a:t>
            </a:r>
            <a:r>
              <a:rPr lang="de-DE" b="1" dirty="0" err="1">
                <a:latin typeface="Courier New"/>
                <a:cs typeface="Courier New"/>
              </a:rPr>
              <a:t>lastName</a:t>
            </a:r>
            <a:r>
              <a:rPr lang="de-DE" b="1" dirty="0">
                <a:latin typeface="Courier New"/>
                <a:cs typeface="Courier New"/>
              </a:rPr>
              <a:t>" type="</a:t>
            </a:r>
            <a:r>
              <a:rPr lang="de-DE" b="1" dirty="0" err="1">
                <a:latin typeface="Courier New"/>
                <a:cs typeface="Courier New"/>
              </a:rPr>
              <a:t>text</a:t>
            </a:r>
            <a:r>
              <a:rPr lang="de-DE" b="1" dirty="0">
                <a:latin typeface="Courier New"/>
                <a:cs typeface="Courier New"/>
              </a:rPr>
              <a:t>" /&gt;</a:t>
            </a:r>
          </a:p>
          <a:p>
            <a:r>
              <a:rPr lang="de-DE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de-DE" b="1" dirty="0">
                <a:latin typeface="Courier New"/>
                <a:cs typeface="Courier New"/>
              </a:rPr>
              <a:t>            </a:t>
            </a:r>
          </a:p>
          <a:p>
            <a:r>
              <a:rPr lang="de-DE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fi-FI" b="1" dirty="0">
                <a:latin typeface="Courier New"/>
                <a:cs typeface="Courier New"/>
              </a:rPr>
              <a:t>                &lt;input </a:t>
            </a:r>
            <a:r>
              <a:rPr lang="fi-FI" b="1" dirty="0" err="1">
                <a:latin typeface="Courier New"/>
                <a:cs typeface="Courier New"/>
              </a:rPr>
              <a:t>type="submit</a:t>
            </a:r>
            <a:r>
              <a:rPr lang="fi-FI" b="1" dirty="0">
                <a:latin typeface="Courier New"/>
                <a:cs typeface="Courier New"/>
              </a:rPr>
              <a:t>" </a:t>
            </a:r>
            <a:r>
              <a:rPr lang="fi-FI" b="1" dirty="0" err="1">
                <a:latin typeface="Courier New"/>
                <a:cs typeface="Courier New"/>
              </a:rPr>
              <a:t>value="Submit</a:t>
            </a:r>
            <a:r>
              <a:rPr lang="fi-FI" b="1" dirty="0">
                <a:latin typeface="Courier New"/>
                <a:cs typeface="Courier New"/>
              </a:rPr>
              <a:t>" /&gt;</a:t>
            </a:r>
          </a:p>
          <a:p>
            <a:r>
              <a:rPr lang="fi-FI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&lt;/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b="1" dirty="0">
                <a:latin typeface="Courier New"/>
                <a:cs typeface="Courier New"/>
              </a:rPr>
              <a:t>&lt;/body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6091" y="2712174"/>
            <a:ext cx="2407129" cy="1631216"/>
          </a:xfrm>
          <a:prstGeom prst="rect">
            <a:avLst/>
          </a:prstGeom>
          <a:solidFill>
            <a:srgbClr val="A12A03"/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For Assignment #1,</a:t>
            </a:r>
          </a:p>
          <a:p>
            <a:r>
              <a:rPr lang="en-US" sz="2000" dirty="0" smtClean="0">
                <a:solidFill>
                  <a:srgbClr val="FFFF00"/>
                </a:solidFill>
              </a:rPr>
              <a:t>you should have </a:t>
            </a:r>
          </a:p>
          <a:p>
            <a:r>
              <a:rPr lang="en-US" sz="2000" dirty="0" smtClean="0">
                <a:solidFill>
                  <a:srgbClr val="FFFF00"/>
                </a:solidFill>
              </a:rPr>
              <a:t>more than just</a:t>
            </a:r>
          </a:p>
          <a:p>
            <a:r>
              <a:rPr lang="en-US" sz="2000" dirty="0" smtClean="0">
                <a:solidFill>
                  <a:srgbClr val="FFFF00"/>
                </a:solidFill>
              </a:rPr>
              <a:t>input text fields</a:t>
            </a:r>
          </a:p>
          <a:p>
            <a:r>
              <a:rPr lang="en-US" sz="2000" dirty="0" smtClean="0">
                <a:solidFill>
                  <a:srgbClr val="FFFF00"/>
                </a:solidFill>
              </a:rPr>
              <a:t>in your HTML form!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84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Page: </a:t>
            </a:r>
            <a:r>
              <a:rPr lang="en-US" b="1" dirty="0" err="1" smtClean="0">
                <a:latin typeface="Courier New"/>
                <a:cs typeface="Courier New"/>
              </a:rPr>
              <a:t>queryDB.php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5806" y="1275841"/>
            <a:ext cx="8611421" cy="5401479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&lt;h1&gt;Query Results&lt;/h1&gt;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&lt;p&gt;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&lt;?</a:t>
            </a:r>
            <a:r>
              <a:rPr lang="en-US" sz="1500" b="1" dirty="0" err="1">
                <a:latin typeface="Courier New"/>
                <a:cs typeface="Courier New"/>
              </a:rPr>
              <a:t>php</a:t>
            </a:r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        $first = </a:t>
            </a:r>
            <a:r>
              <a:rPr lang="en-US" sz="1500" b="1" dirty="0" err="1">
                <a:latin typeface="Courier New"/>
                <a:cs typeface="Courier New"/>
              </a:rPr>
              <a:t>filter_input</a:t>
            </a:r>
            <a:r>
              <a:rPr lang="en-US" sz="1500" b="1" dirty="0">
                <a:latin typeface="Courier New"/>
                <a:cs typeface="Courier New"/>
              </a:rPr>
              <a:t>(INPUT_GET, "</a:t>
            </a:r>
            <a:r>
              <a:rPr lang="en-US" sz="1500" b="1" dirty="0" err="1">
                <a:latin typeface="Courier New"/>
                <a:cs typeface="Courier New"/>
              </a:rPr>
              <a:t>firstName</a:t>
            </a:r>
            <a:r>
              <a:rPr lang="en-US" sz="1500" b="1" dirty="0">
                <a:latin typeface="Courier New"/>
                <a:cs typeface="Courier New"/>
              </a:rPr>
              <a:t>");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$last  = </a:t>
            </a:r>
            <a:r>
              <a:rPr lang="en-US" sz="1500" b="1" dirty="0" err="1">
                <a:latin typeface="Courier New"/>
                <a:cs typeface="Courier New"/>
              </a:rPr>
              <a:t>filter_input</a:t>
            </a:r>
            <a:r>
              <a:rPr lang="en-US" sz="1500" b="1" dirty="0">
                <a:latin typeface="Courier New"/>
                <a:cs typeface="Courier New"/>
              </a:rPr>
              <a:t>(INPUT_GET, "</a:t>
            </a:r>
            <a:r>
              <a:rPr lang="en-US" sz="1500" b="1" dirty="0" err="1">
                <a:latin typeface="Courier New"/>
                <a:cs typeface="Courier New"/>
              </a:rPr>
              <a:t>lastName</a:t>
            </a:r>
            <a:r>
              <a:rPr lang="en-US" sz="1500" b="1" dirty="0">
                <a:latin typeface="Courier New"/>
                <a:cs typeface="Courier New"/>
              </a:rPr>
              <a:t>");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try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// Connect to the database.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$con = new PDO</a:t>
            </a:r>
            <a:r>
              <a:rPr lang="en-US" sz="1500" b="1" dirty="0" smtClean="0">
                <a:solidFill>
                  <a:srgbClr val="B23C00"/>
                </a:solidFill>
                <a:latin typeface="Courier New"/>
                <a:cs typeface="Courier New"/>
              </a:rPr>
              <a:t>("</a:t>
            </a:r>
            <a:r>
              <a:rPr lang="en-US" sz="15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mysql:host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=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localhost;dbname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=</a:t>
            </a:r>
            <a:r>
              <a:rPr lang="en-US" sz="15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supercoders</a:t>
            </a:r>
            <a:r>
              <a:rPr lang="en-US" sz="1500" b="1" dirty="0" smtClean="0">
                <a:solidFill>
                  <a:srgbClr val="B23C00"/>
                </a:solidFill>
                <a:latin typeface="Courier New"/>
                <a:cs typeface="Courier New"/>
              </a:rPr>
              <a:t>",</a:t>
            </a:r>
            <a:r>
              <a:rPr lang="de-DE" sz="15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                           </a:t>
            </a:r>
          </a:p>
          <a:p>
            <a:r>
              <a:rPr lang="de-DE" sz="15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                           "</a:t>
            </a:r>
            <a:r>
              <a:rPr lang="de-DE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supercoders</a:t>
            </a:r>
            <a:r>
              <a:rPr lang="de-DE" sz="1500" b="1" dirty="0">
                <a:solidFill>
                  <a:srgbClr val="B23C00"/>
                </a:solidFill>
                <a:latin typeface="Courier New"/>
                <a:cs typeface="Courier New"/>
              </a:rPr>
              <a:t>", "</a:t>
            </a:r>
            <a:r>
              <a:rPr lang="de-DE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sesame</a:t>
            </a:r>
            <a:r>
              <a:rPr lang="de-DE" sz="1500" b="1" dirty="0">
                <a:solidFill>
                  <a:srgbClr val="B23C00"/>
                </a:solidFill>
                <a:latin typeface="Courier New"/>
                <a:cs typeface="Courier New"/>
              </a:rPr>
              <a:t>");</a:t>
            </a:r>
          </a:p>
          <a:p>
            <a:r>
              <a:rPr lang="de-DE" sz="1500" b="1" dirty="0">
                <a:solidFill>
                  <a:srgbClr val="B23C00"/>
                </a:solidFill>
                <a:latin typeface="Courier New"/>
                <a:cs typeface="Courier New"/>
              </a:rPr>
              <a:t>                </a:t>
            </a:r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$</a:t>
            </a:r>
            <a:r>
              <a:rPr lang="de-DE" sz="1500" b="1" dirty="0" err="1">
                <a:solidFill>
                  <a:srgbClr val="008000"/>
                </a:solidFill>
                <a:latin typeface="Courier New"/>
                <a:cs typeface="Courier New"/>
              </a:rPr>
              <a:t>con</a:t>
            </a:r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de-DE" sz="1500" b="1" dirty="0" err="1">
                <a:solidFill>
                  <a:srgbClr val="008000"/>
                </a:solidFill>
                <a:latin typeface="Courier New"/>
                <a:cs typeface="Courier New"/>
              </a:rPr>
              <a:t>setAttribute</a:t>
            </a:r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(PDO::ATTR_ERRMODE,</a:t>
            </a:r>
          </a:p>
          <a:p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               PDO::ERRMODE_EXCEPTION)</a:t>
            </a:r>
            <a:r>
              <a:rPr lang="de-DE" sz="1500" b="1" dirty="0" smtClean="0">
                <a:solidFill>
                  <a:srgbClr val="008000"/>
                </a:solidFill>
                <a:latin typeface="Courier New"/>
                <a:cs typeface="Courier New"/>
              </a:rPr>
              <a:t>;</a:t>
            </a:r>
          </a:p>
          <a:p>
            <a:endParaRPr lang="de-DE" sz="1500" b="1" dirty="0" smtClean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</a:t>
            </a:r>
            <a:r>
              <a:rPr lang="de-DE" sz="1500" b="1" dirty="0" smtClean="0">
                <a:latin typeface="Courier New"/>
                <a:cs typeface="Courier New"/>
              </a:rPr>
              <a:t>               ...</a:t>
            </a:r>
            <a:endParaRPr lang="en-US" sz="1500" b="1" dirty="0" smtClean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smtClean="0">
                <a:latin typeface="Courier New"/>
                <a:cs typeface="Courier New"/>
              </a:rPr>
              <a:t>           </a:t>
            </a:r>
            <a:r>
              <a:rPr lang="en-US" sz="1500" b="1" dirty="0" smtClean="0">
                <a:solidFill>
                  <a:srgbClr val="0033CC"/>
                </a:solidFill>
                <a:latin typeface="Courier New"/>
                <a:cs typeface="Courier New"/>
              </a:rPr>
              <a:t>}</a:t>
            </a:r>
            <a:endParaRPr lang="en-US" sz="1500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fr-FR" sz="1500" b="1" dirty="0">
                <a:solidFill>
                  <a:srgbClr val="0033CC"/>
                </a:solidFill>
                <a:latin typeface="Courier New"/>
                <a:cs typeface="Courier New"/>
              </a:rPr>
              <a:t>            catch(</a:t>
            </a:r>
            <a:r>
              <a:rPr lang="fr-FR" sz="1500" b="1" dirty="0" err="1">
                <a:solidFill>
                  <a:srgbClr val="0033CC"/>
                </a:solidFill>
                <a:latin typeface="Courier New"/>
                <a:cs typeface="Courier New"/>
              </a:rPr>
              <a:t>PDOException</a:t>
            </a:r>
            <a:r>
              <a:rPr lang="fr-FR" sz="1500" b="1" dirty="0">
                <a:solidFill>
                  <a:srgbClr val="0033CC"/>
                </a:solidFill>
                <a:latin typeface="Courier New"/>
                <a:cs typeface="Courier New"/>
              </a:rPr>
              <a:t> $ex) {</a:t>
            </a:r>
          </a:p>
          <a:p>
            <a:r>
              <a:rPr lang="es-ES_tradnl" sz="1500" b="1" dirty="0">
                <a:solidFill>
                  <a:srgbClr val="0033CC"/>
                </a:solidFill>
                <a:latin typeface="Courier New"/>
                <a:cs typeface="Courier New"/>
              </a:rPr>
              <a:t>                echo 'ERROR: '.$ex-&gt;</a:t>
            </a:r>
            <a:r>
              <a:rPr lang="es-ES_tradnl" sz="1500" b="1" dirty="0" err="1">
                <a:solidFill>
                  <a:srgbClr val="0033CC"/>
                </a:solidFill>
                <a:latin typeface="Courier New"/>
                <a:cs typeface="Courier New"/>
              </a:rPr>
              <a:t>getMessage</a:t>
            </a:r>
            <a:r>
              <a:rPr lang="es-ES_tradnl" sz="1500" b="1" dirty="0">
                <a:solidFill>
                  <a:srgbClr val="0033CC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s-ES_tradnl" sz="1500" b="1" dirty="0">
                <a:solidFill>
                  <a:srgbClr val="0033CC"/>
                </a:solidFill>
                <a:latin typeface="Courier New"/>
                <a:cs typeface="Courier New"/>
              </a:rPr>
              <a:t>            }        </a:t>
            </a:r>
          </a:p>
          <a:p>
            <a:r>
              <a:rPr lang="es-ES_tradnl" sz="1500" b="1" dirty="0">
                <a:latin typeface="Courier New"/>
                <a:cs typeface="Courier New"/>
              </a:rPr>
              <a:t>        ?&gt;</a:t>
            </a:r>
          </a:p>
          <a:p>
            <a:r>
              <a:rPr lang="es-ES_tradnl" sz="1500" b="1" dirty="0">
                <a:latin typeface="Courier New"/>
                <a:cs typeface="Courier New"/>
              </a:rPr>
              <a:t>    &lt;/p&gt;</a:t>
            </a:r>
          </a:p>
          <a:p>
            <a:r>
              <a:rPr lang="es-ES_tradnl" sz="1500" b="1" dirty="0">
                <a:latin typeface="Courier New"/>
                <a:cs typeface="Courier New"/>
              </a:rPr>
              <a:t>&lt;/</a:t>
            </a:r>
            <a:r>
              <a:rPr lang="es-ES_tradnl" sz="1500" b="1" dirty="0" err="1">
                <a:latin typeface="Courier New"/>
                <a:cs typeface="Courier New"/>
              </a:rPr>
              <a:t>body</a:t>
            </a:r>
            <a:r>
              <a:rPr lang="es-ES_tradnl" sz="1500" b="1" dirty="0" smtClean="0">
                <a:latin typeface="Courier New"/>
                <a:cs typeface="Courier New"/>
              </a:rPr>
              <a:t>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195" y="5989292"/>
            <a:ext cx="3698348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PDO documentation:</a:t>
            </a:r>
          </a:p>
          <a:p>
            <a:r>
              <a:rPr lang="en-US" dirty="0">
                <a:hlinkClick r:id="rId2"/>
              </a:rPr>
              <a:t>http://php.net/manual/en/</a:t>
            </a:r>
            <a:r>
              <a:rPr lang="en-US" dirty="0" smtClean="0">
                <a:hlinkClick r:id="rId2"/>
              </a:rPr>
              <a:t>book.pdo.php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498048" y="1417342"/>
            <a:ext cx="13823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queryDB.php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928" y="3520439"/>
            <a:ext cx="1838664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</a:rPr>
              <a:t>Connect to the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database and </a:t>
            </a:r>
            <a:br>
              <a:rPr lang="en-US" dirty="0" smtClean="0">
                <a:solidFill>
                  <a:srgbClr val="A12A03"/>
                </a:solidFill>
              </a:rPr>
            </a:br>
            <a:r>
              <a:rPr lang="en-US" dirty="0" smtClean="0">
                <a:solidFill>
                  <a:srgbClr val="A12A03"/>
                </a:solidFill>
              </a:rPr>
              <a:t>set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$con</a:t>
            </a:r>
            <a:endParaRPr lang="en-US" dirty="0" smtClean="0">
              <a:solidFill>
                <a:srgbClr val="A12A03"/>
              </a:solidFill>
            </a:endParaRPr>
          </a:p>
          <a:p>
            <a:r>
              <a:rPr lang="en-US" dirty="0" smtClean="0">
                <a:solidFill>
                  <a:srgbClr val="A12A03"/>
                </a:solidFill>
              </a:rPr>
              <a:t>to refer to the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connection object.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75298" y="3977634"/>
            <a:ext cx="1120018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If an error </a:t>
            </a:r>
            <a:br>
              <a:rPr lang="en-US" dirty="0" smtClean="0">
                <a:solidFill>
                  <a:srgbClr val="008000"/>
                </a:solidFill>
              </a:rPr>
            </a:br>
            <a:r>
              <a:rPr lang="en-US" dirty="0" smtClean="0">
                <a:solidFill>
                  <a:srgbClr val="008000"/>
                </a:solidFill>
              </a:rPr>
              <a:t>occurs,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throw an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exception.</a:t>
            </a:r>
          </a:p>
        </p:txBody>
      </p:sp>
    </p:spTree>
    <p:extLst>
      <p:ext uri="{BB962C8B-B14F-4D97-AF65-F5344CB8AC3E}">
        <p14:creationId xmlns:p14="http://schemas.microsoft.com/office/powerpoint/2010/main" val="2142822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Page: </a:t>
            </a:r>
            <a:r>
              <a:rPr lang="en-US" b="1" dirty="0" err="1">
                <a:latin typeface="Courier New"/>
                <a:cs typeface="Courier New"/>
              </a:rPr>
              <a:t>queryDB.php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59427" y="1234464"/>
            <a:ext cx="7818767" cy="5016759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            try {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...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            $</a:t>
            </a:r>
            <a:r>
              <a:rPr lang="en-US" b="1" dirty="0">
                <a:latin typeface="Courier New"/>
                <a:cs typeface="Courier New"/>
              </a:rPr>
              <a:t>query = "SELECT * FROM people";  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      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// We're going to construct an HTML table.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    print "&lt;table border='1'&gt;\n";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// Fetch the database field names.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   $result = $con-&gt;query($query);</a:t>
            </a:r>
          </a:p>
          <a:p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                $</a:t>
            </a:r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row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 = $</a:t>
            </a:r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result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-&gt;</a:t>
            </a:r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fetch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(PDO::FETCH_ASSOC);</a:t>
            </a:r>
          </a:p>
          <a:p>
            <a:r>
              <a:rPr lang="pl-PL" b="1" dirty="0">
                <a:latin typeface="Courier New"/>
                <a:cs typeface="Courier New"/>
              </a:rPr>
              <a:t>                </a:t>
            </a:r>
          </a:p>
          <a:p>
            <a:r>
              <a:rPr lang="pl-PL" b="1" dirty="0">
                <a:latin typeface="Courier New"/>
                <a:cs typeface="Courier New"/>
              </a:rPr>
              <a:t>                </a:t>
            </a:r>
            <a:r>
              <a:rPr lang="pl-PL" b="1" dirty="0">
                <a:solidFill>
                  <a:srgbClr val="008000"/>
                </a:solidFill>
                <a:latin typeface="Courier New"/>
                <a:cs typeface="Courier New"/>
              </a:rPr>
              <a:t>// </a:t>
            </a:r>
            <a:r>
              <a:rPr lang="pl-PL" b="1" dirty="0" err="1">
                <a:solidFill>
                  <a:srgbClr val="008000"/>
                </a:solidFill>
                <a:latin typeface="Courier New"/>
                <a:cs typeface="Courier New"/>
              </a:rPr>
              <a:t>Construct</a:t>
            </a:r>
            <a:r>
              <a:rPr lang="pl-PL" b="1" dirty="0">
                <a:solidFill>
                  <a:srgbClr val="008000"/>
                </a:solidFill>
                <a:latin typeface="Courier New"/>
                <a:cs typeface="Courier New"/>
              </a:rPr>
              <a:t> the </a:t>
            </a:r>
            <a:r>
              <a:rPr lang="pl-PL" b="1" dirty="0" err="1">
                <a:solidFill>
                  <a:srgbClr val="008000"/>
                </a:solidFill>
                <a:latin typeface="Courier New"/>
                <a:cs typeface="Courier New"/>
              </a:rPr>
              <a:t>header</a:t>
            </a:r>
            <a:r>
              <a:rPr lang="pl-PL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pl-PL" b="1" dirty="0" err="1">
                <a:solidFill>
                  <a:srgbClr val="008000"/>
                </a:solidFill>
                <a:latin typeface="Courier New"/>
                <a:cs typeface="Courier New"/>
              </a:rPr>
              <a:t>row</a:t>
            </a:r>
            <a:r>
              <a:rPr lang="pl-PL" b="1" dirty="0">
                <a:solidFill>
                  <a:srgbClr val="008000"/>
                </a:solidFill>
                <a:latin typeface="Courier New"/>
                <a:cs typeface="Courier New"/>
              </a:rPr>
              <a:t> of the HTML </a:t>
            </a:r>
            <a:r>
              <a:rPr lang="pl-PL" b="1" dirty="0" err="1">
                <a:solidFill>
                  <a:srgbClr val="008000"/>
                </a:solidFill>
                <a:latin typeface="Courier New"/>
                <a:cs typeface="Courier New"/>
              </a:rPr>
              <a:t>table</a:t>
            </a:r>
            <a:r>
              <a:rPr lang="pl-PL" b="1" dirty="0">
                <a:solidFill>
                  <a:srgbClr val="008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hu-HU" b="1" dirty="0">
                <a:solidFill>
                  <a:srgbClr val="008000"/>
                </a:solidFill>
                <a:latin typeface="Courier New"/>
                <a:cs typeface="Courier New"/>
              </a:rPr>
              <a:t>                print "  </a:t>
            </a:r>
            <a:r>
              <a:rPr lang="hu-HU" b="1" dirty="0" smtClean="0">
                <a:solidFill>
                  <a:srgbClr val="008000"/>
                </a:solidFill>
                <a:latin typeface="Courier New"/>
                <a:cs typeface="Courier New"/>
              </a:rPr>
              <a:t>          </a:t>
            </a:r>
            <a:r>
              <a:rPr lang="hu-HU" b="1" dirty="0">
                <a:solidFill>
                  <a:srgbClr val="008000"/>
                </a:solidFill>
                <a:latin typeface="Courier New"/>
                <a:cs typeface="Courier New"/>
              </a:rPr>
              <a:t>&lt;tr&gt;\n";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           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foreach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($row as $field =&gt; $value) {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print "    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           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th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&gt;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$field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&lt;/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th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&gt;\n";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            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hu-HU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hu-HU" b="1" dirty="0" smtClean="0">
                <a:solidFill>
                  <a:srgbClr val="008000"/>
                </a:solidFill>
                <a:latin typeface="Courier New"/>
                <a:cs typeface="Courier New"/>
              </a:rPr>
              <a:t>               print </a:t>
            </a:r>
            <a:r>
              <a:rPr lang="hu-HU" b="1" dirty="0">
                <a:solidFill>
                  <a:srgbClr val="008000"/>
                </a:solidFill>
                <a:latin typeface="Courier New"/>
                <a:cs typeface="Courier New"/>
              </a:rPr>
              <a:t>"            </a:t>
            </a:r>
            <a:r>
              <a:rPr lang="hu-HU" b="1" dirty="0" smtClean="0">
                <a:solidFill>
                  <a:srgbClr val="008000"/>
                </a:solidFill>
                <a:latin typeface="Courier New"/>
                <a:cs typeface="Courier New"/>
              </a:rPr>
              <a:t>&lt;/tr</a:t>
            </a:r>
            <a:r>
              <a:rPr lang="hu-HU" b="1" dirty="0">
                <a:solidFill>
                  <a:srgbClr val="008000"/>
                </a:solidFill>
                <a:latin typeface="Courier New"/>
                <a:cs typeface="Courier New"/>
              </a:rPr>
              <a:t>&gt;\n";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...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}  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805" y="3337561"/>
            <a:ext cx="2506415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</a:rPr>
              <a:t>Query the database to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get a result set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$result</a:t>
            </a:r>
            <a:r>
              <a:rPr lang="en-US" dirty="0" smtClean="0">
                <a:solidFill>
                  <a:srgbClr val="A12A03"/>
                </a:solidFill>
              </a:rPr>
              <a:t>.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Fetch one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$row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 smtClean="0">
                <a:solidFill>
                  <a:srgbClr val="A12A03"/>
                </a:solidFill>
              </a:rPr>
              <a:t>from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the result set as an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associative array of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field:value</a:t>
            </a:r>
            <a:r>
              <a:rPr lang="en-US" dirty="0" smtClean="0">
                <a:solidFill>
                  <a:srgbClr val="A12A03"/>
                </a:solidFill>
              </a:rPr>
              <a:t> elements.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Print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$field </a:t>
            </a:r>
            <a:r>
              <a:rPr lang="en-US" dirty="0" smtClean="0">
                <a:solidFill>
                  <a:srgbClr val="A12A03"/>
                </a:solidFill>
              </a:rPr>
              <a:t>name.</a:t>
            </a:r>
            <a:endParaRPr lang="en-US" dirty="0">
              <a:solidFill>
                <a:srgbClr val="A12A0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170" y="1325903"/>
            <a:ext cx="13823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queryDB.php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181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Page: </a:t>
            </a:r>
            <a:r>
              <a:rPr lang="en-US" b="1" dirty="0" err="1">
                <a:latin typeface="Courier New"/>
                <a:cs typeface="Courier New"/>
              </a:rPr>
              <a:t>queryDB.php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234464"/>
            <a:ext cx="8803812" cy="4031873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            try {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...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 Constrain the query if we got first and last names.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    if ((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strlen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($first) &gt; 0) &amp;&amp; (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strlen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($last) &gt; 0)) {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        $query = "SELECT * FROM people ".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                 "WHERE first = '$first' ".</a:t>
            </a:r>
          </a:p>
          <a:p>
            <a:r>
              <a:rPr lang="it-IT" b="1" dirty="0">
                <a:solidFill>
                  <a:srgbClr val="0033CC"/>
                </a:solidFill>
                <a:latin typeface="Courier New"/>
                <a:cs typeface="Courier New"/>
              </a:rPr>
              <a:t>                             "AND   last  = '$last'";</a:t>
            </a:r>
          </a:p>
          <a:p>
            <a:r>
              <a:rPr lang="it-IT" b="1" dirty="0">
                <a:solidFill>
                  <a:srgbClr val="0033CC"/>
                </a:solidFill>
                <a:latin typeface="Courier New"/>
                <a:cs typeface="Courier New"/>
              </a:rPr>
              <a:t>                }</a:t>
            </a:r>
          </a:p>
          <a:p>
            <a:r>
              <a:rPr lang="it-IT" b="1" dirty="0">
                <a:latin typeface="Courier New"/>
                <a:cs typeface="Courier New"/>
              </a:rPr>
              <a:t>                </a:t>
            </a:r>
          </a:p>
          <a:p>
            <a:r>
              <a:rPr lang="it-IT" b="1" dirty="0">
                <a:latin typeface="Courier New"/>
                <a:cs typeface="Courier New"/>
              </a:rPr>
              <a:t>                </a:t>
            </a:r>
            <a:r>
              <a:rPr lang="it-IT" b="1" dirty="0">
                <a:solidFill>
                  <a:srgbClr val="B23C00"/>
                </a:solidFill>
                <a:latin typeface="Courier New"/>
                <a:cs typeface="Courier New"/>
              </a:rPr>
              <a:t>// </a:t>
            </a:r>
            <a:r>
              <a:rPr lang="it-IT" b="1" dirty="0" err="1">
                <a:solidFill>
                  <a:srgbClr val="B23C00"/>
                </a:solidFill>
                <a:latin typeface="Courier New"/>
                <a:cs typeface="Courier New"/>
              </a:rPr>
              <a:t>Fetch</a:t>
            </a:r>
            <a:r>
              <a:rPr lang="it-IT" b="1" dirty="0">
                <a:solidFill>
                  <a:srgbClr val="B23C00"/>
                </a:solidFill>
                <a:latin typeface="Courier New"/>
                <a:cs typeface="Courier New"/>
              </a:rPr>
              <a:t> the </a:t>
            </a:r>
            <a:r>
              <a:rPr lang="it-IT" b="1" dirty="0" err="1">
                <a:solidFill>
                  <a:srgbClr val="B23C00"/>
                </a:solidFill>
                <a:latin typeface="Courier New"/>
                <a:cs typeface="Courier New"/>
              </a:rPr>
              <a:t>matching</a:t>
            </a:r>
            <a:r>
              <a:rPr lang="it-IT" b="1" dirty="0">
                <a:solidFill>
                  <a:srgbClr val="B23C00"/>
                </a:solidFill>
                <a:latin typeface="Courier New"/>
                <a:cs typeface="Courier New"/>
              </a:rPr>
              <a:t> database </a:t>
            </a:r>
            <a:r>
              <a:rPr lang="it-IT" b="1" dirty="0" err="1">
                <a:solidFill>
                  <a:srgbClr val="B23C00"/>
                </a:solidFill>
                <a:latin typeface="Courier New"/>
                <a:cs typeface="Courier New"/>
              </a:rPr>
              <a:t>table</a:t>
            </a:r>
            <a:r>
              <a:rPr lang="it-IT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it-IT" b="1" dirty="0" err="1">
                <a:solidFill>
                  <a:srgbClr val="B23C00"/>
                </a:solidFill>
                <a:latin typeface="Courier New"/>
                <a:cs typeface="Courier New"/>
              </a:rPr>
              <a:t>rows</a:t>
            </a:r>
            <a:r>
              <a:rPr lang="it-IT" b="1" dirty="0">
                <a:solidFill>
                  <a:srgbClr val="B23C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   $data = $con-&gt;query($query);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   $data-&gt;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setFetchMode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(PDO::FETCH_ASSOC)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...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}  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89" y="3703317"/>
            <a:ext cx="1986942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</a:rPr>
              <a:t>Query the database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again to get the 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result set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$data</a:t>
            </a:r>
            <a:r>
              <a:rPr lang="en-US" dirty="0" smtClean="0">
                <a:solidFill>
                  <a:srgbClr val="A12A03"/>
                </a:solidFill>
              </a:rPr>
              <a:t>.</a:t>
            </a:r>
            <a:endParaRPr lang="en-US" dirty="0">
              <a:solidFill>
                <a:srgbClr val="A12A0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98048" y="1325903"/>
            <a:ext cx="13823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queryDB.php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409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Page: </a:t>
            </a:r>
            <a:r>
              <a:rPr lang="en-US" b="1" dirty="0" err="1">
                <a:latin typeface="Courier New"/>
                <a:cs typeface="Courier New"/>
              </a:rPr>
              <a:t>queryDB.php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8344" y="1417342"/>
            <a:ext cx="8311289" cy="4031873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            try {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...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/</a:t>
            </a:r>
            <a:r>
              <a:rPr lang="en-US" b="1" dirty="0">
                <a:latin typeface="Courier New"/>
                <a:cs typeface="Courier New"/>
              </a:rPr>
              <a:t>/ Construct the HTML table row by row.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foreach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($data as $row) {</a:t>
            </a:r>
          </a:p>
          <a:p>
            <a:r>
              <a:rPr lang="hu-HU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print " </a:t>
            </a:r>
            <a:r>
              <a:rPr lang="hu-HU" b="1" dirty="0" smtClean="0">
                <a:solidFill>
                  <a:srgbClr val="008000"/>
                </a:solidFill>
                <a:latin typeface="Courier New"/>
                <a:cs typeface="Courier New"/>
              </a:rPr>
              <a:t>           </a:t>
            </a:r>
            <a:r>
              <a:rPr lang="hu-HU" b="1" dirty="0">
                <a:solidFill>
                  <a:srgbClr val="008000"/>
                </a:solidFill>
                <a:latin typeface="Courier New"/>
                <a:cs typeface="Courier New"/>
              </a:rPr>
              <a:t>&lt;tr&gt;\n";</a:t>
            </a:r>
          </a:p>
          <a:p>
            <a:r>
              <a:rPr lang="hu-HU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foreach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($row as $name =&gt; $value)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           print "     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  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&lt;td&gt;$value&lt;/td&gt;\n";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       }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</a:t>
            </a:r>
          </a:p>
          <a:p>
            <a:r>
              <a:rPr lang="hu-HU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print "   </a:t>
            </a:r>
            <a:r>
              <a:rPr lang="hu-HU" b="1" dirty="0" smtClean="0">
                <a:solidFill>
                  <a:srgbClr val="008000"/>
                </a:solidFill>
                <a:latin typeface="Courier New"/>
                <a:cs typeface="Courier New"/>
              </a:rPr>
              <a:t>         </a:t>
            </a:r>
            <a:r>
              <a:rPr lang="hu-HU" b="1" dirty="0">
                <a:solidFill>
                  <a:srgbClr val="008000"/>
                </a:solidFill>
                <a:latin typeface="Courier New"/>
                <a:cs typeface="Courier New"/>
              </a:rPr>
              <a:t>&lt;/tr&gt;\n";</a:t>
            </a:r>
          </a:p>
          <a:p>
            <a:r>
              <a:rPr lang="hu-HU" b="1" dirty="0">
                <a:solidFill>
                  <a:srgbClr val="008000"/>
                </a:solidFill>
                <a:latin typeface="Courier New"/>
                <a:cs typeface="Courier New"/>
              </a:rPr>
              <a:t>                }</a:t>
            </a:r>
          </a:p>
          <a:p>
            <a:r>
              <a:rPr lang="hu-HU" b="1" dirty="0">
                <a:latin typeface="Courier New"/>
                <a:cs typeface="Courier New"/>
              </a:rPr>
              <a:t>                </a:t>
            </a:r>
          </a:p>
          <a:p>
            <a:r>
              <a:rPr lang="hu-HU" b="1" dirty="0">
                <a:latin typeface="Courier New"/>
                <a:cs typeface="Courier New"/>
              </a:rPr>
              <a:t>                print </a:t>
            </a:r>
            <a:r>
              <a:rPr lang="hu-HU" b="1" dirty="0" smtClean="0">
                <a:latin typeface="Courier New"/>
                <a:cs typeface="Courier New"/>
              </a:rPr>
              <a:t>”        &lt;</a:t>
            </a:r>
            <a:r>
              <a:rPr lang="hu-HU" b="1" dirty="0">
                <a:latin typeface="Courier New"/>
                <a:cs typeface="Courier New"/>
              </a:rPr>
              <a:t>/table&gt;\n";</a:t>
            </a:r>
            <a:r>
              <a:rPr lang="en-US" b="1" dirty="0" smtClean="0">
                <a:latin typeface="Courier New"/>
                <a:cs typeface="Courier New"/>
              </a:rPr>
              <a:t>                ...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}  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588" y="2415125"/>
            <a:ext cx="2317161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Loop over each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$row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of the result set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$data</a:t>
            </a:r>
            <a:r>
              <a:rPr lang="en-US" dirty="0" smtClean="0">
                <a:solidFill>
                  <a:srgbClr val="008000"/>
                </a:solidFill>
              </a:rPr>
              <a:t>.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2588" y="3146637"/>
            <a:ext cx="255731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</a:rPr>
              <a:t>Loop over the </a:t>
            </a:r>
            <a:r>
              <a:rPr lang="en-US" dirty="0" err="1" smtClean="0">
                <a:solidFill>
                  <a:srgbClr val="A12A03"/>
                </a:solidFill>
              </a:rPr>
              <a:t>name:value</a:t>
            </a:r>
            <a:endParaRPr lang="en-US" dirty="0" smtClean="0">
              <a:solidFill>
                <a:srgbClr val="A12A03"/>
              </a:solidFill>
            </a:endParaRPr>
          </a:p>
          <a:p>
            <a:r>
              <a:rPr lang="en-US" dirty="0" smtClean="0">
                <a:solidFill>
                  <a:srgbClr val="A12A03"/>
                </a:solidFill>
              </a:rPr>
              <a:t>elements of each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$row</a:t>
            </a:r>
            <a:r>
              <a:rPr lang="en-US" dirty="0" smtClean="0">
                <a:solidFill>
                  <a:srgbClr val="A12A03"/>
                </a:solidFill>
              </a:rPr>
              <a:t>.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Print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$value</a:t>
            </a:r>
            <a:r>
              <a:rPr lang="en-US" dirty="0" smtClean="0">
                <a:solidFill>
                  <a:srgbClr val="A12A03"/>
                </a:solidFill>
              </a:rPr>
              <a:t>.</a:t>
            </a:r>
            <a:endParaRPr lang="en-US" dirty="0">
              <a:solidFill>
                <a:srgbClr val="A12A03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06609" y="1508781"/>
            <a:ext cx="13823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queryDB.php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66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Fetch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042161"/>
          </a:xfrm>
        </p:spPr>
        <p:txBody>
          <a:bodyPr/>
          <a:lstStyle/>
          <a:p>
            <a:r>
              <a:rPr lang="en-US" dirty="0" smtClean="0"/>
              <a:t>Instead of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You can write instead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5952" y="1959718"/>
            <a:ext cx="558702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$result = $con-&gt;query($query);</a:t>
            </a:r>
          </a:p>
          <a:p>
            <a:r>
              <a:rPr lang="pl-PL" sz="1800" b="1" dirty="0">
                <a:latin typeface="Courier New"/>
                <a:cs typeface="Courier New"/>
              </a:rPr>
              <a:t>$</a:t>
            </a:r>
            <a:r>
              <a:rPr lang="pl-PL" sz="1800" b="1" dirty="0" err="1">
                <a:latin typeface="Courier New"/>
                <a:cs typeface="Courier New"/>
              </a:rPr>
              <a:t>row</a:t>
            </a:r>
            <a:r>
              <a:rPr lang="pl-PL" sz="1800" b="1" dirty="0">
                <a:latin typeface="Courier New"/>
                <a:cs typeface="Courier New"/>
              </a:rPr>
              <a:t> = $</a:t>
            </a:r>
            <a:r>
              <a:rPr lang="pl-PL" sz="1800" b="1" dirty="0" err="1">
                <a:latin typeface="Courier New"/>
                <a:cs typeface="Courier New"/>
              </a:rPr>
              <a:t>result</a:t>
            </a:r>
            <a:r>
              <a:rPr lang="pl-PL" sz="1800" b="1" dirty="0">
                <a:latin typeface="Courier New"/>
                <a:cs typeface="Courier New"/>
              </a:rPr>
              <a:t>-&gt;</a:t>
            </a:r>
            <a:r>
              <a:rPr lang="pl-PL" sz="1800" b="1" dirty="0" err="1">
                <a:latin typeface="Courier New"/>
                <a:cs typeface="Courier New"/>
              </a:rPr>
              <a:t>fetch</a:t>
            </a:r>
            <a:r>
              <a:rPr lang="pl-PL" sz="1800" b="1" dirty="0">
                <a:latin typeface="Courier New"/>
                <a:cs typeface="Courier New"/>
              </a:rPr>
              <a:t>(PDO::FETCH_ASSOC)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1645952" y="3429000"/>
            <a:ext cx="5725546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$result = $con-&gt;query($query)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$result-&gt;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setFetchMode</a:t>
            </a:r>
            <a:r>
              <a:rPr lang="en-US" sz="1800" b="1" dirty="0" smtClean="0">
                <a:latin typeface="Courier New"/>
                <a:cs typeface="Courier New"/>
              </a:rPr>
              <a:t>(</a:t>
            </a:r>
            <a:r>
              <a:rPr lang="pl-PL" sz="1800" b="1" dirty="0">
                <a:latin typeface="Courier New"/>
                <a:cs typeface="Courier New"/>
              </a:rPr>
              <a:t>PDO::FETCH_ASSOC</a:t>
            </a:r>
            <a:r>
              <a:rPr lang="en-US" sz="1800" b="1" dirty="0" smtClean="0">
                <a:latin typeface="Courier New"/>
                <a:cs typeface="Courier New"/>
              </a:rPr>
              <a:t>);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pl-PL" sz="1800" b="1" dirty="0">
                <a:latin typeface="Courier New"/>
                <a:cs typeface="Courier New"/>
              </a:rPr>
              <a:t>$</a:t>
            </a:r>
            <a:r>
              <a:rPr lang="pl-PL" sz="1800" b="1" dirty="0" err="1">
                <a:latin typeface="Courier New"/>
                <a:cs typeface="Courier New"/>
              </a:rPr>
              <a:t>row</a:t>
            </a:r>
            <a:r>
              <a:rPr lang="pl-PL" sz="1800" b="1" dirty="0">
                <a:latin typeface="Courier New"/>
                <a:cs typeface="Courier New"/>
              </a:rPr>
              <a:t> = $</a:t>
            </a:r>
            <a:r>
              <a:rPr lang="pl-PL" sz="1800" b="1" dirty="0" err="1">
                <a:latin typeface="Courier New"/>
                <a:cs typeface="Courier New"/>
              </a:rPr>
              <a:t>result</a:t>
            </a:r>
            <a:r>
              <a:rPr lang="pl-PL" sz="1800" b="1" dirty="0">
                <a:latin typeface="Courier New"/>
                <a:cs typeface="Courier New"/>
              </a:rPr>
              <a:t>-&gt;</a:t>
            </a:r>
            <a:r>
              <a:rPr lang="pl-PL" sz="1800" b="1" dirty="0" err="1">
                <a:latin typeface="Courier New"/>
                <a:cs typeface="Courier New"/>
              </a:rPr>
              <a:t>fetch</a:t>
            </a:r>
            <a:r>
              <a:rPr lang="pl-PL" sz="1800" b="1" dirty="0" smtClean="0">
                <a:latin typeface="Courier New"/>
                <a:cs typeface="Courier New"/>
              </a:rPr>
              <a:t>()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31826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28792</TotalTime>
  <Words>2644</Words>
  <Application>Microsoft Macintosh PowerPoint</Application>
  <PresentationFormat>On-screen Show (4:3)</PresentationFormat>
  <Paragraphs>474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Quadrant</vt:lpstr>
      <vt:lpstr>CS 174: Web Programming September 2 Class Meeting</vt:lpstr>
      <vt:lpstr>Teams</vt:lpstr>
      <vt:lpstr>Three-Tier Web Application Architecture</vt:lpstr>
      <vt:lpstr>Default Web Page: index.html</vt:lpstr>
      <vt:lpstr>PHP Page: queryDB.php</vt:lpstr>
      <vt:lpstr>PHP Page: queryDB.php, cont’d</vt:lpstr>
      <vt:lpstr>PHP Page: queryDB.php, cont’d</vt:lpstr>
      <vt:lpstr>PHP Page: queryDB.php, cont’d</vt:lpstr>
      <vt:lpstr>Setting the Fetch Mode</vt:lpstr>
      <vt:lpstr>Single-Query Alternative</vt:lpstr>
      <vt:lpstr>Single-Query Alternative, cont’d</vt:lpstr>
      <vt:lpstr>Single-Query Alternative, cont’d</vt:lpstr>
      <vt:lpstr>PHP Syntax</vt:lpstr>
      <vt:lpstr>PHP Variables</vt:lpstr>
      <vt:lpstr>PHP Strings</vt:lpstr>
      <vt:lpstr>PHP String Operations</vt:lpstr>
      <vt:lpstr>Heredocs</vt:lpstr>
      <vt:lpstr>PHP Constants</vt:lpstr>
      <vt:lpstr>Two Kinds of PHP Arrays</vt:lpstr>
      <vt:lpstr>Creating PHP Indexed Arrays</vt:lpstr>
      <vt:lpstr>Creating PHP Associative Arrays</vt:lpstr>
      <vt:lpstr>Looping over Array Elements</vt:lpstr>
      <vt:lpstr>Multidimensional Arrays</vt:lpstr>
      <vt:lpstr>PHP Functions</vt:lpstr>
      <vt:lpstr>Scope of PHP Variables</vt:lpstr>
      <vt:lpstr>PHP Data Objects (PDO)</vt:lpstr>
      <vt:lpstr>PDO Examples</vt:lpstr>
      <vt:lpstr>PDO Examples, cont’d</vt:lpstr>
      <vt:lpstr>PDO Examples, cont’d</vt:lpstr>
      <vt:lpstr>PDO Examples,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294</cp:revision>
  <dcterms:created xsi:type="dcterms:W3CDTF">2008-01-12T03:52:55Z</dcterms:created>
  <dcterms:modified xsi:type="dcterms:W3CDTF">2015-09-02T06:38:53Z</dcterms:modified>
  <cp:category/>
</cp:coreProperties>
</file>