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256" r:id="rId2"/>
    <p:sldId id="367" r:id="rId3"/>
    <p:sldId id="364" r:id="rId4"/>
    <p:sldId id="366" r:id="rId5"/>
    <p:sldId id="392" r:id="rId6"/>
    <p:sldId id="417" r:id="rId7"/>
    <p:sldId id="393" r:id="rId8"/>
    <p:sldId id="394" r:id="rId9"/>
    <p:sldId id="391" r:id="rId10"/>
    <p:sldId id="418" r:id="rId11"/>
    <p:sldId id="419" r:id="rId12"/>
    <p:sldId id="420" r:id="rId13"/>
    <p:sldId id="421" r:id="rId14"/>
    <p:sldId id="422" r:id="rId15"/>
    <p:sldId id="423" r:id="rId16"/>
    <p:sldId id="424" r:id="rId17"/>
    <p:sldId id="425" r:id="rId18"/>
    <p:sldId id="395" r:id="rId19"/>
    <p:sldId id="365" r:id="rId20"/>
    <p:sldId id="396" r:id="rId21"/>
    <p:sldId id="397" r:id="rId22"/>
    <p:sldId id="399" r:id="rId23"/>
    <p:sldId id="400" r:id="rId24"/>
    <p:sldId id="401" r:id="rId25"/>
    <p:sldId id="402" r:id="rId26"/>
    <p:sldId id="403" r:id="rId27"/>
    <p:sldId id="404" r:id="rId28"/>
    <p:sldId id="405" r:id="rId29"/>
    <p:sldId id="406" r:id="rId30"/>
    <p:sldId id="407" r:id="rId31"/>
    <p:sldId id="408" r:id="rId32"/>
    <p:sldId id="409" r:id="rId33"/>
    <p:sldId id="410" r:id="rId34"/>
    <p:sldId id="411" r:id="rId35"/>
    <p:sldId id="412" r:id="rId36"/>
    <p:sldId id="413" r:id="rId37"/>
    <p:sldId id="414" r:id="rId38"/>
    <p:sldId id="415" r:id="rId39"/>
    <p:sldId id="416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B23C00"/>
    <a:srgbClr val="A12A03"/>
    <a:srgbClr val="E2EAFF"/>
    <a:srgbClr val="FFFDC7"/>
    <a:srgbClr val="66CCFF"/>
    <a:srgbClr val="A40000"/>
    <a:srgbClr val="0033CC"/>
    <a:srgbClr val="CC99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968" autoAdjust="0"/>
    <p:restoredTop sz="98450" autoAdjust="0"/>
  </p:normalViewPr>
  <p:slideViewPr>
    <p:cSldViewPr>
      <p:cViewPr varScale="1">
        <p:scale>
          <a:sx n="103" d="100"/>
          <a:sy n="103" d="100"/>
        </p:scale>
        <p:origin x="-760" y="-104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8/29/15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58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2015: January 29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835811" y="6263609"/>
            <a:ext cx="1750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174: Web Programming</a:t>
            </a:r>
            <a:r>
              <a:rPr lang="en-US" sz="1000" baseline="0" dirty="0" smtClean="0"/>
              <a:t/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on.mak@sjsu.edu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</a:t>
            </a:r>
            <a:r>
              <a:rPr lang="en-US" sz="3200" dirty="0" smtClean="0"/>
              <a:t>174: Web Programming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August 31 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Fall 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Input: HTML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67" y="1155411"/>
            <a:ext cx="6833722" cy="50167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&lt;body&gt;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&lt;form action="</a:t>
            </a:r>
            <a:r>
              <a:rPr lang="en-US" b="1" dirty="0" err="1">
                <a:solidFill>
                  <a:srgbClr val="B23C00"/>
                </a:solidFill>
                <a:latin typeface="Courier New"/>
                <a:cs typeface="Courier New"/>
              </a:rPr>
              <a:t>text.php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"</a:t>
            </a:r>
          </a:p>
          <a:p>
            <a:r>
              <a:rPr lang="en-US" b="1" dirty="0">
                <a:latin typeface="Courier New"/>
                <a:cs typeface="Courier New"/>
              </a:rPr>
              <a:t>          method="get"&gt;</a:t>
            </a:r>
          </a:p>
          <a:p>
            <a:r>
              <a:rPr lang="en-US" b="1" dirty="0">
                <a:latin typeface="Courier New"/>
                <a:cs typeface="Courier New"/>
              </a:rPr>
              <a:t>        &lt;</a:t>
            </a:r>
            <a:r>
              <a:rPr lang="en-US" b="1" dirty="0" err="1">
                <a:latin typeface="Courier New"/>
                <a:cs typeface="Courier New"/>
              </a:rPr>
              <a:t>fieldset</a:t>
            </a:r>
            <a:r>
              <a:rPr lang="en-US" b="1" dirty="0">
                <a:latin typeface="Courier New"/>
                <a:cs typeface="Courier New"/>
              </a:rPr>
              <a:t>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&lt;legend&gt;User input&lt;/legend&gt;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&lt;p&gt;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    &lt;label&gt;First name:&lt;/label&gt;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    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&lt;input name="</a:t>
            </a:r>
            <a:r>
              <a:rPr lang="en-US" b="1" dirty="0" err="1">
                <a:solidFill>
                  <a:srgbClr val="B23C00"/>
                </a:solidFill>
                <a:latin typeface="Courier New"/>
                <a:cs typeface="Courier New"/>
              </a:rPr>
              <a:t>firstName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" type="text" /&gt;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&lt;/p&gt;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&lt;p&gt;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    &lt;label&gt;Last name:&lt;/label&gt;</a:t>
            </a:r>
          </a:p>
          <a:p>
            <a:r>
              <a:rPr lang="de-DE" b="1" dirty="0">
                <a:latin typeface="Courier New"/>
                <a:cs typeface="Courier New"/>
              </a:rPr>
              <a:t>                </a:t>
            </a:r>
            <a:r>
              <a:rPr lang="de-DE" b="1" dirty="0">
                <a:solidFill>
                  <a:srgbClr val="008000"/>
                </a:solidFill>
                <a:latin typeface="Courier New"/>
                <a:cs typeface="Courier New"/>
              </a:rPr>
              <a:t>&lt;</a:t>
            </a:r>
            <a:r>
              <a:rPr lang="de-DE" b="1" dirty="0" err="1">
                <a:solidFill>
                  <a:srgbClr val="008000"/>
                </a:solidFill>
                <a:latin typeface="Courier New"/>
                <a:cs typeface="Courier New"/>
              </a:rPr>
              <a:t>input</a:t>
            </a:r>
            <a:r>
              <a:rPr lang="de-DE" b="1" dirty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de-DE" b="1" dirty="0" err="1">
                <a:solidFill>
                  <a:srgbClr val="008000"/>
                </a:solidFill>
                <a:latin typeface="Courier New"/>
                <a:cs typeface="Courier New"/>
              </a:rPr>
              <a:t>name</a:t>
            </a:r>
            <a:r>
              <a:rPr lang="de-DE" b="1" dirty="0">
                <a:solidFill>
                  <a:srgbClr val="008000"/>
                </a:solidFill>
                <a:latin typeface="Courier New"/>
                <a:cs typeface="Courier New"/>
              </a:rPr>
              <a:t>="</a:t>
            </a:r>
            <a:r>
              <a:rPr lang="de-DE" b="1" dirty="0" err="1">
                <a:solidFill>
                  <a:srgbClr val="B23C00"/>
                </a:solidFill>
                <a:latin typeface="Courier New"/>
                <a:cs typeface="Courier New"/>
              </a:rPr>
              <a:t>lastName</a:t>
            </a:r>
            <a:r>
              <a:rPr lang="de-DE" b="1" dirty="0">
                <a:solidFill>
                  <a:srgbClr val="008000"/>
                </a:solidFill>
                <a:latin typeface="Courier New"/>
                <a:cs typeface="Courier New"/>
              </a:rPr>
              <a:t>" type="</a:t>
            </a:r>
            <a:r>
              <a:rPr lang="de-DE" b="1" dirty="0" err="1">
                <a:solidFill>
                  <a:srgbClr val="008000"/>
                </a:solidFill>
                <a:latin typeface="Courier New"/>
                <a:cs typeface="Courier New"/>
              </a:rPr>
              <a:t>text</a:t>
            </a:r>
            <a:r>
              <a:rPr lang="de-DE" b="1" dirty="0">
                <a:solidFill>
                  <a:srgbClr val="008000"/>
                </a:solidFill>
                <a:latin typeface="Courier New"/>
                <a:cs typeface="Courier New"/>
              </a:rPr>
              <a:t>" /&gt;</a:t>
            </a:r>
          </a:p>
          <a:p>
            <a:r>
              <a:rPr lang="de-DE" b="1" dirty="0">
                <a:latin typeface="Courier New"/>
                <a:cs typeface="Courier New"/>
              </a:rPr>
              <a:t>            &lt;/p&gt;</a:t>
            </a:r>
          </a:p>
          <a:p>
            <a:r>
              <a:rPr lang="de-DE" b="1" dirty="0">
                <a:latin typeface="Courier New"/>
                <a:cs typeface="Courier New"/>
              </a:rPr>
              <a:t>            </a:t>
            </a:r>
          </a:p>
          <a:p>
            <a:r>
              <a:rPr lang="de-DE" b="1" dirty="0">
                <a:latin typeface="Courier New"/>
                <a:cs typeface="Courier New"/>
              </a:rPr>
              <a:t>            &lt;p&gt;</a:t>
            </a:r>
          </a:p>
          <a:p>
            <a:r>
              <a:rPr lang="fi-FI" b="1" dirty="0">
                <a:latin typeface="Courier New"/>
                <a:cs typeface="Courier New"/>
              </a:rPr>
              <a:t>                </a:t>
            </a:r>
            <a:r>
              <a:rPr lang="fi-FI" b="1" dirty="0">
                <a:solidFill>
                  <a:srgbClr val="008000"/>
                </a:solidFill>
                <a:latin typeface="Courier New"/>
                <a:cs typeface="Courier New"/>
              </a:rPr>
              <a:t>&lt;input </a:t>
            </a:r>
            <a:r>
              <a:rPr lang="fi-FI" b="1" dirty="0" err="1">
                <a:solidFill>
                  <a:srgbClr val="008000"/>
                </a:solidFill>
                <a:latin typeface="Courier New"/>
                <a:cs typeface="Courier New"/>
              </a:rPr>
              <a:t>type="submit</a:t>
            </a:r>
            <a:r>
              <a:rPr lang="fi-FI" b="1" dirty="0">
                <a:solidFill>
                  <a:srgbClr val="008000"/>
                </a:solidFill>
                <a:latin typeface="Courier New"/>
                <a:cs typeface="Courier New"/>
              </a:rPr>
              <a:t>" </a:t>
            </a:r>
            <a:r>
              <a:rPr lang="fi-FI" b="1" dirty="0" err="1">
                <a:solidFill>
                  <a:srgbClr val="008000"/>
                </a:solidFill>
                <a:latin typeface="Courier New"/>
                <a:cs typeface="Courier New"/>
              </a:rPr>
              <a:t>value="Submit</a:t>
            </a:r>
            <a:r>
              <a:rPr lang="fi-FI" b="1" dirty="0">
                <a:solidFill>
                  <a:srgbClr val="008000"/>
                </a:solidFill>
                <a:latin typeface="Courier New"/>
                <a:cs typeface="Courier New"/>
              </a:rPr>
              <a:t>" /&gt;</a:t>
            </a:r>
          </a:p>
          <a:p>
            <a:r>
              <a:rPr lang="fi-FI" b="1" dirty="0">
                <a:latin typeface="Courier New"/>
                <a:cs typeface="Courier New"/>
              </a:rPr>
              <a:t>            &lt;/p&gt;</a:t>
            </a:r>
          </a:p>
          <a:p>
            <a:r>
              <a:rPr lang="en-US" b="1" dirty="0">
                <a:latin typeface="Courier New"/>
                <a:cs typeface="Courier New"/>
              </a:rPr>
              <a:t>        &lt;/</a:t>
            </a:r>
            <a:r>
              <a:rPr lang="en-US" b="1" dirty="0" err="1">
                <a:latin typeface="Courier New"/>
                <a:cs typeface="Courier New"/>
              </a:rPr>
              <a:t>fieldset</a:t>
            </a:r>
            <a:r>
              <a:rPr lang="en-US" b="1" dirty="0">
                <a:latin typeface="Courier New"/>
                <a:cs typeface="Courier New"/>
              </a:rPr>
              <a:t>&gt;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&lt;/form&gt;</a:t>
            </a:r>
          </a:p>
          <a:p>
            <a:r>
              <a:rPr lang="en-US" b="1" dirty="0">
                <a:latin typeface="Courier New"/>
                <a:cs typeface="Courier New"/>
              </a:rPr>
              <a:t>&lt;/body&gt;</a:t>
            </a:r>
          </a:p>
        </p:txBody>
      </p:sp>
      <p:pic>
        <p:nvPicPr>
          <p:cNvPr id="6" name="Picture 5" descr="Screen Shot 2015-01-26 at 9.36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32" y="5245060"/>
            <a:ext cx="4297633" cy="1581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390" y="1234464"/>
            <a:ext cx="1529986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forms/</a:t>
            </a:r>
            <a:r>
              <a:rPr lang="en-US" dirty="0" err="1" smtClean="0">
                <a:solidFill>
                  <a:srgbClr val="FFFF00"/>
                </a:solidFill>
              </a:rPr>
              <a:t>text.html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7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Input: </a:t>
            </a:r>
            <a:r>
              <a:rPr lang="en-US" dirty="0" smtClean="0"/>
              <a:t>PHP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45" y="1408785"/>
            <a:ext cx="8218942" cy="4524316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&lt;!DOCTYPE html&gt;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&lt;html </a:t>
            </a:r>
            <a:r>
              <a:rPr lang="en-US" sz="1800" b="1" dirty="0" err="1">
                <a:latin typeface="Courier New"/>
                <a:cs typeface="Courier New"/>
              </a:rPr>
              <a:t>lang</a:t>
            </a:r>
            <a:r>
              <a:rPr lang="en-US" sz="1800" b="1" dirty="0">
                <a:latin typeface="Courier New"/>
                <a:cs typeface="Courier New"/>
              </a:rPr>
              <a:t>="en-US"&gt;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&lt;head&gt;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&lt;meta charset="UTF-8"&gt;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&lt;title&gt;Text Greeting&lt;/title&gt;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&lt;/head&gt;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&lt;body&gt;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&lt;p&gt;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</a:t>
            </a:r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&lt;?</a:t>
            </a:r>
            <a:r>
              <a:rPr lang="en-US" sz="1800" b="1" dirty="0" err="1">
                <a:solidFill>
                  <a:srgbClr val="008000"/>
                </a:solidFill>
                <a:latin typeface="Courier New"/>
                <a:cs typeface="Courier New"/>
              </a:rPr>
              <a:t>php</a:t>
            </a:r>
            <a:endParaRPr lang="en-US" sz="1800" b="1" dirty="0">
              <a:solidFill>
                <a:srgbClr val="008000"/>
              </a:solidFill>
              <a:latin typeface="Courier New"/>
              <a:cs typeface="Courier New"/>
            </a:endParaRPr>
          </a:p>
          <a:p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            $first = </a:t>
            </a:r>
            <a:r>
              <a:rPr lang="en-US" sz="1800" b="1" dirty="0" err="1">
                <a:solidFill>
                  <a:srgbClr val="008000"/>
                </a:solidFill>
                <a:latin typeface="Courier New"/>
                <a:cs typeface="Courier New"/>
              </a:rPr>
              <a:t>filter_input</a:t>
            </a:r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(INPUT_GET, "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firstName</a:t>
            </a:r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");</a:t>
            </a:r>
          </a:p>
          <a:p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            print "&lt;h1&gt;Hello, $first!&lt;/h1&gt;";</a:t>
            </a:r>
          </a:p>
          <a:p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        ?&gt;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&lt;/p&gt;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&lt;/body&gt;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&lt;/html&gt;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10615" y="1508781"/>
            <a:ext cx="148470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forms/</a:t>
            </a:r>
            <a:r>
              <a:rPr lang="en-US" dirty="0" err="1" smtClean="0">
                <a:solidFill>
                  <a:srgbClr val="FFFF00"/>
                </a:solidFill>
              </a:rPr>
              <a:t>text.php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47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Checkbox Input</a:t>
            </a:r>
            <a:r>
              <a:rPr lang="en-US" dirty="0"/>
              <a:t>: HTML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3001" y="1155411"/>
            <a:ext cx="6218069" cy="501675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&lt;body&gt;</a:t>
            </a:r>
          </a:p>
          <a:p>
            <a:r>
              <a:rPr lang="en-US" b="1" dirty="0">
                <a:latin typeface="Courier New"/>
                <a:cs typeface="Courier New"/>
              </a:rPr>
              <a:t>    &lt;form action="</a:t>
            </a:r>
            <a:r>
              <a:rPr lang="en-US" b="1" dirty="0" err="1">
                <a:solidFill>
                  <a:srgbClr val="B23C00"/>
                </a:solidFill>
                <a:latin typeface="Courier New"/>
                <a:cs typeface="Courier New"/>
              </a:rPr>
              <a:t>checkbox.php</a:t>
            </a:r>
            <a:r>
              <a:rPr lang="en-US" b="1" dirty="0">
                <a:latin typeface="Courier New"/>
                <a:cs typeface="Courier New"/>
              </a:rPr>
              <a:t>"</a:t>
            </a:r>
          </a:p>
          <a:p>
            <a:r>
              <a:rPr lang="en-US" b="1" dirty="0">
                <a:latin typeface="Courier New"/>
                <a:cs typeface="Courier New"/>
              </a:rPr>
              <a:t>          method="post"&gt;</a:t>
            </a:r>
          </a:p>
          <a:p>
            <a:r>
              <a:rPr lang="en-US" b="1" dirty="0">
                <a:latin typeface="Courier New"/>
                <a:cs typeface="Courier New"/>
              </a:rPr>
              <a:t>        &lt;</a:t>
            </a:r>
            <a:r>
              <a:rPr lang="en-US" b="1" dirty="0" err="1">
                <a:latin typeface="Courier New"/>
                <a:cs typeface="Courier New"/>
              </a:rPr>
              <a:t>fieldset</a:t>
            </a:r>
            <a:r>
              <a:rPr lang="en-US" b="1" dirty="0">
                <a:latin typeface="Courier New"/>
                <a:cs typeface="Courier New"/>
              </a:rPr>
              <a:t>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</a:t>
            </a:r>
            <a:r>
              <a:rPr lang="en-US" b="1" dirty="0" smtClean="0">
                <a:latin typeface="Courier New"/>
                <a:cs typeface="Courier New"/>
              </a:rPr>
              <a:t>...</a:t>
            </a:r>
            <a:endParaRPr lang="de-DE" b="1" dirty="0">
              <a:latin typeface="Courier New"/>
              <a:cs typeface="Courier New"/>
            </a:endParaRPr>
          </a:p>
          <a:p>
            <a:r>
              <a:rPr lang="de-DE" b="1" dirty="0">
                <a:latin typeface="Courier New"/>
                <a:cs typeface="Courier New"/>
              </a:rPr>
              <a:t>            </a:t>
            </a:r>
          </a:p>
          <a:p>
            <a:r>
              <a:rPr lang="de-DE" b="1" dirty="0">
                <a:latin typeface="Courier New"/>
                <a:cs typeface="Courier New"/>
              </a:rPr>
              <a:t>            &lt;p&gt;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    &lt;label&gt;Any formatting?&lt;/label&gt;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    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&lt;input type="checkbox"</a:t>
            </a:r>
          </a:p>
          <a:p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name="</a:t>
            </a:r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strong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"</a:t>
            </a:r>
          </a:p>
          <a:p>
            <a:r>
              <a:rPr lang="fi-FI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</a:t>
            </a:r>
            <a:r>
              <a:rPr lang="fi-FI" b="1" dirty="0" err="1">
                <a:solidFill>
                  <a:srgbClr val="008000"/>
                </a:solidFill>
                <a:latin typeface="Courier New"/>
                <a:cs typeface="Courier New"/>
              </a:rPr>
              <a:t>value="strong</a:t>
            </a:r>
            <a:r>
              <a:rPr lang="fi-FI" b="1" dirty="0">
                <a:solidFill>
                  <a:srgbClr val="008000"/>
                </a:solidFill>
                <a:latin typeface="Courier New"/>
                <a:cs typeface="Courier New"/>
              </a:rPr>
              <a:t>" /&gt; </a:t>
            </a:r>
            <a:r>
              <a:rPr lang="fi-FI" b="1" dirty="0" err="1">
                <a:solidFill>
                  <a:srgbClr val="008000"/>
                </a:solidFill>
                <a:latin typeface="Courier New"/>
                <a:cs typeface="Courier New"/>
              </a:rPr>
              <a:t>Strong</a:t>
            </a:r>
            <a:r>
              <a:rPr lang="fi-FI" b="1" dirty="0">
                <a:solidFill>
                  <a:srgbClr val="008000"/>
                </a:solidFill>
                <a:latin typeface="Courier New"/>
                <a:cs typeface="Courier New"/>
              </a:rPr>
              <a:t>!</a:t>
            </a:r>
          </a:p>
          <a:p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                &lt;input type="checkbox"</a:t>
            </a:r>
          </a:p>
          <a:p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name="</a:t>
            </a:r>
            <a:r>
              <a:rPr lang="en-US" b="1" dirty="0" err="1">
                <a:solidFill>
                  <a:srgbClr val="B23C00"/>
                </a:solidFill>
                <a:latin typeface="Courier New"/>
                <a:cs typeface="Courier New"/>
              </a:rPr>
              <a:t>em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"</a:t>
            </a:r>
          </a:p>
          <a:p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value="</a:t>
            </a:r>
            <a:r>
              <a:rPr lang="en-US" b="1" dirty="0" err="1">
                <a:solidFill>
                  <a:srgbClr val="008000"/>
                </a:solidFill>
                <a:latin typeface="Courier New"/>
                <a:cs typeface="Courier New"/>
              </a:rPr>
              <a:t>em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" /&gt;  Emphasized!</a:t>
            </a:r>
          </a:p>
          <a:p>
            <a:r>
              <a:rPr lang="en-US" b="1" dirty="0">
                <a:latin typeface="Courier New"/>
                <a:cs typeface="Courier New"/>
              </a:rPr>
              <a:t>            &lt;/p&gt;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</a:t>
            </a:r>
          </a:p>
          <a:p>
            <a:r>
              <a:rPr lang="en-US" b="1" dirty="0">
                <a:latin typeface="Courier New"/>
                <a:cs typeface="Courier New"/>
              </a:rPr>
              <a:t>            </a:t>
            </a:r>
            <a:r>
              <a:rPr lang="en-US" b="1" dirty="0" smtClean="0">
                <a:latin typeface="Courier New"/>
                <a:cs typeface="Courier New"/>
              </a:rPr>
              <a:t>...</a:t>
            </a:r>
            <a:endParaRPr lang="fi-FI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       &lt;/</a:t>
            </a:r>
            <a:r>
              <a:rPr lang="en-US" b="1" dirty="0" err="1">
                <a:latin typeface="Courier New"/>
                <a:cs typeface="Courier New"/>
              </a:rPr>
              <a:t>fieldset</a:t>
            </a:r>
            <a:r>
              <a:rPr lang="en-US" b="1" dirty="0">
                <a:latin typeface="Courier New"/>
                <a:cs typeface="Courier New"/>
              </a:rPr>
              <a:t>&gt;</a:t>
            </a:r>
          </a:p>
          <a:p>
            <a:r>
              <a:rPr lang="en-US" b="1" dirty="0">
                <a:latin typeface="Courier New"/>
                <a:cs typeface="Courier New"/>
              </a:rPr>
              <a:t>    &lt;/form&gt;</a:t>
            </a:r>
          </a:p>
          <a:p>
            <a:r>
              <a:rPr lang="en-US" b="1" dirty="0">
                <a:latin typeface="Courier New"/>
                <a:cs typeface="Courier New"/>
              </a:rPr>
              <a:t>&lt;/body&gt;</a:t>
            </a:r>
          </a:p>
        </p:txBody>
      </p:sp>
      <p:pic>
        <p:nvPicPr>
          <p:cNvPr id="6" name="Picture 5" descr="Screen Shot 2015-01-26 at 10.41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7" y="4800585"/>
            <a:ext cx="4389072" cy="2030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83324" y="1234464"/>
            <a:ext cx="2066090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forms/</a:t>
            </a:r>
            <a:r>
              <a:rPr lang="en-US" dirty="0" err="1" smtClean="0">
                <a:solidFill>
                  <a:srgbClr val="FFFF00"/>
                </a:solidFill>
              </a:rPr>
              <a:t>checkbox.html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43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Checkbox Input: </a:t>
            </a:r>
            <a:r>
              <a:rPr lang="en-US" dirty="0" smtClean="0"/>
              <a:t>PHP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806" y="1325903"/>
            <a:ext cx="8495986" cy="4770538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&lt;body&gt;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&lt;p&gt;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&lt;?</a:t>
            </a:r>
            <a:r>
              <a:rPr lang="en-US" sz="1800" b="1" dirty="0" err="1">
                <a:latin typeface="Courier New"/>
                <a:cs typeface="Courier New"/>
              </a:rPr>
              <a:t>php</a:t>
            </a:r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           $first  = </a:t>
            </a:r>
            <a:r>
              <a:rPr lang="en-US" sz="1800" b="1" dirty="0" err="1">
                <a:latin typeface="Courier New"/>
                <a:cs typeface="Courier New"/>
              </a:rPr>
              <a:t>filter_input</a:t>
            </a:r>
            <a:r>
              <a:rPr lang="en-US" sz="1800" b="1" dirty="0">
                <a:latin typeface="Courier New"/>
                <a:cs typeface="Courier New"/>
              </a:rPr>
              <a:t>(INPUT_POST, "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firstName</a:t>
            </a:r>
            <a:r>
              <a:rPr lang="en-US" sz="1800" b="1" dirty="0">
                <a:latin typeface="Courier New"/>
                <a:cs typeface="Courier New"/>
              </a:rPr>
              <a:t>");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    $output = "Hello, $first!";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    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    if (</a:t>
            </a:r>
            <a:r>
              <a:rPr lang="en-US" sz="1800" b="1" dirty="0" err="1">
                <a:solidFill>
                  <a:srgbClr val="008000"/>
                </a:solidFill>
                <a:latin typeface="Courier New"/>
                <a:cs typeface="Courier New"/>
              </a:rPr>
              <a:t>filter_has_var</a:t>
            </a:r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(INPUT_POST, "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strong</a:t>
            </a:r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")</a:t>
            </a:r>
            <a:r>
              <a:rPr lang="en-US" sz="1800" b="1" dirty="0">
                <a:latin typeface="Courier New"/>
                <a:cs typeface="Courier New"/>
              </a:rPr>
              <a:t>) {</a:t>
            </a:r>
          </a:p>
          <a:p>
            <a:r>
              <a:rPr lang="hr-HR" sz="1800" b="1" dirty="0">
                <a:latin typeface="Courier New"/>
                <a:cs typeface="Courier New"/>
              </a:rPr>
              <a:t>                $output = "&lt;strong&gt;$output&lt;/strong&gt;";</a:t>
            </a:r>
          </a:p>
          <a:p>
            <a:r>
              <a:rPr lang="hr-HR" sz="1800" b="1" dirty="0">
                <a:latin typeface="Courier New"/>
                <a:cs typeface="Courier New"/>
              </a:rPr>
              <a:t>            }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    if (</a:t>
            </a:r>
            <a:r>
              <a:rPr lang="en-US" sz="1800" b="1" dirty="0" err="1">
                <a:solidFill>
                  <a:srgbClr val="008000"/>
                </a:solidFill>
                <a:latin typeface="Courier New"/>
                <a:cs typeface="Courier New"/>
              </a:rPr>
              <a:t>filter_has_var</a:t>
            </a:r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(INPUT_POST, "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em</a:t>
            </a:r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")</a:t>
            </a:r>
            <a:r>
              <a:rPr lang="en-US" sz="1800" b="1" dirty="0">
                <a:latin typeface="Courier New"/>
                <a:cs typeface="Courier New"/>
              </a:rPr>
              <a:t>) {</a:t>
            </a:r>
          </a:p>
          <a:p>
            <a:r>
              <a:rPr lang="hr-HR" sz="1800" b="1" dirty="0">
                <a:latin typeface="Courier New"/>
                <a:cs typeface="Courier New"/>
              </a:rPr>
              <a:t>                $output = "&lt;em&gt;$output&lt;/em&gt;";</a:t>
            </a:r>
          </a:p>
          <a:p>
            <a:r>
              <a:rPr lang="hr-HR" sz="1800" b="1" dirty="0">
                <a:latin typeface="Courier New"/>
                <a:cs typeface="Courier New"/>
              </a:rPr>
              <a:t>            }</a:t>
            </a:r>
          </a:p>
          <a:p>
            <a:r>
              <a:rPr lang="hr-HR" sz="1800" b="1" dirty="0">
                <a:latin typeface="Courier New"/>
                <a:cs typeface="Courier New"/>
              </a:rPr>
              <a:t>            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    print $output;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?&gt;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&lt;/p&gt;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&lt;/body&gt;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57388" y="1417342"/>
            <a:ext cx="2020806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forms/</a:t>
            </a:r>
            <a:r>
              <a:rPr lang="en-US" dirty="0" err="1" smtClean="0">
                <a:solidFill>
                  <a:srgbClr val="FFFF00"/>
                </a:solidFill>
              </a:rPr>
              <a:t>checkbox.php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06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Button Input: HTML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9227" y="1226099"/>
            <a:ext cx="5827236" cy="5586144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/>
                <a:cs typeface="Courier New"/>
              </a:rPr>
              <a:t>&lt;body&gt;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&lt;form action="</a:t>
            </a:r>
            <a:r>
              <a:rPr lang="en-US" sz="1700" b="1" dirty="0" err="1">
                <a:solidFill>
                  <a:srgbClr val="B23C00"/>
                </a:solidFill>
                <a:latin typeface="Courier New"/>
                <a:cs typeface="Courier New"/>
              </a:rPr>
              <a:t>radio.php</a:t>
            </a:r>
            <a:r>
              <a:rPr lang="en-US" sz="1700" b="1" dirty="0">
                <a:latin typeface="Courier New"/>
                <a:cs typeface="Courier New"/>
              </a:rPr>
              <a:t>"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      method="post"&gt;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    &lt;</a:t>
            </a:r>
            <a:r>
              <a:rPr lang="en-US" sz="1700" b="1" dirty="0" err="1">
                <a:latin typeface="Courier New"/>
                <a:cs typeface="Courier New"/>
              </a:rPr>
              <a:t>fieldset</a:t>
            </a:r>
            <a:r>
              <a:rPr lang="en-US" sz="17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        </a:t>
            </a:r>
            <a:r>
              <a:rPr lang="en-US" sz="1700" b="1" dirty="0" smtClean="0">
                <a:latin typeface="Courier New"/>
                <a:cs typeface="Courier New"/>
              </a:rPr>
              <a:t>...</a:t>
            </a:r>
            <a:endParaRPr lang="en-US" sz="1700" b="1" dirty="0">
              <a:latin typeface="Courier New"/>
              <a:cs typeface="Courier New"/>
            </a:endParaRPr>
          </a:p>
          <a:p>
            <a:r>
              <a:rPr lang="en-US" sz="1700" b="1" dirty="0">
                <a:latin typeface="Courier New"/>
                <a:cs typeface="Courier New"/>
              </a:rPr>
              <a:t>            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        &lt;p&gt;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        	&lt;label&gt;Direction&gt;&lt;/label&gt;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        	</a:t>
            </a:r>
            <a:r>
              <a:rPr lang="en-US" sz="1700" b="1" dirty="0">
                <a:solidFill>
                  <a:srgbClr val="008000"/>
                </a:solidFill>
                <a:latin typeface="Courier New"/>
                <a:cs typeface="Courier New"/>
              </a:rPr>
              <a:t>&lt;input type="radio"</a:t>
            </a:r>
          </a:p>
          <a:p>
            <a:r>
              <a:rPr lang="en-US" sz="1700" b="1" dirty="0">
                <a:solidFill>
                  <a:srgbClr val="008000"/>
                </a:solidFill>
                <a:latin typeface="Courier New"/>
                <a:cs typeface="Courier New"/>
              </a:rPr>
              <a:t>            	       name="</a:t>
            </a:r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direction</a:t>
            </a:r>
            <a:r>
              <a:rPr lang="en-US" sz="1700" b="1" dirty="0">
                <a:solidFill>
                  <a:srgbClr val="008000"/>
                </a:solidFill>
                <a:latin typeface="Courier New"/>
                <a:cs typeface="Courier New"/>
              </a:rPr>
              <a:t>"</a:t>
            </a:r>
          </a:p>
          <a:p>
            <a:r>
              <a:rPr lang="fi-FI" sz="1700" b="1" dirty="0">
                <a:solidFill>
                  <a:srgbClr val="008000"/>
                </a:solidFill>
                <a:latin typeface="Courier New"/>
                <a:cs typeface="Courier New"/>
              </a:rPr>
              <a:t>            	       </a:t>
            </a:r>
            <a:r>
              <a:rPr lang="fi-FI" sz="1700" b="1" dirty="0" err="1">
                <a:solidFill>
                  <a:srgbClr val="008000"/>
                </a:solidFill>
                <a:latin typeface="Courier New"/>
                <a:cs typeface="Courier New"/>
              </a:rPr>
              <a:t>value="coming</a:t>
            </a:r>
            <a:r>
              <a:rPr lang="fi-FI" sz="1700" b="1" dirty="0">
                <a:solidFill>
                  <a:srgbClr val="008000"/>
                </a:solidFill>
                <a:latin typeface="Courier New"/>
                <a:cs typeface="Courier New"/>
              </a:rPr>
              <a:t>" </a:t>
            </a:r>
          </a:p>
          <a:p>
            <a:r>
              <a:rPr lang="en-US" sz="1700" b="1" dirty="0">
                <a:solidFill>
                  <a:srgbClr val="008000"/>
                </a:solidFill>
                <a:latin typeface="Courier New"/>
                <a:cs typeface="Courier New"/>
              </a:rPr>
              <a:t>            	       checked /&gt; Coming</a:t>
            </a:r>
          </a:p>
          <a:p>
            <a:r>
              <a:rPr lang="en-US" sz="1700" b="1" dirty="0">
                <a:solidFill>
                  <a:srgbClr val="008000"/>
                </a:solidFill>
                <a:latin typeface="Courier New"/>
                <a:cs typeface="Courier New"/>
              </a:rPr>
              <a:t>            	&lt;input type="radio"</a:t>
            </a:r>
          </a:p>
          <a:p>
            <a:r>
              <a:rPr lang="en-US" sz="1700" b="1" dirty="0">
                <a:solidFill>
                  <a:srgbClr val="008000"/>
                </a:solidFill>
                <a:latin typeface="Courier New"/>
                <a:cs typeface="Courier New"/>
              </a:rPr>
              <a:t>            	       name="</a:t>
            </a:r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direction</a:t>
            </a:r>
            <a:r>
              <a:rPr lang="en-US" sz="1700" b="1" dirty="0">
                <a:solidFill>
                  <a:srgbClr val="008000"/>
                </a:solidFill>
                <a:latin typeface="Courier New"/>
                <a:cs typeface="Courier New"/>
              </a:rPr>
              <a:t>"</a:t>
            </a:r>
          </a:p>
          <a:p>
            <a:r>
              <a:rPr lang="fi-FI" sz="1700" b="1" dirty="0">
                <a:solidFill>
                  <a:srgbClr val="008000"/>
                </a:solidFill>
                <a:latin typeface="Courier New"/>
                <a:cs typeface="Courier New"/>
              </a:rPr>
              <a:t>            	       </a:t>
            </a:r>
            <a:r>
              <a:rPr lang="fi-FI" sz="1700" b="1" dirty="0" err="1">
                <a:solidFill>
                  <a:srgbClr val="008000"/>
                </a:solidFill>
                <a:latin typeface="Courier New"/>
                <a:cs typeface="Courier New"/>
              </a:rPr>
              <a:t>value="going</a:t>
            </a:r>
            <a:r>
              <a:rPr lang="fi-FI" sz="1700" b="1" dirty="0">
                <a:solidFill>
                  <a:srgbClr val="008000"/>
                </a:solidFill>
                <a:latin typeface="Courier New"/>
                <a:cs typeface="Courier New"/>
              </a:rPr>
              <a:t>" /&gt; </a:t>
            </a:r>
            <a:r>
              <a:rPr lang="fi-FI" sz="1700" b="1" dirty="0" err="1">
                <a:solidFill>
                  <a:srgbClr val="008000"/>
                </a:solidFill>
                <a:latin typeface="Courier New"/>
                <a:cs typeface="Courier New"/>
              </a:rPr>
              <a:t>Going</a:t>
            </a:r>
            <a:endParaRPr lang="fi-FI" sz="1700" b="1" dirty="0">
              <a:solidFill>
                <a:srgbClr val="008000"/>
              </a:solidFill>
              <a:latin typeface="Courier New"/>
              <a:cs typeface="Courier New"/>
            </a:endParaRPr>
          </a:p>
          <a:p>
            <a:r>
              <a:rPr lang="fi-FI" sz="1700" b="1" dirty="0">
                <a:latin typeface="Courier New"/>
                <a:cs typeface="Courier New"/>
              </a:rPr>
              <a:t>           	&lt;/p&gt;</a:t>
            </a:r>
          </a:p>
          <a:p>
            <a:r>
              <a:rPr lang="fi-FI" sz="1700" b="1" dirty="0">
                <a:latin typeface="Courier New"/>
                <a:cs typeface="Courier New"/>
              </a:rPr>
              <a:t>           	</a:t>
            </a:r>
          </a:p>
          <a:p>
            <a:r>
              <a:rPr lang="fi-FI" sz="1700" b="1" dirty="0">
                <a:latin typeface="Courier New"/>
                <a:cs typeface="Courier New"/>
              </a:rPr>
              <a:t>            </a:t>
            </a:r>
            <a:r>
              <a:rPr lang="fi-FI" sz="1700" b="1" dirty="0" smtClean="0">
                <a:latin typeface="Courier New"/>
                <a:cs typeface="Courier New"/>
              </a:rPr>
              <a:t>...</a:t>
            </a:r>
            <a:endParaRPr lang="fi-FI" sz="1700" b="1" u="sng" dirty="0">
              <a:latin typeface="Courier New"/>
              <a:cs typeface="Courier New"/>
            </a:endParaRPr>
          </a:p>
          <a:p>
            <a:r>
              <a:rPr lang="en-US" sz="1700" b="1" dirty="0">
                <a:latin typeface="Courier New"/>
                <a:cs typeface="Courier New"/>
              </a:rPr>
              <a:t>        &lt;/</a:t>
            </a:r>
            <a:r>
              <a:rPr lang="en-US" sz="1700" b="1" dirty="0" err="1">
                <a:latin typeface="Courier New"/>
                <a:cs typeface="Courier New"/>
              </a:rPr>
              <a:t>fieldset</a:t>
            </a:r>
            <a:r>
              <a:rPr lang="en-US" sz="17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&lt;/form&gt;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&lt;/body</a:t>
            </a:r>
            <a:r>
              <a:rPr lang="en-US" sz="1700" b="1" dirty="0" smtClean="0">
                <a:latin typeface="Courier New"/>
                <a:cs typeface="Courier New"/>
              </a:rPr>
              <a:t>&gt;</a:t>
            </a:r>
            <a:endParaRPr lang="en-US" sz="1700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9341" y="3337561"/>
            <a:ext cx="2382283" cy="1631216"/>
          </a:xfrm>
          <a:prstGeom prst="rect">
            <a:avLst/>
          </a:prstGeom>
          <a:solidFill>
            <a:srgbClr val="FFFFC2"/>
          </a:solidFill>
          <a:ln>
            <a:solidFill>
              <a:srgbClr val="A12A03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Every radio button</a:t>
            </a:r>
          </a:p>
          <a:p>
            <a:r>
              <a:rPr lang="en-US" sz="2000" dirty="0" smtClean="0"/>
              <a:t>in the same group</a:t>
            </a:r>
          </a:p>
          <a:p>
            <a:r>
              <a:rPr lang="en-US" sz="2000" dirty="0" smtClean="0"/>
              <a:t>must have the</a:t>
            </a:r>
          </a:p>
          <a:p>
            <a:r>
              <a:rPr lang="en-US" sz="2000" dirty="0" smtClean="0"/>
              <a:t>same name</a:t>
            </a:r>
          </a:p>
          <a:p>
            <a:r>
              <a:rPr lang="en-US" sz="2000" dirty="0" smtClean="0"/>
              <a:t>(e.g., </a:t>
            </a:r>
            <a:r>
              <a:rPr lang="en-US" sz="2000" b="1" dirty="0" smtClean="0">
                <a:solidFill>
                  <a:srgbClr val="B23C00"/>
                </a:solidFill>
                <a:latin typeface="Courier New"/>
                <a:cs typeface="Courier New"/>
              </a:rPr>
              <a:t>direction</a:t>
            </a:r>
            <a:r>
              <a:rPr lang="en-US" sz="2000" dirty="0" smtClean="0"/>
              <a:t>).</a:t>
            </a:r>
            <a:endParaRPr lang="en-US" sz="2000" dirty="0"/>
          </a:p>
        </p:txBody>
      </p:sp>
      <p:pic>
        <p:nvPicPr>
          <p:cNvPr id="7" name="Picture 6" descr="Screen Shot 2015-01-26 at 10.43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0" y="1225600"/>
            <a:ext cx="3566122" cy="18376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89122" y="6355048"/>
            <a:ext cx="165552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forms/</a:t>
            </a:r>
            <a:r>
              <a:rPr lang="en-US" dirty="0" err="1" smtClean="0">
                <a:solidFill>
                  <a:srgbClr val="FFFF00"/>
                </a:solidFill>
              </a:rPr>
              <a:t>radio.html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45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 Button Input: </a:t>
            </a:r>
            <a:r>
              <a:rPr lang="en-US" dirty="0" smtClean="0"/>
              <a:t>PHP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806" y="1179932"/>
            <a:ext cx="7457071" cy="563231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Courier New"/>
                <a:cs typeface="Courier New"/>
              </a:rPr>
              <a:t>&lt;body&gt;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&lt;p&gt;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&lt;?</a:t>
            </a:r>
            <a:r>
              <a:rPr lang="en-US" sz="1500" b="1" dirty="0" err="1">
                <a:latin typeface="Courier New"/>
                <a:cs typeface="Courier New"/>
              </a:rPr>
              <a:t>php</a:t>
            </a:r>
            <a:endParaRPr lang="en-US" sz="1500" b="1" dirty="0">
              <a:latin typeface="Courier New"/>
              <a:cs typeface="Courier New"/>
            </a:endParaRPr>
          </a:p>
          <a:p>
            <a:r>
              <a:rPr lang="en-US" sz="1500" b="1" dirty="0">
                <a:latin typeface="Courier New"/>
                <a:cs typeface="Courier New"/>
              </a:rPr>
              <a:t>            $first     = </a:t>
            </a:r>
            <a:r>
              <a:rPr lang="en-US" sz="1500" b="1" dirty="0" err="1">
                <a:latin typeface="Courier New"/>
                <a:cs typeface="Courier New"/>
              </a:rPr>
              <a:t>filter_input</a:t>
            </a:r>
            <a:r>
              <a:rPr lang="en-US" sz="1500" b="1" dirty="0">
                <a:latin typeface="Courier New"/>
                <a:cs typeface="Courier New"/>
              </a:rPr>
              <a:t>(INPUT_POST, "</a:t>
            </a:r>
            <a:r>
              <a:rPr lang="en-US" sz="1500" b="1" dirty="0" err="1">
                <a:solidFill>
                  <a:srgbClr val="B23C00"/>
                </a:solidFill>
                <a:latin typeface="Courier New"/>
                <a:cs typeface="Courier New"/>
              </a:rPr>
              <a:t>firstName</a:t>
            </a:r>
            <a:r>
              <a:rPr lang="en-US" sz="1500" b="1" dirty="0">
                <a:latin typeface="Courier New"/>
                <a:cs typeface="Courier New"/>
              </a:rPr>
              <a:t>");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$direction = </a:t>
            </a:r>
            <a:r>
              <a:rPr lang="en-US" sz="1500" b="1" dirty="0" err="1">
                <a:latin typeface="Courier New"/>
                <a:cs typeface="Courier New"/>
              </a:rPr>
              <a:t>filter_input</a:t>
            </a:r>
            <a:r>
              <a:rPr lang="en-US" sz="1500" b="1" dirty="0">
                <a:latin typeface="Courier New"/>
                <a:cs typeface="Courier New"/>
              </a:rPr>
              <a:t>(INPUT_POST, "</a:t>
            </a:r>
            <a:r>
              <a:rPr lang="en-US" sz="1500" b="1" dirty="0">
                <a:solidFill>
                  <a:srgbClr val="B23C00"/>
                </a:solidFill>
                <a:latin typeface="Courier New"/>
                <a:cs typeface="Courier New"/>
              </a:rPr>
              <a:t>direction</a:t>
            </a:r>
            <a:r>
              <a:rPr lang="en-US" sz="1500" b="1" dirty="0">
                <a:latin typeface="Courier New"/>
                <a:cs typeface="Courier New"/>
              </a:rPr>
              <a:t>");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if ($direction == "coming") {</a:t>
            </a:r>
          </a:p>
          <a:p>
            <a:r>
              <a:rPr lang="hr-HR" sz="1500" b="1" dirty="0">
                <a:latin typeface="Courier New"/>
                <a:cs typeface="Courier New"/>
              </a:rPr>
              <a:t>                $output = "Hello";</a:t>
            </a:r>
          </a:p>
          <a:p>
            <a:r>
              <a:rPr lang="hr-HR" sz="1500" b="1" dirty="0">
                <a:latin typeface="Courier New"/>
                <a:cs typeface="Courier New"/>
              </a:rPr>
              <a:t>            }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else if ($direction == "going") {</a:t>
            </a:r>
          </a:p>
          <a:p>
            <a:r>
              <a:rPr lang="da-DK" sz="1500" b="1" dirty="0">
                <a:latin typeface="Courier New"/>
                <a:cs typeface="Courier New"/>
              </a:rPr>
              <a:t>                $output = "Good-</a:t>
            </a:r>
            <a:r>
              <a:rPr lang="da-DK" sz="1500" b="1" dirty="0" err="1">
                <a:latin typeface="Courier New"/>
                <a:cs typeface="Courier New"/>
              </a:rPr>
              <a:t>bye</a:t>
            </a:r>
            <a:r>
              <a:rPr lang="da-DK" sz="1500" b="1" dirty="0">
                <a:latin typeface="Courier New"/>
                <a:cs typeface="Courier New"/>
              </a:rPr>
              <a:t>";</a:t>
            </a:r>
          </a:p>
          <a:p>
            <a:r>
              <a:rPr lang="da-DK" sz="1500" b="1" dirty="0">
                <a:latin typeface="Courier New"/>
                <a:cs typeface="Courier New"/>
              </a:rPr>
              <a:t>            }</a:t>
            </a:r>
          </a:p>
          <a:p>
            <a:r>
              <a:rPr lang="da-DK" sz="1500" b="1" dirty="0">
                <a:latin typeface="Courier New"/>
                <a:cs typeface="Courier New"/>
              </a:rPr>
              <a:t>            </a:t>
            </a:r>
            <a:r>
              <a:rPr lang="da-DK" sz="1500" b="1" dirty="0" err="1">
                <a:latin typeface="Courier New"/>
                <a:cs typeface="Courier New"/>
              </a:rPr>
              <a:t>else</a:t>
            </a:r>
            <a:r>
              <a:rPr lang="da-DK" sz="1500" b="1" dirty="0">
                <a:latin typeface="Courier New"/>
                <a:cs typeface="Courier New"/>
              </a:rPr>
              <a:t> {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    $output = "You are SO confused";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}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$output = $output.", $first!";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</a:t>
            </a:r>
            <a:r>
              <a:rPr lang="en-US" sz="1500" b="1" dirty="0" smtClean="0">
                <a:latin typeface="Courier New"/>
                <a:cs typeface="Courier New"/>
              </a:rPr>
              <a:t>...</a:t>
            </a:r>
            <a:endParaRPr lang="hr-HR" sz="1500" b="1" dirty="0">
              <a:latin typeface="Courier New"/>
              <a:cs typeface="Courier New"/>
            </a:endParaRPr>
          </a:p>
          <a:p>
            <a:r>
              <a:rPr lang="hr-HR" sz="1500" b="1" dirty="0">
                <a:latin typeface="Courier New"/>
                <a:cs typeface="Courier New"/>
              </a:rPr>
              <a:t>            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print $output;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?&gt;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&lt;/p&gt;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&lt;/body&gt;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63" y="1261666"/>
            <a:ext cx="1610237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forms/</a:t>
            </a:r>
            <a:r>
              <a:rPr lang="en-US" dirty="0" err="1" smtClean="0">
                <a:solidFill>
                  <a:srgbClr val="FFFF00"/>
                </a:solidFill>
              </a:rPr>
              <a:t>radio.php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674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List Input: HTML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3647" y="1234464"/>
            <a:ext cx="8495986" cy="4939814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Courier New"/>
                <a:cs typeface="Courier New"/>
              </a:rPr>
              <a:t>&lt;body&gt;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&lt;form action="</a:t>
            </a:r>
            <a:r>
              <a:rPr lang="en-US" sz="1500" b="1" dirty="0" err="1">
                <a:latin typeface="Courier New"/>
                <a:cs typeface="Courier New"/>
              </a:rPr>
              <a:t>select.php</a:t>
            </a:r>
            <a:r>
              <a:rPr lang="en-US" sz="1500" b="1" dirty="0">
                <a:latin typeface="Courier New"/>
                <a:cs typeface="Courier New"/>
              </a:rPr>
              <a:t>"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method="post"&gt;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&lt;</a:t>
            </a:r>
            <a:r>
              <a:rPr lang="en-US" sz="1500" b="1" dirty="0" err="1">
                <a:latin typeface="Courier New"/>
                <a:cs typeface="Courier New"/>
              </a:rPr>
              <a:t>fieldset</a:t>
            </a:r>
            <a:r>
              <a:rPr lang="en-US" sz="15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</a:t>
            </a:r>
            <a:r>
              <a:rPr lang="en-US" sz="1500" b="1" dirty="0" smtClean="0">
                <a:latin typeface="Courier New"/>
                <a:cs typeface="Courier New"/>
              </a:rPr>
              <a:t>...</a:t>
            </a:r>
            <a:endParaRPr lang="fi-FI" sz="1500" b="1" dirty="0" smtClean="0">
              <a:latin typeface="Courier New"/>
              <a:cs typeface="Courier New"/>
            </a:endParaRPr>
          </a:p>
          <a:p>
            <a:r>
              <a:rPr lang="fi-FI" sz="1500" b="1" dirty="0" smtClean="0">
                <a:latin typeface="Courier New"/>
                <a:cs typeface="Courier New"/>
              </a:rPr>
              <a:t>               </a:t>
            </a:r>
          </a:p>
          <a:p>
            <a:r>
              <a:rPr lang="fi-FI" sz="1500" b="1" dirty="0" smtClean="0">
                <a:latin typeface="Courier New"/>
                <a:cs typeface="Courier New"/>
              </a:rPr>
              <a:t>               &lt;p&gt;</a:t>
            </a:r>
          </a:p>
          <a:p>
            <a:r>
              <a:rPr lang="en-US" sz="1500" b="1" dirty="0" smtClean="0">
                <a:latin typeface="Courier New"/>
                <a:cs typeface="Courier New"/>
              </a:rPr>
              <a:t>                   &lt;label&gt;Language?&lt;/label&gt;</a:t>
            </a:r>
          </a:p>
          <a:p>
            <a:r>
              <a:rPr lang="en-US" sz="1500" b="1" dirty="0" smtClean="0">
                <a:latin typeface="Courier New"/>
                <a:cs typeface="Courier New"/>
              </a:rPr>
              <a:t>                   </a:t>
            </a:r>
            <a:r>
              <a:rPr lang="en-US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&lt;select name="</a:t>
            </a:r>
            <a:r>
              <a:rPr lang="en-US" sz="1500" b="1" dirty="0" smtClean="0">
                <a:solidFill>
                  <a:srgbClr val="B23C00"/>
                </a:solidFill>
                <a:latin typeface="Courier New"/>
                <a:cs typeface="Courier New"/>
              </a:rPr>
              <a:t>language</a:t>
            </a:r>
            <a:r>
              <a:rPr lang="en-US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"&gt;</a:t>
            </a:r>
          </a:p>
          <a:p>
            <a:r>
              <a:rPr lang="en-US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                       &lt;option value="</a:t>
            </a:r>
            <a:r>
              <a:rPr lang="en-US" sz="1500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english</a:t>
            </a:r>
            <a:r>
              <a:rPr lang="en-US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" selected&gt;</a:t>
            </a:r>
            <a:r>
              <a:rPr lang="en-US" sz="1500" b="1" dirty="0" smtClean="0">
                <a:solidFill>
                  <a:srgbClr val="0033CC"/>
                </a:solidFill>
                <a:latin typeface="Courier New"/>
                <a:cs typeface="Courier New"/>
              </a:rPr>
              <a:t>English</a:t>
            </a:r>
            <a:r>
              <a:rPr lang="en-US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&lt;/option&gt;</a:t>
            </a:r>
          </a:p>
          <a:p>
            <a:r>
              <a:rPr lang="fr-FR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                       &lt;option value="</a:t>
            </a:r>
            <a:r>
              <a:rPr lang="fr-FR" sz="1500" b="1" dirty="0" smtClean="0">
                <a:solidFill>
                  <a:srgbClr val="0033CC"/>
                </a:solidFill>
                <a:latin typeface="Courier New"/>
                <a:cs typeface="Courier New"/>
              </a:rPr>
              <a:t>french</a:t>
            </a:r>
            <a:r>
              <a:rPr lang="fr-FR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"&gt;</a:t>
            </a:r>
            <a:r>
              <a:rPr lang="fr-FR" sz="1500" b="1" dirty="0" smtClean="0">
                <a:solidFill>
                  <a:srgbClr val="0033CC"/>
                </a:solidFill>
                <a:latin typeface="Courier New"/>
                <a:cs typeface="Courier New"/>
              </a:rPr>
              <a:t>Français</a:t>
            </a:r>
            <a:r>
              <a:rPr lang="fr-FR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&lt;/option&gt;</a:t>
            </a:r>
          </a:p>
          <a:p>
            <a:r>
              <a:rPr lang="de-DE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                       &lt;</a:t>
            </a:r>
            <a:r>
              <a:rPr lang="de-DE" sz="15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option</a:t>
            </a:r>
            <a:r>
              <a:rPr lang="de-DE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de-DE" sz="15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value</a:t>
            </a:r>
            <a:r>
              <a:rPr lang="de-DE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="</a:t>
            </a:r>
            <a:r>
              <a:rPr lang="de-DE" sz="1500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german</a:t>
            </a:r>
            <a:r>
              <a:rPr lang="de-DE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"&gt;</a:t>
            </a:r>
            <a:r>
              <a:rPr lang="de-DE" sz="1500" b="1" dirty="0" smtClean="0">
                <a:solidFill>
                  <a:srgbClr val="0033CC"/>
                </a:solidFill>
                <a:latin typeface="Courier New"/>
                <a:cs typeface="Courier New"/>
              </a:rPr>
              <a:t>Deutsch</a:t>
            </a:r>
            <a:r>
              <a:rPr lang="de-DE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&lt;/</a:t>
            </a:r>
            <a:r>
              <a:rPr lang="de-DE" sz="15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option</a:t>
            </a:r>
            <a:r>
              <a:rPr lang="de-DE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de-DE" sz="1500" b="1" dirty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de-DE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                  &lt;/</a:t>
            </a:r>
            <a:r>
              <a:rPr lang="de-DE" sz="15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selct</a:t>
            </a:r>
            <a:r>
              <a:rPr lang="de-DE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de-DE" sz="1500" b="1" dirty="0" smtClean="0">
                <a:latin typeface="Courier New"/>
                <a:cs typeface="Courier New"/>
              </a:rPr>
              <a:t>               &lt;/p&gt;</a:t>
            </a:r>
          </a:p>
          <a:p>
            <a:r>
              <a:rPr lang="de-DE" sz="1500" b="1" dirty="0" smtClean="0">
                <a:latin typeface="Courier New"/>
                <a:cs typeface="Courier New"/>
              </a:rPr>
              <a:t>               </a:t>
            </a:r>
            <a:endParaRPr lang="de-DE" sz="1500" b="1" dirty="0">
              <a:latin typeface="Courier New"/>
              <a:cs typeface="Courier New"/>
            </a:endParaRPr>
          </a:p>
          <a:p>
            <a:r>
              <a:rPr lang="de-DE" sz="1500" b="1" dirty="0">
                <a:latin typeface="Courier New"/>
                <a:cs typeface="Courier New"/>
              </a:rPr>
              <a:t>            &lt;p&gt;</a:t>
            </a:r>
          </a:p>
          <a:p>
            <a:r>
              <a:rPr lang="fi-FI" sz="1500" b="1" dirty="0">
                <a:latin typeface="Courier New"/>
                <a:cs typeface="Courier New"/>
              </a:rPr>
              <a:t>                &lt;input </a:t>
            </a:r>
            <a:r>
              <a:rPr lang="fi-FI" sz="1500" b="1" dirty="0" err="1">
                <a:latin typeface="Courier New"/>
                <a:cs typeface="Courier New"/>
              </a:rPr>
              <a:t>type="submit</a:t>
            </a:r>
            <a:r>
              <a:rPr lang="fi-FI" sz="1500" b="1" dirty="0">
                <a:latin typeface="Courier New"/>
                <a:cs typeface="Courier New"/>
              </a:rPr>
              <a:t>" </a:t>
            </a:r>
            <a:r>
              <a:rPr lang="fi-FI" sz="1500" b="1" dirty="0" err="1">
                <a:latin typeface="Courier New"/>
                <a:cs typeface="Courier New"/>
              </a:rPr>
              <a:t>value="Submit</a:t>
            </a:r>
            <a:r>
              <a:rPr lang="fi-FI" sz="1500" b="1" dirty="0">
                <a:latin typeface="Courier New"/>
                <a:cs typeface="Courier New"/>
              </a:rPr>
              <a:t>" /&gt;</a:t>
            </a:r>
          </a:p>
          <a:p>
            <a:r>
              <a:rPr lang="fi-FI" sz="1500" b="1" dirty="0">
                <a:latin typeface="Courier New"/>
                <a:cs typeface="Courier New"/>
              </a:rPr>
              <a:t>            &lt;/p&gt;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&lt;/</a:t>
            </a:r>
            <a:r>
              <a:rPr lang="en-US" sz="1500" b="1" dirty="0" err="1">
                <a:latin typeface="Courier New"/>
                <a:cs typeface="Courier New"/>
              </a:rPr>
              <a:t>fieldset</a:t>
            </a:r>
            <a:r>
              <a:rPr lang="en-US" sz="15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&lt;/form&gt;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&lt;/body&gt;</a:t>
            </a:r>
          </a:p>
        </p:txBody>
      </p:sp>
      <p:pic>
        <p:nvPicPr>
          <p:cNvPr id="6" name="Picture 5" descr="Screen Shot 2015-01-26 at 10.45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67" y="1234464"/>
            <a:ext cx="3383244" cy="20368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42923" y="5742177"/>
            <a:ext cx="173527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forms/</a:t>
            </a:r>
            <a:r>
              <a:rPr lang="en-US" dirty="0" err="1" smtClean="0">
                <a:solidFill>
                  <a:srgbClr val="FFFF00"/>
                </a:solidFill>
              </a:rPr>
              <a:t>select.html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57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472" y="411163"/>
            <a:ext cx="8229600" cy="655637"/>
          </a:xfrm>
        </p:spPr>
        <p:txBody>
          <a:bodyPr/>
          <a:lstStyle/>
          <a:p>
            <a:pPr algn="r"/>
            <a:r>
              <a:rPr lang="en-US" sz="2400" dirty="0"/>
              <a:t>Select List Input: </a:t>
            </a:r>
            <a:r>
              <a:rPr lang="en-US" sz="2400" dirty="0" smtClean="0"/>
              <a:t>PHP Code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89" y="137196"/>
            <a:ext cx="4790523" cy="6671054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950" b="1" dirty="0">
                <a:latin typeface="Courier New"/>
                <a:cs typeface="Courier New"/>
              </a:rPr>
              <a:t>&lt;body&gt;</a:t>
            </a:r>
          </a:p>
          <a:p>
            <a:r>
              <a:rPr lang="en-US" sz="950" b="1" dirty="0">
                <a:latin typeface="Courier New"/>
                <a:cs typeface="Courier New"/>
              </a:rPr>
              <a:t>    &lt;p&gt;</a:t>
            </a:r>
          </a:p>
          <a:p>
            <a:r>
              <a:rPr lang="en-US" sz="950" b="1" dirty="0">
                <a:latin typeface="Courier New"/>
                <a:cs typeface="Courier New"/>
              </a:rPr>
              <a:t>        &lt;?</a:t>
            </a:r>
            <a:r>
              <a:rPr lang="en-US" sz="950" b="1" dirty="0" err="1">
                <a:latin typeface="Courier New"/>
                <a:cs typeface="Courier New"/>
              </a:rPr>
              <a:t>php</a:t>
            </a:r>
            <a:endParaRPr lang="en-US" sz="950" b="1" dirty="0">
              <a:latin typeface="Courier New"/>
              <a:cs typeface="Courier New"/>
            </a:endParaRPr>
          </a:p>
          <a:p>
            <a:r>
              <a:rPr lang="da-DK" sz="950" b="1" dirty="0" smtClean="0">
                <a:latin typeface="Courier New"/>
                <a:cs typeface="Courier New"/>
              </a:rPr>
              <a:t>            $</a:t>
            </a:r>
            <a:r>
              <a:rPr lang="da-DK" sz="950" b="1" dirty="0" err="1">
                <a:latin typeface="Courier New"/>
                <a:cs typeface="Courier New"/>
              </a:rPr>
              <a:t>first</a:t>
            </a:r>
            <a:r>
              <a:rPr lang="da-DK" sz="950" b="1" dirty="0">
                <a:latin typeface="Courier New"/>
                <a:cs typeface="Courier New"/>
              </a:rPr>
              <a:t>     = </a:t>
            </a:r>
            <a:r>
              <a:rPr lang="da-DK" sz="950" b="1" dirty="0" err="1">
                <a:latin typeface="Courier New"/>
                <a:cs typeface="Courier New"/>
              </a:rPr>
              <a:t>filter_input</a:t>
            </a:r>
            <a:r>
              <a:rPr lang="da-DK" sz="950" b="1" dirty="0">
                <a:latin typeface="Courier New"/>
                <a:cs typeface="Courier New"/>
              </a:rPr>
              <a:t>(INPUT_POST, "</a:t>
            </a:r>
            <a:r>
              <a:rPr lang="da-DK" sz="950" b="1" dirty="0" err="1">
                <a:solidFill>
                  <a:srgbClr val="B23C00"/>
                </a:solidFill>
                <a:latin typeface="Courier New"/>
                <a:cs typeface="Courier New"/>
              </a:rPr>
              <a:t>firstName</a:t>
            </a:r>
            <a:r>
              <a:rPr lang="da-DK" sz="950" b="1" dirty="0">
                <a:latin typeface="Courier New"/>
                <a:cs typeface="Courier New"/>
              </a:rPr>
              <a:t>");</a:t>
            </a:r>
          </a:p>
          <a:p>
            <a:r>
              <a:rPr lang="da-DK" sz="950" b="1" dirty="0">
                <a:latin typeface="Courier New"/>
                <a:cs typeface="Courier New"/>
              </a:rPr>
              <a:t>            $</a:t>
            </a:r>
            <a:r>
              <a:rPr lang="da-DK" sz="950" b="1" dirty="0" err="1">
                <a:latin typeface="Courier New"/>
                <a:cs typeface="Courier New"/>
              </a:rPr>
              <a:t>direction</a:t>
            </a:r>
            <a:r>
              <a:rPr lang="da-DK" sz="950" b="1" dirty="0">
                <a:latin typeface="Courier New"/>
                <a:cs typeface="Courier New"/>
              </a:rPr>
              <a:t> = </a:t>
            </a:r>
            <a:r>
              <a:rPr lang="da-DK" sz="950" b="1" dirty="0" err="1">
                <a:latin typeface="Courier New"/>
                <a:cs typeface="Courier New"/>
              </a:rPr>
              <a:t>filter_input</a:t>
            </a:r>
            <a:r>
              <a:rPr lang="da-DK" sz="950" b="1" dirty="0">
                <a:latin typeface="Courier New"/>
                <a:cs typeface="Courier New"/>
              </a:rPr>
              <a:t>(INPUT_POST, "</a:t>
            </a:r>
            <a:r>
              <a:rPr lang="da-DK" sz="950" b="1" dirty="0" err="1">
                <a:solidFill>
                  <a:srgbClr val="B23C00"/>
                </a:solidFill>
                <a:latin typeface="Courier New"/>
                <a:cs typeface="Courier New"/>
              </a:rPr>
              <a:t>direction</a:t>
            </a:r>
            <a:r>
              <a:rPr lang="da-DK" sz="950" b="1" dirty="0">
                <a:latin typeface="Courier New"/>
                <a:cs typeface="Courier New"/>
              </a:rPr>
              <a:t>");</a:t>
            </a:r>
          </a:p>
          <a:p>
            <a:r>
              <a:rPr lang="da-DK" sz="950" b="1" dirty="0">
                <a:latin typeface="Courier New"/>
                <a:cs typeface="Courier New"/>
              </a:rPr>
              <a:t>            $</a:t>
            </a:r>
            <a:r>
              <a:rPr lang="da-DK" sz="950" b="1" dirty="0" err="1">
                <a:latin typeface="Courier New"/>
                <a:cs typeface="Courier New"/>
              </a:rPr>
              <a:t>language</a:t>
            </a:r>
            <a:r>
              <a:rPr lang="da-DK" sz="950" b="1" dirty="0">
                <a:latin typeface="Courier New"/>
                <a:cs typeface="Courier New"/>
              </a:rPr>
              <a:t>  = </a:t>
            </a:r>
            <a:r>
              <a:rPr lang="da-DK" sz="950" b="1" dirty="0" err="1">
                <a:latin typeface="Courier New"/>
                <a:cs typeface="Courier New"/>
              </a:rPr>
              <a:t>filter_input</a:t>
            </a:r>
            <a:r>
              <a:rPr lang="da-DK" sz="950" b="1" dirty="0">
                <a:latin typeface="Courier New"/>
                <a:cs typeface="Courier New"/>
              </a:rPr>
              <a:t>(INPUT_POST, "</a:t>
            </a:r>
            <a:r>
              <a:rPr lang="da-DK" sz="950" b="1" dirty="0" err="1">
                <a:solidFill>
                  <a:srgbClr val="B23C00"/>
                </a:solidFill>
                <a:latin typeface="Courier New"/>
                <a:cs typeface="Courier New"/>
              </a:rPr>
              <a:t>language</a:t>
            </a:r>
            <a:r>
              <a:rPr lang="da-DK" sz="950" b="1" dirty="0">
                <a:latin typeface="Courier New"/>
                <a:cs typeface="Courier New"/>
              </a:rPr>
              <a:t>");</a:t>
            </a:r>
          </a:p>
          <a:p>
            <a:r>
              <a:rPr lang="en-US" sz="950" b="1" dirty="0">
                <a:latin typeface="Courier New"/>
                <a:cs typeface="Courier New"/>
              </a:rPr>
              <a:t>            $error     = "You are SO confused";</a:t>
            </a:r>
          </a:p>
          <a:p>
            <a:r>
              <a:rPr lang="en-US" sz="950" b="1" dirty="0">
                <a:latin typeface="Courier New"/>
                <a:cs typeface="Courier New"/>
              </a:rPr>
              <a:t>            </a:t>
            </a:r>
          </a:p>
          <a:p>
            <a:r>
              <a:rPr lang="en-US" sz="950" b="1" dirty="0" smtClean="0">
                <a:latin typeface="Courier New"/>
                <a:cs typeface="Courier New"/>
              </a:rPr>
              <a:t>            if </a:t>
            </a:r>
            <a:r>
              <a:rPr lang="en-US" sz="950" b="1" dirty="0">
                <a:latin typeface="Courier New"/>
                <a:cs typeface="Courier New"/>
              </a:rPr>
              <a:t>($direction == "coming") {</a:t>
            </a:r>
          </a:p>
          <a:p>
            <a:r>
              <a:rPr lang="en-US" sz="950" b="1" dirty="0">
                <a:latin typeface="Courier New"/>
                <a:cs typeface="Courier New"/>
              </a:rPr>
              <a:t>                </a:t>
            </a:r>
            <a:r>
              <a:rPr lang="en-US" sz="950" b="1" dirty="0">
                <a:solidFill>
                  <a:srgbClr val="008000"/>
                </a:solidFill>
                <a:latin typeface="Courier New"/>
                <a:cs typeface="Courier New"/>
              </a:rPr>
              <a:t>switch ($language) {</a:t>
            </a:r>
          </a:p>
          <a:p>
            <a:r>
              <a:rPr lang="en-US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case "</a:t>
            </a:r>
            <a:r>
              <a:rPr lang="en-US" sz="950" b="1" dirty="0" err="1">
                <a:solidFill>
                  <a:srgbClr val="B23C00"/>
                </a:solidFill>
                <a:latin typeface="Courier New"/>
                <a:cs typeface="Courier New"/>
              </a:rPr>
              <a:t>english</a:t>
            </a:r>
            <a:r>
              <a:rPr lang="en-US" sz="950" b="1" dirty="0">
                <a:solidFill>
                  <a:srgbClr val="008000"/>
                </a:solidFill>
                <a:latin typeface="Courier New"/>
                <a:cs typeface="Courier New"/>
              </a:rPr>
              <a:t>":</a:t>
            </a:r>
          </a:p>
          <a:p>
            <a:r>
              <a:rPr lang="hr-HR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 $output = "Hello";</a:t>
            </a:r>
          </a:p>
          <a:p>
            <a:r>
              <a:rPr lang="hr-HR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 break;</a:t>
            </a:r>
          </a:p>
          <a:p>
            <a:r>
              <a:rPr lang="en-US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case "</a:t>
            </a:r>
            <a:r>
              <a:rPr lang="en-US" sz="950" b="1" dirty="0" err="1">
                <a:solidFill>
                  <a:srgbClr val="B23C00"/>
                </a:solidFill>
                <a:latin typeface="Courier New"/>
                <a:cs typeface="Courier New"/>
              </a:rPr>
              <a:t>french</a:t>
            </a:r>
            <a:r>
              <a:rPr lang="en-US" sz="950" b="1" dirty="0">
                <a:solidFill>
                  <a:srgbClr val="008000"/>
                </a:solidFill>
                <a:latin typeface="Courier New"/>
                <a:cs typeface="Courier New"/>
              </a:rPr>
              <a:t>":</a:t>
            </a:r>
          </a:p>
          <a:p>
            <a:r>
              <a:rPr lang="en-US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 $output = "Bonjour";</a:t>
            </a:r>
          </a:p>
          <a:p>
            <a:r>
              <a:rPr lang="en-US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 break;</a:t>
            </a:r>
          </a:p>
          <a:p>
            <a:r>
              <a:rPr lang="ro-RO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case "</a:t>
            </a:r>
            <a:r>
              <a:rPr lang="ro-RO" sz="950" b="1" dirty="0">
                <a:solidFill>
                  <a:srgbClr val="B23C00"/>
                </a:solidFill>
                <a:latin typeface="Courier New"/>
                <a:cs typeface="Courier New"/>
              </a:rPr>
              <a:t>german</a:t>
            </a:r>
            <a:r>
              <a:rPr lang="ro-RO" sz="950" b="1" dirty="0">
                <a:solidFill>
                  <a:srgbClr val="008000"/>
                </a:solidFill>
                <a:latin typeface="Courier New"/>
                <a:cs typeface="Courier New"/>
              </a:rPr>
              <a:t>":</a:t>
            </a:r>
          </a:p>
          <a:p>
            <a:r>
              <a:rPr lang="da-DK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 $output = "</a:t>
            </a:r>
            <a:r>
              <a:rPr lang="da-DK" sz="950" b="1" dirty="0" err="1">
                <a:solidFill>
                  <a:srgbClr val="008000"/>
                </a:solidFill>
                <a:latin typeface="Courier New"/>
                <a:cs typeface="Courier New"/>
              </a:rPr>
              <a:t>Guten</a:t>
            </a:r>
            <a:r>
              <a:rPr lang="da-DK" sz="950" b="1" dirty="0">
                <a:solidFill>
                  <a:srgbClr val="008000"/>
                </a:solidFill>
                <a:latin typeface="Courier New"/>
                <a:cs typeface="Courier New"/>
              </a:rPr>
              <a:t> tag";</a:t>
            </a:r>
          </a:p>
          <a:p>
            <a:r>
              <a:rPr lang="da-DK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 break;</a:t>
            </a:r>
          </a:p>
          <a:p>
            <a:r>
              <a:rPr lang="fr-FR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default:</a:t>
            </a:r>
          </a:p>
          <a:p>
            <a:r>
              <a:rPr lang="hr-HR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 $output = $error;</a:t>
            </a:r>
          </a:p>
          <a:p>
            <a:r>
              <a:rPr lang="hr-HR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}</a:t>
            </a:r>
          </a:p>
          <a:p>
            <a:r>
              <a:rPr lang="hr-HR" sz="950" b="1" dirty="0">
                <a:latin typeface="Courier New"/>
                <a:cs typeface="Courier New"/>
              </a:rPr>
              <a:t>            }</a:t>
            </a:r>
          </a:p>
          <a:p>
            <a:r>
              <a:rPr lang="en-US" sz="950" b="1" dirty="0">
                <a:latin typeface="Courier New"/>
                <a:cs typeface="Courier New"/>
              </a:rPr>
              <a:t>            else if ($direction == "going") {</a:t>
            </a:r>
          </a:p>
          <a:p>
            <a:r>
              <a:rPr lang="en-US" sz="950" b="1" dirty="0">
                <a:latin typeface="Courier New"/>
                <a:cs typeface="Courier New"/>
              </a:rPr>
              <a:t>                </a:t>
            </a:r>
            <a:r>
              <a:rPr lang="en-US" sz="950" b="1" dirty="0">
                <a:solidFill>
                  <a:srgbClr val="008000"/>
                </a:solidFill>
                <a:latin typeface="Courier New"/>
                <a:cs typeface="Courier New"/>
              </a:rPr>
              <a:t>switch ($language) {</a:t>
            </a:r>
          </a:p>
          <a:p>
            <a:r>
              <a:rPr lang="en-US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case "</a:t>
            </a:r>
            <a:r>
              <a:rPr lang="en-US" sz="950" b="1" dirty="0" err="1">
                <a:solidFill>
                  <a:srgbClr val="B23C00"/>
                </a:solidFill>
                <a:latin typeface="Courier New"/>
                <a:cs typeface="Courier New"/>
              </a:rPr>
              <a:t>english</a:t>
            </a:r>
            <a:r>
              <a:rPr lang="en-US" sz="950" b="1" dirty="0">
                <a:solidFill>
                  <a:srgbClr val="008000"/>
                </a:solidFill>
                <a:latin typeface="Courier New"/>
                <a:cs typeface="Courier New"/>
              </a:rPr>
              <a:t>":</a:t>
            </a:r>
          </a:p>
          <a:p>
            <a:r>
              <a:rPr lang="da-DK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 $output = "Good-</a:t>
            </a:r>
            <a:r>
              <a:rPr lang="da-DK" sz="950" b="1" dirty="0" err="1">
                <a:solidFill>
                  <a:srgbClr val="008000"/>
                </a:solidFill>
                <a:latin typeface="Courier New"/>
                <a:cs typeface="Courier New"/>
              </a:rPr>
              <a:t>bye</a:t>
            </a:r>
            <a:r>
              <a:rPr lang="da-DK" sz="950" b="1" dirty="0">
                <a:solidFill>
                  <a:srgbClr val="008000"/>
                </a:solidFill>
                <a:latin typeface="Courier New"/>
                <a:cs typeface="Courier New"/>
              </a:rPr>
              <a:t>";</a:t>
            </a:r>
          </a:p>
          <a:p>
            <a:r>
              <a:rPr lang="da-DK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 break;</a:t>
            </a:r>
          </a:p>
          <a:p>
            <a:r>
              <a:rPr lang="en-US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case "</a:t>
            </a:r>
            <a:r>
              <a:rPr lang="en-US" sz="950" b="1" dirty="0" err="1">
                <a:solidFill>
                  <a:srgbClr val="008000"/>
                </a:solidFill>
                <a:latin typeface="Courier New"/>
                <a:cs typeface="Courier New"/>
              </a:rPr>
              <a:t>french</a:t>
            </a:r>
            <a:r>
              <a:rPr lang="en-US" sz="950" b="1" dirty="0">
                <a:solidFill>
                  <a:srgbClr val="008000"/>
                </a:solidFill>
                <a:latin typeface="Courier New"/>
                <a:cs typeface="Courier New"/>
              </a:rPr>
              <a:t>":</a:t>
            </a:r>
          </a:p>
          <a:p>
            <a:r>
              <a:rPr lang="fr-FR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 $</a:t>
            </a:r>
            <a:r>
              <a:rPr lang="fr-FR" sz="950" b="1" dirty="0">
                <a:solidFill>
                  <a:srgbClr val="B23C00"/>
                </a:solidFill>
                <a:latin typeface="Courier New"/>
                <a:cs typeface="Courier New"/>
              </a:rPr>
              <a:t>output</a:t>
            </a:r>
            <a:r>
              <a:rPr lang="fr-FR" sz="950" b="1" dirty="0">
                <a:solidFill>
                  <a:srgbClr val="008000"/>
                </a:solidFill>
                <a:latin typeface="Courier New"/>
                <a:cs typeface="Courier New"/>
              </a:rPr>
              <a:t> = "Au revoir";</a:t>
            </a:r>
          </a:p>
          <a:p>
            <a:r>
              <a:rPr lang="fr-FR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 break;</a:t>
            </a:r>
          </a:p>
          <a:p>
            <a:r>
              <a:rPr lang="ro-RO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case "german":</a:t>
            </a:r>
          </a:p>
          <a:p>
            <a:r>
              <a:rPr lang="de-DE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 $</a:t>
            </a:r>
            <a:r>
              <a:rPr lang="de-DE" sz="950" b="1" dirty="0" err="1">
                <a:solidFill>
                  <a:srgbClr val="B23C00"/>
                </a:solidFill>
                <a:latin typeface="Courier New"/>
                <a:cs typeface="Courier New"/>
              </a:rPr>
              <a:t>output</a:t>
            </a:r>
            <a:r>
              <a:rPr lang="de-DE" sz="950" b="1" dirty="0">
                <a:solidFill>
                  <a:srgbClr val="008000"/>
                </a:solidFill>
                <a:latin typeface="Courier New"/>
                <a:cs typeface="Courier New"/>
              </a:rPr>
              <a:t> = "Auf wiedersehen";</a:t>
            </a:r>
          </a:p>
          <a:p>
            <a:r>
              <a:rPr lang="de-DE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 break;</a:t>
            </a:r>
          </a:p>
          <a:p>
            <a:r>
              <a:rPr lang="fr-FR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default:</a:t>
            </a:r>
          </a:p>
          <a:p>
            <a:r>
              <a:rPr lang="hr-HR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 $output = $error;</a:t>
            </a:r>
          </a:p>
          <a:p>
            <a:r>
              <a:rPr lang="hr-HR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}</a:t>
            </a:r>
          </a:p>
          <a:p>
            <a:r>
              <a:rPr lang="hr-HR" sz="950" b="1" dirty="0">
                <a:latin typeface="Courier New"/>
                <a:cs typeface="Courier New"/>
              </a:rPr>
              <a:t>            }</a:t>
            </a:r>
          </a:p>
          <a:p>
            <a:r>
              <a:rPr lang="da-DK" sz="950" b="1" dirty="0">
                <a:latin typeface="Courier New"/>
                <a:cs typeface="Courier New"/>
              </a:rPr>
              <a:t>            </a:t>
            </a:r>
            <a:r>
              <a:rPr lang="da-DK" sz="950" b="1" dirty="0" err="1">
                <a:latin typeface="Courier New"/>
                <a:cs typeface="Courier New"/>
              </a:rPr>
              <a:t>else</a:t>
            </a:r>
            <a:r>
              <a:rPr lang="da-DK" sz="950" b="1" dirty="0">
                <a:latin typeface="Courier New"/>
                <a:cs typeface="Courier New"/>
              </a:rPr>
              <a:t> {</a:t>
            </a:r>
          </a:p>
          <a:p>
            <a:r>
              <a:rPr lang="hr-HR" sz="950" b="1" dirty="0">
                <a:latin typeface="Courier New"/>
                <a:cs typeface="Courier New"/>
              </a:rPr>
              <a:t>                $output = $error;</a:t>
            </a:r>
          </a:p>
          <a:p>
            <a:r>
              <a:rPr lang="hr-HR" sz="950" b="1" dirty="0">
                <a:latin typeface="Courier New"/>
                <a:cs typeface="Courier New"/>
              </a:rPr>
              <a:t>            </a:t>
            </a:r>
            <a:r>
              <a:rPr lang="hr-HR" sz="950" b="1" dirty="0" smtClean="0">
                <a:latin typeface="Courier New"/>
                <a:cs typeface="Courier New"/>
              </a:rPr>
              <a:t>}</a:t>
            </a:r>
          </a:p>
          <a:p>
            <a:r>
              <a:rPr lang="hr-HR" sz="950" b="1" dirty="0">
                <a:latin typeface="Courier New"/>
                <a:cs typeface="Courier New"/>
              </a:rPr>
              <a:t> </a:t>
            </a:r>
            <a:r>
              <a:rPr lang="hr-HR" sz="950" b="1" dirty="0" smtClean="0">
                <a:latin typeface="Courier New"/>
                <a:cs typeface="Courier New"/>
              </a:rPr>
              <a:t>           ...</a:t>
            </a:r>
            <a:endParaRPr lang="hr-HR" sz="950" b="1" dirty="0">
              <a:latin typeface="Courier New"/>
              <a:cs typeface="Courier New"/>
            </a:endParaRPr>
          </a:p>
          <a:p>
            <a:r>
              <a:rPr lang="en-US" sz="950" b="1" dirty="0" smtClean="0">
                <a:latin typeface="Courier New"/>
                <a:cs typeface="Courier New"/>
              </a:rPr>
              <a:t>        ?</a:t>
            </a:r>
            <a:r>
              <a:rPr lang="en-US" sz="950" b="1" dirty="0">
                <a:latin typeface="Courier New"/>
                <a:cs typeface="Courier New"/>
              </a:rPr>
              <a:t>&gt;</a:t>
            </a:r>
          </a:p>
          <a:p>
            <a:r>
              <a:rPr lang="en-US" sz="950" b="1" dirty="0">
                <a:latin typeface="Courier New"/>
                <a:cs typeface="Courier New"/>
              </a:rPr>
              <a:t>    &lt;/p&gt;</a:t>
            </a:r>
          </a:p>
          <a:p>
            <a:r>
              <a:rPr lang="en-US" sz="950" b="1" dirty="0">
                <a:latin typeface="Courier New"/>
                <a:cs typeface="Courier New"/>
              </a:rPr>
              <a:t>&lt;/body&gt;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96404" y="6263609"/>
            <a:ext cx="1689986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forms/</a:t>
            </a:r>
            <a:r>
              <a:rPr lang="en-US" dirty="0" err="1" smtClean="0">
                <a:solidFill>
                  <a:srgbClr val="FFFF00"/>
                </a:solidFill>
              </a:rPr>
              <a:t>select.php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86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the MySQL Database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Screen Shot 2015-01-28 at 8.35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1051586"/>
            <a:ext cx="7406609" cy="553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77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XAMPP Home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Screen Shot 2015-01-26 at 8.08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" y="1051585"/>
            <a:ext cx="6238539" cy="557777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548685" y="3794755"/>
            <a:ext cx="731511" cy="182879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9341" y="2606049"/>
            <a:ext cx="2103097" cy="1631216"/>
          </a:xfrm>
          <a:prstGeom prst="rect">
            <a:avLst/>
          </a:prstGeom>
          <a:solidFill>
            <a:srgbClr val="FFFDC7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B23C00"/>
                </a:solidFill>
              </a:rPr>
              <a:t>phpMyAdmin</a:t>
            </a:r>
            <a:r>
              <a:rPr lang="en-US" sz="2000" dirty="0" smtClean="0">
                <a:solidFill>
                  <a:srgbClr val="B23C00"/>
                </a:solidFill>
              </a:rPr>
              <a:t> </a:t>
            </a:r>
            <a:endParaRPr lang="en-US" sz="2000" dirty="0"/>
          </a:p>
          <a:p>
            <a:r>
              <a:rPr lang="en-US" sz="2000" dirty="0" smtClean="0"/>
              <a:t>is a PHP-based GUI interface </a:t>
            </a:r>
          </a:p>
          <a:p>
            <a:r>
              <a:rPr lang="en-US" sz="2000" dirty="0" smtClean="0"/>
              <a:t>to the </a:t>
            </a:r>
            <a:r>
              <a:rPr lang="en-US" sz="2000" dirty="0" smtClean="0">
                <a:solidFill>
                  <a:srgbClr val="B23C00"/>
                </a:solidFill>
              </a:rPr>
              <a:t>MySQL database server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802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Client-Server </a:t>
            </a:r>
            <a:r>
              <a:rPr lang="en-US" dirty="0"/>
              <a:t>Web Apps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57245" y="1325903"/>
            <a:ext cx="3108926" cy="2926048"/>
            <a:chOff x="731562" y="1508781"/>
            <a:chExt cx="3108926" cy="2926048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1562" y="1508781"/>
              <a:ext cx="3108926" cy="2926048"/>
            </a:xfrm>
            <a:prstGeom prst="roundRect">
              <a:avLst/>
            </a:prstGeom>
            <a:solidFill>
              <a:srgbClr val="FFFDC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05879" y="1691659"/>
              <a:ext cx="2518638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Client Side</a:t>
              </a:r>
            </a:p>
            <a:p>
              <a:r>
                <a:rPr lang="en-US" sz="2800" dirty="0" smtClean="0"/>
                <a:t>Web Browser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 smtClean="0"/>
                <a:t>Chrome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 smtClean="0"/>
                <a:t>Firefox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 smtClean="0"/>
                <a:t>Safari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 smtClean="0"/>
                <a:t>Microsoft IE</a:t>
              </a:r>
              <a:endParaRPr lang="en-US" sz="28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77829" y="1325903"/>
            <a:ext cx="3108926" cy="2926048"/>
            <a:chOff x="5486390" y="1508781"/>
            <a:chExt cx="3108926" cy="2926048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5486390" y="1508781"/>
              <a:ext cx="3108926" cy="2926048"/>
            </a:xfrm>
            <a:prstGeom prst="roundRect">
              <a:avLst/>
            </a:prstGeom>
            <a:solidFill>
              <a:srgbClr val="E2EA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89365" y="1783098"/>
              <a:ext cx="3005951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Server Side</a:t>
              </a:r>
            </a:p>
            <a:p>
              <a:r>
                <a:rPr lang="en-US" sz="2800" dirty="0" smtClean="0"/>
                <a:t>Web Server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 smtClean="0"/>
                <a:t>Apache + PHP</a:t>
              </a:r>
              <a:endParaRPr lang="en-US" sz="28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52462" y="1946814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Right Arrow 13"/>
          <p:cNvSpPr/>
          <p:nvPr/>
        </p:nvSpPr>
        <p:spPr bwMode="auto">
          <a:xfrm>
            <a:off x="3657611" y="1965976"/>
            <a:ext cx="1828780" cy="731512"/>
          </a:xfrm>
          <a:prstGeom prst="rightArrow">
            <a:avLst/>
          </a:prstGeom>
          <a:solidFill>
            <a:srgbClr val="FFFDC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HTTP request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" name="Left Arrow 14"/>
          <p:cNvSpPr/>
          <p:nvPr/>
        </p:nvSpPr>
        <p:spPr bwMode="auto">
          <a:xfrm>
            <a:off x="3657610" y="2880366"/>
            <a:ext cx="1828780" cy="731512"/>
          </a:xfrm>
          <a:prstGeom prst="leftArrow">
            <a:avLst/>
          </a:prstGeom>
          <a:solidFill>
            <a:srgbClr val="E2EA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HTTP response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4343390"/>
            <a:ext cx="8229600" cy="1920219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HTTP request</a:t>
            </a:r>
          </a:p>
          <a:p>
            <a:pPr lvl="1"/>
            <a:r>
              <a:rPr lang="en-US" dirty="0" smtClean="0"/>
              <a:t>User’s form data</a:t>
            </a:r>
          </a:p>
          <a:p>
            <a:r>
              <a:rPr lang="en-US" dirty="0" smtClean="0">
                <a:solidFill>
                  <a:srgbClr val="B23C00"/>
                </a:solidFill>
              </a:rPr>
              <a:t>HTTP response</a:t>
            </a:r>
          </a:p>
          <a:p>
            <a:pPr lvl="1"/>
            <a:r>
              <a:rPr lang="en-US" dirty="0" smtClean="0"/>
              <a:t>Dynamically generated HTML page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06244" y="4526268"/>
            <a:ext cx="4575792" cy="1077218"/>
          </a:xfrm>
          <a:prstGeom prst="rect">
            <a:avLst/>
          </a:prstGeom>
          <a:solidFill>
            <a:srgbClr val="A12A03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Don</a:t>
            </a: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’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 be confused because for now,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both the client side (your browser)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and the server side (the Apache web server) 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are running on the same computer (your laptop).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00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phpMyAdmin</a:t>
            </a:r>
            <a:r>
              <a:rPr lang="en-US" dirty="0" smtClean="0"/>
              <a:t> Home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Screen Shot 2015-01-28 at 8.37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4" y="1143025"/>
            <a:ext cx="8138121" cy="554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75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Server Root Password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11013"/>
          </a:xfrm>
        </p:spPr>
        <p:txBody>
          <a:bodyPr/>
          <a:lstStyle/>
          <a:p>
            <a:r>
              <a:rPr lang="en-US" dirty="0" smtClean="0"/>
              <a:t>By default, there is no root password.</a:t>
            </a:r>
          </a:p>
          <a:p>
            <a:r>
              <a:rPr lang="en-US" dirty="0" smtClean="0"/>
              <a:t>Set the root password using </a:t>
            </a:r>
            <a:r>
              <a:rPr lang="en-US" dirty="0" err="1" smtClean="0"/>
              <a:t>phpMyAdmin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Go to the </a:t>
            </a:r>
            <a:br>
              <a:rPr lang="en-US" dirty="0" smtClean="0"/>
            </a:br>
            <a:r>
              <a:rPr lang="en-US" dirty="0" smtClean="0"/>
              <a:t>Users tab.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Edit the </a:t>
            </a:r>
            <a:br>
              <a:rPr lang="en-US" dirty="0" smtClean="0"/>
            </a:br>
            <a:r>
              <a:rPr lang="en-US" dirty="0" smtClean="0"/>
              <a:t>root user</a:t>
            </a:r>
            <a:br>
              <a:rPr lang="en-US" dirty="0" smtClean="0"/>
            </a:br>
            <a:r>
              <a:rPr lang="en-US" dirty="0" smtClean="0"/>
              <a:t>to change</a:t>
            </a:r>
            <a:br>
              <a:rPr lang="en-US" dirty="0" smtClean="0"/>
            </a:br>
            <a:r>
              <a:rPr lang="en-US" dirty="0" smtClean="0"/>
              <a:t>its password.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Screen Shot 2015-01-28 at 8.42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37" y="2148854"/>
            <a:ext cx="6077014" cy="493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15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</a:t>
            </a:r>
            <a:r>
              <a:rPr lang="en-US" dirty="0"/>
              <a:t>Server Root </a:t>
            </a:r>
            <a:r>
              <a:rPr lang="en-US" dirty="0" smtClean="0"/>
              <a:t>Password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 descr="Screen Shot 2015-01-28 at 8.48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57" y="1051586"/>
            <a:ext cx="6825499" cy="580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82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Enable </a:t>
            </a:r>
            <a:r>
              <a:rPr lang="en-US" dirty="0" err="1" smtClean="0"/>
              <a:t>phpMyAdmin</a:t>
            </a:r>
            <a:r>
              <a:rPr lang="en-US" dirty="0" smtClean="0"/>
              <a:t> to Connect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phpMyAdmin</a:t>
            </a:r>
            <a:r>
              <a:rPr lang="en-US" dirty="0" smtClean="0"/>
              <a:t> connects to the MySQL </a:t>
            </a:r>
            <a:br>
              <a:rPr lang="en-US" dirty="0" smtClean="0"/>
            </a:br>
            <a:r>
              <a:rPr lang="en-US" dirty="0" smtClean="0"/>
              <a:t>database server as the root user.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Now you must tell </a:t>
            </a:r>
            <a:r>
              <a:rPr lang="en-US" dirty="0" err="1" smtClean="0"/>
              <a:t>phpMyAdmin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what the new root password is.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Edit the configuration file</a:t>
            </a:r>
            <a:br>
              <a:rPr lang="en-US" dirty="0" smtClean="0"/>
            </a:br>
            <a:r>
              <a:rPr lang="en-US" sz="2200" b="1" dirty="0" smtClean="0">
                <a:solidFill>
                  <a:srgbClr val="0033CC"/>
                </a:solidFill>
                <a:latin typeface="Courier New"/>
                <a:cs typeface="Courier New"/>
              </a:rPr>
              <a:t>XAMPP/</a:t>
            </a:r>
            <a:r>
              <a:rPr lang="en-US" sz="2200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xamppfiles</a:t>
            </a:r>
            <a:r>
              <a:rPr lang="en-US" sz="2200" b="1" dirty="0" smtClean="0">
                <a:solidFill>
                  <a:srgbClr val="0033CC"/>
                </a:solidFill>
                <a:latin typeface="Courier New"/>
                <a:cs typeface="Courier New"/>
              </a:rPr>
              <a:t>/</a:t>
            </a:r>
            <a:r>
              <a:rPr lang="en-US" sz="2200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phpmyadmin</a:t>
            </a:r>
            <a:r>
              <a:rPr lang="en-US" sz="2200" b="1" dirty="0" smtClean="0">
                <a:solidFill>
                  <a:srgbClr val="0033CC"/>
                </a:solidFill>
                <a:latin typeface="Courier New"/>
                <a:cs typeface="Courier New"/>
              </a:rPr>
              <a:t>/</a:t>
            </a:r>
            <a:r>
              <a:rPr lang="en-US" sz="2200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config.inc.php</a:t>
            </a:r>
            <a:endParaRPr lang="en-US" sz="2200" b="1" dirty="0" smtClean="0">
              <a:solidFill>
                <a:srgbClr val="0033CC"/>
              </a:solidFill>
              <a:latin typeface="Courier New"/>
              <a:cs typeface="Courier New"/>
            </a:endParaRP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Edit </a:t>
            </a:r>
            <a:r>
              <a:rPr lang="en-US" dirty="0"/>
              <a:t>the line </a:t>
            </a:r>
            <a:br>
              <a:rPr lang="en-US" dirty="0"/>
            </a:br>
            <a:r>
              <a:rPr lang="en-US" sz="2000" b="1" dirty="0">
                <a:solidFill>
                  <a:srgbClr val="0033CC"/>
                </a:solidFill>
                <a:latin typeface="Courier New"/>
                <a:cs typeface="Courier New"/>
              </a:rPr>
              <a:t>$</a:t>
            </a:r>
            <a:r>
              <a:rPr lang="en-US" sz="2000" b="1" dirty="0" err="1">
                <a:solidFill>
                  <a:srgbClr val="0033CC"/>
                </a:solidFill>
                <a:latin typeface="Courier New"/>
                <a:cs typeface="Courier New"/>
              </a:rPr>
              <a:t>cfg</a:t>
            </a:r>
            <a:r>
              <a:rPr lang="en-US" sz="2000" b="1" dirty="0">
                <a:solidFill>
                  <a:srgbClr val="0033CC"/>
                </a:solidFill>
                <a:latin typeface="Courier New"/>
                <a:cs typeface="Courier New"/>
              </a:rPr>
              <a:t>['Servers'][$</a:t>
            </a:r>
            <a:r>
              <a:rPr lang="en-US" sz="2000" b="1" dirty="0" err="1">
                <a:solidFill>
                  <a:srgbClr val="0033CC"/>
                </a:solidFill>
                <a:latin typeface="Courier New"/>
                <a:cs typeface="Courier New"/>
              </a:rPr>
              <a:t>i</a:t>
            </a:r>
            <a:r>
              <a:rPr lang="en-US" sz="2000" b="1" dirty="0">
                <a:solidFill>
                  <a:srgbClr val="0033CC"/>
                </a:solidFill>
                <a:latin typeface="Courier New"/>
                <a:cs typeface="Courier New"/>
              </a:rPr>
              <a:t>]['password'] = </a:t>
            </a:r>
            <a:r>
              <a:rPr lang="en-US" sz="2000" b="1" dirty="0" smtClean="0">
                <a:solidFill>
                  <a:srgbClr val="0033CC"/>
                </a:solidFill>
                <a:latin typeface="Courier New"/>
                <a:cs typeface="Courier New"/>
              </a:rPr>
              <a:t>'</a:t>
            </a:r>
            <a:r>
              <a:rPr lang="en-US" sz="2000" i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root password</a:t>
            </a:r>
            <a:r>
              <a:rPr lang="en-US" sz="2000" b="1" dirty="0" smtClean="0">
                <a:solidFill>
                  <a:srgbClr val="0033CC"/>
                </a:solidFill>
                <a:latin typeface="Courier New"/>
                <a:cs typeface="Courier New"/>
              </a:rPr>
              <a:t>'</a:t>
            </a:r>
            <a:r>
              <a:rPr lang="en-US" sz="2000" b="1" dirty="0">
                <a:solidFill>
                  <a:srgbClr val="0033CC"/>
                </a:solidFill>
                <a:latin typeface="Courier New"/>
                <a:cs typeface="Courier New"/>
              </a:rPr>
              <a:t>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9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New Database 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the user after yourself or your team.</a:t>
            </a:r>
          </a:p>
          <a:p>
            <a:pPr lvl="1"/>
            <a:r>
              <a:rPr lang="en-US" dirty="0" smtClean="0"/>
              <a:t>Click “Add user” on the Users tab.</a:t>
            </a:r>
          </a:p>
          <a:p>
            <a:pPr lvl="1"/>
            <a:r>
              <a:rPr lang="en-US" dirty="0" smtClean="0"/>
              <a:t>Use “</a:t>
            </a:r>
            <a:r>
              <a:rPr lang="en-US" dirty="0" err="1" smtClean="0"/>
              <a:t>localhost</a:t>
            </a:r>
            <a:r>
              <a:rPr lang="en-US" dirty="0" smtClean="0"/>
              <a:t>” for the host.</a:t>
            </a:r>
          </a:p>
          <a:p>
            <a:pPr lvl="3"/>
            <a:endParaRPr lang="en-US" dirty="0"/>
          </a:p>
          <a:p>
            <a:r>
              <a:rPr lang="en-US" dirty="0" smtClean="0"/>
              <a:t>Tick the checkbox</a:t>
            </a:r>
            <a:br>
              <a:rPr lang="en-US" dirty="0" smtClean="0"/>
            </a:br>
            <a:r>
              <a:rPr lang="en-US" dirty="0" smtClean="0"/>
              <a:t>to create a </a:t>
            </a:r>
            <a:br>
              <a:rPr lang="en-US" dirty="0" smtClean="0"/>
            </a:br>
            <a:r>
              <a:rPr lang="en-US" dirty="0" smtClean="0"/>
              <a:t>database with </a:t>
            </a:r>
            <a:br>
              <a:rPr lang="en-US" dirty="0" smtClean="0"/>
            </a:br>
            <a:r>
              <a:rPr lang="en-US" dirty="0" smtClean="0"/>
              <a:t>the same name.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 descr="Screen Shot 2015-01-28 at 11.25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997" y="2514610"/>
            <a:ext cx="5059075" cy="413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44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1-28 at 9.04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52" y="1051586"/>
            <a:ext cx="6684252" cy="57020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</a:t>
            </a:r>
            <a:r>
              <a:rPr lang="en-US" dirty="0" smtClean="0"/>
              <a:t>Table in the New Database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554513" y="3520439"/>
            <a:ext cx="1005829" cy="54863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797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Data into the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 descr="Screen Shot 2015-01-28 at 9.08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903"/>
            <a:ext cx="9144000" cy="413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21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 the Table Contents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Screen Shot 2015-01-28 at 9.09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932210"/>
            <a:ext cx="7315120" cy="585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07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MySQL Command Line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85654" y="1234464"/>
            <a:ext cx="6769589" cy="4832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23C00"/>
                </a:solidFill>
                <a:latin typeface="Courier New"/>
                <a:cs typeface="Courier New"/>
              </a:rPr>
              <a:t>~: /Applications/XAMPP/</a:t>
            </a:r>
            <a:r>
              <a:rPr lang="en-US" sz="1400" b="1" dirty="0" err="1">
                <a:solidFill>
                  <a:srgbClr val="B23C00"/>
                </a:solidFill>
                <a:latin typeface="Courier New"/>
                <a:cs typeface="Courier New"/>
              </a:rPr>
              <a:t>xamppfiles</a:t>
            </a:r>
            <a:r>
              <a:rPr lang="en-US" sz="1400" b="1" dirty="0">
                <a:solidFill>
                  <a:srgbClr val="B23C00"/>
                </a:solidFill>
                <a:latin typeface="Courier New"/>
                <a:cs typeface="Courier New"/>
              </a:rPr>
              <a:t>/bin/</a:t>
            </a:r>
            <a:r>
              <a:rPr lang="en-US" sz="1400" b="1" dirty="0" err="1">
                <a:solidFill>
                  <a:srgbClr val="B23C00"/>
                </a:solidFill>
                <a:latin typeface="Courier New"/>
                <a:cs typeface="Courier New"/>
              </a:rPr>
              <a:t>mysql</a:t>
            </a:r>
            <a:r>
              <a:rPr lang="en-US" sz="1400" b="1" dirty="0">
                <a:solidFill>
                  <a:srgbClr val="B23C00"/>
                </a:solidFill>
                <a:latin typeface="Courier New"/>
                <a:cs typeface="Courier New"/>
              </a:rPr>
              <a:t> -u </a:t>
            </a:r>
            <a:r>
              <a:rPr lang="en-US" sz="1400" b="1" dirty="0" err="1">
                <a:solidFill>
                  <a:srgbClr val="B23C00"/>
                </a:solidFill>
                <a:latin typeface="Courier New"/>
                <a:cs typeface="Courier New"/>
              </a:rPr>
              <a:t>supercoders</a:t>
            </a:r>
            <a:r>
              <a:rPr lang="en-US" sz="1400" b="1" dirty="0">
                <a:solidFill>
                  <a:srgbClr val="B23C00"/>
                </a:solidFill>
                <a:latin typeface="Courier New"/>
                <a:cs typeface="Courier New"/>
              </a:rPr>
              <a:t> -p</a:t>
            </a:r>
          </a:p>
          <a:p>
            <a:r>
              <a:rPr lang="en-US" sz="1400" b="1" dirty="0">
                <a:latin typeface="Courier New"/>
                <a:cs typeface="Courier New"/>
              </a:rPr>
              <a:t>Enter password: </a:t>
            </a:r>
          </a:p>
          <a:p>
            <a:endParaRPr lang="en-US" sz="1400" b="1" dirty="0" smtClean="0">
              <a:solidFill>
                <a:srgbClr val="B23C00"/>
              </a:solidFill>
              <a:latin typeface="Courier New"/>
              <a:cs typeface="Courier New"/>
            </a:endParaRPr>
          </a:p>
          <a:p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mysql</a:t>
            </a:r>
            <a:r>
              <a:rPr lang="en-US" sz="1400" b="1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  <a:r>
              <a:rPr lang="en-US" sz="1400" b="1" dirty="0">
                <a:solidFill>
                  <a:srgbClr val="B23C00"/>
                </a:solidFill>
                <a:latin typeface="Courier New"/>
                <a:cs typeface="Courier New"/>
              </a:rPr>
              <a:t>show databases;</a:t>
            </a:r>
          </a:p>
          <a:p>
            <a:r>
              <a:rPr lang="en-US" sz="1400" b="1" dirty="0">
                <a:latin typeface="Courier New"/>
                <a:cs typeface="Courier New"/>
              </a:rPr>
              <a:t>+--------------------+</a:t>
            </a:r>
          </a:p>
          <a:p>
            <a:r>
              <a:rPr lang="es-ES_tradnl" sz="1400" b="1" dirty="0">
                <a:latin typeface="Courier New"/>
                <a:cs typeface="Courier New"/>
              </a:rPr>
              <a:t>| </a:t>
            </a:r>
            <a:r>
              <a:rPr lang="es-ES_tradnl" sz="1400" b="1" dirty="0" err="1">
                <a:latin typeface="Courier New"/>
                <a:cs typeface="Courier New"/>
              </a:rPr>
              <a:t>Database</a:t>
            </a:r>
            <a:r>
              <a:rPr lang="es-ES_tradnl" sz="1400" b="1" dirty="0">
                <a:latin typeface="Courier New"/>
                <a:cs typeface="Courier New"/>
              </a:rPr>
              <a:t>           |</a:t>
            </a:r>
          </a:p>
          <a:p>
            <a:r>
              <a:rPr lang="es-ES_tradnl" sz="1400" b="1" dirty="0">
                <a:latin typeface="Courier New"/>
                <a:cs typeface="Courier New"/>
              </a:rPr>
              <a:t>+--------------------+</a:t>
            </a:r>
          </a:p>
          <a:p>
            <a:r>
              <a:rPr lang="es-ES_tradnl" sz="1400" b="1" dirty="0">
                <a:latin typeface="Courier New"/>
                <a:cs typeface="Courier New"/>
              </a:rPr>
              <a:t>| </a:t>
            </a:r>
            <a:r>
              <a:rPr lang="es-ES_tradnl" sz="1400" b="1" dirty="0" err="1">
                <a:latin typeface="Courier New"/>
                <a:cs typeface="Courier New"/>
              </a:rPr>
              <a:t>information_schema</a:t>
            </a:r>
            <a:r>
              <a:rPr lang="es-ES_tradnl" sz="1400" b="1" dirty="0">
                <a:latin typeface="Courier New"/>
                <a:cs typeface="Courier New"/>
              </a:rPr>
              <a:t> |</a:t>
            </a:r>
          </a:p>
          <a:p>
            <a:r>
              <a:rPr lang="es-ES_tradnl" sz="1400" b="1" dirty="0">
                <a:latin typeface="Courier New"/>
                <a:cs typeface="Courier New"/>
              </a:rPr>
              <a:t>| </a:t>
            </a:r>
            <a:r>
              <a:rPr lang="es-ES_tradnl" sz="1400" b="1" dirty="0" err="1">
                <a:latin typeface="Courier New"/>
                <a:cs typeface="Courier New"/>
              </a:rPr>
              <a:t>supercoders</a:t>
            </a:r>
            <a:r>
              <a:rPr lang="es-ES_tradnl" sz="1400" b="1" dirty="0">
                <a:latin typeface="Courier New"/>
                <a:cs typeface="Courier New"/>
              </a:rPr>
              <a:t>        |</a:t>
            </a:r>
          </a:p>
          <a:p>
            <a:r>
              <a:rPr lang="es-ES_tradnl" sz="1400" b="1" dirty="0">
                <a:latin typeface="Courier New"/>
                <a:cs typeface="Courier New"/>
              </a:rPr>
              <a:t>+--------------------+</a:t>
            </a:r>
          </a:p>
          <a:p>
            <a:r>
              <a:rPr lang="en-US" sz="1400" b="1" dirty="0">
                <a:latin typeface="Courier New"/>
                <a:cs typeface="Courier New"/>
              </a:rPr>
              <a:t>2 rows in set (0.00 sec)</a:t>
            </a:r>
          </a:p>
          <a:p>
            <a:endParaRPr lang="en-US" sz="1400" b="1" dirty="0">
              <a:latin typeface="Courier New"/>
              <a:cs typeface="Courier New"/>
            </a:endParaRPr>
          </a:p>
          <a:p>
            <a:r>
              <a:rPr lang="en-US" sz="1400" b="1" dirty="0" err="1">
                <a:latin typeface="Courier New"/>
                <a:cs typeface="Courier New"/>
              </a:rPr>
              <a:t>mysql</a:t>
            </a:r>
            <a:r>
              <a:rPr lang="en-US" sz="1400" b="1" dirty="0">
                <a:latin typeface="Courier New"/>
                <a:cs typeface="Courier New"/>
              </a:rPr>
              <a:t>&gt; </a:t>
            </a:r>
            <a:r>
              <a:rPr lang="en-US" sz="1400" b="1" dirty="0">
                <a:solidFill>
                  <a:srgbClr val="B23C00"/>
                </a:solidFill>
                <a:latin typeface="Courier New"/>
                <a:cs typeface="Courier New"/>
              </a:rPr>
              <a:t>use </a:t>
            </a:r>
            <a:r>
              <a:rPr lang="en-US" sz="1400" b="1" dirty="0" err="1">
                <a:solidFill>
                  <a:srgbClr val="B23C00"/>
                </a:solidFill>
                <a:latin typeface="Courier New"/>
                <a:cs typeface="Courier New"/>
              </a:rPr>
              <a:t>supercoders</a:t>
            </a:r>
            <a:endParaRPr lang="en-US" sz="1400" b="1" dirty="0">
              <a:solidFill>
                <a:srgbClr val="B23C00"/>
              </a:solidFill>
              <a:latin typeface="Courier New"/>
              <a:cs typeface="Courier New"/>
            </a:endParaRPr>
          </a:p>
          <a:p>
            <a:r>
              <a:rPr lang="en-US" sz="1400" b="1" dirty="0">
                <a:latin typeface="Courier New"/>
                <a:cs typeface="Courier New"/>
              </a:rPr>
              <a:t>Database changed</a:t>
            </a:r>
          </a:p>
          <a:p>
            <a:endParaRPr lang="en-US" sz="1400" b="1" dirty="0" smtClean="0">
              <a:solidFill>
                <a:srgbClr val="B23C00"/>
              </a:solidFill>
              <a:latin typeface="Courier New"/>
              <a:cs typeface="Courier New"/>
            </a:endParaRPr>
          </a:p>
          <a:p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mysql</a:t>
            </a:r>
            <a:r>
              <a:rPr lang="en-US" sz="1400" b="1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  <a:r>
              <a:rPr lang="en-US" sz="1400" b="1" dirty="0">
                <a:solidFill>
                  <a:srgbClr val="B23C00"/>
                </a:solidFill>
                <a:latin typeface="Courier New"/>
                <a:cs typeface="Courier New"/>
              </a:rPr>
              <a:t>show tables;</a:t>
            </a:r>
          </a:p>
          <a:p>
            <a:r>
              <a:rPr lang="en-US" sz="1400" b="1" dirty="0">
                <a:latin typeface="Courier New"/>
                <a:cs typeface="Courier New"/>
              </a:rPr>
              <a:t>+-----------------------+</a:t>
            </a:r>
          </a:p>
          <a:p>
            <a:r>
              <a:rPr lang="en-US" sz="1400" b="1" dirty="0">
                <a:latin typeface="Courier New"/>
                <a:cs typeface="Courier New"/>
              </a:rPr>
              <a:t>| </a:t>
            </a:r>
            <a:r>
              <a:rPr lang="en-US" sz="1400" b="1" dirty="0" err="1">
                <a:latin typeface="Courier New"/>
                <a:cs typeface="Courier New"/>
              </a:rPr>
              <a:t>Tables_in_supercoders</a:t>
            </a:r>
            <a:r>
              <a:rPr lang="en-US" sz="1400" b="1" dirty="0">
                <a:latin typeface="Courier New"/>
                <a:cs typeface="Courier New"/>
              </a:rPr>
              <a:t> |</a:t>
            </a:r>
          </a:p>
          <a:p>
            <a:r>
              <a:rPr lang="en-US" sz="1400" b="1" dirty="0">
                <a:latin typeface="Courier New"/>
                <a:cs typeface="Courier New"/>
              </a:rPr>
              <a:t>+-----------------------+</a:t>
            </a:r>
          </a:p>
          <a:p>
            <a:r>
              <a:rPr lang="en-US" sz="1400" b="1" dirty="0">
                <a:latin typeface="Courier New"/>
                <a:cs typeface="Courier New"/>
              </a:rPr>
              <a:t>| people                |</a:t>
            </a:r>
          </a:p>
          <a:p>
            <a:r>
              <a:rPr lang="en-US" sz="1400" b="1" dirty="0">
                <a:latin typeface="Courier New"/>
                <a:cs typeface="Courier New"/>
              </a:rPr>
              <a:t>+-----------------------+</a:t>
            </a:r>
          </a:p>
          <a:p>
            <a:r>
              <a:rPr lang="en-US" sz="1400" b="1" dirty="0">
                <a:latin typeface="Courier New"/>
                <a:cs typeface="Courier New"/>
              </a:rPr>
              <a:t>1 row in set (0.00 sec</a:t>
            </a:r>
            <a:r>
              <a:rPr lang="en-US" sz="1400" b="1" dirty="0" smtClean="0">
                <a:latin typeface="Courier New"/>
                <a:cs typeface="Courier New"/>
              </a:rPr>
              <a:t>)</a:t>
            </a:r>
            <a:endParaRPr lang="en-US" sz="14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758922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MySQL Command Line Interface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5433" y="1234464"/>
            <a:ext cx="4722542" cy="4832092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latin typeface="Courier New"/>
                <a:cs typeface="Courier New"/>
              </a:rPr>
              <a:t>mysql</a:t>
            </a:r>
            <a:r>
              <a:rPr lang="en-US" sz="1400" b="1" dirty="0">
                <a:latin typeface="Courier New"/>
                <a:cs typeface="Courier New"/>
              </a:rPr>
              <a:t>&gt; </a:t>
            </a:r>
            <a:r>
              <a:rPr lang="en-US" sz="1400" b="1" dirty="0">
                <a:solidFill>
                  <a:srgbClr val="B23C00"/>
                </a:solidFill>
                <a:latin typeface="Courier New"/>
                <a:cs typeface="Courier New"/>
              </a:rPr>
              <a:t>select * from people;</a:t>
            </a:r>
          </a:p>
          <a:p>
            <a:r>
              <a:rPr lang="en-US" sz="1400" b="1" dirty="0">
                <a:latin typeface="Courier New"/>
                <a:cs typeface="Courier New"/>
              </a:rPr>
              <a:t>+-----+--------+-------+--------+--------+</a:t>
            </a:r>
          </a:p>
          <a:p>
            <a:r>
              <a:rPr lang="en-US" sz="1400" b="1" dirty="0">
                <a:latin typeface="Courier New"/>
                <a:cs typeface="Courier New"/>
              </a:rPr>
              <a:t>| id  | first  | last  | gender | salary |</a:t>
            </a:r>
          </a:p>
          <a:p>
            <a:r>
              <a:rPr lang="en-US" sz="1400" b="1" dirty="0">
                <a:latin typeface="Courier New"/>
                <a:cs typeface="Courier New"/>
              </a:rPr>
              <a:t>+-----+--------+-------+--------+--------+</a:t>
            </a:r>
          </a:p>
          <a:p>
            <a:r>
              <a:rPr lang="en-US" sz="1400" b="1" dirty="0">
                <a:latin typeface="Courier New"/>
                <a:cs typeface="Courier New"/>
              </a:rPr>
              <a:t>| 101 | John   | Adams | M      | 120000 |</a:t>
            </a:r>
          </a:p>
          <a:p>
            <a:r>
              <a:rPr lang="en-US" sz="1400" b="1" dirty="0">
                <a:latin typeface="Courier New"/>
                <a:cs typeface="Courier New"/>
              </a:rPr>
              <a:t>| 102 | Mary   | Smith | F      | 155000 |</a:t>
            </a:r>
          </a:p>
          <a:p>
            <a:r>
              <a:rPr lang="fr-FR" sz="1400" b="1" dirty="0">
                <a:latin typeface="Courier New"/>
                <a:cs typeface="Courier New"/>
              </a:rPr>
              <a:t>| 105 | Helen  | Troy  | F      |  75000 |</a:t>
            </a:r>
          </a:p>
          <a:p>
            <a:r>
              <a:rPr lang="es-ES_tradnl" sz="1400" b="1" dirty="0">
                <a:latin typeface="Courier New"/>
                <a:cs typeface="Courier New"/>
              </a:rPr>
              <a:t>| 110 | Albert | Jones | M      | 160000 |</a:t>
            </a:r>
          </a:p>
          <a:p>
            <a:r>
              <a:rPr lang="es-ES_tradnl" sz="1400" b="1" dirty="0">
                <a:latin typeface="Courier New"/>
                <a:cs typeface="Courier New"/>
              </a:rPr>
              <a:t>+-----+--------+-------+--------+--------+</a:t>
            </a:r>
          </a:p>
          <a:p>
            <a:r>
              <a:rPr lang="en-US" sz="1400" b="1" dirty="0">
                <a:latin typeface="Courier New"/>
                <a:cs typeface="Courier New"/>
              </a:rPr>
              <a:t>4 rows in set (0.00 sec)</a:t>
            </a:r>
          </a:p>
          <a:p>
            <a:endParaRPr lang="en-US" sz="1400" b="1" dirty="0" smtClean="0">
              <a:latin typeface="Courier New"/>
              <a:cs typeface="Courier New"/>
            </a:endParaRPr>
          </a:p>
          <a:p>
            <a:r>
              <a:rPr lang="en-US" sz="1400" b="1" dirty="0" err="1" smtClean="0">
                <a:latin typeface="Courier New"/>
                <a:cs typeface="Courier New"/>
              </a:rPr>
              <a:t>mysql</a:t>
            </a:r>
            <a:r>
              <a:rPr lang="en-US" sz="1400" b="1" dirty="0">
                <a:latin typeface="Courier New"/>
                <a:cs typeface="Courier New"/>
              </a:rPr>
              <a:t>&gt; </a:t>
            </a:r>
            <a:r>
              <a:rPr lang="en-US" sz="1400" b="1" dirty="0" smtClean="0">
                <a:solidFill>
                  <a:srgbClr val="B23C00"/>
                </a:solidFill>
                <a:latin typeface="Courier New"/>
                <a:cs typeface="Courier New"/>
              </a:rPr>
              <a:t>select * from people</a:t>
            </a:r>
          </a:p>
          <a:p>
            <a:r>
              <a:rPr lang="en-US" sz="1400" b="1" dirty="0" smtClean="0">
                <a:latin typeface="Courier New"/>
                <a:cs typeface="Courier New"/>
              </a:rPr>
              <a:t>    -&gt; </a:t>
            </a:r>
            <a:r>
              <a:rPr lang="en-US" sz="1400" b="1" dirty="0" smtClean="0">
                <a:solidFill>
                  <a:srgbClr val="B23C00"/>
                </a:solidFill>
                <a:latin typeface="Courier New"/>
                <a:cs typeface="Courier New"/>
              </a:rPr>
              <a:t>where first = 'Helen'</a:t>
            </a:r>
          </a:p>
          <a:p>
            <a:r>
              <a:rPr lang="en-US" sz="1400" b="1" dirty="0" smtClean="0">
                <a:latin typeface="Courier New"/>
                <a:cs typeface="Courier New"/>
              </a:rPr>
              <a:t>    </a:t>
            </a:r>
            <a:r>
              <a:rPr lang="en-US" sz="1400" b="1" dirty="0">
                <a:latin typeface="Courier New"/>
                <a:cs typeface="Courier New"/>
              </a:rPr>
              <a:t>-&gt; </a:t>
            </a:r>
            <a:r>
              <a:rPr lang="en-US" sz="1400" b="1" dirty="0">
                <a:solidFill>
                  <a:srgbClr val="B23C00"/>
                </a:solidFill>
                <a:latin typeface="Courier New"/>
                <a:cs typeface="Courier New"/>
              </a:rPr>
              <a:t>and last = 'Troy';</a:t>
            </a:r>
          </a:p>
          <a:p>
            <a:r>
              <a:rPr lang="en-US" sz="1400" b="1" dirty="0">
                <a:latin typeface="Courier New"/>
                <a:cs typeface="Courier New"/>
              </a:rPr>
              <a:t>+-----+-------+------+--------+--------+</a:t>
            </a:r>
          </a:p>
          <a:p>
            <a:r>
              <a:rPr lang="en-US" sz="1400" b="1" dirty="0">
                <a:latin typeface="Courier New"/>
                <a:cs typeface="Courier New"/>
              </a:rPr>
              <a:t>| id  | first | last | gender | salary |</a:t>
            </a:r>
          </a:p>
          <a:p>
            <a:r>
              <a:rPr lang="en-US" sz="1400" b="1" dirty="0">
                <a:latin typeface="Courier New"/>
                <a:cs typeface="Courier New"/>
              </a:rPr>
              <a:t>+-----+-------+------+--------+--------+</a:t>
            </a:r>
          </a:p>
          <a:p>
            <a:r>
              <a:rPr lang="fr-FR" sz="1400" b="1" dirty="0">
                <a:latin typeface="Courier New"/>
                <a:cs typeface="Courier New"/>
              </a:rPr>
              <a:t>| 105 | Helen | Troy | F      |  75000 |</a:t>
            </a:r>
          </a:p>
          <a:p>
            <a:r>
              <a:rPr lang="fr-FR" sz="1400" b="1" dirty="0">
                <a:latin typeface="Courier New"/>
                <a:cs typeface="Courier New"/>
              </a:rPr>
              <a:t>+-----+-------+------+--------+--------+</a:t>
            </a:r>
          </a:p>
          <a:p>
            <a:r>
              <a:rPr lang="en-US" sz="1400" b="1" dirty="0">
                <a:latin typeface="Courier New"/>
                <a:cs typeface="Courier New"/>
              </a:rPr>
              <a:t>1 row in set (0.00 sec)</a:t>
            </a:r>
          </a:p>
          <a:p>
            <a:endParaRPr lang="en-US" sz="1400" b="1" dirty="0">
              <a:latin typeface="Courier New"/>
              <a:cs typeface="Courier New"/>
            </a:endParaRPr>
          </a:p>
          <a:p>
            <a:r>
              <a:rPr lang="en-US" sz="1400" b="1" dirty="0" err="1">
                <a:latin typeface="Courier New"/>
                <a:cs typeface="Courier New"/>
              </a:rPr>
              <a:t>mysql</a:t>
            </a:r>
            <a:r>
              <a:rPr lang="en-US" sz="1400" b="1" dirty="0">
                <a:latin typeface="Courier New"/>
                <a:cs typeface="Courier New"/>
              </a:rPr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1779583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XAMPP Control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859283"/>
          </a:xfrm>
        </p:spPr>
        <p:txBody>
          <a:bodyPr/>
          <a:lstStyle/>
          <a:p>
            <a:r>
              <a:rPr lang="en-US" dirty="0" smtClean="0"/>
              <a:t>Use the </a:t>
            </a:r>
            <a:r>
              <a:rPr lang="en-US" dirty="0" smtClean="0">
                <a:solidFill>
                  <a:srgbClr val="B23C00"/>
                </a:solidFill>
              </a:rPr>
              <a:t>XAMPP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B23C00"/>
                </a:solidFill>
              </a:rPr>
              <a:t>control panel </a:t>
            </a:r>
            <a:r>
              <a:rPr lang="en-US" dirty="0" smtClean="0"/>
              <a:t>to start or stop:</a:t>
            </a:r>
          </a:p>
          <a:p>
            <a:pPr lvl="1"/>
            <a:r>
              <a:rPr lang="en-US" dirty="0" smtClean="0"/>
              <a:t>Apache Web Server</a:t>
            </a:r>
          </a:p>
          <a:p>
            <a:pPr lvl="1"/>
            <a:r>
              <a:rPr lang="en-US" dirty="0" smtClean="0"/>
              <a:t>MySQL Database Server</a:t>
            </a:r>
          </a:p>
          <a:p>
            <a:pPr lvl="1"/>
            <a:r>
              <a:rPr lang="en-US" dirty="0" smtClean="0"/>
              <a:t>FTP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Screen Shot 2015-01-26 at 8.05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37" y="2423171"/>
            <a:ext cx="5905851" cy="441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57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End-to-End Web Application!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 side</a:t>
            </a:r>
          </a:p>
          <a:p>
            <a:pPr lvl="1"/>
            <a:r>
              <a:rPr lang="en-US" dirty="0" smtClean="0"/>
              <a:t>An HTML form to submit a person’s </a:t>
            </a:r>
            <a:br>
              <a:rPr lang="en-US" dirty="0" smtClean="0"/>
            </a:br>
            <a:r>
              <a:rPr lang="en-US" dirty="0" smtClean="0"/>
              <a:t>first and last names.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Server side</a:t>
            </a:r>
          </a:p>
          <a:p>
            <a:pPr lvl="1"/>
            <a:r>
              <a:rPr lang="en-US" dirty="0" smtClean="0"/>
              <a:t>PHP code that uses the first and last names</a:t>
            </a:r>
            <a:br>
              <a:rPr lang="en-US" dirty="0" smtClean="0"/>
            </a:br>
            <a:r>
              <a:rPr lang="en-US" dirty="0" smtClean="0"/>
              <a:t>to query the people table in the back end database.</a:t>
            </a:r>
          </a:p>
          <a:p>
            <a:pPr lvl="1"/>
            <a:r>
              <a:rPr lang="en-US" dirty="0" smtClean="0"/>
              <a:t>Dynamically generate a new web page </a:t>
            </a:r>
            <a:br>
              <a:rPr lang="en-US" dirty="0" smtClean="0"/>
            </a:br>
            <a:r>
              <a:rPr lang="en-US" dirty="0" smtClean="0"/>
              <a:t>containing</a:t>
            </a:r>
            <a:r>
              <a:rPr lang="en-US" dirty="0"/>
              <a:t> </a:t>
            </a:r>
            <a:r>
              <a:rPr lang="en-US" dirty="0" smtClean="0"/>
              <a:t>a table of the query results.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Back end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database table </a:t>
            </a:r>
            <a:r>
              <a:rPr lang="en-US" dirty="0" smtClean="0"/>
              <a:t>containing </a:t>
            </a:r>
            <a:r>
              <a:rPr lang="en-US" dirty="0" smtClean="0"/>
              <a:t>people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12103" y="6229255"/>
            <a:ext cx="868823" cy="400110"/>
          </a:xfrm>
          <a:prstGeom prst="rect">
            <a:avLst/>
          </a:prstGeom>
          <a:noFill/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23C00"/>
                </a:solidFill>
              </a:rPr>
              <a:t>Demo</a:t>
            </a:r>
            <a:endParaRPr lang="en-US" sz="20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95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Web Page: </a:t>
            </a:r>
            <a:r>
              <a:rPr lang="en-US" b="1" dirty="0" err="1" smtClean="0">
                <a:latin typeface="Courier New"/>
                <a:cs typeface="Courier New"/>
              </a:rPr>
              <a:t>index.html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77597" y="1234464"/>
            <a:ext cx="6869085" cy="50167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&lt;</a:t>
            </a:r>
            <a:r>
              <a:rPr lang="en-US" b="1" dirty="0">
                <a:latin typeface="Courier New"/>
                <a:cs typeface="Courier New"/>
              </a:rPr>
              <a:t>body&gt;</a:t>
            </a:r>
          </a:p>
          <a:p>
            <a:r>
              <a:rPr lang="en-US" b="1" dirty="0">
                <a:latin typeface="Courier New"/>
                <a:cs typeface="Courier New"/>
              </a:rPr>
              <a:t>    &lt;form action="</a:t>
            </a:r>
            <a:r>
              <a:rPr lang="en-US" b="1" dirty="0" err="1">
                <a:solidFill>
                  <a:srgbClr val="B23C00"/>
                </a:solidFill>
                <a:latin typeface="Courier New"/>
                <a:cs typeface="Courier New"/>
              </a:rPr>
              <a:t>queryDB.php</a:t>
            </a:r>
            <a:r>
              <a:rPr lang="en-US" b="1" dirty="0">
                <a:latin typeface="Courier New"/>
                <a:cs typeface="Courier New"/>
              </a:rPr>
              <a:t>"</a:t>
            </a:r>
          </a:p>
          <a:p>
            <a:r>
              <a:rPr lang="en-US" b="1" dirty="0">
                <a:latin typeface="Courier New"/>
                <a:cs typeface="Courier New"/>
              </a:rPr>
              <a:t>          method="get"&gt;</a:t>
            </a:r>
          </a:p>
          <a:p>
            <a:r>
              <a:rPr lang="en-US" b="1" dirty="0">
                <a:latin typeface="Courier New"/>
                <a:cs typeface="Courier New"/>
              </a:rPr>
              <a:t>        &lt;</a:t>
            </a:r>
            <a:r>
              <a:rPr lang="en-US" b="1" dirty="0" err="1">
                <a:latin typeface="Courier New"/>
                <a:cs typeface="Courier New"/>
              </a:rPr>
              <a:t>fieldset</a:t>
            </a:r>
            <a:r>
              <a:rPr lang="en-US" b="1" dirty="0">
                <a:latin typeface="Courier New"/>
                <a:cs typeface="Courier New"/>
              </a:rPr>
              <a:t>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&lt;legend&gt;User input&lt;/legend&gt;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&lt;p&gt;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    &lt;label&gt;First name:&lt;/label&gt;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    &lt;input name="</a:t>
            </a:r>
            <a:r>
              <a:rPr lang="en-US" b="1" dirty="0" err="1">
                <a:latin typeface="Courier New"/>
                <a:cs typeface="Courier New"/>
              </a:rPr>
              <a:t>firstName</a:t>
            </a:r>
            <a:r>
              <a:rPr lang="en-US" b="1" dirty="0">
                <a:latin typeface="Courier New"/>
                <a:cs typeface="Courier New"/>
              </a:rPr>
              <a:t>" type="text" /&gt;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&lt;/p&gt;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&lt;p&gt;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    &lt;label&gt;Last name:&lt;/label&gt;</a:t>
            </a:r>
          </a:p>
          <a:p>
            <a:r>
              <a:rPr lang="de-DE" b="1" dirty="0">
                <a:latin typeface="Courier New"/>
                <a:cs typeface="Courier New"/>
              </a:rPr>
              <a:t>                &lt;</a:t>
            </a:r>
            <a:r>
              <a:rPr lang="de-DE" b="1" dirty="0" err="1">
                <a:latin typeface="Courier New"/>
                <a:cs typeface="Courier New"/>
              </a:rPr>
              <a:t>input</a:t>
            </a:r>
            <a:r>
              <a:rPr lang="de-DE" b="1" dirty="0">
                <a:latin typeface="Courier New"/>
                <a:cs typeface="Courier New"/>
              </a:rPr>
              <a:t> </a:t>
            </a:r>
            <a:r>
              <a:rPr lang="de-DE" b="1" dirty="0" err="1">
                <a:latin typeface="Courier New"/>
                <a:cs typeface="Courier New"/>
              </a:rPr>
              <a:t>name</a:t>
            </a:r>
            <a:r>
              <a:rPr lang="de-DE" b="1" dirty="0">
                <a:latin typeface="Courier New"/>
                <a:cs typeface="Courier New"/>
              </a:rPr>
              <a:t>="</a:t>
            </a:r>
            <a:r>
              <a:rPr lang="de-DE" b="1" dirty="0" err="1">
                <a:latin typeface="Courier New"/>
                <a:cs typeface="Courier New"/>
              </a:rPr>
              <a:t>lastName</a:t>
            </a:r>
            <a:r>
              <a:rPr lang="de-DE" b="1" dirty="0">
                <a:latin typeface="Courier New"/>
                <a:cs typeface="Courier New"/>
              </a:rPr>
              <a:t>" type="</a:t>
            </a:r>
            <a:r>
              <a:rPr lang="de-DE" b="1" dirty="0" err="1">
                <a:latin typeface="Courier New"/>
                <a:cs typeface="Courier New"/>
              </a:rPr>
              <a:t>text</a:t>
            </a:r>
            <a:r>
              <a:rPr lang="de-DE" b="1" dirty="0">
                <a:latin typeface="Courier New"/>
                <a:cs typeface="Courier New"/>
              </a:rPr>
              <a:t>" /&gt;</a:t>
            </a:r>
          </a:p>
          <a:p>
            <a:r>
              <a:rPr lang="de-DE" b="1" dirty="0">
                <a:latin typeface="Courier New"/>
                <a:cs typeface="Courier New"/>
              </a:rPr>
              <a:t>            &lt;/p&gt;</a:t>
            </a:r>
          </a:p>
          <a:p>
            <a:r>
              <a:rPr lang="de-DE" b="1" dirty="0">
                <a:latin typeface="Courier New"/>
                <a:cs typeface="Courier New"/>
              </a:rPr>
              <a:t>            </a:t>
            </a:r>
          </a:p>
          <a:p>
            <a:r>
              <a:rPr lang="de-DE" b="1" dirty="0">
                <a:latin typeface="Courier New"/>
                <a:cs typeface="Courier New"/>
              </a:rPr>
              <a:t>            &lt;p&gt;</a:t>
            </a:r>
          </a:p>
          <a:p>
            <a:r>
              <a:rPr lang="fi-FI" b="1" dirty="0">
                <a:latin typeface="Courier New"/>
                <a:cs typeface="Courier New"/>
              </a:rPr>
              <a:t>                &lt;input </a:t>
            </a:r>
            <a:r>
              <a:rPr lang="fi-FI" b="1" dirty="0" err="1">
                <a:latin typeface="Courier New"/>
                <a:cs typeface="Courier New"/>
              </a:rPr>
              <a:t>type="submit</a:t>
            </a:r>
            <a:r>
              <a:rPr lang="fi-FI" b="1" dirty="0">
                <a:latin typeface="Courier New"/>
                <a:cs typeface="Courier New"/>
              </a:rPr>
              <a:t>" </a:t>
            </a:r>
            <a:r>
              <a:rPr lang="fi-FI" b="1" dirty="0" err="1">
                <a:latin typeface="Courier New"/>
                <a:cs typeface="Courier New"/>
              </a:rPr>
              <a:t>value="Submit</a:t>
            </a:r>
            <a:r>
              <a:rPr lang="fi-FI" b="1" dirty="0">
                <a:latin typeface="Courier New"/>
                <a:cs typeface="Courier New"/>
              </a:rPr>
              <a:t>" /&gt;</a:t>
            </a:r>
          </a:p>
          <a:p>
            <a:r>
              <a:rPr lang="fi-FI" b="1" dirty="0">
                <a:latin typeface="Courier New"/>
                <a:cs typeface="Courier New"/>
              </a:rPr>
              <a:t>            &lt;/p&gt;</a:t>
            </a:r>
          </a:p>
          <a:p>
            <a:r>
              <a:rPr lang="en-US" b="1" dirty="0">
                <a:latin typeface="Courier New"/>
                <a:cs typeface="Courier New"/>
              </a:rPr>
              <a:t>        &lt;/</a:t>
            </a:r>
            <a:r>
              <a:rPr lang="en-US" b="1" dirty="0" err="1">
                <a:latin typeface="Courier New"/>
                <a:cs typeface="Courier New"/>
              </a:rPr>
              <a:t>fieldset</a:t>
            </a:r>
            <a:r>
              <a:rPr lang="en-US" b="1" dirty="0">
                <a:latin typeface="Courier New"/>
                <a:cs typeface="Courier New"/>
              </a:rPr>
              <a:t>&gt;</a:t>
            </a:r>
          </a:p>
          <a:p>
            <a:r>
              <a:rPr lang="en-US" b="1" dirty="0">
                <a:latin typeface="Courier New"/>
                <a:cs typeface="Courier New"/>
              </a:rPr>
              <a:t>    &lt;/form&gt;</a:t>
            </a:r>
          </a:p>
          <a:p>
            <a:r>
              <a:rPr lang="en-US" b="1" dirty="0">
                <a:latin typeface="Courier New"/>
                <a:cs typeface="Courier New"/>
              </a:rPr>
              <a:t>&lt;/body</a:t>
            </a:r>
            <a:r>
              <a:rPr lang="en-US" b="1" dirty="0" smtClean="0">
                <a:latin typeface="Courier New"/>
                <a:cs typeface="Courier New"/>
              </a:rPr>
              <a:t>&gt;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6463" y="1325903"/>
            <a:ext cx="179297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people/</a:t>
            </a:r>
            <a:r>
              <a:rPr lang="en-US" dirty="0" err="1" smtClean="0">
                <a:solidFill>
                  <a:srgbClr val="FFFF00"/>
                </a:solidFill>
              </a:rPr>
              <a:t>index.html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84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Page: </a:t>
            </a:r>
            <a:r>
              <a:rPr lang="en-US" b="1" dirty="0" err="1" smtClean="0">
                <a:latin typeface="Courier New"/>
                <a:cs typeface="Courier New"/>
              </a:rPr>
              <a:t>queryDB.php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5806" y="1275841"/>
            <a:ext cx="8611421" cy="540147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Courier New"/>
                <a:cs typeface="Courier New"/>
              </a:rPr>
              <a:t>&lt;body&gt;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&lt;h1&gt;Query Results&lt;/h1&gt;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&lt;p&gt;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&lt;?</a:t>
            </a:r>
            <a:r>
              <a:rPr lang="en-US" sz="1500" b="1" dirty="0" err="1">
                <a:latin typeface="Courier New"/>
                <a:cs typeface="Courier New"/>
              </a:rPr>
              <a:t>php</a:t>
            </a:r>
            <a:endParaRPr lang="en-US" sz="1500" b="1" dirty="0">
              <a:latin typeface="Courier New"/>
              <a:cs typeface="Courier New"/>
            </a:endParaRPr>
          </a:p>
          <a:p>
            <a:r>
              <a:rPr lang="en-US" sz="1500" b="1" dirty="0">
                <a:latin typeface="Courier New"/>
                <a:cs typeface="Courier New"/>
              </a:rPr>
              <a:t>            $first = </a:t>
            </a:r>
            <a:r>
              <a:rPr lang="en-US" sz="1500" b="1" dirty="0" err="1">
                <a:latin typeface="Courier New"/>
                <a:cs typeface="Courier New"/>
              </a:rPr>
              <a:t>filter_input</a:t>
            </a:r>
            <a:r>
              <a:rPr lang="en-US" sz="1500" b="1" dirty="0">
                <a:latin typeface="Courier New"/>
                <a:cs typeface="Courier New"/>
              </a:rPr>
              <a:t>(INPUT_GET, "</a:t>
            </a:r>
            <a:r>
              <a:rPr lang="en-US" sz="1500" b="1" dirty="0" err="1">
                <a:latin typeface="Courier New"/>
                <a:cs typeface="Courier New"/>
              </a:rPr>
              <a:t>firstName</a:t>
            </a:r>
            <a:r>
              <a:rPr lang="en-US" sz="1500" b="1" dirty="0">
                <a:latin typeface="Courier New"/>
                <a:cs typeface="Courier New"/>
              </a:rPr>
              <a:t>");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$last  = </a:t>
            </a:r>
            <a:r>
              <a:rPr lang="en-US" sz="1500" b="1" dirty="0" err="1">
                <a:latin typeface="Courier New"/>
                <a:cs typeface="Courier New"/>
              </a:rPr>
              <a:t>filter_input</a:t>
            </a:r>
            <a:r>
              <a:rPr lang="en-US" sz="1500" b="1" dirty="0">
                <a:latin typeface="Courier New"/>
                <a:cs typeface="Courier New"/>
              </a:rPr>
              <a:t>(INPUT_GET, "</a:t>
            </a:r>
            <a:r>
              <a:rPr lang="en-US" sz="1500" b="1" dirty="0" err="1">
                <a:latin typeface="Courier New"/>
                <a:cs typeface="Courier New"/>
              </a:rPr>
              <a:t>lastName</a:t>
            </a:r>
            <a:r>
              <a:rPr lang="en-US" sz="1500" b="1" dirty="0">
                <a:latin typeface="Courier New"/>
                <a:cs typeface="Courier New"/>
              </a:rPr>
              <a:t>");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</a:t>
            </a:r>
            <a:r>
              <a:rPr lang="en-US" sz="1500" b="1" dirty="0">
                <a:solidFill>
                  <a:srgbClr val="0033CC"/>
                </a:solidFill>
                <a:latin typeface="Courier New"/>
                <a:cs typeface="Courier New"/>
              </a:rPr>
              <a:t>try {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    // Connect to the database.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    </a:t>
            </a:r>
            <a:r>
              <a:rPr lang="en-US" sz="1500" b="1" dirty="0">
                <a:solidFill>
                  <a:srgbClr val="B23C00"/>
                </a:solidFill>
                <a:latin typeface="Courier New"/>
                <a:cs typeface="Courier New"/>
              </a:rPr>
              <a:t>$con = new PDO</a:t>
            </a:r>
            <a:r>
              <a:rPr lang="en-US" sz="1500" b="1" dirty="0" smtClean="0">
                <a:solidFill>
                  <a:srgbClr val="B23C00"/>
                </a:solidFill>
                <a:latin typeface="Courier New"/>
                <a:cs typeface="Courier New"/>
              </a:rPr>
              <a:t>("</a:t>
            </a:r>
            <a:r>
              <a:rPr lang="en-US" sz="1500" b="1" dirty="0" err="1" smtClean="0">
                <a:solidFill>
                  <a:srgbClr val="B23C00"/>
                </a:solidFill>
                <a:latin typeface="Courier New"/>
                <a:cs typeface="Courier New"/>
              </a:rPr>
              <a:t>mysql:host</a:t>
            </a:r>
            <a:r>
              <a:rPr lang="en-US" sz="1500" b="1" dirty="0">
                <a:solidFill>
                  <a:srgbClr val="B23C00"/>
                </a:solidFill>
                <a:latin typeface="Courier New"/>
                <a:cs typeface="Courier New"/>
              </a:rPr>
              <a:t>=</a:t>
            </a:r>
            <a:r>
              <a:rPr lang="en-US" sz="1500" b="1" dirty="0" err="1">
                <a:solidFill>
                  <a:srgbClr val="B23C00"/>
                </a:solidFill>
                <a:latin typeface="Courier New"/>
                <a:cs typeface="Courier New"/>
              </a:rPr>
              <a:t>localhost;dbname</a:t>
            </a:r>
            <a:r>
              <a:rPr lang="en-US" sz="1500" b="1" dirty="0">
                <a:solidFill>
                  <a:srgbClr val="B23C00"/>
                </a:solidFill>
                <a:latin typeface="Courier New"/>
                <a:cs typeface="Courier New"/>
              </a:rPr>
              <a:t>=</a:t>
            </a:r>
            <a:r>
              <a:rPr lang="en-US" sz="1500" b="1" dirty="0" err="1" smtClean="0">
                <a:solidFill>
                  <a:srgbClr val="B23C00"/>
                </a:solidFill>
                <a:latin typeface="Courier New"/>
                <a:cs typeface="Courier New"/>
              </a:rPr>
              <a:t>supercoders</a:t>
            </a:r>
            <a:r>
              <a:rPr lang="en-US" sz="1500" b="1" dirty="0" smtClean="0">
                <a:solidFill>
                  <a:srgbClr val="B23C00"/>
                </a:solidFill>
                <a:latin typeface="Courier New"/>
                <a:cs typeface="Courier New"/>
              </a:rPr>
              <a:t>",</a:t>
            </a:r>
            <a:r>
              <a:rPr lang="de-DE" sz="1500" b="1" dirty="0" smtClean="0">
                <a:solidFill>
                  <a:srgbClr val="B23C00"/>
                </a:solidFill>
                <a:latin typeface="Courier New"/>
                <a:cs typeface="Courier New"/>
              </a:rPr>
              <a:t>                               </a:t>
            </a:r>
          </a:p>
          <a:p>
            <a:r>
              <a:rPr lang="de-DE" sz="1500" b="1" dirty="0" smtClean="0">
                <a:solidFill>
                  <a:srgbClr val="B23C00"/>
                </a:solidFill>
                <a:latin typeface="Courier New"/>
                <a:cs typeface="Courier New"/>
              </a:rPr>
              <a:t>                               "</a:t>
            </a:r>
            <a:r>
              <a:rPr lang="de-DE" sz="1500" b="1" dirty="0" err="1">
                <a:solidFill>
                  <a:srgbClr val="B23C00"/>
                </a:solidFill>
                <a:latin typeface="Courier New"/>
                <a:cs typeface="Courier New"/>
              </a:rPr>
              <a:t>supercoders</a:t>
            </a:r>
            <a:r>
              <a:rPr lang="de-DE" sz="1500" b="1" dirty="0">
                <a:solidFill>
                  <a:srgbClr val="B23C00"/>
                </a:solidFill>
                <a:latin typeface="Courier New"/>
                <a:cs typeface="Courier New"/>
              </a:rPr>
              <a:t>", "</a:t>
            </a:r>
            <a:r>
              <a:rPr lang="de-DE" sz="1500" b="1" dirty="0" err="1">
                <a:solidFill>
                  <a:srgbClr val="B23C00"/>
                </a:solidFill>
                <a:latin typeface="Courier New"/>
                <a:cs typeface="Courier New"/>
              </a:rPr>
              <a:t>sesame</a:t>
            </a:r>
            <a:r>
              <a:rPr lang="de-DE" sz="1500" b="1" dirty="0">
                <a:solidFill>
                  <a:srgbClr val="B23C00"/>
                </a:solidFill>
                <a:latin typeface="Courier New"/>
                <a:cs typeface="Courier New"/>
              </a:rPr>
              <a:t>");</a:t>
            </a:r>
          </a:p>
          <a:p>
            <a:r>
              <a:rPr lang="de-DE" sz="1500" b="1" dirty="0">
                <a:solidFill>
                  <a:srgbClr val="B23C00"/>
                </a:solidFill>
                <a:latin typeface="Courier New"/>
                <a:cs typeface="Courier New"/>
              </a:rPr>
              <a:t>                $</a:t>
            </a:r>
            <a:r>
              <a:rPr lang="de-DE" sz="1500" b="1" dirty="0" err="1">
                <a:solidFill>
                  <a:srgbClr val="B23C00"/>
                </a:solidFill>
                <a:latin typeface="Courier New"/>
                <a:cs typeface="Courier New"/>
              </a:rPr>
              <a:t>con</a:t>
            </a:r>
            <a:r>
              <a:rPr lang="de-DE" sz="1500" b="1" dirty="0">
                <a:solidFill>
                  <a:srgbClr val="B23C00"/>
                </a:solidFill>
                <a:latin typeface="Courier New"/>
                <a:cs typeface="Courier New"/>
              </a:rPr>
              <a:t>-&gt;</a:t>
            </a:r>
            <a:r>
              <a:rPr lang="de-DE" sz="1500" b="1" dirty="0" err="1">
                <a:solidFill>
                  <a:srgbClr val="B23C00"/>
                </a:solidFill>
                <a:latin typeface="Courier New"/>
                <a:cs typeface="Courier New"/>
              </a:rPr>
              <a:t>setAttribute</a:t>
            </a:r>
            <a:r>
              <a:rPr lang="de-DE" sz="1500" b="1" dirty="0">
                <a:solidFill>
                  <a:srgbClr val="B23C00"/>
                </a:solidFill>
                <a:latin typeface="Courier New"/>
                <a:cs typeface="Courier New"/>
              </a:rPr>
              <a:t>(PDO::ATTR_ERRMODE,</a:t>
            </a:r>
          </a:p>
          <a:p>
            <a:r>
              <a:rPr lang="de-DE" sz="1500" b="1" dirty="0">
                <a:solidFill>
                  <a:srgbClr val="B23C00"/>
                </a:solidFill>
                <a:latin typeface="Courier New"/>
                <a:cs typeface="Courier New"/>
              </a:rPr>
              <a:t>                                   PDO::ERRMODE_EXCEPTION)</a:t>
            </a:r>
            <a:r>
              <a:rPr lang="de-DE" sz="1500" b="1" dirty="0" smtClean="0">
                <a:solidFill>
                  <a:srgbClr val="B23C00"/>
                </a:solidFill>
                <a:latin typeface="Courier New"/>
                <a:cs typeface="Courier New"/>
              </a:rPr>
              <a:t>;</a:t>
            </a:r>
          </a:p>
          <a:p>
            <a:endParaRPr lang="de-DE" sz="1500" b="1" dirty="0" smtClean="0">
              <a:latin typeface="Courier New"/>
              <a:cs typeface="Courier New"/>
            </a:endParaRPr>
          </a:p>
          <a:p>
            <a:r>
              <a:rPr lang="de-DE" sz="1500" b="1" dirty="0">
                <a:latin typeface="Courier New"/>
                <a:cs typeface="Courier New"/>
              </a:rPr>
              <a:t> </a:t>
            </a:r>
            <a:r>
              <a:rPr lang="de-DE" sz="1500" b="1" dirty="0" smtClean="0">
                <a:latin typeface="Courier New"/>
                <a:cs typeface="Courier New"/>
              </a:rPr>
              <a:t>               ...</a:t>
            </a:r>
            <a:endParaRPr lang="en-US" sz="1500" b="1" dirty="0" smtClean="0">
              <a:latin typeface="Courier New"/>
              <a:cs typeface="Courier New"/>
            </a:endParaRPr>
          </a:p>
          <a:p>
            <a:r>
              <a:rPr lang="en-US" sz="1500" b="1" dirty="0">
                <a:latin typeface="Courier New"/>
                <a:cs typeface="Courier New"/>
              </a:rPr>
              <a:t> </a:t>
            </a:r>
            <a:r>
              <a:rPr lang="en-US" sz="1500" b="1" dirty="0" smtClean="0">
                <a:latin typeface="Courier New"/>
                <a:cs typeface="Courier New"/>
              </a:rPr>
              <a:t>           </a:t>
            </a:r>
            <a:r>
              <a:rPr lang="en-US" sz="1500" b="1" dirty="0" smtClean="0">
                <a:solidFill>
                  <a:srgbClr val="0033CC"/>
                </a:solidFill>
                <a:latin typeface="Courier New"/>
                <a:cs typeface="Courier New"/>
              </a:rPr>
              <a:t>}</a:t>
            </a:r>
            <a:endParaRPr lang="en-US" sz="1500" b="1" dirty="0">
              <a:solidFill>
                <a:srgbClr val="0033CC"/>
              </a:solidFill>
              <a:latin typeface="Courier New"/>
              <a:cs typeface="Courier New"/>
            </a:endParaRPr>
          </a:p>
          <a:p>
            <a:r>
              <a:rPr lang="fr-FR" sz="1500" b="1" dirty="0">
                <a:solidFill>
                  <a:srgbClr val="0033CC"/>
                </a:solidFill>
                <a:latin typeface="Courier New"/>
                <a:cs typeface="Courier New"/>
              </a:rPr>
              <a:t>            catch(</a:t>
            </a:r>
            <a:r>
              <a:rPr lang="fr-FR" sz="1500" b="1" dirty="0" err="1">
                <a:solidFill>
                  <a:srgbClr val="0033CC"/>
                </a:solidFill>
                <a:latin typeface="Courier New"/>
                <a:cs typeface="Courier New"/>
              </a:rPr>
              <a:t>PDOException</a:t>
            </a:r>
            <a:r>
              <a:rPr lang="fr-FR" sz="1500" b="1" dirty="0">
                <a:solidFill>
                  <a:srgbClr val="0033CC"/>
                </a:solidFill>
                <a:latin typeface="Courier New"/>
                <a:cs typeface="Courier New"/>
              </a:rPr>
              <a:t> $ex) {</a:t>
            </a:r>
          </a:p>
          <a:p>
            <a:r>
              <a:rPr lang="es-ES_tradnl" sz="1500" b="1" dirty="0">
                <a:solidFill>
                  <a:srgbClr val="0033CC"/>
                </a:solidFill>
                <a:latin typeface="Courier New"/>
                <a:cs typeface="Courier New"/>
              </a:rPr>
              <a:t>                echo 'ERROR: '.$ex-&gt;</a:t>
            </a:r>
            <a:r>
              <a:rPr lang="es-ES_tradnl" sz="1500" b="1" dirty="0" err="1">
                <a:solidFill>
                  <a:srgbClr val="0033CC"/>
                </a:solidFill>
                <a:latin typeface="Courier New"/>
                <a:cs typeface="Courier New"/>
              </a:rPr>
              <a:t>getMessage</a:t>
            </a:r>
            <a:r>
              <a:rPr lang="es-ES_tradnl" sz="1500" b="1" dirty="0">
                <a:solidFill>
                  <a:srgbClr val="0033CC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s-ES_tradnl" sz="1500" b="1" dirty="0">
                <a:solidFill>
                  <a:srgbClr val="0033CC"/>
                </a:solidFill>
                <a:latin typeface="Courier New"/>
                <a:cs typeface="Courier New"/>
              </a:rPr>
              <a:t>            }        </a:t>
            </a:r>
          </a:p>
          <a:p>
            <a:r>
              <a:rPr lang="es-ES_tradnl" sz="1500" b="1" dirty="0">
                <a:latin typeface="Courier New"/>
                <a:cs typeface="Courier New"/>
              </a:rPr>
              <a:t>        ?&gt;</a:t>
            </a:r>
          </a:p>
          <a:p>
            <a:r>
              <a:rPr lang="es-ES_tradnl" sz="1500" b="1" dirty="0">
                <a:latin typeface="Courier New"/>
                <a:cs typeface="Courier New"/>
              </a:rPr>
              <a:t>    &lt;/p&gt;</a:t>
            </a:r>
          </a:p>
          <a:p>
            <a:r>
              <a:rPr lang="es-ES_tradnl" sz="1500" b="1" dirty="0">
                <a:latin typeface="Courier New"/>
                <a:cs typeface="Courier New"/>
              </a:rPr>
              <a:t>&lt;/</a:t>
            </a:r>
            <a:r>
              <a:rPr lang="es-ES_tradnl" sz="1500" b="1" dirty="0" err="1">
                <a:latin typeface="Courier New"/>
                <a:cs typeface="Courier New"/>
              </a:rPr>
              <a:t>body</a:t>
            </a:r>
            <a:r>
              <a:rPr lang="es-ES_tradnl" sz="1500" b="1" dirty="0" smtClean="0">
                <a:latin typeface="Courier New"/>
                <a:cs typeface="Courier New"/>
              </a:rPr>
              <a:t>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6536" y="1417342"/>
            <a:ext cx="205547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people/</a:t>
            </a:r>
            <a:r>
              <a:rPr lang="en-US" dirty="0" err="1" smtClean="0">
                <a:solidFill>
                  <a:srgbClr val="FFFF00"/>
                </a:solidFill>
              </a:rPr>
              <a:t>queryDB.php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822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 Page: </a:t>
            </a:r>
            <a:r>
              <a:rPr lang="en-US" b="1" dirty="0" err="1">
                <a:latin typeface="Courier New"/>
                <a:cs typeface="Courier New"/>
              </a:rPr>
              <a:t>queryDB.php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8684" y="1234464"/>
            <a:ext cx="7818767" cy="501675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            try {</a:t>
            </a:r>
          </a:p>
          <a:p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               ...</a:t>
            </a:r>
          </a:p>
          <a:p>
            <a:endParaRPr lang="en-US" b="1" dirty="0" smtClean="0">
              <a:latin typeface="Courier New"/>
              <a:cs typeface="Courier New"/>
            </a:endParaRPr>
          </a:p>
          <a:p>
            <a:r>
              <a:rPr lang="en-US" b="1" dirty="0" smtClean="0">
                <a:latin typeface="Courier New"/>
                <a:cs typeface="Courier New"/>
              </a:rPr>
              <a:t>                $</a:t>
            </a:r>
            <a:r>
              <a:rPr lang="en-US" b="1" dirty="0">
                <a:latin typeface="Courier New"/>
                <a:cs typeface="Courier New"/>
              </a:rPr>
              <a:t>query = "SELECT * FROM people";  </a:t>
            </a:r>
          </a:p>
          <a:p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              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// We're going to construct an HTML table.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                print "&lt;table border='1'&gt;\n";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    </a:t>
            </a:r>
          </a:p>
          <a:p>
            <a:r>
              <a:rPr lang="en-US" b="1" dirty="0">
                <a:latin typeface="Courier New"/>
                <a:cs typeface="Courier New"/>
              </a:rPr>
              <a:t>                </a:t>
            </a:r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// Fetch the database field names.</a:t>
            </a:r>
          </a:p>
          <a:p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                $result = $con-&gt;query($query);</a:t>
            </a:r>
          </a:p>
          <a:p>
            <a:r>
              <a:rPr lang="pl-PL" b="1" dirty="0">
                <a:solidFill>
                  <a:srgbClr val="B23C00"/>
                </a:solidFill>
                <a:latin typeface="Courier New"/>
                <a:cs typeface="Courier New"/>
              </a:rPr>
              <a:t>                $</a:t>
            </a:r>
            <a:r>
              <a:rPr lang="pl-PL" b="1" dirty="0" err="1">
                <a:solidFill>
                  <a:srgbClr val="B23C00"/>
                </a:solidFill>
                <a:latin typeface="Courier New"/>
                <a:cs typeface="Courier New"/>
              </a:rPr>
              <a:t>row</a:t>
            </a:r>
            <a:r>
              <a:rPr lang="pl-PL" b="1" dirty="0">
                <a:solidFill>
                  <a:srgbClr val="B23C00"/>
                </a:solidFill>
                <a:latin typeface="Courier New"/>
                <a:cs typeface="Courier New"/>
              </a:rPr>
              <a:t> = $</a:t>
            </a:r>
            <a:r>
              <a:rPr lang="pl-PL" b="1" dirty="0" err="1">
                <a:solidFill>
                  <a:srgbClr val="B23C00"/>
                </a:solidFill>
                <a:latin typeface="Courier New"/>
                <a:cs typeface="Courier New"/>
              </a:rPr>
              <a:t>result</a:t>
            </a:r>
            <a:r>
              <a:rPr lang="pl-PL" b="1" dirty="0">
                <a:solidFill>
                  <a:srgbClr val="B23C00"/>
                </a:solidFill>
                <a:latin typeface="Courier New"/>
                <a:cs typeface="Courier New"/>
              </a:rPr>
              <a:t>-&gt;</a:t>
            </a:r>
            <a:r>
              <a:rPr lang="pl-PL" b="1" dirty="0" err="1">
                <a:solidFill>
                  <a:srgbClr val="B23C00"/>
                </a:solidFill>
                <a:latin typeface="Courier New"/>
                <a:cs typeface="Courier New"/>
              </a:rPr>
              <a:t>fetch</a:t>
            </a:r>
            <a:r>
              <a:rPr lang="pl-PL" b="1" dirty="0">
                <a:solidFill>
                  <a:srgbClr val="B23C00"/>
                </a:solidFill>
                <a:latin typeface="Courier New"/>
                <a:cs typeface="Courier New"/>
              </a:rPr>
              <a:t>(PDO::FETCH_ASSOC);</a:t>
            </a:r>
          </a:p>
          <a:p>
            <a:r>
              <a:rPr lang="pl-PL" b="1" dirty="0">
                <a:latin typeface="Courier New"/>
                <a:cs typeface="Courier New"/>
              </a:rPr>
              <a:t>                </a:t>
            </a:r>
          </a:p>
          <a:p>
            <a:r>
              <a:rPr lang="pl-PL" b="1" dirty="0">
                <a:latin typeface="Courier New"/>
                <a:cs typeface="Courier New"/>
              </a:rPr>
              <a:t>                </a:t>
            </a:r>
            <a:r>
              <a:rPr lang="pl-PL" b="1" dirty="0">
                <a:solidFill>
                  <a:srgbClr val="008000"/>
                </a:solidFill>
                <a:latin typeface="Courier New"/>
                <a:cs typeface="Courier New"/>
              </a:rPr>
              <a:t>// </a:t>
            </a:r>
            <a:r>
              <a:rPr lang="pl-PL" b="1" dirty="0" err="1">
                <a:solidFill>
                  <a:srgbClr val="008000"/>
                </a:solidFill>
                <a:latin typeface="Courier New"/>
                <a:cs typeface="Courier New"/>
              </a:rPr>
              <a:t>Construct</a:t>
            </a:r>
            <a:r>
              <a:rPr lang="pl-PL" b="1" dirty="0">
                <a:solidFill>
                  <a:srgbClr val="008000"/>
                </a:solidFill>
                <a:latin typeface="Courier New"/>
                <a:cs typeface="Courier New"/>
              </a:rPr>
              <a:t> the </a:t>
            </a:r>
            <a:r>
              <a:rPr lang="pl-PL" b="1" dirty="0" err="1">
                <a:solidFill>
                  <a:srgbClr val="008000"/>
                </a:solidFill>
                <a:latin typeface="Courier New"/>
                <a:cs typeface="Courier New"/>
              </a:rPr>
              <a:t>header</a:t>
            </a:r>
            <a:r>
              <a:rPr lang="pl-PL" b="1" dirty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pl-PL" b="1" dirty="0" err="1">
                <a:solidFill>
                  <a:srgbClr val="008000"/>
                </a:solidFill>
                <a:latin typeface="Courier New"/>
                <a:cs typeface="Courier New"/>
              </a:rPr>
              <a:t>row</a:t>
            </a:r>
            <a:r>
              <a:rPr lang="pl-PL" b="1" dirty="0">
                <a:solidFill>
                  <a:srgbClr val="008000"/>
                </a:solidFill>
                <a:latin typeface="Courier New"/>
                <a:cs typeface="Courier New"/>
              </a:rPr>
              <a:t> of the HTML </a:t>
            </a:r>
            <a:r>
              <a:rPr lang="pl-PL" b="1" dirty="0" err="1">
                <a:solidFill>
                  <a:srgbClr val="008000"/>
                </a:solidFill>
                <a:latin typeface="Courier New"/>
                <a:cs typeface="Courier New"/>
              </a:rPr>
              <a:t>table</a:t>
            </a:r>
            <a:r>
              <a:rPr lang="pl-PL" b="1" dirty="0">
                <a:solidFill>
                  <a:srgbClr val="008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hu-HU" b="1" dirty="0">
                <a:solidFill>
                  <a:srgbClr val="008000"/>
                </a:solidFill>
                <a:latin typeface="Courier New"/>
                <a:cs typeface="Courier New"/>
              </a:rPr>
              <a:t>                print "  </a:t>
            </a:r>
            <a:r>
              <a:rPr lang="hu-HU" b="1" dirty="0" smtClean="0">
                <a:solidFill>
                  <a:srgbClr val="008000"/>
                </a:solidFill>
                <a:latin typeface="Courier New"/>
                <a:cs typeface="Courier New"/>
              </a:rPr>
              <a:t>          </a:t>
            </a:r>
            <a:r>
              <a:rPr lang="hu-HU" b="1" dirty="0">
                <a:solidFill>
                  <a:srgbClr val="008000"/>
                </a:solidFill>
                <a:latin typeface="Courier New"/>
                <a:cs typeface="Courier New"/>
              </a:rPr>
              <a:t>&lt;tr&gt;\n";</a:t>
            </a:r>
          </a:p>
          <a:p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                </a:t>
            </a:r>
            <a:r>
              <a:rPr lang="en-US" b="1" dirty="0" err="1">
                <a:solidFill>
                  <a:srgbClr val="008000"/>
                </a:solidFill>
                <a:latin typeface="Courier New"/>
                <a:cs typeface="Courier New"/>
              </a:rPr>
              <a:t>foreach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 ($row as $field =&gt; $value) {</a:t>
            </a:r>
          </a:p>
          <a:p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print "    </a:t>
            </a:r>
            <a:r>
              <a:rPr lang="en-US" b="1" dirty="0" smtClean="0">
                <a:solidFill>
                  <a:srgbClr val="008000"/>
                </a:solidFill>
                <a:latin typeface="Courier New"/>
                <a:cs typeface="Courier New"/>
              </a:rPr>
              <a:t>            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&lt;</a:t>
            </a:r>
            <a:r>
              <a:rPr lang="en-US" b="1" dirty="0" err="1">
                <a:solidFill>
                  <a:srgbClr val="008000"/>
                </a:solidFill>
                <a:latin typeface="Courier New"/>
                <a:cs typeface="Courier New"/>
              </a:rPr>
              <a:t>th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&gt;$field&lt;/</a:t>
            </a:r>
            <a:r>
              <a:rPr lang="en-US" b="1" dirty="0" err="1">
                <a:solidFill>
                  <a:srgbClr val="008000"/>
                </a:solidFill>
                <a:latin typeface="Courier New"/>
                <a:cs typeface="Courier New"/>
              </a:rPr>
              <a:t>th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&gt;\n";</a:t>
            </a:r>
          </a:p>
          <a:p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                </a:t>
            </a:r>
            <a:r>
              <a:rPr lang="en-US" b="1" dirty="0" smtClean="0">
                <a:solidFill>
                  <a:srgbClr val="008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hu-HU" b="1" dirty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hu-HU" b="1" dirty="0" smtClean="0">
                <a:solidFill>
                  <a:srgbClr val="008000"/>
                </a:solidFill>
                <a:latin typeface="Courier New"/>
                <a:cs typeface="Courier New"/>
              </a:rPr>
              <a:t>               print </a:t>
            </a:r>
            <a:r>
              <a:rPr lang="hu-HU" b="1" dirty="0">
                <a:solidFill>
                  <a:srgbClr val="008000"/>
                </a:solidFill>
                <a:latin typeface="Courier New"/>
                <a:cs typeface="Courier New"/>
              </a:rPr>
              <a:t>"            </a:t>
            </a:r>
            <a:r>
              <a:rPr lang="hu-HU" b="1" dirty="0" smtClean="0">
                <a:solidFill>
                  <a:srgbClr val="008000"/>
                </a:solidFill>
                <a:latin typeface="Courier New"/>
                <a:cs typeface="Courier New"/>
              </a:rPr>
              <a:t>&lt;/tr</a:t>
            </a:r>
            <a:r>
              <a:rPr lang="hu-HU" b="1" dirty="0">
                <a:solidFill>
                  <a:srgbClr val="008000"/>
                </a:solidFill>
                <a:latin typeface="Courier New"/>
                <a:cs typeface="Courier New"/>
              </a:rPr>
              <a:t>&gt;\n";</a:t>
            </a:r>
            <a:endParaRPr lang="en-US" b="1" dirty="0" smtClean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               ...</a:t>
            </a:r>
          </a:p>
          <a:p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           }   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6463" y="1325903"/>
            <a:ext cx="210075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people/</a:t>
            </a:r>
            <a:r>
              <a:rPr lang="en-US" dirty="0" err="1" smtClean="0">
                <a:solidFill>
                  <a:srgbClr val="FFFF00"/>
                </a:solidFill>
              </a:rPr>
              <a:t>queryDB.html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181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 Page: </a:t>
            </a:r>
            <a:r>
              <a:rPr lang="en-US" b="1" dirty="0" err="1">
                <a:latin typeface="Courier New"/>
                <a:cs typeface="Courier New"/>
              </a:rPr>
              <a:t>queryDB.php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928" y="1234464"/>
            <a:ext cx="8803812" cy="403187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            try {</a:t>
            </a:r>
          </a:p>
          <a:p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               ...</a:t>
            </a:r>
          </a:p>
          <a:p>
            <a:endParaRPr lang="en-US" b="1" dirty="0" smtClean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              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/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/ Constrain the query if we got first and last names.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                if ((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strlen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($first) &gt; 0) &amp;&amp; (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strlen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($last) &gt; 0)) {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                    $query = "SELECT * FROM people ".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                             "WHERE first = '$first' ".</a:t>
            </a:r>
          </a:p>
          <a:p>
            <a:r>
              <a:rPr lang="it-IT" b="1" dirty="0">
                <a:solidFill>
                  <a:srgbClr val="0033CC"/>
                </a:solidFill>
                <a:latin typeface="Courier New"/>
                <a:cs typeface="Courier New"/>
              </a:rPr>
              <a:t>                             "AND   last  = '$last'";</a:t>
            </a:r>
          </a:p>
          <a:p>
            <a:r>
              <a:rPr lang="it-IT" b="1" dirty="0">
                <a:solidFill>
                  <a:srgbClr val="0033CC"/>
                </a:solidFill>
                <a:latin typeface="Courier New"/>
                <a:cs typeface="Courier New"/>
              </a:rPr>
              <a:t>                }</a:t>
            </a:r>
          </a:p>
          <a:p>
            <a:r>
              <a:rPr lang="it-IT" b="1" dirty="0">
                <a:latin typeface="Courier New"/>
                <a:cs typeface="Courier New"/>
              </a:rPr>
              <a:t>                </a:t>
            </a:r>
          </a:p>
          <a:p>
            <a:r>
              <a:rPr lang="it-IT" b="1" dirty="0">
                <a:latin typeface="Courier New"/>
                <a:cs typeface="Courier New"/>
              </a:rPr>
              <a:t>                </a:t>
            </a:r>
            <a:r>
              <a:rPr lang="it-IT" b="1" dirty="0">
                <a:solidFill>
                  <a:srgbClr val="B23C00"/>
                </a:solidFill>
                <a:latin typeface="Courier New"/>
                <a:cs typeface="Courier New"/>
              </a:rPr>
              <a:t>// </a:t>
            </a:r>
            <a:r>
              <a:rPr lang="it-IT" b="1" dirty="0" err="1">
                <a:solidFill>
                  <a:srgbClr val="B23C00"/>
                </a:solidFill>
                <a:latin typeface="Courier New"/>
                <a:cs typeface="Courier New"/>
              </a:rPr>
              <a:t>Fetch</a:t>
            </a:r>
            <a:r>
              <a:rPr lang="it-IT" b="1" dirty="0">
                <a:solidFill>
                  <a:srgbClr val="B23C00"/>
                </a:solidFill>
                <a:latin typeface="Courier New"/>
                <a:cs typeface="Courier New"/>
              </a:rPr>
              <a:t> the </a:t>
            </a:r>
            <a:r>
              <a:rPr lang="it-IT" b="1" dirty="0" err="1">
                <a:solidFill>
                  <a:srgbClr val="B23C00"/>
                </a:solidFill>
                <a:latin typeface="Courier New"/>
                <a:cs typeface="Courier New"/>
              </a:rPr>
              <a:t>matching</a:t>
            </a:r>
            <a:r>
              <a:rPr lang="it-IT" b="1" dirty="0">
                <a:solidFill>
                  <a:srgbClr val="B23C00"/>
                </a:solidFill>
                <a:latin typeface="Courier New"/>
                <a:cs typeface="Courier New"/>
              </a:rPr>
              <a:t> database </a:t>
            </a:r>
            <a:r>
              <a:rPr lang="it-IT" b="1" dirty="0" err="1">
                <a:solidFill>
                  <a:srgbClr val="B23C00"/>
                </a:solidFill>
                <a:latin typeface="Courier New"/>
                <a:cs typeface="Courier New"/>
              </a:rPr>
              <a:t>table</a:t>
            </a:r>
            <a:r>
              <a:rPr lang="it-IT" b="1" dirty="0">
                <a:solidFill>
                  <a:srgbClr val="B23C00"/>
                </a:solidFill>
                <a:latin typeface="Courier New"/>
                <a:cs typeface="Courier New"/>
              </a:rPr>
              <a:t> </a:t>
            </a:r>
            <a:r>
              <a:rPr lang="it-IT" b="1" dirty="0" err="1">
                <a:solidFill>
                  <a:srgbClr val="B23C00"/>
                </a:solidFill>
                <a:latin typeface="Courier New"/>
                <a:cs typeface="Courier New"/>
              </a:rPr>
              <a:t>rows</a:t>
            </a:r>
            <a:r>
              <a:rPr lang="it-IT" b="1" dirty="0">
                <a:solidFill>
                  <a:srgbClr val="B23C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                $data = $con-&gt;query($query);</a:t>
            </a:r>
          </a:p>
          <a:p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                $data-&gt;</a:t>
            </a:r>
            <a:r>
              <a:rPr lang="en-US" b="1" dirty="0" err="1">
                <a:solidFill>
                  <a:srgbClr val="B23C00"/>
                </a:solidFill>
                <a:latin typeface="Courier New"/>
                <a:cs typeface="Courier New"/>
              </a:rPr>
              <a:t>setFetchMode</a:t>
            </a:r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(PDO::FETCH_ASSOC)</a:t>
            </a:r>
            <a:r>
              <a:rPr lang="en-US" b="1" dirty="0" smtClean="0">
                <a:solidFill>
                  <a:srgbClr val="B23C00"/>
                </a:solidFill>
                <a:latin typeface="Courier New"/>
                <a:cs typeface="Courier New"/>
              </a:rPr>
              <a:t>;</a:t>
            </a:r>
          </a:p>
          <a:p>
            <a:endParaRPr lang="en-US" b="1" dirty="0" smtClean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               ...</a:t>
            </a:r>
          </a:p>
          <a:p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           }   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6536" y="1325903"/>
            <a:ext cx="210075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people/</a:t>
            </a:r>
            <a:r>
              <a:rPr lang="en-US" dirty="0" err="1" smtClean="0">
                <a:solidFill>
                  <a:srgbClr val="FFFF00"/>
                </a:solidFill>
              </a:rPr>
              <a:t>queryDB.html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09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 Page: </a:t>
            </a:r>
            <a:r>
              <a:rPr lang="en-US" b="1" dirty="0" err="1">
                <a:latin typeface="Courier New"/>
                <a:cs typeface="Courier New"/>
              </a:rPr>
              <a:t>queryDB.php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45" y="1325903"/>
            <a:ext cx="8311289" cy="403187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            try {</a:t>
            </a:r>
          </a:p>
          <a:p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               ...</a:t>
            </a:r>
          </a:p>
          <a:p>
            <a:endParaRPr lang="en-US" b="1" dirty="0" smtClean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               /</a:t>
            </a:r>
            <a:r>
              <a:rPr lang="en-US" b="1" dirty="0">
                <a:latin typeface="Courier New"/>
                <a:cs typeface="Courier New"/>
              </a:rPr>
              <a:t>/ Construct the HTML table row by row.</a:t>
            </a:r>
          </a:p>
          <a:p>
            <a:r>
              <a:rPr lang="en-US" b="1" dirty="0">
                <a:latin typeface="Courier New"/>
                <a:cs typeface="Courier New"/>
              </a:rPr>
              <a:t>                </a:t>
            </a:r>
            <a:r>
              <a:rPr lang="en-US" b="1" dirty="0" err="1">
                <a:solidFill>
                  <a:srgbClr val="008000"/>
                </a:solidFill>
                <a:latin typeface="Courier New"/>
                <a:cs typeface="Courier New"/>
              </a:rPr>
              <a:t>foreach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 ($data as $row) {</a:t>
            </a:r>
          </a:p>
          <a:p>
            <a:r>
              <a:rPr lang="hu-HU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print " </a:t>
            </a:r>
            <a:r>
              <a:rPr lang="hu-HU" b="1" dirty="0" smtClean="0">
                <a:solidFill>
                  <a:srgbClr val="008000"/>
                </a:solidFill>
                <a:latin typeface="Courier New"/>
                <a:cs typeface="Courier New"/>
              </a:rPr>
              <a:t>           </a:t>
            </a:r>
            <a:r>
              <a:rPr lang="hu-HU" b="1" dirty="0">
                <a:solidFill>
                  <a:srgbClr val="008000"/>
                </a:solidFill>
                <a:latin typeface="Courier New"/>
                <a:cs typeface="Courier New"/>
              </a:rPr>
              <a:t>&lt;tr&gt;\n";</a:t>
            </a:r>
          </a:p>
          <a:p>
            <a:r>
              <a:rPr lang="hu-HU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</a:t>
            </a:r>
          </a:p>
          <a:p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</a:t>
            </a:r>
            <a:r>
              <a:rPr lang="en-US" b="1" dirty="0" err="1">
                <a:solidFill>
                  <a:srgbClr val="B23C00"/>
                </a:solidFill>
                <a:latin typeface="Courier New"/>
                <a:cs typeface="Courier New"/>
              </a:rPr>
              <a:t>foreach</a:t>
            </a:r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 ($row as $name =&gt; $value) {</a:t>
            </a:r>
          </a:p>
          <a:p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                        print "     </a:t>
            </a:r>
            <a:r>
              <a:rPr lang="en-US" b="1" dirty="0" smtClean="0">
                <a:solidFill>
                  <a:srgbClr val="B23C00"/>
                </a:solidFill>
                <a:latin typeface="Courier New"/>
                <a:cs typeface="Courier New"/>
              </a:rPr>
              <a:t>           </a:t>
            </a:r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&lt;td&gt;$value&lt;/td&gt;\n";</a:t>
            </a:r>
          </a:p>
          <a:p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                    }</a:t>
            </a:r>
          </a:p>
          <a:p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</a:t>
            </a:r>
          </a:p>
          <a:p>
            <a:r>
              <a:rPr lang="hu-HU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print "   </a:t>
            </a:r>
            <a:r>
              <a:rPr lang="hu-HU" b="1" dirty="0" smtClean="0">
                <a:solidFill>
                  <a:srgbClr val="008000"/>
                </a:solidFill>
                <a:latin typeface="Courier New"/>
                <a:cs typeface="Courier New"/>
              </a:rPr>
              <a:t>         </a:t>
            </a:r>
            <a:r>
              <a:rPr lang="hu-HU" b="1" dirty="0">
                <a:solidFill>
                  <a:srgbClr val="008000"/>
                </a:solidFill>
                <a:latin typeface="Courier New"/>
                <a:cs typeface="Courier New"/>
              </a:rPr>
              <a:t>&lt;/tr&gt;\n";</a:t>
            </a:r>
          </a:p>
          <a:p>
            <a:r>
              <a:rPr lang="hu-HU" b="1" dirty="0">
                <a:solidFill>
                  <a:srgbClr val="008000"/>
                </a:solidFill>
                <a:latin typeface="Courier New"/>
                <a:cs typeface="Courier New"/>
              </a:rPr>
              <a:t>                }</a:t>
            </a:r>
          </a:p>
          <a:p>
            <a:r>
              <a:rPr lang="hu-HU" b="1" dirty="0">
                <a:latin typeface="Courier New"/>
                <a:cs typeface="Courier New"/>
              </a:rPr>
              <a:t>                </a:t>
            </a:r>
          </a:p>
          <a:p>
            <a:r>
              <a:rPr lang="hu-HU" b="1" dirty="0">
                <a:latin typeface="Courier New"/>
                <a:cs typeface="Courier New"/>
              </a:rPr>
              <a:t>                print </a:t>
            </a:r>
            <a:r>
              <a:rPr lang="hu-HU" b="1" dirty="0" smtClean="0">
                <a:latin typeface="Courier New"/>
                <a:cs typeface="Courier New"/>
              </a:rPr>
              <a:t>”        &lt;</a:t>
            </a:r>
            <a:r>
              <a:rPr lang="hu-HU" b="1" dirty="0">
                <a:latin typeface="Courier New"/>
                <a:cs typeface="Courier New"/>
              </a:rPr>
              <a:t>/table&gt;\n";</a:t>
            </a:r>
            <a:r>
              <a:rPr lang="en-US" b="1" dirty="0" smtClean="0">
                <a:latin typeface="Courier New"/>
                <a:cs typeface="Courier New"/>
              </a:rPr>
              <a:t>                ...</a:t>
            </a:r>
          </a:p>
          <a:p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           }   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3658" y="1444544"/>
            <a:ext cx="210075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people/</a:t>
            </a:r>
            <a:r>
              <a:rPr lang="en-US" dirty="0" err="1" smtClean="0">
                <a:solidFill>
                  <a:srgbClr val="FFFF00"/>
                </a:solidFill>
              </a:rPr>
              <a:t>queryDB.html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6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 a </a:t>
            </a:r>
            <a:r>
              <a:rPr lang="en-US" dirty="0" smtClean="0">
                <a:solidFill>
                  <a:srgbClr val="B23C00"/>
                </a:solidFill>
              </a:rPr>
              <a:t>single MySQL database table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contains some data.</a:t>
            </a:r>
          </a:p>
          <a:p>
            <a:pPr lvl="1"/>
            <a:r>
              <a:rPr lang="en-US" dirty="0" smtClean="0"/>
              <a:t>Your choice of fields and data values.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Create an </a:t>
            </a:r>
            <a:r>
              <a:rPr lang="en-US" dirty="0" smtClean="0">
                <a:solidFill>
                  <a:srgbClr val="B23C00"/>
                </a:solidFill>
              </a:rPr>
              <a:t>HTML page </a:t>
            </a:r>
            <a:r>
              <a:rPr lang="en-US" dirty="0" smtClean="0"/>
              <a:t>containing various types of input (text, checkboxes, radio buttons, etc.).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Create a </a:t>
            </a:r>
            <a:r>
              <a:rPr lang="en-US" dirty="0" smtClean="0">
                <a:solidFill>
                  <a:srgbClr val="B23C00"/>
                </a:solidFill>
              </a:rPr>
              <a:t>PHP page </a:t>
            </a:r>
            <a:r>
              <a:rPr lang="en-US" dirty="0" smtClean="0"/>
              <a:t>that makes different queries of the database table based on the form data.</a:t>
            </a:r>
          </a:p>
          <a:p>
            <a:pPr lvl="4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Dynamically generate </a:t>
            </a:r>
            <a:r>
              <a:rPr lang="en-US" dirty="0" smtClean="0"/>
              <a:t>a web page that displays the query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140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#1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</a:t>
            </a:r>
            <a:r>
              <a:rPr lang="en-US" dirty="0" smtClean="0">
                <a:solidFill>
                  <a:srgbClr val="B23C00"/>
                </a:solidFill>
              </a:rPr>
              <a:t>screen shots </a:t>
            </a:r>
            <a:r>
              <a:rPr lang="en-US" dirty="0" smtClean="0"/>
              <a:t>of your web pages.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Create a “</a:t>
            </a:r>
            <a:r>
              <a:rPr lang="en-US" dirty="0" smtClean="0">
                <a:solidFill>
                  <a:srgbClr val="B23C00"/>
                </a:solidFill>
              </a:rPr>
              <a:t>dump</a:t>
            </a:r>
            <a:r>
              <a:rPr lang="en-US" dirty="0" smtClean="0"/>
              <a:t>” of your database </a:t>
            </a:r>
            <a:br>
              <a:rPr lang="en-US" dirty="0" smtClean="0"/>
            </a:br>
            <a:r>
              <a:rPr lang="en-US" dirty="0" smtClean="0"/>
              <a:t>with the </a:t>
            </a:r>
            <a:r>
              <a:rPr lang="en-US" dirty="0" err="1" smtClean="0">
                <a:solidFill>
                  <a:srgbClr val="B23C00"/>
                </a:solidFill>
              </a:rPr>
              <a:t>mysqldump</a:t>
            </a:r>
            <a:r>
              <a:rPr lang="en-US" dirty="0" smtClean="0">
                <a:solidFill>
                  <a:srgbClr val="B23C00"/>
                </a:solidFill>
              </a:rPr>
              <a:t> </a:t>
            </a:r>
            <a:r>
              <a:rPr lang="en-US" dirty="0" smtClean="0"/>
              <a:t>command </a:t>
            </a:r>
            <a:br>
              <a:rPr lang="en-US" dirty="0" smtClean="0"/>
            </a:br>
            <a:r>
              <a:rPr lang="en-US" dirty="0" smtClean="0"/>
              <a:t>located in the XAMPP bin directory:</a:t>
            </a:r>
          </a:p>
          <a:p>
            <a:endParaRPr lang="en-US" dirty="0"/>
          </a:p>
          <a:p>
            <a:pPr lvl="1"/>
            <a:r>
              <a:rPr lang="en-US" dirty="0" smtClean="0"/>
              <a:t>Note: No space between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–p</a:t>
            </a:r>
            <a:r>
              <a:rPr lang="en-US" dirty="0" smtClean="0"/>
              <a:t> and the password.</a:t>
            </a:r>
          </a:p>
          <a:p>
            <a:pPr lvl="1"/>
            <a:r>
              <a:rPr lang="en-US" dirty="0" smtClean="0"/>
              <a:t>Example: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The output file </a:t>
            </a: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create.sql</a:t>
            </a:r>
            <a:r>
              <a:rPr lang="en-US" dirty="0"/>
              <a:t> </a:t>
            </a:r>
            <a:r>
              <a:rPr lang="en-US" dirty="0" smtClean="0"/>
              <a:t>will allow the graders </a:t>
            </a:r>
            <a:br>
              <a:rPr lang="en-US" dirty="0" smtClean="0"/>
            </a:br>
            <a:r>
              <a:rPr lang="en-US" dirty="0" smtClean="0"/>
              <a:t>to recreate your database table.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40" y="3429000"/>
            <a:ext cx="7666557" cy="400110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Courier New"/>
                <a:cs typeface="Courier New"/>
              </a:rPr>
              <a:t>mysqldump</a:t>
            </a:r>
            <a:r>
              <a:rPr lang="en-US" sz="2000" b="1" dirty="0" smtClean="0">
                <a:latin typeface="Courier New"/>
                <a:cs typeface="Courier New"/>
              </a:rPr>
              <a:t> –u </a:t>
            </a:r>
            <a:r>
              <a:rPr lang="en-US" sz="2000" i="1" dirty="0" smtClean="0">
                <a:latin typeface="Times New Roman"/>
                <a:cs typeface="Times New Roman"/>
              </a:rPr>
              <a:t>username</a:t>
            </a:r>
            <a:r>
              <a:rPr lang="en-US" sz="2000" b="1" dirty="0" smtClean="0">
                <a:latin typeface="Courier New"/>
                <a:cs typeface="Courier New"/>
              </a:rPr>
              <a:t> –</a:t>
            </a:r>
            <a:r>
              <a:rPr lang="en-US" sz="2000" b="1" dirty="0" err="1" smtClean="0">
                <a:latin typeface="Courier New"/>
                <a:cs typeface="Courier New"/>
              </a:rPr>
              <a:t>p</a:t>
            </a:r>
            <a:r>
              <a:rPr lang="en-US" sz="2000" i="1" dirty="0" err="1">
                <a:latin typeface="Times New Roman"/>
                <a:cs typeface="Times New Roman"/>
              </a:rPr>
              <a:t>password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r>
              <a:rPr lang="en-US" sz="2000" i="1" dirty="0" err="1">
                <a:latin typeface="Times New Roman"/>
                <a:cs typeface="Times New Roman"/>
              </a:rPr>
              <a:t>dbname</a:t>
            </a:r>
            <a:r>
              <a:rPr lang="en-US" sz="2000" b="1" dirty="0" smtClean="0">
                <a:latin typeface="Courier New"/>
                <a:cs typeface="Courier New"/>
              </a:rPr>
              <a:t> &gt; </a:t>
            </a:r>
            <a:r>
              <a:rPr lang="en-US" sz="2000" b="1" dirty="0" err="1" smtClean="0">
                <a:latin typeface="Courier New"/>
                <a:cs typeface="Courier New"/>
              </a:rPr>
              <a:t>create.sql</a:t>
            </a:r>
            <a:endParaRPr lang="en-US" sz="2000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691" y="4800585"/>
            <a:ext cx="8218942" cy="369332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1800" b="1" dirty="0" err="1">
                <a:latin typeface="Courier New"/>
                <a:cs typeface="Courier New"/>
              </a:rPr>
              <a:t>mysqldump</a:t>
            </a:r>
            <a:r>
              <a:rPr lang="en-US" sz="1800" b="1" dirty="0">
                <a:latin typeface="Courier New"/>
                <a:cs typeface="Courier New"/>
              </a:rPr>
              <a:t> -u </a:t>
            </a:r>
            <a:r>
              <a:rPr lang="en-US" sz="1800" b="1" dirty="0" err="1">
                <a:latin typeface="Courier New"/>
                <a:cs typeface="Courier New"/>
              </a:rPr>
              <a:t>supercoders</a:t>
            </a:r>
            <a:r>
              <a:rPr lang="en-US" sz="1800" b="1" dirty="0">
                <a:latin typeface="Courier New"/>
                <a:cs typeface="Courier New"/>
              </a:rPr>
              <a:t> -</a:t>
            </a:r>
            <a:r>
              <a:rPr lang="en-US" sz="1800" b="1" dirty="0" err="1">
                <a:latin typeface="Courier New"/>
                <a:cs typeface="Courier New"/>
              </a:rPr>
              <a:t>psesame</a:t>
            </a:r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err="1">
                <a:latin typeface="Courier New"/>
                <a:cs typeface="Courier New"/>
              </a:rPr>
              <a:t>supercoders</a:t>
            </a:r>
            <a:r>
              <a:rPr lang="en-US" sz="1800" b="1" dirty="0">
                <a:latin typeface="Courier New"/>
                <a:cs typeface="Courier New"/>
              </a:rPr>
              <a:t> &gt; </a:t>
            </a:r>
            <a:r>
              <a:rPr lang="en-US" sz="1800" b="1" dirty="0" err="1">
                <a:latin typeface="Courier New"/>
                <a:cs typeface="Courier New"/>
              </a:rPr>
              <a:t>create.sql</a:t>
            </a:r>
            <a:endParaRPr lang="en-US" sz="18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502628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zip file named after your team </a:t>
            </a:r>
            <a:br>
              <a:rPr lang="en-US" dirty="0" smtClean="0"/>
            </a:br>
            <a:r>
              <a:rPr lang="en-US" dirty="0" smtClean="0"/>
              <a:t>(e.g., </a:t>
            </a: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supercoders.zip</a:t>
            </a:r>
            <a:r>
              <a:rPr lang="en-US" dirty="0" smtClean="0"/>
              <a:t>) containing: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/>
              <a:t>Your </a:t>
            </a:r>
            <a:r>
              <a:rPr lang="en-US" b="1" dirty="0">
                <a:latin typeface="Courier New"/>
                <a:cs typeface="Courier New"/>
              </a:rPr>
              <a:t>.html </a:t>
            </a:r>
            <a:r>
              <a:rPr lang="en-US" dirty="0" smtClean="0"/>
              <a:t>and </a:t>
            </a:r>
            <a:r>
              <a:rPr lang="en-US" b="1" dirty="0">
                <a:latin typeface="Courier New"/>
                <a:cs typeface="Courier New"/>
              </a:rPr>
              <a:t>.</a:t>
            </a:r>
            <a:r>
              <a:rPr lang="en-US" b="1" dirty="0" err="1">
                <a:latin typeface="Courier New"/>
                <a:cs typeface="Courier New"/>
              </a:rPr>
              <a:t>php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dirty="0" smtClean="0"/>
              <a:t>files.</a:t>
            </a:r>
          </a:p>
          <a:p>
            <a:pPr lvl="1"/>
            <a:r>
              <a:rPr lang="en-US" dirty="0" smtClean="0"/>
              <a:t>Output from the </a:t>
            </a:r>
            <a:r>
              <a:rPr lang="en-US" dirty="0" err="1" smtClean="0"/>
              <a:t>mysqldump</a:t>
            </a:r>
            <a:r>
              <a:rPr lang="en-US" dirty="0" smtClean="0"/>
              <a:t> command.</a:t>
            </a:r>
          </a:p>
          <a:p>
            <a:pPr lvl="1"/>
            <a:r>
              <a:rPr lang="en-US" dirty="0" smtClean="0"/>
              <a:t>Screen shots of your web pages.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Email to </a:t>
            </a:r>
            <a:r>
              <a:rPr lang="en-US" dirty="0" smtClean="0">
                <a:hlinkClick r:id="rId2"/>
              </a:rPr>
              <a:t>ron.mak@</a:t>
            </a:r>
            <a:r>
              <a:rPr lang="en-US" dirty="0" smtClean="0">
                <a:hlinkClick r:id="rId2"/>
              </a:rPr>
              <a:t>sjsu.edu</a:t>
            </a:r>
            <a:endParaRPr lang="en-US" dirty="0" smtClean="0"/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Subject line: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CS 174-</a:t>
            </a:r>
            <a:r>
              <a:rPr lang="en-US" i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section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 Assignment #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1 </a:t>
            </a:r>
            <a:r>
              <a:rPr lang="en-US" b="1" i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team name</a:t>
            </a:r>
          </a:p>
          <a:p>
            <a:pPr lvl="1"/>
            <a:r>
              <a:rPr lang="en-US" dirty="0" smtClean="0"/>
              <a:t>CC all team members.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3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team assignment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One submission per team.</a:t>
            </a:r>
          </a:p>
          <a:p>
            <a:pPr lvl="1"/>
            <a:r>
              <a:rPr lang="en-US" dirty="0" smtClean="0"/>
              <a:t>Each team member receives the same score.</a:t>
            </a:r>
          </a:p>
          <a:p>
            <a:pPr lvl="5"/>
            <a:endParaRPr lang="en-US" dirty="0"/>
          </a:p>
          <a:p>
            <a:r>
              <a:rPr lang="en-US" dirty="0" smtClean="0"/>
              <a:t>Due </a:t>
            </a:r>
            <a:r>
              <a:rPr lang="en-US" dirty="0" smtClean="0"/>
              <a:t>Tuesday, Sept. 8 </a:t>
            </a:r>
            <a:r>
              <a:rPr lang="en-US" dirty="0" smtClean="0"/>
              <a:t>at 11:59 PM.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97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1-28 at 7.49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36" y="868708"/>
            <a:ext cx="8662197" cy="59892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XAMPP Directory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2103147" y="2148854"/>
            <a:ext cx="1828780" cy="457195"/>
          </a:xfrm>
          <a:prstGeom prst="ellipse">
            <a:avLst/>
          </a:prstGeom>
          <a:noFill/>
          <a:ln w="38100" cap="flat" cmpd="sng" algn="ctr">
            <a:solidFill>
              <a:srgbClr val="A12A0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4586" y="4160512"/>
            <a:ext cx="2987515" cy="1569660"/>
          </a:xfrm>
          <a:prstGeom prst="rect">
            <a:avLst/>
          </a:prstGeom>
          <a:solidFill>
            <a:srgbClr val="A12A03"/>
          </a:solidFill>
          <a:ln>
            <a:solidFill>
              <a:srgbClr val="A12A0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Folder </a:t>
            </a:r>
            <a:r>
              <a:rPr lang="en-US" b="1" dirty="0" err="1" smtClean="0">
                <a:solidFill>
                  <a:srgbClr val="FFFF00"/>
                </a:solidFill>
                <a:latin typeface="Courier New"/>
                <a:cs typeface="Courier New"/>
              </a:rPr>
              <a:t>htdocs</a:t>
            </a:r>
            <a:r>
              <a:rPr lang="en-US" dirty="0" smtClean="0">
                <a:solidFill>
                  <a:srgbClr val="FFFF00"/>
                </a:solidFill>
              </a:rPr>
              <a:t> is the root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of all the web pages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on your web server.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Some web servers name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root folder </a:t>
            </a:r>
            <a:r>
              <a:rPr lang="en-US" b="1" dirty="0" err="1">
                <a:solidFill>
                  <a:srgbClr val="FFFF00"/>
                </a:solidFill>
                <a:latin typeface="Courier New"/>
                <a:cs typeface="Courier New"/>
              </a:rPr>
              <a:t>public_html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2355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Serving Web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903"/>
            <a:ext cx="8229600" cy="4754828"/>
          </a:xfrm>
        </p:spPr>
        <p:txBody>
          <a:bodyPr/>
          <a:lstStyle/>
          <a:p>
            <a:r>
              <a:rPr lang="en-US" dirty="0" smtClean="0"/>
              <a:t>The Apache web server </a:t>
            </a:r>
            <a:r>
              <a:rPr lang="en-US" dirty="0" smtClean="0">
                <a:solidFill>
                  <a:srgbClr val="B23C00"/>
                </a:solidFill>
              </a:rPr>
              <a:t>serves</a:t>
            </a:r>
            <a:r>
              <a:rPr lang="en-US" dirty="0" smtClean="0"/>
              <a:t> web pages.</a:t>
            </a:r>
          </a:p>
          <a:p>
            <a:pPr lvl="1"/>
            <a:r>
              <a:rPr lang="en-US" dirty="0" smtClean="0"/>
              <a:t>Displayed on the client side by web browsers.</a:t>
            </a:r>
          </a:p>
          <a:p>
            <a:pPr lvl="1"/>
            <a:r>
              <a:rPr lang="en-US" dirty="0" smtClean="0"/>
              <a:t>Web pages can be </a:t>
            </a:r>
            <a:r>
              <a:rPr lang="en-US" dirty="0" smtClean="0">
                <a:solidFill>
                  <a:srgbClr val="B23C00"/>
                </a:solidFill>
              </a:rPr>
              <a:t>static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B23C00"/>
                </a:solidFill>
              </a:rPr>
              <a:t>dynamic</a:t>
            </a:r>
            <a:r>
              <a:rPr lang="en-US" dirty="0" smtClean="0"/>
              <a:t>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Static web pages: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.html</a:t>
            </a:r>
          </a:p>
          <a:p>
            <a:pPr lvl="1"/>
            <a:r>
              <a:rPr lang="en-US" dirty="0" smtClean="0"/>
              <a:t>HTML files that the web server reads from disk.</a:t>
            </a:r>
          </a:p>
          <a:p>
            <a:pPr lvl="1"/>
            <a:r>
              <a:rPr lang="en-US" dirty="0" smtClean="0"/>
              <a:t>A static page always displays the same content.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Dynamic web pages: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.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php</a:t>
            </a:r>
            <a:endParaRPr lang="en-US" b="1" dirty="0">
              <a:solidFill>
                <a:srgbClr val="0033CC"/>
              </a:solidFill>
              <a:latin typeface="Courier New"/>
              <a:cs typeface="Courier New"/>
            </a:endParaRPr>
          </a:p>
          <a:p>
            <a:pPr lvl="1"/>
            <a:r>
              <a:rPr lang="en-US" dirty="0" smtClean="0"/>
              <a:t>Generated by PHP code running on the server.</a:t>
            </a:r>
          </a:p>
          <a:p>
            <a:pPr lvl="1"/>
            <a:r>
              <a:rPr lang="en-US" dirty="0" smtClean="0"/>
              <a:t>Contains dynamic content.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58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user can input data into an </a:t>
            </a:r>
            <a:r>
              <a:rPr lang="en-US" dirty="0" smtClean="0">
                <a:solidFill>
                  <a:srgbClr val="B23C00"/>
                </a:solidFill>
              </a:rPr>
              <a:t>HTML form </a:t>
            </a:r>
            <a:r>
              <a:rPr lang="en-US" dirty="0" smtClean="0"/>
              <a:t>displayed on a client-side web browser.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When the user presses a </a:t>
            </a:r>
            <a:r>
              <a:rPr lang="en-US" dirty="0" smtClean="0">
                <a:solidFill>
                  <a:srgbClr val="B23C00"/>
                </a:solidFill>
              </a:rPr>
              <a:t>Submit button</a:t>
            </a:r>
            <a:r>
              <a:rPr lang="en-US" dirty="0" smtClean="0"/>
              <a:t>, the browser sends to form data to a specified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PHP program </a:t>
            </a:r>
            <a:r>
              <a:rPr lang="en-US" dirty="0" smtClean="0"/>
              <a:t>running on the web server.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The PHP program can use the form data to</a:t>
            </a:r>
          </a:p>
          <a:p>
            <a:pPr lvl="1"/>
            <a:r>
              <a:rPr lang="en-US" dirty="0" smtClean="0"/>
              <a:t>Query the back-end database.</a:t>
            </a:r>
          </a:p>
          <a:p>
            <a:pPr lvl="1"/>
            <a:r>
              <a:rPr lang="en-US" dirty="0" smtClean="0"/>
              <a:t>Generate a new HTML page to send to the user’s client-side web browser.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76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Send Form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 smtClean="0"/>
              <a:t>A browser sends form data to a PHP file on the server when the user presses the submit button.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action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attribute of the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&lt;FORM&gt; </a:t>
            </a:r>
            <a:r>
              <a:rPr lang="en-US" dirty="0" smtClean="0"/>
              <a:t>tab.</a:t>
            </a:r>
          </a:p>
          <a:p>
            <a:pPr lvl="1"/>
            <a:r>
              <a:rPr lang="en-US" dirty="0" smtClean="0"/>
              <a:t>Two methods to send form data: </a:t>
            </a:r>
            <a:r>
              <a:rPr lang="en-US" dirty="0" smtClean="0">
                <a:solidFill>
                  <a:srgbClr val="B23C00"/>
                </a:solidFill>
              </a:rPr>
              <a:t>get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B23C00"/>
                </a:solidFill>
              </a:rPr>
              <a:t>post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05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Send Form Data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 smtClean="0"/>
              <a:t>Get method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The form data is appended to the target URL.</a:t>
            </a:r>
          </a:p>
          <a:p>
            <a:pPr lvl="1"/>
            <a:r>
              <a:rPr lang="en-US" dirty="0" smtClean="0"/>
              <a:t>Good for small amounts of data.</a:t>
            </a:r>
          </a:p>
          <a:p>
            <a:pPr lvl="1"/>
            <a:r>
              <a:rPr lang="en-US" dirty="0" smtClean="0"/>
              <a:t>The data is visible:</a:t>
            </a:r>
          </a:p>
          <a:p>
            <a:endParaRPr lang="en-US" dirty="0" smtClean="0"/>
          </a:p>
          <a:p>
            <a:r>
              <a:rPr lang="en-US" dirty="0" smtClean="0"/>
              <a:t>Post method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The data is sent via environment variables.</a:t>
            </a:r>
          </a:p>
          <a:p>
            <a:pPr lvl="1"/>
            <a:r>
              <a:rPr lang="en-US" dirty="0" smtClean="0"/>
              <a:t>Good for larger amounts of data.</a:t>
            </a:r>
          </a:p>
          <a:p>
            <a:pPr lvl="1"/>
            <a:r>
              <a:rPr lang="en-US" dirty="0" smtClean="0"/>
              <a:t>Slightly more secure than the get method.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9252" y="3425424"/>
            <a:ext cx="8218942" cy="369332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http://</a:t>
            </a:r>
            <a:r>
              <a:rPr lang="en-US" sz="1800" b="1" dirty="0" err="1">
                <a:latin typeface="Courier New"/>
                <a:cs typeface="Courier New"/>
              </a:rPr>
              <a:t>localhost</a:t>
            </a:r>
            <a:r>
              <a:rPr lang="en-US" sz="1800" b="1" dirty="0">
                <a:latin typeface="Courier New"/>
                <a:cs typeface="Courier New"/>
              </a:rPr>
              <a:t>/forms/</a:t>
            </a:r>
            <a:r>
              <a:rPr lang="en-US" sz="1800" b="1" dirty="0" err="1">
                <a:latin typeface="Courier New"/>
                <a:cs typeface="Courier New"/>
              </a:rPr>
              <a:t>text.php</a:t>
            </a:r>
            <a:r>
              <a:rPr lang="en-US" sz="1800" b="1" dirty="0" err="1">
                <a:solidFill>
                  <a:srgbClr val="B23300"/>
                </a:solidFill>
                <a:latin typeface="Courier New"/>
                <a:cs typeface="Courier New"/>
              </a:rPr>
              <a:t>?firstName</a:t>
            </a:r>
            <a:r>
              <a:rPr lang="en-US" sz="1800" b="1" dirty="0">
                <a:solidFill>
                  <a:srgbClr val="B23300"/>
                </a:solidFill>
                <a:latin typeface="Courier New"/>
                <a:cs typeface="Courier New"/>
              </a:rPr>
              <a:t>=</a:t>
            </a:r>
            <a:r>
              <a:rPr lang="en-US" sz="1800" b="1" dirty="0" err="1">
                <a:solidFill>
                  <a:srgbClr val="B23300"/>
                </a:solidFill>
                <a:latin typeface="Courier New"/>
                <a:cs typeface="Courier New"/>
              </a:rPr>
              <a:t>Ron&amp;lastName</a:t>
            </a:r>
            <a:r>
              <a:rPr lang="en-US" sz="1800" b="1" dirty="0">
                <a:solidFill>
                  <a:srgbClr val="B23300"/>
                </a:solidFill>
                <a:latin typeface="Courier New"/>
                <a:cs typeface="Courier New"/>
              </a:rPr>
              <a:t>=Mak</a:t>
            </a:r>
          </a:p>
        </p:txBody>
      </p:sp>
    </p:spTree>
    <p:extLst>
      <p:ext uri="{BB962C8B-B14F-4D97-AF65-F5344CB8AC3E}">
        <p14:creationId xmlns:p14="http://schemas.microsoft.com/office/powerpoint/2010/main" val="655544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Three-Tier Web Application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188757" y="1508781"/>
            <a:ext cx="1463024" cy="731512"/>
          </a:xfrm>
          <a:prstGeom prst="roundRect">
            <a:avLst/>
          </a:prstGeom>
          <a:solidFill>
            <a:srgbClr val="FFFDC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Client</a:t>
            </a:r>
            <a:r>
              <a:rPr lang="en-US" dirty="0" smtClean="0"/>
              <a:t>-side web browser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657610" y="2788927"/>
            <a:ext cx="1645902" cy="1280146"/>
          </a:xfrm>
          <a:prstGeom prst="roundRect">
            <a:avLst/>
          </a:prstGeom>
          <a:solidFill>
            <a:srgbClr val="E2EA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Server-side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 web server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/>
              <a:t>(</a:t>
            </a:r>
            <a:r>
              <a:rPr lang="en-US" b="1" baseline="0" dirty="0" smtClean="0">
                <a:latin typeface="Courier New"/>
                <a:cs typeface="Courier New"/>
              </a:rPr>
              <a:t>.html</a:t>
            </a:r>
            <a:r>
              <a:rPr lang="en-US" b="1" dirty="0" smtClean="0">
                <a:latin typeface="Courier New"/>
                <a:cs typeface="Courier New"/>
              </a:rPr>
              <a:t> .</a:t>
            </a:r>
            <a:r>
              <a:rPr lang="en-US" b="1" dirty="0" err="1" smtClean="0">
                <a:latin typeface="Courier New"/>
                <a:cs typeface="Courier New"/>
              </a:rPr>
              <a:t>php</a:t>
            </a:r>
            <a:endParaRPr lang="en-US" b="1" dirty="0" smtClean="0">
              <a:latin typeface="Courier New"/>
              <a:cs typeface="Courier New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images,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 etc.)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9" name="Curved Connector 8"/>
          <p:cNvCxnSpPr>
            <a:stCxn id="5" idx="3"/>
            <a:endCxn id="6" idx="0"/>
          </p:cNvCxnSpPr>
          <p:nvPr/>
        </p:nvCxnSpPr>
        <p:spPr bwMode="auto">
          <a:xfrm>
            <a:off x="2651781" y="1874537"/>
            <a:ext cx="1828780" cy="914390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Curved Connector 14"/>
          <p:cNvCxnSpPr>
            <a:stCxn id="6" idx="1"/>
            <a:endCxn id="5" idx="2"/>
          </p:cNvCxnSpPr>
          <p:nvPr/>
        </p:nvCxnSpPr>
        <p:spPr bwMode="auto">
          <a:xfrm rot="10800000">
            <a:off x="1920270" y="2240294"/>
            <a:ext cx="1737341" cy="1188707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3383293" y="1691659"/>
            <a:ext cx="11197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Form data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4480561" y="3063244"/>
            <a:ext cx="2834609" cy="2990285"/>
            <a:chOff x="4480561" y="3063244"/>
            <a:chExt cx="2834609" cy="2990285"/>
          </a:xfrm>
        </p:grpSpPr>
        <p:sp>
          <p:nvSpPr>
            <p:cNvPr id="7" name="Can 6"/>
            <p:cNvSpPr/>
            <p:nvPr/>
          </p:nvSpPr>
          <p:spPr bwMode="auto">
            <a:xfrm>
              <a:off x="6217902" y="3977634"/>
              <a:ext cx="1097268" cy="1463024"/>
            </a:xfrm>
            <a:prstGeom prst="can">
              <a:avLst/>
            </a:prstGeom>
            <a:solidFill>
              <a:srgbClr val="FFCC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Back-end</a:t>
              </a:r>
              <a:r>
                <a:rPr kumimoji="0" lang="en-US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 database server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(</a:t>
              </a:r>
              <a:r>
                <a:rPr lang="en-US" baseline="0" dirty="0" smtClean="0"/>
                <a:t>MySQL)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1" name="Curved Connector 10"/>
            <p:cNvCxnSpPr>
              <a:stCxn id="6" idx="3"/>
              <a:endCxn id="7" idx="1"/>
            </p:cNvCxnSpPr>
            <p:nvPr/>
          </p:nvCxnSpPr>
          <p:spPr bwMode="auto">
            <a:xfrm>
              <a:off x="5303512" y="3429000"/>
              <a:ext cx="1463024" cy="548634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Curved Connector 12"/>
            <p:cNvCxnSpPr>
              <a:stCxn id="7" idx="3"/>
              <a:endCxn id="6" idx="2"/>
            </p:cNvCxnSpPr>
            <p:nvPr/>
          </p:nvCxnSpPr>
          <p:spPr bwMode="auto">
            <a:xfrm rot="5400000" flipH="1">
              <a:off x="4937756" y="3611879"/>
              <a:ext cx="1371585" cy="2285975"/>
            </a:xfrm>
            <a:prstGeom prst="curvedConnector3">
              <a:avLst>
                <a:gd name="adj1" fmla="val -16667"/>
              </a:avLst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1" name="TextBox 40"/>
            <p:cNvSpPr txBox="1"/>
            <p:nvPr/>
          </p:nvSpPr>
          <p:spPr>
            <a:xfrm>
              <a:off x="5852146" y="3063244"/>
              <a:ext cx="9031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Queries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29195" y="5714975"/>
              <a:ext cx="6180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US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280196" y="3063244"/>
            <a:ext cx="17018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Static (.html)</a:t>
            </a:r>
          </a:p>
          <a:p>
            <a:r>
              <a:rPr lang="en-US" dirty="0" smtClean="0"/>
              <a:t>or 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ynamically</a:t>
            </a:r>
            <a:endParaRPr lang="en-US" dirty="0" smtClean="0"/>
          </a:p>
          <a:p>
            <a:r>
              <a:rPr lang="en-US" dirty="0" smtClean="0"/>
              <a:t>generated (.</a:t>
            </a:r>
            <a:r>
              <a:rPr lang="en-US" dirty="0" err="1" smtClean="0"/>
              <a:t>php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web pages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334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29752</TotalTime>
  <Words>3119</Words>
  <Application>Microsoft Macintosh PowerPoint</Application>
  <PresentationFormat>On-screen Show (4:3)</PresentationFormat>
  <Paragraphs>562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Quadrant</vt:lpstr>
      <vt:lpstr>CS 174: Web Programming August 31 Class Meeting</vt:lpstr>
      <vt:lpstr>Client-Server Web Apps </vt:lpstr>
      <vt:lpstr>XAMPP Control Panel</vt:lpstr>
      <vt:lpstr>XAMPP Directory Structure</vt:lpstr>
      <vt:lpstr>Serving Web Pages</vt:lpstr>
      <vt:lpstr>Form Data</vt:lpstr>
      <vt:lpstr>Ways to Send Form Data</vt:lpstr>
      <vt:lpstr>Ways to Send Form Data, cont’d</vt:lpstr>
      <vt:lpstr>Three-Tier Web Application Architecture</vt:lpstr>
      <vt:lpstr>Text Input: HTML Page</vt:lpstr>
      <vt:lpstr>Text Input: PHP Code</vt:lpstr>
      <vt:lpstr>Checkbox Input: HTML Page</vt:lpstr>
      <vt:lpstr>Checkbox Input: PHP Code</vt:lpstr>
      <vt:lpstr>Radio Button Input: HTML Page</vt:lpstr>
      <vt:lpstr>Radio Button Input: PHP Code</vt:lpstr>
      <vt:lpstr>Select List Input: HTML Page</vt:lpstr>
      <vt:lpstr>Select List Input: PHP Code</vt:lpstr>
      <vt:lpstr>Start the MySQL Database Server</vt:lpstr>
      <vt:lpstr>XAMPP Home Page</vt:lpstr>
      <vt:lpstr>phpMyAdmin Home Page</vt:lpstr>
      <vt:lpstr>Database Server Root Password</vt:lpstr>
      <vt:lpstr>Database Server Root Password, cont’d</vt:lpstr>
      <vt:lpstr>Enable phpMyAdmin to Connect</vt:lpstr>
      <vt:lpstr>Add a New Database User</vt:lpstr>
      <vt:lpstr>Create a Table in the New Database</vt:lpstr>
      <vt:lpstr>Insert Data into the Table</vt:lpstr>
      <vt:lpstr>Browse the Table Contents</vt:lpstr>
      <vt:lpstr>MySQL Command Line Interface</vt:lpstr>
      <vt:lpstr>MySQL Command Line Interface, cont’d</vt:lpstr>
      <vt:lpstr>Simple End-to-End Web Application!</vt:lpstr>
      <vt:lpstr>Default Web Page: index.html</vt:lpstr>
      <vt:lpstr>PHP Page: queryDB.php</vt:lpstr>
      <vt:lpstr>PHP Page: queryDB.php, cont’d</vt:lpstr>
      <vt:lpstr>PHP Page: queryDB.php, cont’d</vt:lpstr>
      <vt:lpstr>PHP Page: queryDB.php, cont’d</vt:lpstr>
      <vt:lpstr>Assignment #1</vt:lpstr>
      <vt:lpstr>Assignment #1, cont’d</vt:lpstr>
      <vt:lpstr>Assignment #1, cont’d</vt:lpstr>
      <vt:lpstr>Assignment #1, cont’d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235: User Interface Design</dc:title>
  <dc:subject/>
  <dc:creator>Ronald Mak</dc:creator>
  <cp:keywords/>
  <dc:description/>
  <cp:lastModifiedBy>Ronald Mak</cp:lastModifiedBy>
  <cp:revision>264</cp:revision>
  <dcterms:created xsi:type="dcterms:W3CDTF">2008-01-12T03:52:55Z</dcterms:created>
  <dcterms:modified xsi:type="dcterms:W3CDTF">2015-08-31T21:55:32Z</dcterms:modified>
  <cp:category/>
</cp:coreProperties>
</file>