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344" r:id="rId3"/>
    <p:sldId id="313" r:id="rId4"/>
    <p:sldId id="345" r:id="rId5"/>
    <p:sldId id="346" r:id="rId6"/>
    <p:sldId id="347" r:id="rId7"/>
    <p:sldId id="348" r:id="rId8"/>
    <p:sldId id="307" r:id="rId9"/>
    <p:sldId id="333" r:id="rId10"/>
    <p:sldId id="319" r:id="rId11"/>
    <p:sldId id="320" r:id="rId12"/>
    <p:sldId id="321" r:id="rId13"/>
    <p:sldId id="361" r:id="rId14"/>
    <p:sldId id="317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57" r:id="rId24"/>
    <p:sldId id="359" r:id="rId25"/>
    <p:sldId id="358" r:id="rId26"/>
    <p:sldId id="360" r:id="rId27"/>
    <p:sldId id="362" r:id="rId28"/>
    <p:sldId id="363" r:id="rId29"/>
    <p:sldId id="340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2A03"/>
    <a:srgbClr val="B23C00"/>
    <a:srgbClr val="66CCFF"/>
    <a:srgbClr val="A40000"/>
    <a:srgbClr val="0033CC"/>
    <a:srgbClr val="CC99FF"/>
    <a:srgbClr val="99FF66"/>
    <a:srgbClr val="6699FF"/>
    <a:srgbClr val="0080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45" autoAdjust="0"/>
    <p:restoredTop sz="98450" autoAdjust="0"/>
  </p:normalViewPr>
  <p:slideViewPr>
    <p:cSldViewPr>
      <p:cViewPr varScale="1">
        <p:scale>
          <a:sx n="162" d="100"/>
          <a:sy n="162" d="100"/>
        </p:scale>
        <p:origin x="-152" y="-1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August 24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apachefriends.org/index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August 24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42CD-3E8A-7144-B073-22D37694D12E}" type="slidenum">
              <a:rPr lang="en-US"/>
              <a:pPr/>
              <a:t>10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Responsibilities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22325" y="2151063"/>
            <a:ext cx="7589838" cy="1590675"/>
          </a:xfrm>
          <a:prstGeom prst="rect">
            <a:avLst/>
          </a:prstGeom>
          <a:solidFill>
            <a:srgbClr val="FFFF66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 indent="15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algn="ctr"/>
            <a:r>
              <a:rPr lang="en-US" sz="2400" dirty="0">
                <a:solidFill>
                  <a:schemeClr val="folHlink"/>
                </a:solidFill>
              </a:rPr>
              <a:t>You are personally responsible for participating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and contributing to your </a:t>
            </a:r>
            <a:r>
              <a:rPr lang="en-US" sz="2400" dirty="0" smtClean="0">
                <a:solidFill>
                  <a:schemeClr val="folHlink"/>
                </a:solidFill>
              </a:rPr>
              <a:t>team</a:t>
            </a:r>
            <a:r>
              <a:rPr lang="en-US" sz="24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400" dirty="0" smtClean="0">
                <a:solidFill>
                  <a:schemeClr val="folHlink"/>
                </a:solidFill>
              </a:rPr>
              <a:t>s </a:t>
            </a:r>
            <a:r>
              <a:rPr lang="en-US" sz="2400" dirty="0">
                <a:solidFill>
                  <a:schemeClr val="folHlink"/>
                </a:solidFill>
              </a:rPr>
              <a:t>work, and for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understanding each part of the work for every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assignment whether or not you worked on that part.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3680-C591-9948-9B2D-ABC4362CDBAA}" type="slidenum">
              <a:rPr lang="en-US"/>
              <a:pPr/>
              <a:t>11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Assessment Report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semester, each student will </a:t>
            </a:r>
            <a:r>
              <a:rPr lang="en-US" dirty="0">
                <a:solidFill>
                  <a:srgbClr val="B23C00"/>
                </a:solidFill>
              </a:rPr>
              <a:t>individually</a:t>
            </a:r>
            <a:r>
              <a:rPr lang="en-US" dirty="0">
                <a:solidFill>
                  <a:srgbClr val="A40000"/>
                </a:solidFill>
              </a:rPr>
              <a:t> </a:t>
            </a:r>
            <a:r>
              <a:rPr lang="en-US" dirty="0"/>
              <a:t>turn in a short </a:t>
            </a:r>
            <a:r>
              <a:rPr lang="en-US" dirty="0" smtClean="0"/>
              <a:t>(one page) </a:t>
            </a:r>
            <a:r>
              <a:rPr lang="en-US" dirty="0"/>
              <a:t>report: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brief description of </a:t>
            </a:r>
            <a:r>
              <a:rPr lang="en-US" dirty="0">
                <a:solidFill>
                  <a:srgbClr val="B23C00"/>
                </a:solidFill>
              </a:rPr>
              <a:t>what you learned </a:t>
            </a:r>
            <a:r>
              <a:rPr lang="en-US" dirty="0"/>
              <a:t>in the course.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</a:t>
            </a:r>
            <a:r>
              <a:rPr lang="en-US" dirty="0">
                <a:solidFill>
                  <a:srgbClr val="B23C00"/>
                </a:solidFill>
              </a:rPr>
              <a:t>your personal accomplishments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for your project team. 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An assessment of each of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your project team members</a:t>
            </a:r>
            <a:r>
              <a:rPr lang="en-US" dirty="0" smtClean="0"/>
              <a:t>. </a:t>
            </a:r>
          </a:p>
          <a:p>
            <a:pPr lvl="5"/>
            <a:endParaRPr lang="en-US" dirty="0"/>
          </a:p>
          <a:p>
            <a:r>
              <a:rPr lang="en-US" dirty="0"/>
              <a:t>This report will be seen only by the instructor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12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Individual Overall </a:t>
            </a:r>
            <a:r>
              <a:rPr lang="en-US" dirty="0"/>
              <a:t>Class Grade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30% </a:t>
            </a:r>
            <a:r>
              <a:rPr lang="en-US" dirty="0" smtClean="0">
                <a:solidFill>
                  <a:srgbClr val="A12A03"/>
                </a:solidFill>
              </a:rPr>
              <a:t>assignments </a:t>
            </a:r>
            <a:r>
              <a:rPr lang="en-US" dirty="0" smtClean="0"/>
              <a:t>(</a:t>
            </a:r>
            <a:r>
              <a:rPr lang="en-US" sz="3200" dirty="0"/>
              <a:t>team scores</a:t>
            </a:r>
            <a:r>
              <a:rPr lang="en-US" sz="3200" dirty="0" smtClean="0"/>
              <a:t>)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dirty="0" smtClean="0"/>
              <a:t>35% </a:t>
            </a:r>
            <a:r>
              <a:rPr lang="en-US" dirty="0" smtClean="0">
                <a:solidFill>
                  <a:srgbClr val="B23C00"/>
                </a:solidFill>
              </a:rPr>
              <a:t>final project </a:t>
            </a:r>
            <a:r>
              <a:rPr lang="en-US" dirty="0" smtClean="0"/>
              <a:t>(team score)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15% </a:t>
            </a:r>
            <a:r>
              <a:rPr lang="en-US" dirty="0" smtClean="0">
                <a:solidFill>
                  <a:srgbClr val="B23C00"/>
                </a:solidFill>
              </a:rPr>
              <a:t>midterm</a:t>
            </a:r>
            <a:r>
              <a:rPr lang="en-US" dirty="0" smtClean="0"/>
              <a:t> (</a:t>
            </a:r>
            <a:r>
              <a:rPr lang="en-US" dirty="0"/>
              <a:t>individual score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20% </a:t>
            </a:r>
            <a:r>
              <a:rPr lang="en-US" dirty="0" smtClean="0">
                <a:solidFill>
                  <a:srgbClr val="B23C00"/>
                </a:solidFill>
              </a:rPr>
              <a:t>final exam </a:t>
            </a:r>
            <a:r>
              <a:rPr lang="en-US" dirty="0" smtClean="0"/>
              <a:t>(</a:t>
            </a:r>
            <a:r>
              <a:rPr lang="en-US" dirty="0"/>
              <a:t>individual score</a:t>
            </a:r>
            <a:r>
              <a:rPr lang="en-US" dirty="0" smtClean="0"/>
              <a:t>)</a:t>
            </a:r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r>
              <a:rPr lang="en-US" dirty="0">
                <a:solidFill>
                  <a:srgbClr val="B23C00"/>
                </a:solidFill>
              </a:rPr>
              <a:t>Final letter grade based on the class curve.</a:t>
            </a:r>
          </a:p>
          <a:p>
            <a:pPr lvl="4"/>
            <a:endParaRPr lang="en-US" sz="105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13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is Important</a:t>
            </a:r>
            <a:endParaRPr lang="en-US" i="1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move your final grade up or down, </a:t>
            </a:r>
            <a:br>
              <a:rPr lang="en-US" dirty="0"/>
            </a:br>
            <a:r>
              <a:rPr lang="en-US" dirty="0"/>
              <a:t>especially in borderline cases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Participation in class.</a:t>
            </a:r>
          </a:p>
          <a:p>
            <a:r>
              <a:rPr lang="en-US" dirty="0"/>
              <a:t>Participation in your team.</a:t>
            </a:r>
          </a:p>
          <a:p>
            <a:pPr lvl="1"/>
            <a:r>
              <a:rPr lang="en-US" dirty="0"/>
              <a:t>As reported by the postmortem assessment reports.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55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6204-457B-AD45-AD22-725B5CBB31F5}" type="slidenum">
              <a:rPr lang="en-US"/>
              <a:pPr/>
              <a:t>14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folHlink"/>
                </a:solidFill>
              </a:rPr>
              <a:t>Take roll!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team picks a </a:t>
            </a:r>
            <a:r>
              <a:rPr lang="en-US" dirty="0" smtClean="0">
                <a:solidFill>
                  <a:srgbClr val="B23C00"/>
                </a:solidFill>
              </a:rPr>
              <a:t>web application </a:t>
            </a:r>
            <a:r>
              <a:rPr lang="en-US" dirty="0" smtClean="0"/>
              <a:t>to develop during the semester.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We’ll start with a very simple application: 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Prompt the user for some input in the first page displayed at the web browser.</a:t>
            </a:r>
          </a:p>
          <a:p>
            <a:pPr lvl="1"/>
            <a:r>
              <a:rPr lang="en-US" dirty="0" smtClean="0"/>
              <a:t>The user data is sent to the web server.</a:t>
            </a:r>
          </a:p>
          <a:p>
            <a:pPr lvl="1"/>
            <a:r>
              <a:rPr lang="en-US" dirty="0" smtClean="0"/>
              <a:t>A simple server program uses the user data to query a database table and fetch some information.</a:t>
            </a:r>
          </a:p>
          <a:p>
            <a:pPr lvl="1"/>
            <a:r>
              <a:rPr lang="en-US" dirty="0" smtClean="0"/>
              <a:t>Display the information to the user in a second web page at the web browser.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99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</a:t>
            </a:r>
            <a:r>
              <a:rPr lang="en-US" dirty="0" smtClean="0"/>
              <a:t>Project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learn more web software technologies, subsequent assignments will ask each team to add more capabilities to the simple application.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Always add new capabilities to an application </a:t>
            </a:r>
            <a:br>
              <a:rPr lang="en-US" dirty="0" smtClean="0"/>
            </a:br>
            <a:r>
              <a:rPr lang="en-US" dirty="0" smtClean="0"/>
              <a:t>that’s already working.</a:t>
            </a:r>
          </a:p>
          <a:p>
            <a:pPr lvl="1"/>
            <a:r>
              <a:rPr lang="en-US" dirty="0" smtClean="0"/>
              <a:t>Spiral approach.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By the end of the semester, each team </a:t>
            </a:r>
            <a:br>
              <a:rPr lang="en-US" dirty="0" smtClean="0"/>
            </a:br>
            <a:r>
              <a:rPr lang="en-US" dirty="0" smtClean="0"/>
              <a:t>will have successfully developed </a:t>
            </a:r>
            <a:br>
              <a:rPr lang="en-US" dirty="0" smtClean="0"/>
            </a:br>
            <a:r>
              <a:rPr lang="en-US" dirty="0" smtClean="0"/>
              <a:t>a significant web application!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53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Software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</a:p>
          <a:p>
            <a:pPr lvl="1"/>
            <a:r>
              <a:rPr lang="en-US" dirty="0" smtClean="0"/>
              <a:t>Hypertext markup language, version 5</a:t>
            </a:r>
          </a:p>
          <a:p>
            <a:pPr lvl="1"/>
            <a:r>
              <a:rPr lang="en-US" dirty="0" smtClean="0"/>
              <a:t>Provides content for a web page</a:t>
            </a:r>
          </a:p>
          <a:p>
            <a:pPr lvl="1"/>
            <a:r>
              <a:rPr lang="en-US" dirty="0" smtClean="0"/>
              <a:t>Organizes the content</a:t>
            </a:r>
          </a:p>
          <a:p>
            <a:pPr lvl="2"/>
            <a:r>
              <a:rPr lang="en-US" dirty="0" smtClean="0"/>
              <a:t>Paragraphs, lists, tables, forms, etc.</a:t>
            </a:r>
          </a:p>
          <a:p>
            <a:pPr lvl="1"/>
            <a:r>
              <a:rPr lang="en-US" dirty="0" smtClean="0"/>
              <a:t>Provides semantics</a:t>
            </a:r>
          </a:p>
          <a:p>
            <a:pPr lvl="2"/>
            <a:r>
              <a:rPr lang="en-US" dirty="0" smtClean="0"/>
              <a:t>This text is a level-1 header, that text is a link, etc.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CSS3</a:t>
            </a:r>
          </a:p>
          <a:p>
            <a:pPr lvl="1"/>
            <a:r>
              <a:rPr lang="en-US" dirty="0" smtClean="0"/>
              <a:t>Cascading style sheet, version 3</a:t>
            </a:r>
          </a:p>
          <a:p>
            <a:pPr lvl="1"/>
            <a:r>
              <a:rPr lang="en-US" dirty="0" smtClean="0"/>
              <a:t>Layout and formatting of the content in a web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60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Client-Side Software </a:t>
            </a:r>
            <a:r>
              <a:rPr lang="en-US" dirty="0" smtClean="0"/>
              <a:t>Technologies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key goal of HTML and CSS is to </a:t>
            </a:r>
            <a:r>
              <a:rPr lang="en-US" dirty="0" smtClean="0">
                <a:solidFill>
                  <a:srgbClr val="B23C00"/>
                </a:solidFill>
              </a:rPr>
              <a:t>separate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Content structure and semantics.</a:t>
            </a:r>
          </a:p>
          <a:p>
            <a:pPr lvl="1"/>
            <a:r>
              <a:rPr lang="en-US" dirty="0" smtClean="0"/>
              <a:t>How to lay out and format that content </a:t>
            </a:r>
            <a:br>
              <a:rPr lang="en-US" dirty="0" smtClean="0"/>
            </a:br>
            <a:r>
              <a:rPr lang="en-US" dirty="0" smtClean="0"/>
              <a:t>on a web page.</a:t>
            </a:r>
          </a:p>
          <a:p>
            <a:pPr lvl="4"/>
            <a:endParaRPr lang="en-US" dirty="0"/>
          </a:p>
          <a:p>
            <a:r>
              <a:rPr lang="en-US" dirty="0" smtClean="0"/>
              <a:t>Before CSS, HTML scripts had </a:t>
            </a:r>
            <a:br>
              <a:rPr lang="en-US" dirty="0" smtClean="0"/>
            </a:br>
            <a:r>
              <a:rPr lang="en-US" dirty="0" smtClean="0"/>
              <a:t>layout and formatting instructions </a:t>
            </a:r>
            <a:br>
              <a:rPr lang="en-US" dirty="0" smtClean="0"/>
            </a:br>
            <a:r>
              <a:rPr lang="en-US" dirty="0" smtClean="0"/>
              <a:t>intermixed with content structure and semantics.</a:t>
            </a:r>
          </a:p>
          <a:p>
            <a:pPr lvl="1"/>
            <a:r>
              <a:rPr lang="en-US" dirty="0" smtClean="0"/>
              <a:t>It was a mess!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9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Client-Side Software Technologies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</a:p>
          <a:p>
            <a:r>
              <a:rPr lang="en-US" dirty="0" smtClean="0"/>
              <a:t>CSS3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JavaScript</a:t>
            </a:r>
          </a:p>
          <a:p>
            <a:pPr lvl="1"/>
            <a:r>
              <a:rPr lang="en-US" dirty="0" smtClean="0"/>
              <a:t>An imperative, object-oriented scripting language used with HTML.</a:t>
            </a:r>
          </a:p>
          <a:p>
            <a:pPr lvl="1"/>
            <a:r>
              <a:rPr lang="en-US" dirty="0" smtClean="0"/>
              <a:t>Makes web pages more dynamic and interactive.</a:t>
            </a:r>
          </a:p>
          <a:p>
            <a:pPr lvl="5"/>
            <a:endParaRPr lang="en-US" dirty="0" smtClean="0"/>
          </a:p>
          <a:p>
            <a:r>
              <a:rPr lang="en-US" dirty="0" err="1" smtClean="0"/>
              <a:t>jQuery</a:t>
            </a:r>
            <a:endParaRPr lang="en-US" dirty="0" smtClean="0"/>
          </a:p>
          <a:p>
            <a:pPr lvl="1"/>
            <a:r>
              <a:rPr lang="en-US" dirty="0" smtClean="0"/>
              <a:t>A JavaScript library that can </a:t>
            </a:r>
            <a:br>
              <a:rPr lang="en-US" dirty="0" smtClean="0"/>
            </a:br>
            <a:r>
              <a:rPr lang="en-US" dirty="0" smtClean="0"/>
              <a:t>simplify client-side programming.</a:t>
            </a:r>
          </a:p>
          <a:p>
            <a:pPr lvl="1"/>
            <a:r>
              <a:rPr lang="en-US" dirty="0" smtClean="0"/>
              <a:t>Greatly enhances the capabilities of JavaScript.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2423171"/>
            <a:ext cx="5252835" cy="646331"/>
          </a:xfrm>
          <a:prstGeom prst="rect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800000"/>
                </a:solidFill>
              </a:rPr>
              <a:t>The name </a:t>
            </a:r>
            <a:r>
              <a:rPr lang="en-US" sz="1800" b="1" dirty="0" smtClean="0">
                <a:solidFill>
                  <a:srgbClr val="800000"/>
                </a:solidFill>
              </a:rPr>
              <a:t>JavaScript</a:t>
            </a:r>
            <a:r>
              <a:rPr lang="en-US" sz="1800" dirty="0" smtClean="0">
                <a:solidFill>
                  <a:srgbClr val="800000"/>
                </a:solidFill>
              </a:rPr>
              <a:t> was a marketing invention.</a:t>
            </a:r>
          </a:p>
          <a:p>
            <a:r>
              <a:rPr lang="en-US" sz="1800" dirty="0" smtClean="0">
                <a:solidFill>
                  <a:srgbClr val="800000"/>
                </a:solidFill>
              </a:rPr>
              <a:t>The language has nothing to do with Java.</a:t>
            </a:r>
            <a:endParaRPr lang="en-US" sz="1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386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smtClean="0"/>
              <a:t>MW 3:00 – 4:00 PM</a:t>
            </a:r>
            <a:endParaRPr lang="en-US" dirty="0" smtClean="0"/>
          </a:p>
          <a:p>
            <a:pPr lvl="1"/>
            <a:r>
              <a:rPr lang="en-US" dirty="0" smtClean="0"/>
              <a:t>MH 413</a:t>
            </a:r>
          </a:p>
          <a:p>
            <a:pPr lvl="1"/>
            <a:endParaRPr lang="en-US" dirty="0"/>
          </a:p>
          <a:p>
            <a:r>
              <a:rPr lang="en-US" dirty="0" smtClean="0"/>
              <a:t>Class website</a:t>
            </a:r>
          </a:p>
          <a:p>
            <a:pPr lvl="1"/>
            <a:r>
              <a:rPr lang="en-US" dirty="0">
                <a:hlinkClick r:id="rId2"/>
              </a:rPr>
              <a:t>http://www.cs.sjsu.edu/~mak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3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Client-Side Software Technologies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  <a:endParaRPr lang="en-US" dirty="0"/>
          </a:p>
          <a:p>
            <a:r>
              <a:rPr lang="en-US" dirty="0" smtClean="0"/>
              <a:t>CSS3</a:t>
            </a:r>
            <a:endParaRPr lang="en-US" dirty="0"/>
          </a:p>
          <a:p>
            <a:r>
              <a:rPr lang="en-US" dirty="0" smtClean="0"/>
              <a:t>JavaScript</a:t>
            </a:r>
          </a:p>
          <a:p>
            <a:r>
              <a:rPr lang="en-US" dirty="0" err="1" smtClean="0"/>
              <a:t>jQuery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 smtClean="0"/>
              <a:t>AJAX</a:t>
            </a:r>
          </a:p>
          <a:p>
            <a:pPr lvl="1"/>
            <a:r>
              <a:rPr lang="en-US" dirty="0" smtClean="0"/>
              <a:t>“Asynchronous JavaScript and XML”</a:t>
            </a:r>
          </a:p>
          <a:p>
            <a:pPr lvl="1"/>
            <a:r>
              <a:rPr lang="en-US" dirty="0" smtClean="0"/>
              <a:t>A JavaScript library for communicating with the web server in a way that minimizes page refreshes.</a:t>
            </a:r>
          </a:p>
          <a:p>
            <a:pPr lvl="1"/>
            <a:r>
              <a:rPr lang="en-US" dirty="0" smtClean="0"/>
              <a:t>Develop web applications that are just as dynamic and interactive as traditional desktop applications!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4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Server-</a:t>
            </a:r>
            <a:r>
              <a:rPr lang="en-US" dirty="0"/>
              <a:t>Side Software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PHP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An </a:t>
            </a:r>
            <a:r>
              <a:rPr lang="en-US" dirty="0" smtClean="0"/>
              <a:t>imperative object-oriented scripting language for programming the server side of a web application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Receive </a:t>
            </a:r>
            <a:r>
              <a:rPr lang="en-US" dirty="0" smtClean="0"/>
              <a:t>user data from a web page </a:t>
            </a:r>
            <a:br>
              <a:rPr lang="en-US" dirty="0" smtClean="0"/>
            </a:br>
            <a:r>
              <a:rPr lang="en-US" dirty="0" smtClean="0"/>
              <a:t>running in the user’s client-side web browser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Interact with back-end data sources such as databases, XML data, web services, etc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Dynamically generate new web pages to send back </a:t>
            </a:r>
            <a:br>
              <a:rPr lang="en-US" dirty="0" smtClean="0"/>
            </a:br>
            <a:r>
              <a:rPr lang="en-US" dirty="0" smtClean="0"/>
              <a:t>to the user’s web browser.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1417342"/>
            <a:ext cx="4307752" cy="369332"/>
          </a:xfrm>
          <a:prstGeom prst="rect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800000"/>
                </a:solidFill>
              </a:rPr>
              <a:t>It’s a different language from JavaScript.</a:t>
            </a:r>
            <a:endParaRPr lang="en-US" sz="1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631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Server-Side Software </a:t>
            </a:r>
            <a:r>
              <a:rPr lang="en-US" dirty="0" smtClean="0"/>
              <a:t>Technologies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PHP</a:t>
            </a:r>
            <a:endParaRPr lang="en-US" dirty="0" smtClean="0"/>
          </a:p>
          <a:p>
            <a:r>
              <a:rPr lang="en-US" dirty="0" smtClean="0"/>
              <a:t>Object-relational mapping (ORM</a:t>
            </a:r>
            <a:r>
              <a:rPr lang="en-US" dirty="0" smtClean="0"/>
              <a:t>)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Relational databases store data in tables </a:t>
            </a:r>
            <a:br>
              <a:rPr lang="en-US" dirty="0" smtClean="0"/>
            </a:br>
            <a:r>
              <a:rPr lang="en-US" dirty="0" smtClean="0"/>
              <a:t>containing rows and columns of data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PHP programs can interact with a database </a:t>
            </a:r>
            <a:br>
              <a:rPr lang="en-US" dirty="0" smtClean="0"/>
            </a:br>
            <a:r>
              <a:rPr lang="en-US" dirty="0" smtClean="0"/>
              <a:t>to fetch rows of data.</a:t>
            </a:r>
          </a:p>
          <a:p>
            <a:pPr lvl="2"/>
            <a:r>
              <a:rPr lang="en-US" dirty="0" smtClean="0"/>
              <a:t>PHP likes to work with objects</a:t>
            </a:r>
            <a:r>
              <a:rPr lang="en-US" dirty="0" smtClean="0"/>
              <a:t>.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ORM is a mechanism for creating objects </a:t>
            </a:r>
            <a:br>
              <a:rPr lang="en-US" dirty="0" smtClean="0"/>
            </a:br>
            <a:r>
              <a:rPr lang="en-US" dirty="0" smtClean="0"/>
              <a:t>from rows of data fetched from a database.</a:t>
            </a:r>
          </a:p>
          <a:p>
            <a:pPr lvl="2"/>
            <a:r>
              <a:rPr lang="en-US" dirty="0" smtClean="0"/>
              <a:t>PHP has libraries to do ORM.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8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Server-Side Software Technologies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PHP</a:t>
            </a:r>
          </a:p>
          <a:p>
            <a:r>
              <a:rPr lang="en-US" dirty="0" smtClean="0"/>
              <a:t>Object-relational mapping (ORM)</a:t>
            </a:r>
          </a:p>
          <a:p>
            <a:pPr lvl="5"/>
            <a:endParaRPr lang="en-US" dirty="0" smtClean="0"/>
          </a:p>
          <a:p>
            <a:r>
              <a:rPr lang="en-US" dirty="0" err="1" smtClean="0"/>
              <a:t>Laravel</a:t>
            </a:r>
            <a:endParaRPr lang="en-US" dirty="0" smtClean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An application framework for PHP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Simplifies programming many server-side tasks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Supports </a:t>
            </a:r>
            <a:r>
              <a:rPr lang="en-US" dirty="0" smtClean="0"/>
              <a:t>the model-view-controller (MVC) application architecture.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5532097"/>
            <a:ext cx="5034514" cy="369332"/>
          </a:xfrm>
          <a:prstGeom prst="rect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800000"/>
                </a:solidFill>
              </a:rPr>
              <a:t>Compare: </a:t>
            </a:r>
            <a:r>
              <a:rPr lang="en-US" sz="1800" dirty="0" err="1" smtClean="0">
                <a:solidFill>
                  <a:srgbClr val="800000"/>
                </a:solidFill>
              </a:rPr>
              <a:t>PHP+Laravel</a:t>
            </a:r>
            <a:r>
              <a:rPr lang="en-US" sz="1800" dirty="0" smtClean="0">
                <a:solidFill>
                  <a:srgbClr val="800000"/>
                </a:solidFill>
              </a:rPr>
              <a:t> and </a:t>
            </a:r>
            <a:r>
              <a:rPr lang="en-US" sz="1800" dirty="0" err="1" smtClean="0">
                <a:solidFill>
                  <a:srgbClr val="800000"/>
                </a:solidFill>
              </a:rPr>
              <a:t>JavaScript+jQuery</a:t>
            </a:r>
            <a:endParaRPr lang="en-US" sz="1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918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Software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 relational database management system (RDBMS</a:t>
            </a:r>
            <a:r>
              <a:rPr lang="en-US" dirty="0" smtClean="0"/>
              <a:t>)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Used by many, many commercial websites </a:t>
            </a:r>
            <a:br>
              <a:rPr lang="en-US" dirty="0" smtClean="0"/>
            </a:br>
            <a:r>
              <a:rPr lang="en-US" dirty="0" smtClean="0"/>
              <a:t>to store their data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Free, but now owned by Oracle.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Software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XML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An industry-standard format to represent data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Often used to transport data from one application</a:t>
            </a:r>
            <a:br>
              <a:rPr lang="en-US" dirty="0" smtClean="0"/>
            </a:br>
            <a:r>
              <a:rPr lang="en-US" dirty="0" smtClean="0"/>
              <a:t>to another.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60342" y="4337132"/>
            <a:ext cx="37509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800000"/>
                </a:solidFill>
              </a:rPr>
              <a:t>JSON (JavaScript Object Notation)</a:t>
            </a:r>
          </a:p>
          <a:p>
            <a:r>
              <a:rPr lang="en-US" sz="1800" dirty="0" smtClean="0">
                <a:solidFill>
                  <a:srgbClr val="800000"/>
                </a:solidFill>
              </a:rPr>
              <a:t>is a popular alternative to XML.</a:t>
            </a:r>
            <a:endParaRPr lang="en-US" sz="1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91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Back-End Software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</a:t>
            </a:r>
          </a:p>
          <a:p>
            <a:r>
              <a:rPr lang="en-US" dirty="0" smtClean="0"/>
              <a:t>XML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Web </a:t>
            </a:r>
            <a:r>
              <a:rPr lang="en-US" dirty="0" smtClean="0"/>
              <a:t>services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An industry-standard way for applications to communicate with one another across the network.</a:t>
            </a:r>
          </a:p>
          <a:p>
            <a:pPr lvl="2"/>
            <a:r>
              <a:rPr lang="en-US" dirty="0" smtClean="0"/>
              <a:t>Standard APIs</a:t>
            </a:r>
          </a:p>
          <a:p>
            <a:pPr lvl="2"/>
            <a:r>
              <a:rPr lang="en-US" dirty="0" smtClean="0"/>
              <a:t>Standard data </a:t>
            </a:r>
            <a:r>
              <a:rPr lang="en-US" dirty="0" smtClean="0"/>
              <a:t>formats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The back end of your web application can connect </a:t>
            </a:r>
            <a:br>
              <a:rPr lang="en-US" dirty="0" smtClean="0"/>
            </a:br>
            <a:r>
              <a:rPr lang="en-US" dirty="0" smtClean="0"/>
              <a:t>to commercial web services in order to obtain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70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 Install Locally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Client-side software</a:t>
            </a:r>
          </a:p>
          <a:p>
            <a:pPr lvl="1"/>
            <a:r>
              <a:rPr lang="en-US" dirty="0" smtClean="0"/>
              <a:t>Chrome, Firefox, Safari browser</a:t>
            </a:r>
          </a:p>
          <a:p>
            <a:pPr lvl="1"/>
            <a:r>
              <a:rPr lang="en-US" dirty="0" smtClean="0"/>
              <a:t>Comes with HTML, CSS, JavaScript</a:t>
            </a:r>
          </a:p>
          <a:p>
            <a:pPr lvl="1"/>
            <a:endParaRPr lang="en-US" dirty="0"/>
          </a:p>
          <a:p>
            <a:r>
              <a:rPr lang="en-US" dirty="0" smtClean="0"/>
              <a:t>Server-side software</a:t>
            </a:r>
          </a:p>
          <a:p>
            <a:pPr lvl="1"/>
            <a:r>
              <a:rPr lang="en-US" dirty="0" smtClean="0"/>
              <a:t>Apache web server</a:t>
            </a:r>
          </a:p>
          <a:p>
            <a:pPr lvl="1"/>
            <a:r>
              <a:rPr lang="en-US" dirty="0" smtClean="0"/>
              <a:t>Need to enable PHP</a:t>
            </a:r>
          </a:p>
          <a:p>
            <a:pPr lvl="1"/>
            <a:endParaRPr lang="en-US" dirty="0"/>
          </a:p>
          <a:p>
            <a:r>
              <a:rPr lang="en-US" dirty="0" smtClean="0"/>
              <a:t>Back end software</a:t>
            </a:r>
          </a:p>
          <a:p>
            <a:pPr lvl="1"/>
            <a:r>
              <a:rPr lang="en-US" dirty="0" smtClean="0"/>
              <a:t>MySQL database 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4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to Install </a:t>
            </a:r>
            <a:r>
              <a:rPr lang="en-US" dirty="0" smtClean="0"/>
              <a:t>Locally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and install XAMPP</a:t>
            </a:r>
          </a:p>
          <a:p>
            <a:pPr lvl="1"/>
            <a:r>
              <a:rPr lang="en-US" dirty="0" smtClean="0"/>
              <a:t>Installs and configures Apache (with PHP) </a:t>
            </a:r>
            <a:br>
              <a:rPr lang="en-US" dirty="0" smtClean="0"/>
            </a:br>
            <a:r>
              <a:rPr lang="en-US" dirty="0" smtClean="0"/>
              <a:t>and MySQL in one package.</a:t>
            </a:r>
          </a:p>
          <a:p>
            <a:pPr lvl="1"/>
            <a:r>
              <a:rPr lang="en-US" dirty="0" smtClean="0"/>
              <a:t>Both Windows and Mac.</a:t>
            </a:r>
          </a:p>
          <a:p>
            <a:pPr lvl="1"/>
            <a:endParaRPr lang="en-US" dirty="0"/>
          </a:p>
          <a:p>
            <a:r>
              <a:rPr lang="en-US" dirty="0"/>
              <a:t>See: </a:t>
            </a:r>
            <a:r>
              <a:rPr lang="en-US" dirty="0">
                <a:hlinkClick r:id="rId2"/>
              </a:rPr>
              <a:t>https://www.apachefriends.org/</a:t>
            </a:r>
            <a:r>
              <a:rPr lang="en-US" dirty="0" smtClean="0">
                <a:hlinkClick r:id="rId2"/>
              </a:rPr>
              <a:t>index.html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30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Reminders: By </a:t>
            </a:r>
            <a:r>
              <a:rPr lang="en-US" dirty="0" smtClean="0"/>
              <a:t>Friday, August 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teams.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Email me your team information.</a:t>
            </a:r>
          </a:p>
          <a:p>
            <a:pPr lvl="1"/>
            <a:r>
              <a:rPr lang="en-US" dirty="0" smtClean="0"/>
              <a:t>team name</a:t>
            </a:r>
          </a:p>
          <a:p>
            <a:pPr lvl="1"/>
            <a:r>
              <a:rPr lang="en-US" dirty="0" smtClean="0"/>
              <a:t>team members and email addresses</a:t>
            </a:r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Start brainstorming about what web application you want to develop this semester.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09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6EE0-7194-E344-9CC6-A924FA57E717}" type="slidenum">
              <a:rPr lang="en-US"/>
              <a:pPr/>
              <a:t>3</a:t>
            </a:fld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 of the Course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successful </a:t>
            </a:r>
            <a:r>
              <a:rPr lang="en-US" dirty="0">
                <a:solidFill>
                  <a:srgbClr val="B23C00"/>
                </a:solidFill>
              </a:rPr>
              <a:t>multi-tier web application</a:t>
            </a:r>
            <a:r>
              <a:rPr lang="en-US" dirty="0"/>
              <a:t> </a:t>
            </a:r>
            <a:r>
              <a:rPr lang="en-US" dirty="0" smtClean="0"/>
              <a:t>requires: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client</a:t>
            </a:r>
            <a:r>
              <a:rPr lang="en-US" dirty="0"/>
              <a:t>-side </a:t>
            </a:r>
            <a:r>
              <a:rPr lang="en-US" dirty="0" smtClean="0"/>
              <a:t>programming</a:t>
            </a:r>
            <a:endParaRPr lang="en-US" dirty="0"/>
          </a:p>
          <a:p>
            <a:pPr lvl="1"/>
            <a:r>
              <a:rPr lang="en-US" dirty="0" smtClean="0"/>
              <a:t>server</a:t>
            </a:r>
            <a:r>
              <a:rPr lang="en-US" dirty="0"/>
              <a:t>-side </a:t>
            </a:r>
            <a:r>
              <a:rPr lang="en-US" dirty="0" smtClean="0"/>
              <a:t>programming</a:t>
            </a:r>
            <a:endParaRPr lang="en-US" dirty="0"/>
          </a:p>
          <a:p>
            <a:pPr lvl="1"/>
            <a:r>
              <a:rPr lang="en-US" dirty="0" smtClean="0"/>
              <a:t>back</a:t>
            </a:r>
            <a:r>
              <a:rPr lang="en-US" dirty="0"/>
              <a:t>-end programming. 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This class will introduce </a:t>
            </a:r>
            <a:r>
              <a:rPr lang="en-US" dirty="0"/>
              <a:t>various software technologies commonly used in each </a:t>
            </a:r>
            <a:r>
              <a:rPr lang="en-US" dirty="0" smtClean="0"/>
              <a:t>tier.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</a:p>
          <a:p>
            <a:r>
              <a:rPr lang="en-US" dirty="0" smtClean="0"/>
              <a:t>CSS3</a:t>
            </a:r>
          </a:p>
          <a:p>
            <a:r>
              <a:rPr lang="en-US" dirty="0" smtClean="0"/>
              <a:t>JavaScript</a:t>
            </a:r>
          </a:p>
          <a:p>
            <a:r>
              <a:rPr lang="en-US" dirty="0" err="1" smtClean="0"/>
              <a:t>jQuery</a:t>
            </a:r>
            <a:endParaRPr lang="en-US" dirty="0" smtClean="0"/>
          </a:p>
          <a:p>
            <a:r>
              <a:rPr lang="en-US" dirty="0" smtClean="0"/>
              <a:t>AJAX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9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PHP</a:t>
            </a:r>
          </a:p>
          <a:p>
            <a:r>
              <a:rPr lang="en-US" dirty="0" smtClean="0"/>
              <a:t>Object-relational mapping (ORM)</a:t>
            </a:r>
          </a:p>
          <a:p>
            <a:r>
              <a:rPr lang="en-US" dirty="0" err="1" smtClean="0"/>
              <a:t>Laravel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53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 database</a:t>
            </a:r>
          </a:p>
          <a:p>
            <a:r>
              <a:rPr lang="en-US" dirty="0" smtClean="0"/>
              <a:t>XML</a:t>
            </a:r>
          </a:p>
          <a:p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2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</a:p>
          <a:p>
            <a:r>
              <a:rPr lang="en-US" dirty="0" smtClean="0"/>
              <a:t>Localization (L10N)</a:t>
            </a:r>
          </a:p>
          <a:p>
            <a:r>
              <a:rPr lang="en-US" dirty="0" smtClean="0"/>
              <a:t>Internationalization (I18N)</a:t>
            </a:r>
          </a:p>
          <a:p>
            <a:r>
              <a:rPr lang="en-US" dirty="0" smtClean="0"/>
              <a:t>Search engine optimization (SEO)</a:t>
            </a:r>
          </a:p>
          <a:p>
            <a:pPr lvl="4"/>
            <a:endParaRPr lang="en-US" dirty="0"/>
          </a:p>
          <a:p>
            <a:r>
              <a:rPr lang="en-US" dirty="0" smtClean="0"/>
              <a:t>With so many software technologies, this class can provide only introductions and guidance.</a:t>
            </a:r>
          </a:p>
          <a:p>
            <a:pPr lvl="1"/>
            <a:r>
              <a:rPr lang="en-US" dirty="0" smtClean="0"/>
              <a:t>You will need to explore each technology further </a:t>
            </a:r>
            <a:br>
              <a:rPr lang="en-US" dirty="0" smtClean="0"/>
            </a:br>
            <a:r>
              <a:rPr lang="en-US" dirty="0" smtClean="0"/>
              <a:t>on your own.</a:t>
            </a:r>
          </a:p>
          <a:p>
            <a:pPr lvl="1"/>
            <a:r>
              <a:rPr lang="en-US" dirty="0" smtClean="0"/>
              <a:t>See the list of recommended books.</a:t>
            </a:r>
          </a:p>
          <a:p>
            <a:pPr lvl="1"/>
            <a:r>
              <a:rPr lang="en-US" dirty="0" smtClean="0"/>
              <a:t>Many resources on the web.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08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FF9D-4AD1-E847-9BE7-B46EB8CAFD8F}" type="slidenum">
              <a:rPr lang="en-US"/>
              <a:pPr/>
              <a:t>8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Assignments will </a:t>
            </a:r>
            <a:r>
              <a:rPr lang="en-US" dirty="0"/>
              <a:t>be done by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small project teams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Form your own teams of </a:t>
            </a:r>
            <a:r>
              <a:rPr lang="en-US" dirty="0" smtClean="0">
                <a:solidFill>
                  <a:srgbClr val="B23C00"/>
                </a:solidFill>
              </a:rPr>
              <a:t>4 members </a:t>
            </a:r>
            <a:r>
              <a:rPr lang="en-US" dirty="0" smtClean="0"/>
              <a:t>each.</a:t>
            </a:r>
          </a:p>
          <a:p>
            <a:pPr lvl="4"/>
            <a:endParaRPr lang="en-US" dirty="0"/>
          </a:p>
          <a:p>
            <a:r>
              <a:rPr lang="en-US" dirty="0"/>
              <a:t>Choose your team members wisely</a:t>
            </a:r>
            <a:r>
              <a:rPr lang="en-US" dirty="0" smtClean="0"/>
              <a:t>!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Be sure </a:t>
            </a:r>
            <a:r>
              <a:rPr lang="en-US" dirty="0" smtClean="0"/>
              <a:t>you’ll </a:t>
            </a:r>
            <a:r>
              <a:rPr lang="en-US" dirty="0"/>
              <a:t>be able to meet and communicate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each other and work together well.</a:t>
            </a:r>
          </a:p>
          <a:p>
            <a:pPr lvl="1"/>
            <a:r>
              <a:rPr lang="en-US" dirty="0"/>
              <a:t>No moving </a:t>
            </a:r>
            <a:r>
              <a:rPr lang="en-US" dirty="0" smtClean="0"/>
              <a:t>from team to team.</a:t>
            </a:r>
          </a:p>
          <a:p>
            <a:pPr lvl="4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Each team member will receive the same score </a:t>
            </a:r>
            <a:r>
              <a:rPr lang="en-US" dirty="0" smtClean="0"/>
              <a:t>on each team assignment and team project.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team email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rgbClr val="B23C00"/>
                </a:solidFill>
              </a:rPr>
              <a:t>Friday, August 28</a:t>
            </a:r>
            <a:r>
              <a:rPr lang="en-US" dirty="0" smtClean="0"/>
              <a:t>:</a:t>
            </a:r>
            <a:endParaRPr lang="en-US" dirty="0" smtClean="0"/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Your </a:t>
            </a:r>
            <a:r>
              <a:rPr lang="en-US" dirty="0" smtClean="0">
                <a:solidFill>
                  <a:srgbClr val="B23C00"/>
                </a:solidFill>
              </a:rPr>
              <a:t>team name</a:t>
            </a:r>
          </a:p>
          <a:p>
            <a:pPr lvl="1"/>
            <a:r>
              <a:rPr lang="en-US" dirty="0" smtClean="0"/>
              <a:t>A list of </a:t>
            </a:r>
            <a:r>
              <a:rPr lang="en-US" dirty="0" smtClean="0">
                <a:solidFill>
                  <a:srgbClr val="B23C00"/>
                </a:solidFill>
              </a:rPr>
              <a:t>team members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B23C00"/>
                </a:solidFill>
              </a:rPr>
              <a:t>email addresses</a:t>
            </a:r>
          </a:p>
          <a:p>
            <a:pPr lvl="6"/>
            <a:endParaRPr lang="en-US" dirty="0">
              <a:solidFill>
                <a:schemeClr val="folHlink"/>
              </a:solidFill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Subject: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174-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section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Team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Team Name</a:t>
            </a:r>
            <a:endParaRPr lang="en-US" i="1" dirty="0">
              <a:solidFill>
                <a:srgbClr val="0033CC"/>
              </a:solidFill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174-02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Team Super Coders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1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25327</TotalTime>
  <Words>931</Words>
  <Application>Microsoft Macintosh PowerPoint</Application>
  <PresentationFormat>On-screen Show (4:3)</PresentationFormat>
  <Paragraphs>264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Quadrant</vt:lpstr>
      <vt:lpstr>CS 174: Web Programming August 24 Class Meeting</vt:lpstr>
      <vt:lpstr>Basic Info</vt:lpstr>
      <vt:lpstr>Goals of the Course</vt:lpstr>
      <vt:lpstr>Client Side</vt:lpstr>
      <vt:lpstr>Server Side</vt:lpstr>
      <vt:lpstr>Back End</vt:lpstr>
      <vt:lpstr>And More!</vt:lpstr>
      <vt:lpstr>Project Teams</vt:lpstr>
      <vt:lpstr>Project Teams, cont’d</vt:lpstr>
      <vt:lpstr>Individual Responsibilities</vt:lpstr>
      <vt:lpstr>Postmortem Assessment Report</vt:lpstr>
      <vt:lpstr>Your Individual Overall Class Grade</vt:lpstr>
      <vt:lpstr>Participation is Important</vt:lpstr>
      <vt:lpstr>PowerPoint Presentation</vt:lpstr>
      <vt:lpstr>Team Project</vt:lpstr>
      <vt:lpstr>Team Project, cont’d</vt:lpstr>
      <vt:lpstr>Client-Side Software Technologies</vt:lpstr>
      <vt:lpstr>Client-Side Software Technologies, cont’d</vt:lpstr>
      <vt:lpstr>Client-Side Software Technologies, cont’d</vt:lpstr>
      <vt:lpstr>Client-Side Software Technologies, cont’d</vt:lpstr>
      <vt:lpstr>Server-Side Software Technologies</vt:lpstr>
      <vt:lpstr>Server-Side Software Technologies, cont’d</vt:lpstr>
      <vt:lpstr>Server-Side Software Technologies, cont’d</vt:lpstr>
      <vt:lpstr>Back-End Software Technologies</vt:lpstr>
      <vt:lpstr>Back-End Software Technologies</vt:lpstr>
      <vt:lpstr>Back-End Software Technologies</vt:lpstr>
      <vt:lpstr>Software to Install Locally</vt:lpstr>
      <vt:lpstr>Software to Install Locally, cont’d</vt:lpstr>
      <vt:lpstr>Reminders: By Friday, August 28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197</cp:revision>
  <dcterms:created xsi:type="dcterms:W3CDTF">2008-01-12T03:52:55Z</dcterms:created>
  <dcterms:modified xsi:type="dcterms:W3CDTF">2015-08-24T06:14:35Z</dcterms:modified>
  <cp:category/>
</cp:coreProperties>
</file>