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9" r:id="rId3"/>
    <p:sldId id="270" r:id="rId4"/>
    <p:sldId id="271" r:id="rId5"/>
    <p:sldId id="272" r:id="rId6"/>
    <p:sldId id="257" r:id="rId7"/>
    <p:sldId id="258" r:id="rId8"/>
    <p:sldId id="259" r:id="rId9"/>
    <p:sldId id="260" r:id="rId10"/>
    <p:sldId id="261" r:id="rId11"/>
    <p:sldId id="266" r:id="rId12"/>
    <p:sldId id="262" r:id="rId13"/>
    <p:sldId id="263" r:id="rId14"/>
    <p:sldId id="264" r:id="rId15"/>
    <p:sldId id="267" r:id="rId16"/>
    <p:sldId id="265" r:id="rId17"/>
    <p:sldId id="268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F7D"/>
    <a:srgbClr val="FFFF66"/>
    <a:srgbClr val="B23C00"/>
    <a:srgbClr val="66CCFF"/>
    <a:srgbClr val="993300"/>
    <a:srgbClr val="0080FF"/>
    <a:srgbClr val="0033CC"/>
    <a:srgbClr val="CC99FF"/>
    <a:srgbClr val="99FF66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803" autoAdjust="0"/>
    <p:restoredTop sz="94660"/>
  </p:normalViewPr>
  <p:slideViewPr>
    <p:cSldViewPr>
      <p:cViewPr varScale="1">
        <p:scale>
          <a:sx n="129" d="100"/>
          <a:sy n="129" d="100"/>
        </p:scale>
        <p:origin x="-120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5/10/16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5879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Department of Computer Science Spring 2008: April 29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065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Department of Computer Science Spring 2008: April 29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Department of Computer Science Spring 2008: April 29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629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May 3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200066" y="6263609"/>
            <a:ext cx="3021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160 and 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-03.ibm.com/ibm/history/witexhibit/wit_fellows_selinger.html" TargetMode="External"/><Relationship Id="rId3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3001" y="1417342"/>
            <a:ext cx="7696200" cy="2057400"/>
          </a:xfrm>
        </p:spPr>
        <p:txBody>
          <a:bodyPr/>
          <a:lstStyle/>
          <a:p>
            <a:r>
              <a:rPr lang="en-US" sz="3600" dirty="0"/>
              <a:t>CS </a:t>
            </a:r>
            <a:r>
              <a:rPr lang="en-US" sz="3600" dirty="0" smtClean="0"/>
              <a:t>160 and 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May 3 Class Meeting</a:t>
            </a:r>
            <a:endParaRPr lang="en-US" sz="24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</a:t>
            </a:r>
            <a:r>
              <a:rPr lang="en-US" dirty="0" smtClean="0"/>
              <a:t>Science</a:t>
            </a:r>
            <a:br>
              <a:rPr lang="en-US" dirty="0" smtClean="0"/>
            </a:b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3001" y="4618989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56049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B208-2F1C-C842-9389-5D611254904B}" type="slidenum">
              <a:rPr lang="en-US"/>
              <a:pPr/>
              <a:t>10</a:t>
            </a:fld>
            <a:endParaRPr lang="en-US"/>
          </a:p>
        </p:txBody>
      </p:sp>
      <p:sp>
        <p:nvSpPr>
          <p:cNvPr id="533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Rational Unified Process: Artifacts</a:t>
            </a:r>
          </a:p>
        </p:txBody>
      </p:sp>
      <p:sp>
        <p:nvSpPr>
          <p:cNvPr id="533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Artifact: A piece of information produced, modified, or used by a process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777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2B208-2F1C-C842-9389-5D611254904B}" type="slidenum">
              <a:rPr lang="en-US"/>
              <a:pPr/>
              <a:t>11</a:t>
            </a:fld>
            <a:endParaRPr lang="en-US"/>
          </a:p>
        </p:txBody>
      </p:sp>
      <p:sp>
        <p:nvSpPr>
          <p:cNvPr id="533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 Unified Process: </a:t>
            </a:r>
            <a:r>
              <a:rPr lang="en-US" dirty="0" smtClean="0"/>
              <a:t>Artifacts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533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34464"/>
            <a:ext cx="8229600" cy="4937706"/>
          </a:xfrm>
        </p:spPr>
        <p:txBody>
          <a:bodyPr/>
          <a:lstStyle/>
          <a:p>
            <a:r>
              <a:rPr lang="en-US" dirty="0" smtClean="0"/>
              <a:t>Model</a:t>
            </a:r>
            <a:endParaRPr lang="en-US" dirty="0"/>
          </a:p>
          <a:p>
            <a:pPr lvl="1"/>
            <a:r>
              <a:rPr lang="en-US" dirty="0"/>
              <a:t>use case</a:t>
            </a:r>
          </a:p>
          <a:p>
            <a:pPr lvl="1"/>
            <a:r>
              <a:rPr lang="en-US" dirty="0" smtClean="0"/>
              <a:t>design</a:t>
            </a:r>
          </a:p>
          <a:p>
            <a:pPr lvl="5"/>
            <a:endParaRPr lang="en-US" dirty="0"/>
          </a:p>
          <a:p>
            <a:r>
              <a:rPr lang="en-US" dirty="0"/>
              <a:t>Document</a:t>
            </a:r>
          </a:p>
          <a:p>
            <a:pPr lvl="1"/>
            <a:r>
              <a:rPr lang="en-US" dirty="0"/>
              <a:t>vision statement</a:t>
            </a:r>
          </a:p>
          <a:p>
            <a:pPr lvl="1"/>
            <a:r>
              <a:rPr lang="en-US" dirty="0"/>
              <a:t>business </a:t>
            </a:r>
            <a:r>
              <a:rPr lang="en-US" dirty="0" smtClean="0"/>
              <a:t>case</a:t>
            </a:r>
          </a:p>
          <a:p>
            <a:pPr lvl="5"/>
            <a:endParaRPr lang="en-US" dirty="0"/>
          </a:p>
          <a:p>
            <a:r>
              <a:rPr lang="en-US" dirty="0"/>
              <a:t>Source </a:t>
            </a:r>
            <a:r>
              <a:rPr lang="en-US" dirty="0" smtClean="0"/>
              <a:t>code</a:t>
            </a:r>
          </a:p>
          <a:p>
            <a:pPr lvl="4"/>
            <a:endParaRPr lang="en-US" dirty="0"/>
          </a:p>
          <a:p>
            <a:r>
              <a:rPr lang="en-US" dirty="0"/>
              <a:t>Executable</a:t>
            </a:r>
          </a:p>
          <a:p>
            <a:pPr lvl="1"/>
            <a:r>
              <a:rPr lang="en-US" dirty="0"/>
              <a:t>prototype</a:t>
            </a:r>
          </a:p>
        </p:txBody>
      </p:sp>
    </p:spTree>
    <p:extLst>
      <p:ext uri="{BB962C8B-B14F-4D97-AF65-F5344CB8AC3E}">
        <p14:creationId xmlns:p14="http://schemas.microsoft.com/office/powerpoint/2010/main" val="1541299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3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33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33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33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33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33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97A20-B3B2-F945-BC27-2E3A392FE1A1}" type="slidenum">
              <a:rPr lang="en-US"/>
              <a:pPr/>
              <a:t>12</a:t>
            </a:fld>
            <a:endParaRPr lang="en-US"/>
          </a:p>
        </p:txBody>
      </p:sp>
      <p:sp>
        <p:nvSpPr>
          <p:cNvPr id="537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Rational Unified Process: Workflows</a:t>
            </a:r>
          </a:p>
        </p:txBody>
      </p:sp>
      <p:sp>
        <p:nvSpPr>
          <p:cNvPr id="537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folHlink"/>
                </a:solidFill>
              </a:rPr>
              <a:t>Workflow:</a:t>
            </a:r>
            <a:r>
              <a:rPr lang="en-US" dirty="0"/>
              <a:t> A description </a:t>
            </a:r>
            <a:r>
              <a:rPr lang="en-US" dirty="0" smtClean="0"/>
              <a:t>of: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The sequence of events that produce a result.</a:t>
            </a:r>
          </a:p>
          <a:p>
            <a:pPr lvl="1"/>
            <a:r>
              <a:rPr lang="en-US" dirty="0"/>
              <a:t>The interaction between roles.</a:t>
            </a:r>
          </a:p>
          <a:p>
            <a:pPr lvl="4"/>
            <a:endParaRPr lang="en-US" dirty="0"/>
          </a:p>
          <a:p>
            <a:r>
              <a:rPr lang="en-US" dirty="0">
                <a:solidFill>
                  <a:schemeClr val="folHlink"/>
                </a:solidFill>
              </a:rPr>
              <a:t>Discipline:</a:t>
            </a:r>
            <a:r>
              <a:rPr lang="en-US" dirty="0"/>
              <a:t> A high-level workflow.</a:t>
            </a:r>
          </a:p>
          <a:p>
            <a:pPr lvl="4"/>
            <a:endParaRPr lang="en-US" dirty="0"/>
          </a:p>
          <a:p>
            <a:r>
              <a:rPr lang="en-US" dirty="0"/>
              <a:t>Express workflows using UML diagrams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sequence diagram</a:t>
            </a:r>
          </a:p>
          <a:p>
            <a:pPr lvl="1"/>
            <a:r>
              <a:rPr lang="en-US" dirty="0"/>
              <a:t>collaboration diagram</a:t>
            </a:r>
          </a:p>
          <a:p>
            <a:pPr lvl="1"/>
            <a:r>
              <a:rPr lang="en-US" dirty="0"/>
              <a:t>activity diagram</a:t>
            </a:r>
          </a:p>
        </p:txBody>
      </p:sp>
    </p:spTree>
    <p:extLst>
      <p:ext uri="{BB962C8B-B14F-4D97-AF65-F5344CB8AC3E}">
        <p14:creationId xmlns:p14="http://schemas.microsoft.com/office/powerpoint/2010/main" val="4004038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7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37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37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37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6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376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760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8DD30-5A2E-1046-85DB-14516E01DCB6}" type="slidenum">
              <a:rPr lang="en-US"/>
              <a:pPr/>
              <a:t>13</a:t>
            </a:fld>
            <a:endParaRPr lang="en-US"/>
          </a:p>
        </p:txBody>
      </p:sp>
      <p:sp>
        <p:nvSpPr>
          <p:cNvPr id="527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Rational Unified Process: Disciplines</a:t>
            </a:r>
          </a:p>
        </p:txBody>
      </p:sp>
      <p:pic>
        <p:nvPicPr>
          <p:cNvPr id="527364" name="Picture 4" descr="RationalUnifiedProces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363" y="1212850"/>
            <a:ext cx="6389687" cy="431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736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5622925"/>
            <a:ext cx="8229600" cy="508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u="sng" dirty="0"/>
              <a:t>Not</a:t>
            </a:r>
            <a:r>
              <a:rPr lang="en-US" dirty="0"/>
              <a:t> the phases of the waterfall </a:t>
            </a:r>
            <a:r>
              <a:rPr lang="en-US" dirty="0" smtClean="0"/>
              <a:t>model!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08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7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7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736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14145-6307-5A4D-A57F-4EFE3DEA0B86}" type="slidenum">
              <a:rPr lang="en-US"/>
              <a:pPr/>
              <a:t>14</a:t>
            </a:fld>
            <a:endParaRPr lang="en-US"/>
          </a:p>
        </p:txBody>
      </p:sp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RUP: Inception Phase</a:t>
            </a:r>
            <a:endParaRPr lang="en-US" i="1" dirty="0"/>
          </a:p>
        </p:txBody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Define </a:t>
            </a:r>
            <a:r>
              <a:rPr lang="en-US" dirty="0"/>
              <a:t>the goals of the project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Define the overall scope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Define the high-level architecture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5946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14145-6307-5A4D-A57F-4EFE3DEA0B86}" type="slidenum">
              <a:rPr lang="en-US"/>
              <a:pPr/>
              <a:t>15</a:t>
            </a:fld>
            <a:endParaRPr lang="en-US"/>
          </a:p>
        </p:txBody>
      </p:sp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RUP: Elaboration Phase</a:t>
            </a:r>
            <a:endParaRPr lang="en-US" i="1" dirty="0"/>
          </a:p>
        </p:txBody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Iterations </a:t>
            </a:r>
            <a:r>
              <a:rPr lang="en-US" dirty="0"/>
              <a:t>(each 2 to 6 weeks</a:t>
            </a:r>
            <a:r>
              <a:rPr lang="en-US" dirty="0" smtClean="0"/>
              <a:t>)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Refine the scope.</a:t>
            </a:r>
          </a:p>
          <a:p>
            <a:pPr lvl="1"/>
            <a:r>
              <a:rPr lang="en-US" dirty="0"/>
              <a:t>Define the overall architecture.</a:t>
            </a:r>
          </a:p>
          <a:p>
            <a:pPr lvl="1"/>
            <a:r>
              <a:rPr lang="en-US" dirty="0"/>
              <a:t>Specify functionality and features.</a:t>
            </a:r>
          </a:p>
          <a:p>
            <a:pPr lvl="1"/>
            <a:r>
              <a:rPr lang="en-US" dirty="0"/>
              <a:t>Create use cases.</a:t>
            </a:r>
          </a:p>
          <a:p>
            <a:pPr lvl="1"/>
            <a:r>
              <a:rPr lang="en-US" dirty="0"/>
              <a:t>Build prototypes.</a:t>
            </a:r>
          </a:p>
        </p:txBody>
      </p:sp>
    </p:spTree>
    <p:extLst>
      <p:ext uri="{BB962C8B-B14F-4D97-AF65-F5344CB8AC3E}">
        <p14:creationId xmlns:p14="http://schemas.microsoft.com/office/powerpoint/2010/main" val="3985856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304AD-1913-D545-B831-127ACFC05DCF}" type="slidenum">
              <a:rPr lang="en-US"/>
              <a:pPr/>
              <a:t>16</a:t>
            </a:fld>
            <a:endParaRPr lang="en-US"/>
          </a:p>
        </p:txBody>
      </p:sp>
      <p:sp>
        <p:nvSpPr>
          <p:cNvPr id="531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RUP: Construction Phase</a:t>
            </a:r>
            <a:endParaRPr lang="en-US" i="1" dirty="0"/>
          </a:p>
        </p:txBody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Iterations </a:t>
            </a:r>
            <a:r>
              <a:rPr lang="en-US" dirty="0"/>
              <a:t>(each 2 to 6 weeks</a:t>
            </a:r>
            <a:r>
              <a:rPr lang="en-US" dirty="0" smtClean="0"/>
              <a:t>)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Design</a:t>
            </a:r>
          </a:p>
          <a:p>
            <a:pPr lvl="1"/>
            <a:r>
              <a:rPr lang="en-US" dirty="0"/>
              <a:t>Develop</a:t>
            </a:r>
          </a:p>
          <a:p>
            <a:pPr lvl="1"/>
            <a:r>
              <a:rPr lang="en-US" dirty="0" smtClean="0"/>
              <a:t>Test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781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304AD-1913-D545-B831-127ACFC05DCF}" type="slidenum">
              <a:rPr lang="en-US"/>
              <a:pPr/>
              <a:t>17</a:t>
            </a:fld>
            <a:endParaRPr lang="en-US"/>
          </a:p>
        </p:txBody>
      </p:sp>
      <p:sp>
        <p:nvSpPr>
          <p:cNvPr id="531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RUP: Transition Phase</a:t>
            </a:r>
            <a:endParaRPr lang="en-US" i="1" dirty="0"/>
          </a:p>
        </p:txBody>
      </p:sp>
      <p:sp>
        <p:nvSpPr>
          <p:cNvPr id="531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Complete </a:t>
            </a:r>
            <a:r>
              <a:rPr lang="en-US" dirty="0"/>
              <a:t>the documentation</a:t>
            </a:r>
            <a:r>
              <a:rPr lang="en-US" dirty="0" smtClean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Release the product to the users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2406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Dr. Patricia </a:t>
            </a:r>
            <a:r>
              <a:rPr lang="en-US" dirty="0" err="1" smtClean="0"/>
              <a:t>Selinger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Co-inventor at IBM of the </a:t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first relational database system </a:t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during the 1970s.</a:t>
            </a:r>
          </a:p>
          <a:p>
            <a:r>
              <a:rPr lang="en-US" dirty="0" smtClean="0"/>
              <a:t>Developed </a:t>
            </a:r>
            <a:r>
              <a:rPr lang="en-US" dirty="0" smtClean="0">
                <a:solidFill>
                  <a:srgbClr val="B23C00"/>
                </a:solidFill>
              </a:rPr>
              <a:t>query optimization </a:t>
            </a:r>
            <a:r>
              <a:rPr lang="en-US" dirty="0" smtClean="0"/>
              <a:t>techniques.</a:t>
            </a:r>
          </a:p>
          <a:p>
            <a:r>
              <a:rPr lang="en-US" dirty="0" smtClean="0"/>
              <a:t>IBM Fellow</a:t>
            </a:r>
          </a:p>
          <a:p>
            <a:r>
              <a:rPr lang="en-US" dirty="0" smtClean="0"/>
              <a:t>CTO of </a:t>
            </a:r>
            <a:r>
              <a:rPr lang="en-US" dirty="0" err="1" smtClean="0"/>
              <a:t>Paradata</a:t>
            </a:r>
            <a:r>
              <a:rPr lang="en-US" dirty="0" smtClean="0"/>
              <a:t>, a data analytics startup.</a:t>
            </a:r>
          </a:p>
          <a:p>
            <a:r>
              <a:rPr lang="en-US" dirty="0" smtClean="0"/>
              <a:t>Bio</a:t>
            </a:r>
            <a:r>
              <a:rPr lang="en-US" dirty="0"/>
              <a:t>: </a:t>
            </a:r>
            <a:r>
              <a:rPr lang="en-US" sz="1600" dirty="0">
                <a:hlinkClick r:id="rId2"/>
              </a:rPr>
              <a:t>https://www-03.ibm.com/ibm/history/witexhibit/</a:t>
            </a:r>
            <a:r>
              <a:rPr lang="en-US" sz="1600" dirty="0" smtClean="0">
                <a:hlinkClick r:id="rId2"/>
              </a:rPr>
              <a:t>wit_fellows_selinger.html</a:t>
            </a:r>
            <a:r>
              <a:rPr lang="en-US" sz="1600" dirty="0" smtClean="0"/>
              <a:t>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54513" y="4892024"/>
            <a:ext cx="6035276" cy="12003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0033CC"/>
                </a:solidFill>
              </a:rPr>
              <a:t>Tuesday, May 10 at 6:00 PM</a:t>
            </a:r>
          </a:p>
          <a:p>
            <a:r>
              <a:rPr lang="en-US" sz="3600" dirty="0" smtClean="0">
                <a:solidFill>
                  <a:srgbClr val="0033CC"/>
                </a:solidFill>
              </a:rPr>
              <a:t>Clark 222</a:t>
            </a:r>
            <a:endParaRPr lang="en-US" sz="3600" dirty="0">
              <a:solidFill>
                <a:srgbClr val="0033CC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7975" y="960147"/>
            <a:ext cx="1600195" cy="1600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437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Team </a:t>
            </a:r>
            <a:r>
              <a:rPr lang="en-US" dirty="0" smtClean="0"/>
              <a:t>Product </a:t>
            </a:r>
            <a:r>
              <a:rPr lang="en-US" dirty="0" smtClean="0"/>
              <a:t>Demos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5394946" cy="4835525"/>
          </a:xfrm>
        </p:spPr>
        <p:txBody>
          <a:bodyPr/>
          <a:lstStyle/>
          <a:p>
            <a:r>
              <a:rPr lang="en-US" sz="2400" dirty="0" smtClean="0"/>
              <a:t>Presentation schedule, CS 160-01</a:t>
            </a:r>
          </a:p>
          <a:p>
            <a:pPr lvl="6"/>
            <a:endParaRPr lang="en-US" sz="1100" dirty="0" smtClean="0"/>
          </a:p>
          <a:p>
            <a:r>
              <a:rPr lang="en-US" sz="2400" dirty="0">
                <a:solidFill>
                  <a:srgbClr val="B23C00"/>
                </a:solidFill>
              </a:rPr>
              <a:t>Tuesday, </a:t>
            </a:r>
            <a:r>
              <a:rPr lang="en-US" sz="2400" dirty="0" smtClean="0">
                <a:solidFill>
                  <a:srgbClr val="B23C00"/>
                </a:solidFill>
              </a:rPr>
              <a:t>May 10</a:t>
            </a:r>
            <a:endParaRPr lang="en-US" sz="2400" dirty="0">
              <a:solidFill>
                <a:srgbClr val="B23C00"/>
              </a:solidFill>
            </a:endParaRPr>
          </a:p>
          <a:p>
            <a:pPr lvl="1"/>
            <a:r>
              <a:rPr lang="en-US" sz="2000" dirty="0"/>
              <a:t>Ruby Baby</a:t>
            </a:r>
          </a:p>
          <a:p>
            <a:pPr lvl="1"/>
            <a:r>
              <a:rPr lang="en-US" sz="2000" dirty="0" err="1"/>
              <a:t>Softneers</a:t>
            </a:r>
            <a:endParaRPr lang="en-US" sz="2000" dirty="0"/>
          </a:p>
          <a:p>
            <a:pPr lvl="1"/>
            <a:r>
              <a:rPr lang="en-US" sz="2000" dirty="0"/>
              <a:t>TBA</a:t>
            </a:r>
          </a:p>
          <a:p>
            <a:pPr lvl="1"/>
            <a:r>
              <a:rPr lang="en-US" sz="2000" dirty="0"/>
              <a:t>Underground </a:t>
            </a:r>
            <a:r>
              <a:rPr lang="en-US" sz="2000" dirty="0" err="1" smtClean="0"/>
              <a:t>Railsroad</a:t>
            </a:r>
            <a:endParaRPr lang="en-US" sz="2000" dirty="0" smtClean="0"/>
          </a:p>
          <a:p>
            <a:pPr lvl="5"/>
            <a:endParaRPr lang="en-US" sz="800" dirty="0"/>
          </a:p>
          <a:p>
            <a:r>
              <a:rPr lang="en-US" sz="2400" dirty="0" smtClean="0">
                <a:solidFill>
                  <a:srgbClr val="B23C00"/>
                </a:solidFill>
              </a:rPr>
              <a:t>Thursday, May 12</a:t>
            </a:r>
          </a:p>
          <a:p>
            <a:pPr lvl="1"/>
            <a:r>
              <a:rPr lang="en-US" sz="2000" dirty="0" smtClean="0"/>
              <a:t>Big Trains</a:t>
            </a:r>
          </a:p>
          <a:p>
            <a:pPr lvl="1"/>
            <a:r>
              <a:rPr lang="en-US" sz="2000" dirty="0" smtClean="0"/>
              <a:t>Code-Ninjas</a:t>
            </a:r>
          </a:p>
          <a:p>
            <a:pPr lvl="1"/>
            <a:r>
              <a:rPr lang="en-US" sz="2000" dirty="0" smtClean="0"/>
              <a:t>Mak Survival Group</a:t>
            </a:r>
          </a:p>
          <a:p>
            <a:pPr lvl="1"/>
            <a:r>
              <a:rPr lang="en-US" sz="2000" dirty="0" smtClean="0"/>
              <a:t>Revy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577829" y="3520439"/>
            <a:ext cx="2443097" cy="461665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33CC"/>
                </a:solidFill>
              </a:rPr>
              <a:t>15 minutes each</a:t>
            </a:r>
            <a:endParaRPr lang="en-US" sz="24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812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Team </a:t>
            </a:r>
            <a:r>
              <a:rPr lang="en-US" dirty="0" smtClean="0"/>
              <a:t>Product </a:t>
            </a:r>
            <a:r>
              <a:rPr lang="en-US" dirty="0"/>
              <a:t>Demos,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Presentation schedule, CS 160-02</a:t>
            </a:r>
          </a:p>
          <a:p>
            <a:pPr lvl="6"/>
            <a:endParaRPr lang="en-US" sz="1100" dirty="0" smtClean="0"/>
          </a:p>
          <a:p>
            <a:r>
              <a:rPr lang="en-US" sz="2400" dirty="0">
                <a:solidFill>
                  <a:srgbClr val="B23C00"/>
                </a:solidFill>
              </a:rPr>
              <a:t>Tuesday, May 10</a:t>
            </a:r>
            <a:endParaRPr lang="en-US" sz="2400" dirty="0" smtClean="0">
              <a:solidFill>
                <a:srgbClr val="B23C00"/>
              </a:solidFill>
            </a:endParaRPr>
          </a:p>
          <a:p>
            <a:pPr lvl="1"/>
            <a:r>
              <a:rPr lang="en-US" sz="2000" dirty="0" smtClean="0"/>
              <a:t>Spartans on Rails</a:t>
            </a:r>
          </a:p>
          <a:p>
            <a:pPr lvl="1"/>
            <a:r>
              <a:rPr lang="en-US" sz="2000" dirty="0" err="1" smtClean="0"/>
              <a:t>SpartanSE</a:t>
            </a:r>
            <a:endParaRPr lang="en-US" sz="2000" dirty="0"/>
          </a:p>
          <a:p>
            <a:pPr lvl="1"/>
            <a:r>
              <a:rPr lang="en-US" sz="2000" dirty="0"/>
              <a:t>The A Team</a:t>
            </a:r>
          </a:p>
          <a:p>
            <a:pPr lvl="1"/>
            <a:r>
              <a:rPr lang="en-US" sz="2000" dirty="0"/>
              <a:t>The </a:t>
            </a:r>
            <a:r>
              <a:rPr lang="en-US" sz="2000" dirty="0" smtClean="0"/>
              <a:t>Directors</a:t>
            </a:r>
          </a:p>
          <a:p>
            <a:pPr lvl="5"/>
            <a:endParaRPr lang="en-US" sz="800" dirty="0"/>
          </a:p>
          <a:p>
            <a:r>
              <a:rPr lang="en-US" sz="2400" dirty="0" smtClean="0">
                <a:solidFill>
                  <a:srgbClr val="B23C00"/>
                </a:solidFill>
              </a:rPr>
              <a:t>Thursday</a:t>
            </a:r>
            <a:r>
              <a:rPr lang="en-US" sz="2400" dirty="0">
                <a:solidFill>
                  <a:srgbClr val="B23C00"/>
                </a:solidFill>
              </a:rPr>
              <a:t>, May </a:t>
            </a:r>
            <a:r>
              <a:rPr lang="en-US" sz="2400" dirty="0" smtClean="0">
                <a:solidFill>
                  <a:srgbClr val="B23C00"/>
                </a:solidFill>
              </a:rPr>
              <a:t>12</a:t>
            </a:r>
            <a:endParaRPr lang="en-US" sz="2400" dirty="0">
              <a:solidFill>
                <a:srgbClr val="B23C00"/>
              </a:solidFill>
            </a:endParaRPr>
          </a:p>
          <a:p>
            <a:pPr lvl="1"/>
            <a:r>
              <a:rPr lang="en-US" sz="2000" dirty="0" smtClean="0"/>
              <a:t>Face</a:t>
            </a:r>
          </a:p>
          <a:p>
            <a:pPr lvl="1"/>
            <a:r>
              <a:rPr lang="en-US" sz="2000" dirty="0" smtClean="0"/>
              <a:t>Green</a:t>
            </a:r>
          </a:p>
          <a:p>
            <a:pPr lvl="1"/>
            <a:r>
              <a:rPr lang="en-US" sz="2000" dirty="0" smtClean="0"/>
              <a:t>Hacking Bad</a:t>
            </a:r>
          </a:p>
          <a:p>
            <a:pPr lvl="1"/>
            <a:r>
              <a:rPr lang="en-US" sz="2000" dirty="0" smtClean="0"/>
              <a:t>Mak &amp; Cheese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577829" y="3520439"/>
            <a:ext cx="2443097" cy="461665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33CC"/>
                </a:solidFill>
              </a:rPr>
              <a:t>15 minutes each</a:t>
            </a:r>
            <a:endParaRPr lang="en-US" sz="24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3017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Team </a:t>
            </a:r>
            <a:r>
              <a:rPr lang="en-US" dirty="0" smtClean="0"/>
              <a:t>Product </a:t>
            </a:r>
            <a:r>
              <a:rPr lang="en-US" dirty="0"/>
              <a:t>Demos, </a:t>
            </a:r>
            <a:r>
              <a:rPr lang="en-US" i="1" dirty="0"/>
              <a:t>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7698"/>
          </a:xfrm>
        </p:spPr>
        <p:txBody>
          <a:bodyPr/>
          <a:lstStyle/>
          <a:p>
            <a:r>
              <a:rPr lang="en-US" sz="2400" dirty="0" smtClean="0"/>
              <a:t>Presentation schedule, CMPE 131-01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45" y="1965976"/>
            <a:ext cx="8229600" cy="2926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>
            <a:lvl1pPr marL="469900" indent="-469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charset="0"/>
              <a:buChar char="o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377950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charset="0"/>
              <a:buChar char="o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827213" indent="-4381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22971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sz="2400" dirty="0">
                <a:solidFill>
                  <a:srgbClr val="B23C00"/>
                </a:solidFill>
              </a:rPr>
              <a:t>Tuesday, May 10</a:t>
            </a:r>
          </a:p>
          <a:p>
            <a:pPr lvl="1"/>
            <a:r>
              <a:rPr lang="en-US" sz="2000" dirty="0"/>
              <a:t>NoName4</a:t>
            </a:r>
          </a:p>
          <a:p>
            <a:pPr lvl="1"/>
            <a:r>
              <a:rPr lang="en-US" sz="2000" dirty="0" err="1"/>
              <a:t>Piramides</a:t>
            </a:r>
            <a:endParaRPr lang="en-US" sz="2000" dirty="0"/>
          </a:p>
          <a:p>
            <a:pPr lvl="1"/>
            <a:r>
              <a:rPr lang="en-US" sz="2000" dirty="0"/>
              <a:t>Rubber Ducks</a:t>
            </a:r>
          </a:p>
          <a:p>
            <a:pPr lvl="1"/>
            <a:r>
              <a:rPr lang="en-US" sz="2000" dirty="0" err="1"/>
              <a:t>RubyLand</a:t>
            </a:r>
            <a:endParaRPr lang="en-US" sz="2000" dirty="0"/>
          </a:p>
          <a:p>
            <a:pPr lvl="1"/>
            <a:r>
              <a:rPr lang="en-US" sz="2000" dirty="0"/>
              <a:t>Sour Patch Kids</a:t>
            </a:r>
          </a:p>
          <a:p>
            <a:pPr lvl="1"/>
            <a:r>
              <a:rPr lang="en-US" sz="2000" dirty="0" err="1"/>
              <a:t>Unispace</a:t>
            </a:r>
            <a:endParaRPr lang="en-US" sz="2000" dirty="0"/>
          </a:p>
          <a:p>
            <a:r>
              <a:rPr lang="en-US" sz="2400" dirty="0" smtClean="0">
                <a:solidFill>
                  <a:srgbClr val="B23C00"/>
                </a:solidFill>
              </a:rPr>
              <a:t>Thursday</a:t>
            </a:r>
            <a:r>
              <a:rPr lang="en-US" sz="2400" dirty="0">
                <a:solidFill>
                  <a:srgbClr val="B23C00"/>
                </a:solidFill>
              </a:rPr>
              <a:t>, May </a:t>
            </a:r>
            <a:r>
              <a:rPr lang="en-US" sz="2400" dirty="0" smtClean="0">
                <a:solidFill>
                  <a:srgbClr val="B23C00"/>
                </a:solidFill>
              </a:rPr>
              <a:t>12</a:t>
            </a:r>
            <a:endParaRPr lang="en-US" sz="2400" dirty="0">
              <a:solidFill>
                <a:srgbClr val="B23C00"/>
              </a:solidFill>
            </a:endParaRPr>
          </a:p>
          <a:p>
            <a:pPr lvl="1"/>
            <a:r>
              <a:rPr lang="en-US" sz="2000" dirty="0" smtClean="0"/>
              <a:t>ARMY</a:t>
            </a:r>
          </a:p>
          <a:p>
            <a:pPr lvl="1"/>
            <a:r>
              <a:rPr lang="en-US" sz="2000" dirty="0" err="1" smtClean="0"/>
              <a:t>Codiggers</a:t>
            </a:r>
            <a:endParaRPr lang="en-US" sz="2000" dirty="0" smtClean="0"/>
          </a:p>
          <a:p>
            <a:pPr lvl="1"/>
            <a:r>
              <a:rPr lang="en-US" sz="2000" dirty="0" smtClean="0"/>
              <a:t>Cupid’s Minions</a:t>
            </a:r>
          </a:p>
          <a:p>
            <a:pPr lvl="1"/>
            <a:r>
              <a:rPr lang="en-US" sz="2000" dirty="0" smtClean="0"/>
              <a:t>Fabulous</a:t>
            </a:r>
          </a:p>
          <a:p>
            <a:pPr lvl="1"/>
            <a:r>
              <a:rPr lang="en-US" sz="2000" dirty="0" smtClean="0"/>
              <a:t>Gains</a:t>
            </a:r>
          </a:p>
          <a:p>
            <a:pPr lvl="1"/>
            <a:r>
              <a:rPr lang="en-US" sz="2000" dirty="0" smtClean="0"/>
              <a:t>JAMH</a:t>
            </a:r>
          </a:p>
          <a:p>
            <a:pPr lvl="4"/>
            <a:endParaRPr lang="en-US" sz="11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226171" y="4892024"/>
            <a:ext cx="2443097" cy="461665"/>
          </a:xfrm>
          <a:prstGeom prst="rect">
            <a:avLst/>
          </a:prstGeom>
          <a:solidFill>
            <a:srgbClr val="FFFFC2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33CC"/>
                </a:solidFill>
              </a:rPr>
              <a:t>12 minutes each</a:t>
            </a:r>
            <a:endParaRPr lang="en-US" sz="24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527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FDFFC-181E-424E-BC59-2B57C1C56FE0}" type="slidenum">
              <a:rPr lang="en-US"/>
              <a:pPr/>
              <a:t>6</a:t>
            </a:fld>
            <a:endParaRPr lang="en-US"/>
          </a:p>
        </p:txBody>
      </p:sp>
      <p:sp>
        <p:nvSpPr>
          <p:cNvPr id="526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Rational Unified Process (RUP)</a:t>
            </a:r>
          </a:p>
        </p:txBody>
      </p:sp>
      <p:sp>
        <p:nvSpPr>
          <p:cNvPr id="526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An iterative software development process framework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Created by Rational Software Corporation,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now </a:t>
            </a:r>
            <a:r>
              <a:rPr lang="en-US" dirty="0"/>
              <a:t>a division of IBM.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Based on the Rational Approach developed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during </a:t>
            </a:r>
            <a:r>
              <a:rPr lang="en-US" dirty="0"/>
              <a:t>the 1980s and 1990s.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Very different development philosophy from Extreme Programming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More formal, prescriptive, and process-oriented.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Better-suited to more traditional corporate cultures.</a:t>
            </a:r>
          </a:p>
        </p:txBody>
      </p:sp>
    </p:spTree>
    <p:extLst>
      <p:ext uri="{BB962C8B-B14F-4D97-AF65-F5344CB8AC3E}">
        <p14:creationId xmlns:p14="http://schemas.microsoft.com/office/powerpoint/2010/main" val="3608530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6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26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26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26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26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26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FB62B-2AA0-0541-953A-0F209BC4637E}" type="slidenum">
              <a:rPr lang="en-US"/>
              <a:pPr/>
              <a:t>7</a:t>
            </a:fld>
            <a:endParaRPr lang="en-US"/>
          </a:p>
        </p:txBody>
      </p:sp>
      <p:sp>
        <p:nvSpPr>
          <p:cNvPr id="534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RUP: Essential Principles</a:t>
            </a:r>
          </a:p>
        </p:txBody>
      </p:sp>
      <p:sp>
        <p:nvSpPr>
          <p:cNvPr id="534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Attack major risks early and continuously.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Or they will attack you.</a:t>
            </a:r>
          </a:p>
          <a:p>
            <a:pPr>
              <a:lnSpc>
                <a:spcPct val="90000"/>
              </a:lnSpc>
            </a:pPr>
            <a:r>
              <a:rPr lang="en-US" dirty="0"/>
              <a:t>Ensure that you deliver value to your customer.</a:t>
            </a:r>
          </a:p>
          <a:p>
            <a:pPr>
              <a:lnSpc>
                <a:spcPct val="90000"/>
              </a:lnSpc>
            </a:pPr>
            <a:r>
              <a:rPr lang="en-US" dirty="0"/>
              <a:t>Stay focused on executable software.</a:t>
            </a:r>
          </a:p>
          <a:p>
            <a:pPr>
              <a:lnSpc>
                <a:spcPct val="90000"/>
              </a:lnSpc>
            </a:pPr>
            <a:r>
              <a:rPr lang="en-US" dirty="0"/>
              <a:t>Accommodate change early in the project.</a:t>
            </a:r>
          </a:p>
          <a:p>
            <a:pPr>
              <a:lnSpc>
                <a:spcPct val="90000"/>
              </a:lnSpc>
            </a:pPr>
            <a:r>
              <a:rPr lang="en-US" dirty="0"/>
              <a:t>Baseline an executable architecture early on.</a:t>
            </a:r>
          </a:p>
          <a:p>
            <a:pPr>
              <a:lnSpc>
                <a:spcPct val="90000"/>
              </a:lnSpc>
            </a:pPr>
            <a:r>
              <a:rPr lang="en-US" dirty="0"/>
              <a:t>Build your system with components.</a:t>
            </a:r>
          </a:p>
          <a:p>
            <a:pPr>
              <a:lnSpc>
                <a:spcPct val="90000"/>
              </a:lnSpc>
            </a:pPr>
            <a:r>
              <a:rPr lang="en-US" dirty="0"/>
              <a:t>Work together as a team.</a:t>
            </a:r>
          </a:p>
          <a:p>
            <a:pPr>
              <a:lnSpc>
                <a:spcPct val="90000"/>
              </a:lnSpc>
            </a:pPr>
            <a:r>
              <a:rPr lang="en-US" dirty="0"/>
              <a:t>Make quality a way of life.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Not an afterthought.</a:t>
            </a:r>
          </a:p>
        </p:txBody>
      </p:sp>
    </p:spTree>
    <p:extLst>
      <p:ext uri="{BB962C8B-B14F-4D97-AF65-F5344CB8AC3E}">
        <p14:creationId xmlns:p14="http://schemas.microsoft.com/office/powerpoint/2010/main" val="3054796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4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34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34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34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345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34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395ECB-E446-4343-8B69-DE474A5D6132}" type="slidenum">
              <a:rPr lang="en-US"/>
              <a:pPr/>
              <a:t>8</a:t>
            </a:fld>
            <a:endParaRPr lang="en-US"/>
          </a:p>
        </p:txBody>
      </p:sp>
      <p:sp>
        <p:nvSpPr>
          <p:cNvPr id="535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RUP: Four Key Modeling Elements</a:t>
            </a:r>
          </a:p>
        </p:txBody>
      </p:sp>
      <p:sp>
        <p:nvSpPr>
          <p:cNvPr id="53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Roles</a:t>
            </a:r>
          </a:p>
          <a:p>
            <a:pPr lvl="1"/>
            <a:r>
              <a:rPr lang="en-US" dirty="0" smtClean="0"/>
              <a:t>who</a:t>
            </a:r>
          </a:p>
          <a:p>
            <a:pPr lvl="4"/>
            <a:endParaRPr lang="en-US" dirty="0"/>
          </a:p>
          <a:p>
            <a:r>
              <a:rPr lang="en-US" dirty="0"/>
              <a:t>Activities</a:t>
            </a:r>
          </a:p>
          <a:p>
            <a:pPr lvl="1"/>
            <a:r>
              <a:rPr lang="en-US" dirty="0" smtClean="0"/>
              <a:t>how</a:t>
            </a:r>
          </a:p>
          <a:p>
            <a:pPr lvl="5"/>
            <a:endParaRPr lang="en-US" dirty="0"/>
          </a:p>
          <a:p>
            <a:r>
              <a:rPr lang="en-US" dirty="0"/>
              <a:t>Artifacts</a:t>
            </a:r>
          </a:p>
          <a:p>
            <a:pPr lvl="1"/>
            <a:r>
              <a:rPr lang="en-US" dirty="0" smtClean="0"/>
              <a:t>what</a:t>
            </a:r>
          </a:p>
          <a:p>
            <a:pPr lvl="5"/>
            <a:endParaRPr lang="en-US" dirty="0"/>
          </a:p>
          <a:p>
            <a:r>
              <a:rPr lang="en-US" dirty="0"/>
              <a:t>Workflows</a:t>
            </a:r>
          </a:p>
          <a:p>
            <a:pPr lvl="1"/>
            <a:r>
              <a:rPr lang="en-US" dirty="0"/>
              <a:t>when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2402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5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35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35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35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35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535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35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35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555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0DB28-0010-924C-BD92-44CBB4DAF031}" type="slidenum">
              <a:rPr lang="en-US"/>
              <a:pPr/>
              <a:t>9</a:t>
            </a:fld>
            <a:endParaRPr lang="en-US"/>
          </a:p>
        </p:txBody>
      </p:sp>
      <p:sp>
        <p:nvSpPr>
          <p:cNvPr id="532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Rational Unified Process: Roles</a:t>
            </a:r>
          </a:p>
        </p:txBody>
      </p:sp>
      <p:sp>
        <p:nvSpPr>
          <p:cNvPr id="532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Emphasis on roles.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architect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developer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business analyst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database designer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technical writer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tester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Each project team member can have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one </a:t>
            </a:r>
            <a:r>
              <a:rPr lang="en-US" dirty="0"/>
              <a:t>or more roles.</a:t>
            </a:r>
          </a:p>
          <a:p>
            <a:pPr>
              <a:lnSpc>
                <a:spcPct val="90000"/>
              </a:lnSpc>
            </a:pPr>
            <a:r>
              <a:rPr lang="en-US" dirty="0"/>
              <a:t>Some roles can be filled by more than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one </a:t>
            </a:r>
            <a:r>
              <a:rPr lang="en-US" dirty="0"/>
              <a:t>team member.</a:t>
            </a:r>
          </a:p>
        </p:txBody>
      </p:sp>
    </p:spTree>
    <p:extLst>
      <p:ext uri="{BB962C8B-B14F-4D97-AF65-F5344CB8AC3E}">
        <p14:creationId xmlns:p14="http://schemas.microsoft.com/office/powerpoint/2010/main" val="4273592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2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32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32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32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32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32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32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32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32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483" grpId="0" build="p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45641</TotalTime>
  <Words>479</Words>
  <Application>Microsoft Macintosh PowerPoint</Application>
  <PresentationFormat>On-screen Show (4:3)</PresentationFormat>
  <Paragraphs>172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Quadrant</vt:lpstr>
      <vt:lpstr>CS 160 and CMPE/SE 131 Software Engineering May 3 Class Meeting</vt:lpstr>
      <vt:lpstr>Dr. Patricia Selinger</vt:lpstr>
      <vt:lpstr>Project Team Product Demos</vt:lpstr>
      <vt:lpstr>Project Team Product Demos, cont’d</vt:lpstr>
      <vt:lpstr>Project Team Product Demos, cont’d</vt:lpstr>
      <vt:lpstr>The Rational Unified Process (RUP)</vt:lpstr>
      <vt:lpstr>RUP: Essential Principles</vt:lpstr>
      <vt:lpstr>RUP: Four Key Modeling Elements</vt:lpstr>
      <vt:lpstr>Rational Unified Process: Roles</vt:lpstr>
      <vt:lpstr>Rational Unified Process: Artifacts</vt:lpstr>
      <vt:lpstr>Rational Unified Process: Artifacts, cont’d</vt:lpstr>
      <vt:lpstr>Rational Unified Process: Workflows</vt:lpstr>
      <vt:lpstr>The Rational Unified Process: Disciplines</vt:lpstr>
      <vt:lpstr>RUP: Inception Phase</vt:lpstr>
      <vt:lpstr>RUP: Elaboration Phase</vt:lpstr>
      <vt:lpstr>RUP: Construction Phase</vt:lpstr>
      <vt:lpstr>RUP: Transition Phase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593</cp:revision>
  <dcterms:created xsi:type="dcterms:W3CDTF">2008-01-12T03:52:55Z</dcterms:created>
  <dcterms:modified xsi:type="dcterms:W3CDTF">2016-05-10T18:18:54Z</dcterms:modified>
  <cp:category/>
</cp:coreProperties>
</file>