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9" r:id="rId1"/>
  </p:sldMasterIdLst>
  <p:notesMasterIdLst>
    <p:notesMasterId r:id="rId46"/>
  </p:notesMasterIdLst>
  <p:handoutMasterIdLst>
    <p:handoutMasterId r:id="rId47"/>
  </p:handoutMasterIdLst>
  <p:sldIdLst>
    <p:sldId id="256" r:id="rId2"/>
    <p:sldId id="310" r:id="rId3"/>
    <p:sldId id="313" r:id="rId4"/>
    <p:sldId id="314" r:id="rId5"/>
    <p:sldId id="311" r:id="rId6"/>
    <p:sldId id="315" r:id="rId7"/>
    <p:sldId id="316" r:id="rId8"/>
    <p:sldId id="335" r:id="rId9"/>
    <p:sldId id="337" r:id="rId10"/>
    <p:sldId id="340" r:id="rId11"/>
    <p:sldId id="336" r:id="rId12"/>
    <p:sldId id="322" r:id="rId13"/>
    <p:sldId id="317" r:id="rId14"/>
    <p:sldId id="338" r:id="rId15"/>
    <p:sldId id="339" r:id="rId16"/>
    <p:sldId id="318" r:id="rId17"/>
    <p:sldId id="320" r:id="rId18"/>
    <p:sldId id="341" r:id="rId19"/>
    <p:sldId id="319" r:id="rId20"/>
    <p:sldId id="342" r:id="rId21"/>
    <p:sldId id="343" r:id="rId22"/>
    <p:sldId id="344" r:id="rId23"/>
    <p:sldId id="353" r:id="rId24"/>
    <p:sldId id="345" r:id="rId25"/>
    <p:sldId id="323" r:id="rId26"/>
    <p:sldId id="346" r:id="rId27"/>
    <p:sldId id="347" r:id="rId28"/>
    <p:sldId id="348" r:id="rId29"/>
    <p:sldId id="324" r:id="rId30"/>
    <p:sldId id="349" r:id="rId31"/>
    <p:sldId id="327" r:id="rId32"/>
    <p:sldId id="328" r:id="rId33"/>
    <p:sldId id="352" r:id="rId34"/>
    <p:sldId id="329" r:id="rId35"/>
    <p:sldId id="330" r:id="rId36"/>
    <p:sldId id="354" r:id="rId37"/>
    <p:sldId id="350" r:id="rId38"/>
    <p:sldId id="351" r:id="rId39"/>
    <p:sldId id="331" r:id="rId40"/>
    <p:sldId id="355" r:id="rId41"/>
    <p:sldId id="332" r:id="rId42"/>
    <p:sldId id="333" r:id="rId43"/>
    <p:sldId id="334" r:id="rId44"/>
    <p:sldId id="356" r:id="rId45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1F7D"/>
    <a:srgbClr val="FFFF66"/>
    <a:srgbClr val="B23C00"/>
    <a:srgbClr val="66CCFF"/>
    <a:srgbClr val="993300"/>
    <a:srgbClr val="0080FF"/>
    <a:srgbClr val="0033CC"/>
    <a:srgbClr val="CC99FF"/>
    <a:srgbClr val="99FF66"/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ED083AE6-46FA-4A59-8FB0-9F97EB10719F}" styleName="Light Style 3 - Accent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EB9631B5-78F2-41C9-869B-9F39066F8104}" styleName="Medium Style 3 - 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5202B0CA-FC54-4496-8BCA-5EF66A818D29}" styleName="Dark Style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91EBBBCC-DAD2-459C-BE2E-F6DE35CF9A28}" styleName="Dark Style 2 - Accent 3/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46F890A9-2807-4EBB-B81D-B2AA78EC7F39}" styleName="Dark Style 2 - Accent 5/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AF606853-7671-496A-8E4F-DF71F8EC918B}" styleName="Dark Style 1 - Accent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D03447BB-5D67-496B-8E87-E561075AD55C}" styleName="Dark Style 1 - Accent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C4B1156A-380E-4F78-BDF5-A606A8083BF9}" styleName="Medium Style 4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32441" autoAdjust="0"/>
    <p:restoredTop sz="94660"/>
  </p:normalViewPr>
  <p:slideViewPr>
    <p:cSldViewPr>
      <p:cViewPr varScale="1">
        <p:scale>
          <a:sx n="126" d="100"/>
          <a:sy n="126" d="100"/>
        </p:scale>
        <p:origin x="-128" y="-32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0" d="100"/>
        <a:sy n="150" d="100"/>
      </p:scale>
      <p:origin x="0" y="1952"/>
    </p:cViewPr>
  </p:sorterViewPr>
  <p:gridSpacing cx="91439" cy="91439"/>
</p:viewPr>
</file>

<file path=ppt/_rels/presentation.xml.rels><?xml version="1.0" encoding="UTF-8" standalone="yes"?>
<Relationships xmlns="http://schemas.openxmlformats.org/package/2006/relationships"><Relationship Id="rId46" Type="http://schemas.openxmlformats.org/officeDocument/2006/relationships/notesMaster" Target="notesMasters/notesMaster1.xml"/><Relationship Id="rId47" Type="http://schemas.openxmlformats.org/officeDocument/2006/relationships/handoutMaster" Target="handoutMasters/handoutMaster1.xml"/><Relationship Id="rId48" Type="http://schemas.openxmlformats.org/officeDocument/2006/relationships/printerSettings" Target="printerSettings/printerSettings1.bin"/><Relationship Id="rId49" Type="http://schemas.openxmlformats.org/officeDocument/2006/relationships/presProps" Target="presProps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50" Type="http://schemas.openxmlformats.org/officeDocument/2006/relationships/viewProps" Target="viewProps.xml"/><Relationship Id="rId51" Type="http://schemas.openxmlformats.org/officeDocument/2006/relationships/theme" Target="theme/theme1.xml"/><Relationship Id="rId5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slide" Target="slides/slide41.xml"/><Relationship Id="rId43" Type="http://schemas.openxmlformats.org/officeDocument/2006/relationships/slide" Target="slides/slide42.xml"/><Relationship Id="rId44" Type="http://schemas.openxmlformats.org/officeDocument/2006/relationships/slide" Target="slides/slide43.xml"/><Relationship Id="rId45" Type="http://schemas.openxmlformats.org/officeDocument/2006/relationships/slide" Target="slides/slide44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82539C8-0658-6B43-8ED6-364E941EC8DA}" type="datetimeFigureOut">
              <a:rPr lang="en-US" smtClean="0"/>
              <a:t>4/18/16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C06D711-37F3-CA42-BDC4-00969F2C27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9289420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27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27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70AB4227-A9F2-9344-A810-0E6C10F395A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5114365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ChangeArrowheads="1"/>
          </p:cNvSpPr>
          <p:nvPr/>
        </p:nvSpPr>
        <p:spPr bwMode="auto">
          <a:xfrm>
            <a:off x="381000" y="990600"/>
            <a:ext cx="76200" cy="5105400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endParaRPr lang="en-US" sz="2400">
              <a:latin typeface="Times New Roman" charset="0"/>
            </a:endParaRP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762000" y="1371600"/>
            <a:ext cx="7696200" cy="2057400"/>
          </a:xfrm>
        </p:spPr>
        <p:txBody>
          <a:bodyPr/>
          <a:lstStyle>
            <a:lvl1pPr>
              <a:defRPr sz="4000"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3072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762000" y="3765550"/>
            <a:ext cx="7696200" cy="2057400"/>
          </a:xfrm>
        </p:spPr>
        <p:txBody>
          <a:bodyPr/>
          <a:lstStyle>
            <a:lvl1pPr marL="0" indent="0">
              <a:buFont typeface="Wingdings" charset="0"/>
              <a:buNone/>
              <a:defRPr sz="2400"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grpSp>
        <p:nvGrpSpPr>
          <p:cNvPr id="30728" name="Group 8"/>
          <p:cNvGrpSpPr>
            <a:grpSpLocks/>
          </p:cNvGrpSpPr>
          <p:nvPr/>
        </p:nvGrpSpPr>
        <p:grpSpPr bwMode="auto">
          <a:xfrm>
            <a:off x="381000" y="304800"/>
            <a:ext cx="8391525" cy="5791200"/>
            <a:chOff x="240" y="192"/>
            <a:chExt cx="5286" cy="3648"/>
          </a:xfrm>
        </p:grpSpPr>
        <p:sp>
          <p:nvSpPr>
            <p:cNvPr id="30729" name="Rectangle 9"/>
            <p:cNvSpPr>
              <a:spLocks noChangeArrowheads="1"/>
            </p:cNvSpPr>
            <p:nvPr/>
          </p:nvSpPr>
          <p:spPr bwMode="auto">
            <a:xfrm flipV="1">
              <a:off x="5236" y="192"/>
              <a:ext cx="288" cy="288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rot="10800000"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0" name="Rectangle 10"/>
            <p:cNvSpPr>
              <a:spLocks noChangeArrowheads="1"/>
            </p:cNvSpPr>
            <p:nvPr/>
          </p:nvSpPr>
          <p:spPr bwMode="auto">
            <a:xfrm flipV="1">
              <a:off x="240" y="192"/>
              <a:ext cx="5004" cy="288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1" name="Rectangle 11"/>
            <p:cNvSpPr>
              <a:spLocks noChangeArrowheads="1"/>
            </p:cNvSpPr>
            <p:nvPr/>
          </p:nvSpPr>
          <p:spPr bwMode="auto">
            <a:xfrm flipV="1">
              <a:off x="240" y="480"/>
              <a:ext cx="5004" cy="144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rot="10800000"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2" name="Rectangle 12"/>
            <p:cNvSpPr>
              <a:spLocks noChangeArrowheads="1"/>
            </p:cNvSpPr>
            <p:nvPr/>
          </p:nvSpPr>
          <p:spPr bwMode="auto">
            <a:xfrm flipV="1">
              <a:off x="5242" y="480"/>
              <a:ext cx="282" cy="144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3" name="Line 13"/>
            <p:cNvSpPr>
              <a:spLocks noChangeShapeType="1"/>
            </p:cNvSpPr>
            <p:nvPr/>
          </p:nvSpPr>
          <p:spPr bwMode="auto">
            <a:xfrm flipH="1">
              <a:off x="480" y="2256"/>
              <a:ext cx="484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734" name="Rectangle 14"/>
            <p:cNvSpPr>
              <a:spLocks noChangeArrowheads="1"/>
            </p:cNvSpPr>
            <p:nvPr/>
          </p:nvSpPr>
          <p:spPr bwMode="auto">
            <a:xfrm>
              <a:off x="240" y="192"/>
              <a:ext cx="5286" cy="364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</p:grp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3E26E3E-A15E-8945-8438-BECDE139A8A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10192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95400"/>
            <a:ext cx="4038600" cy="48355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95400"/>
            <a:ext cx="4038600" cy="48355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005879" y="6248400"/>
            <a:ext cx="2103438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SJSU Dept. of Computer Science Fall 2014: August 25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581065" y="6248400"/>
            <a:ext cx="2636837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CS 160: Software Engineering</a:t>
            </a:r>
            <a:br>
              <a:rPr lang="en-US"/>
            </a:br>
            <a:r>
              <a:rPr lang="en-US">
                <a:cs typeface="Arial" charset="0"/>
              </a:rPr>
              <a:t>© </a:t>
            </a:r>
            <a:r>
              <a:rPr lang="en-US"/>
              <a:t>R. Mak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36C029B-C926-AA41-8938-73813A1A34E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55395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11163"/>
            <a:ext cx="8229600" cy="6556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295400"/>
            <a:ext cx="8229600" cy="4835525"/>
          </a:xfrm>
        </p:spPr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248400"/>
            <a:ext cx="2103438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SJSU Dept. of Computer Science Fall 2014: August 25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382963" y="6248400"/>
            <a:ext cx="2636837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CS 160: Software Engineering</a:t>
            </a:r>
            <a:br>
              <a:rPr lang="en-US"/>
            </a:br>
            <a:r>
              <a:rPr lang="en-US">
                <a:cs typeface="Arial" charset="0"/>
              </a:rPr>
              <a:t>© </a:t>
            </a:r>
            <a:r>
              <a:rPr lang="en-US"/>
              <a:t>R. Mak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81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3F46BBD0-446B-C240-9E99-482CC83225B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03045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11163"/>
            <a:ext cx="8229600" cy="6556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295400"/>
            <a:ext cx="4038600" cy="4835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95400"/>
            <a:ext cx="4038600" cy="4835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48400"/>
            <a:ext cx="2103438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SJSU Dept. of Computer Science Fall 2014: August 25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382963" y="6248400"/>
            <a:ext cx="2636837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CS 160: Software Engineering</a:t>
            </a:r>
            <a:br>
              <a:rPr lang="en-US"/>
            </a:br>
            <a:r>
              <a:rPr lang="en-US">
                <a:cs typeface="Arial" charset="0"/>
              </a:rPr>
              <a:t>© </a:t>
            </a:r>
            <a:r>
              <a:rPr lang="en-US"/>
              <a:t>R. Mak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781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C60FF702-6DC9-7145-B864-29D84DF361C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98498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411163"/>
            <a:ext cx="8229600" cy="655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295400"/>
            <a:ext cx="8229600" cy="4835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97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81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0C6AFACF-6C35-2A42-B663-53D1B1DF9E11}" type="slidenum">
              <a:rPr lang="en-US"/>
              <a:pPr/>
              <a:t>‹#›</a:t>
            </a:fld>
            <a:endParaRPr lang="en-US"/>
          </a:p>
        </p:txBody>
      </p:sp>
      <p:grpSp>
        <p:nvGrpSpPr>
          <p:cNvPr id="29703" name="Group 7"/>
          <p:cNvGrpSpPr>
            <a:grpSpLocks/>
          </p:cNvGrpSpPr>
          <p:nvPr/>
        </p:nvGrpSpPr>
        <p:grpSpPr bwMode="auto">
          <a:xfrm>
            <a:off x="228600" y="0"/>
            <a:ext cx="8686800" cy="1143000"/>
            <a:chOff x="176" y="96"/>
            <a:chExt cx="5472" cy="1008"/>
          </a:xfrm>
        </p:grpSpPr>
        <p:sp>
          <p:nvSpPr>
            <p:cNvPr id="29704" name="Line 8"/>
            <p:cNvSpPr>
              <a:spLocks noChangeShapeType="1"/>
            </p:cNvSpPr>
            <p:nvPr/>
          </p:nvSpPr>
          <p:spPr bwMode="auto">
            <a:xfrm flipH="1">
              <a:off x="288" y="1104"/>
              <a:ext cx="523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05" name="Rectangle 9"/>
            <p:cNvSpPr>
              <a:spLocks noChangeArrowheads="1"/>
            </p:cNvSpPr>
            <p:nvPr/>
          </p:nvSpPr>
          <p:spPr bwMode="auto">
            <a:xfrm>
              <a:off x="5504" y="96"/>
              <a:ext cx="144" cy="144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6" name="Rectangle 10"/>
            <p:cNvSpPr>
              <a:spLocks noChangeArrowheads="1"/>
            </p:cNvSpPr>
            <p:nvPr/>
          </p:nvSpPr>
          <p:spPr bwMode="auto">
            <a:xfrm>
              <a:off x="176" y="96"/>
              <a:ext cx="5326" cy="144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7" name="Rectangle 11"/>
            <p:cNvSpPr>
              <a:spLocks noChangeArrowheads="1"/>
            </p:cNvSpPr>
            <p:nvPr/>
          </p:nvSpPr>
          <p:spPr bwMode="auto">
            <a:xfrm>
              <a:off x="176" y="240"/>
              <a:ext cx="5326" cy="88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8" name="Rectangle 12"/>
            <p:cNvSpPr>
              <a:spLocks noChangeArrowheads="1"/>
            </p:cNvSpPr>
            <p:nvPr/>
          </p:nvSpPr>
          <p:spPr bwMode="auto">
            <a:xfrm>
              <a:off x="5504" y="241"/>
              <a:ext cx="144" cy="86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</p:grpSp>
      <p:pic>
        <p:nvPicPr>
          <p:cNvPr id="13" name="Picture 13" descr="SJSU-logo"/>
          <p:cNvPicPr>
            <a:picLocks noChangeAspect="1" noChangeArrowheads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66713" y="6172200"/>
            <a:ext cx="639762" cy="606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TextBox 13"/>
          <p:cNvSpPr txBox="1"/>
          <p:nvPr userDrawn="1"/>
        </p:nvSpPr>
        <p:spPr>
          <a:xfrm>
            <a:off x="1097318" y="6263609"/>
            <a:ext cx="162943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smtClean="0"/>
              <a:t>Computer</a:t>
            </a:r>
            <a:r>
              <a:rPr lang="en-US" sz="1000" baseline="0" dirty="0" smtClean="0"/>
              <a:t> Science Dept.</a:t>
            </a:r>
          </a:p>
          <a:p>
            <a:r>
              <a:rPr lang="en-US" sz="1000" baseline="0" dirty="0" smtClean="0"/>
              <a:t>Spring 2016: April </a:t>
            </a:r>
            <a:r>
              <a:rPr lang="en-US" sz="1000" baseline="0" dirty="0" smtClean="0"/>
              <a:t>19</a:t>
            </a:r>
            <a:endParaRPr lang="en-US" sz="1000" dirty="0"/>
          </a:p>
        </p:txBody>
      </p:sp>
      <p:sp>
        <p:nvSpPr>
          <p:cNvPr id="15" name="TextBox 14"/>
          <p:cNvSpPr txBox="1"/>
          <p:nvPr userDrawn="1"/>
        </p:nvSpPr>
        <p:spPr>
          <a:xfrm>
            <a:off x="3200066" y="6263609"/>
            <a:ext cx="302185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 smtClean="0"/>
              <a:t>CS 160 and CMPE/SE 131: Software Engineering</a:t>
            </a:r>
            <a:r>
              <a:rPr lang="en-US" sz="1000" baseline="0" dirty="0" smtClean="0"/>
              <a:t/>
            </a:r>
            <a:br>
              <a:rPr lang="en-US" sz="1000" baseline="0" dirty="0" smtClean="0"/>
            </a:br>
            <a:r>
              <a:rPr lang="en-US" sz="1000" baseline="0" dirty="0" smtClean="0"/>
              <a:t>© R. Mak</a:t>
            </a:r>
            <a:endParaRPr lang="en-US" sz="100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3" r:id="rId3"/>
    <p:sldLayoutId id="2147483661" r:id="rId4"/>
    <p:sldLayoutId id="2147483662" r:id="rId5"/>
  </p:sldLayoutIdLst>
  <p:timing>
    <p:tnLst>
      <p:par>
        <p:cTn xmlns:p14="http://schemas.microsoft.com/office/powerpoint/2010/main" id="1" dur="indefinite" restart="never" nodeType="tmRoot"/>
      </p:par>
    </p:tnLst>
  </p:timing>
  <p:hf hdr="0" ftr="0" dt="0"/>
  <p:txStyles>
    <p:titleStyle>
      <a:lvl1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2pPr>
      <a:lvl3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3pPr>
      <a:lvl4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4pPr>
      <a:lvl5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9pPr>
    </p:titleStyle>
    <p:bodyStyle>
      <a:lvl1pPr marL="469900" indent="-469900" algn="l" rtl="0" fontAlgn="base">
        <a:spcBef>
          <a:spcPct val="20000"/>
        </a:spcBef>
        <a:spcAft>
          <a:spcPct val="0"/>
        </a:spcAft>
        <a:buClr>
          <a:schemeClr val="bg2"/>
        </a:buClr>
        <a:buSzPct val="70000"/>
        <a:buFont typeface="Wingdings" charset="0"/>
        <a:buChar char="o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fontAlgn="base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charset="0"/>
        <a:buChar char="n"/>
        <a:defRPr sz="2400">
          <a:solidFill>
            <a:schemeClr val="tx1"/>
          </a:solidFill>
          <a:latin typeface="+mn-lt"/>
          <a:ea typeface="+mn-ea"/>
        </a:defRPr>
      </a:lvl2pPr>
      <a:lvl3pPr marL="1377950" indent="-468313" algn="l" rtl="0" fontAlgn="base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charset="0"/>
        <a:buChar char="o"/>
        <a:defRPr sz="2000">
          <a:solidFill>
            <a:schemeClr val="tx1"/>
          </a:solidFill>
          <a:latin typeface="+mn-lt"/>
          <a:ea typeface="+mn-ea"/>
        </a:defRPr>
      </a:lvl3pPr>
      <a:lvl4pPr marL="1827213" indent="-4381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charset="0"/>
        <a:buChar char="n"/>
        <a:defRPr sz="1600">
          <a:solidFill>
            <a:schemeClr val="tx1"/>
          </a:solidFill>
          <a:latin typeface="+mn-lt"/>
          <a:ea typeface="+mn-ea"/>
        </a:defRPr>
      </a:lvl4pPr>
      <a:lvl5pPr marL="22971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5pPr>
      <a:lvl6pPr marL="27543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6pPr>
      <a:lvl7pPr marL="32115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7pPr>
      <a:lvl8pPr marL="36687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8pPr>
      <a:lvl9pPr marL="41259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2" Type="http://schemas.openxmlformats.org/officeDocument/2006/relationships/hyperlink" Target="http://www.cs.sjsu.edu/~mak" TargetMode="Externa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computerhistory.org/" TargetMode="Externa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jpeg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9.png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0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s.sjsu.edu/~mak/1401/" TargetMode="External"/><Relationship Id="rId4" Type="http://schemas.openxmlformats.org/officeDocument/2006/relationships/hyperlink" Target="http://ed-thelen.org/1401Project/1401RestorationPage.html" TargetMode="External"/><Relationship Id="rId1" Type="http://schemas.openxmlformats.org/officeDocument/2006/relationships/slideLayout" Target="../slideLayouts/slideLayout2.xml"/><Relationship Id="rId2" Type="http://schemas.openxmlformats.org/officeDocument/2006/relationships/hyperlink" Target="http://en.wikipedia.org/wiki/IBM_1401" TargetMode="Externa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1.png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2.png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3.png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png"/><Relationship Id="rId3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823001" y="1417342"/>
            <a:ext cx="7696200" cy="2057400"/>
          </a:xfrm>
        </p:spPr>
        <p:txBody>
          <a:bodyPr/>
          <a:lstStyle/>
          <a:p>
            <a:r>
              <a:rPr lang="en-US" sz="3600" dirty="0"/>
              <a:t>CS </a:t>
            </a:r>
            <a:r>
              <a:rPr lang="en-US" sz="3600" dirty="0" smtClean="0"/>
              <a:t>160 and CMPE/SE 131</a:t>
            </a:r>
            <a:r>
              <a:rPr lang="en-US" sz="3600" dirty="0"/>
              <a:t/>
            </a:r>
            <a:br>
              <a:rPr lang="en-US" sz="3600" dirty="0"/>
            </a:br>
            <a:r>
              <a:rPr lang="en-US" sz="3600" dirty="0" smtClean="0"/>
              <a:t>Software </a:t>
            </a:r>
            <a:r>
              <a:rPr lang="en-US" sz="3600" dirty="0"/>
              <a:t>Engineering</a:t>
            </a:r>
            <a:br>
              <a:rPr lang="en-US" sz="3600" dirty="0"/>
            </a:br>
            <a:r>
              <a:rPr lang="en-US" sz="2400" dirty="0" smtClean="0"/>
              <a:t>April </a:t>
            </a:r>
            <a:r>
              <a:rPr lang="en-US" sz="2400" dirty="0" smtClean="0"/>
              <a:t>19 </a:t>
            </a:r>
            <a:r>
              <a:rPr lang="en-US" sz="2400" dirty="0" smtClean="0"/>
              <a:t>Class Meeting</a:t>
            </a:r>
            <a:endParaRPr lang="en-US" sz="2400" dirty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762000" y="3703317"/>
            <a:ext cx="7696200" cy="2377414"/>
          </a:xfrm>
        </p:spPr>
        <p:txBody>
          <a:bodyPr/>
          <a:lstStyle/>
          <a:p>
            <a:pPr algn="ctr">
              <a:lnSpc>
                <a:spcPct val="90000"/>
              </a:lnSpc>
            </a:pPr>
            <a:r>
              <a:rPr lang="en-US" dirty="0"/>
              <a:t>Department of Computer </a:t>
            </a:r>
            <a:r>
              <a:rPr lang="en-US" dirty="0" smtClean="0"/>
              <a:t>Science</a:t>
            </a:r>
            <a:br>
              <a:rPr lang="en-US" dirty="0" smtClean="0"/>
            </a:br>
            <a:r>
              <a:rPr lang="en-US" dirty="0" smtClean="0"/>
              <a:t>Department of Computer Engineering</a:t>
            </a:r>
            <a:br>
              <a:rPr lang="en-US" dirty="0" smtClean="0"/>
            </a:br>
            <a:r>
              <a:rPr lang="en-US" sz="2000" dirty="0" smtClean="0"/>
              <a:t>San José </a:t>
            </a:r>
            <a:r>
              <a:rPr lang="en-US" sz="2000" dirty="0"/>
              <a:t>State University</a:t>
            </a:r>
            <a:r>
              <a:rPr lang="en-US" dirty="0"/>
              <a:t/>
            </a:r>
            <a:br>
              <a:rPr lang="en-US" dirty="0"/>
            </a:br>
            <a:r>
              <a:rPr lang="en-US" sz="1200" dirty="0"/>
              <a:t/>
            </a:r>
            <a:br>
              <a:rPr lang="en-US" sz="1200" dirty="0"/>
            </a:br>
            <a:r>
              <a:rPr lang="en-US" dirty="0" smtClean="0"/>
              <a:t>Spring 2016 </a:t>
            </a: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Instructor</a:t>
            </a:r>
            <a:r>
              <a:rPr lang="en-US" dirty="0"/>
              <a:t>: Ron Mak</a:t>
            </a:r>
          </a:p>
          <a:p>
            <a:pPr algn="ctr">
              <a:lnSpc>
                <a:spcPct val="90000"/>
              </a:lnSpc>
            </a:pPr>
            <a:r>
              <a:rPr lang="en-US" sz="2000" dirty="0">
                <a:hlinkClick r:id="rId2"/>
              </a:rPr>
              <a:t>www.cs.sjsu.edu/~</a:t>
            </a:r>
            <a:r>
              <a:rPr lang="en-US" sz="2000" dirty="0" smtClean="0">
                <a:hlinkClick r:id="rId2"/>
              </a:rPr>
              <a:t>mak</a:t>
            </a:r>
            <a:r>
              <a:rPr lang="en-US" sz="2000" dirty="0" smtClean="0"/>
              <a:t> </a:t>
            </a:r>
            <a:endParaRPr lang="en-US" sz="2000" dirty="0"/>
          </a:p>
        </p:txBody>
      </p:sp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23001" y="4618989"/>
            <a:ext cx="1154113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pic>
        <p:nvPicPr>
          <p:cNvPr id="6" name="Picture 5" descr="sjsu_logo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857975" y="4526268"/>
            <a:ext cx="1371625" cy="12902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6" descr="Screen Shot 2015-08-23 at 4.03.00 PM.p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956049" y="4617707"/>
            <a:ext cx="878610" cy="118870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Formal Code Review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031853" y="6248400"/>
            <a:ext cx="1905000" cy="457200"/>
          </a:xfrm>
        </p:spPr>
        <p:txBody>
          <a:bodyPr/>
          <a:lstStyle/>
          <a:p>
            <a:fld id="{E3E26E3E-A15E-8945-8438-BECDE139A8AE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399063" y="1234464"/>
            <a:ext cx="4172937" cy="923330"/>
          </a:xfrm>
          <a:prstGeom prst="rect">
            <a:avLst/>
          </a:prstGeom>
          <a:solidFill>
            <a:srgbClr val="FFFFC2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 smtClean="0"/>
              <a:t>Planning</a:t>
            </a:r>
          </a:p>
          <a:p>
            <a:pPr marL="285750" indent="-285750">
              <a:buFont typeface="Arial"/>
              <a:buChar char="•"/>
            </a:pPr>
            <a:r>
              <a:rPr lang="en-US" dirty="0" smtClean="0"/>
              <a:t>Verify materials meet review criteria.</a:t>
            </a:r>
          </a:p>
          <a:p>
            <a:pPr marL="285750" indent="-285750">
              <a:buFont typeface="Arial"/>
              <a:buChar char="•"/>
            </a:pPr>
            <a:r>
              <a:rPr lang="en-US" dirty="0" smtClean="0"/>
              <a:t>Schedule introductory meeting.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424711" y="2410457"/>
            <a:ext cx="4121641" cy="1200329"/>
          </a:xfrm>
          <a:prstGeom prst="rect">
            <a:avLst/>
          </a:prstGeom>
          <a:solidFill>
            <a:srgbClr val="FFFFC2"/>
          </a:solidFill>
          <a:ln>
            <a:solidFill>
              <a:srgbClr val="000000"/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 smtClean="0"/>
              <a:t>Introductory meeting</a:t>
            </a:r>
          </a:p>
          <a:p>
            <a:pPr marL="285750" indent="-285750">
              <a:buFont typeface="Arial"/>
              <a:buChar char="•"/>
            </a:pPr>
            <a:r>
              <a:rPr lang="en-US" dirty="0" smtClean="0"/>
              <a:t>Developer presents materials.</a:t>
            </a:r>
          </a:p>
          <a:p>
            <a:pPr marL="285750" indent="-285750">
              <a:buFont typeface="Arial"/>
              <a:buChar char="•"/>
            </a:pPr>
            <a:r>
              <a:rPr lang="en-US" dirty="0" smtClean="0"/>
              <a:t>Moderator explains goals and rules.</a:t>
            </a:r>
          </a:p>
          <a:p>
            <a:pPr marL="285750" indent="-285750">
              <a:buFont typeface="Arial"/>
              <a:buChar char="•"/>
            </a:pPr>
            <a:r>
              <a:rPr lang="en-US" dirty="0" smtClean="0"/>
              <a:t>Schedule inspection meeting.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924848" y="3813809"/>
            <a:ext cx="3121367" cy="1200329"/>
          </a:xfrm>
          <a:prstGeom prst="rect">
            <a:avLst/>
          </a:prstGeom>
          <a:solidFill>
            <a:srgbClr val="FFFFC2"/>
          </a:solidFill>
          <a:ln>
            <a:solidFill>
              <a:srgbClr val="000000"/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 smtClean="0"/>
              <a:t>Inspection meeting</a:t>
            </a:r>
          </a:p>
          <a:p>
            <a:pPr marL="285750" indent="-285750">
              <a:buFont typeface="Arial"/>
              <a:buChar char="•"/>
            </a:pPr>
            <a:r>
              <a:rPr lang="en-US" dirty="0" smtClean="0"/>
              <a:t>Group reviews materials.</a:t>
            </a:r>
          </a:p>
          <a:p>
            <a:pPr marL="285750" indent="-285750">
              <a:buFont typeface="Arial"/>
              <a:buChar char="•"/>
            </a:pPr>
            <a:r>
              <a:rPr lang="en-US" dirty="0" smtClean="0"/>
              <a:t>Log bugs.</a:t>
            </a:r>
          </a:p>
          <a:p>
            <a:pPr marL="285750" indent="-285750">
              <a:buFont typeface="Arial"/>
              <a:buChar char="•"/>
            </a:pPr>
            <a:r>
              <a:rPr lang="en-US" dirty="0" smtClean="0"/>
              <a:t>Recorder collects metrics.</a:t>
            </a:r>
            <a:endParaRPr lang="en-US" dirty="0"/>
          </a:p>
        </p:txBody>
      </p:sp>
      <p:cxnSp>
        <p:nvCxnSpPr>
          <p:cNvPr id="15" name="Straight Arrow Connector 14"/>
          <p:cNvCxnSpPr>
            <a:stCxn id="5" idx="2"/>
            <a:endCxn id="6" idx="0"/>
          </p:cNvCxnSpPr>
          <p:nvPr/>
        </p:nvCxnSpPr>
        <p:spPr bwMode="auto">
          <a:xfrm>
            <a:off x="2485532" y="2157794"/>
            <a:ext cx="0" cy="252663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17" name="Straight Arrow Connector 16"/>
          <p:cNvCxnSpPr>
            <a:stCxn id="6" idx="2"/>
            <a:endCxn id="7" idx="0"/>
          </p:cNvCxnSpPr>
          <p:nvPr/>
        </p:nvCxnSpPr>
        <p:spPr bwMode="auto">
          <a:xfrm>
            <a:off x="2485532" y="3610786"/>
            <a:ext cx="0" cy="203023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grpSp>
        <p:nvGrpSpPr>
          <p:cNvPr id="51" name="Group 50"/>
          <p:cNvGrpSpPr/>
          <p:nvPr/>
        </p:nvGrpSpPr>
        <p:grpSpPr>
          <a:xfrm>
            <a:off x="1936897" y="5014138"/>
            <a:ext cx="1097268" cy="965624"/>
            <a:chOff x="1936897" y="5014138"/>
            <a:chExt cx="1097268" cy="965624"/>
          </a:xfrm>
        </p:grpSpPr>
        <p:grpSp>
          <p:nvGrpSpPr>
            <p:cNvPr id="20" name="Group 19"/>
            <p:cNvGrpSpPr/>
            <p:nvPr/>
          </p:nvGrpSpPr>
          <p:grpSpPr>
            <a:xfrm>
              <a:off x="1936897" y="5248250"/>
              <a:ext cx="1097268" cy="731512"/>
              <a:chOff x="2096242" y="5440658"/>
              <a:chExt cx="1097268" cy="731512"/>
            </a:xfrm>
          </p:grpSpPr>
          <p:sp>
            <p:nvSpPr>
              <p:cNvPr id="11" name="Diamond 10"/>
              <p:cNvSpPr/>
              <p:nvPr/>
            </p:nvSpPr>
            <p:spPr bwMode="auto">
              <a:xfrm>
                <a:off x="2096242" y="5440658"/>
                <a:ext cx="1097268" cy="731512"/>
              </a:xfrm>
              <a:prstGeom prst="diamond">
                <a:avLst/>
              </a:prstGeom>
              <a:solidFill>
                <a:srgbClr val="FFCC66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05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12" name="TextBox 11"/>
              <p:cNvSpPr txBox="1"/>
              <p:nvPr/>
            </p:nvSpPr>
            <p:spPr>
              <a:xfrm>
                <a:off x="2307960" y="5532097"/>
                <a:ext cx="673832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1400" dirty="0" smtClean="0"/>
                  <a:t>Any</a:t>
                </a:r>
              </a:p>
              <a:p>
                <a:pPr algn="ctr"/>
                <a:r>
                  <a:rPr lang="en-US" sz="1400" dirty="0" smtClean="0"/>
                  <a:t>bugs?</a:t>
                </a:r>
                <a:endParaRPr lang="en-US" sz="1400" dirty="0"/>
              </a:p>
            </p:txBody>
          </p:sp>
        </p:grpSp>
        <p:cxnSp>
          <p:nvCxnSpPr>
            <p:cNvPr id="19" name="Straight Arrow Connector 18"/>
            <p:cNvCxnSpPr>
              <a:stCxn id="7" idx="2"/>
              <a:endCxn id="11" idx="0"/>
            </p:cNvCxnSpPr>
            <p:nvPr/>
          </p:nvCxnSpPr>
          <p:spPr bwMode="auto">
            <a:xfrm flipH="1">
              <a:off x="2485531" y="5014138"/>
              <a:ext cx="1" cy="234112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</p:grpSp>
      <p:grpSp>
        <p:nvGrpSpPr>
          <p:cNvPr id="53" name="Group 52"/>
          <p:cNvGrpSpPr/>
          <p:nvPr/>
        </p:nvGrpSpPr>
        <p:grpSpPr>
          <a:xfrm>
            <a:off x="3017537" y="2057415"/>
            <a:ext cx="5739096" cy="3566121"/>
            <a:chOff x="3017537" y="2057415"/>
            <a:chExt cx="5739096" cy="3566121"/>
          </a:xfrm>
        </p:grpSpPr>
        <p:sp>
          <p:nvSpPr>
            <p:cNvPr id="8" name="TextBox 7"/>
            <p:cNvSpPr txBox="1"/>
            <p:nvPr/>
          </p:nvSpPr>
          <p:spPr>
            <a:xfrm>
              <a:off x="5212073" y="2057415"/>
              <a:ext cx="3544560" cy="923330"/>
            </a:xfrm>
            <a:prstGeom prst="rect">
              <a:avLst/>
            </a:prstGeom>
            <a:solidFill>
              <a:srgbClr val="FFFFC2"/>
            </a:solidFill>
            <a:ln>
              <a:solidFill>
                <a:srgbClr val="000000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b="1" dirty="0" smtClean="0"/>
                <a:t>Rework</a:t>
              </a:r>
            </a:p>
            <a:p>
              <a:pPr marL="285750" indent="-285750">
                <a:buFont typeface="Arial"/>
                <a:buChar char="•"/>
              </a:pPr>
              <a:r>
                <a:rPr lang="en-US" dirty="0" smtClean="0"/>
                <a:t>Developer fixes bugs alone.</a:t>
              </a:r>
            </a:p>
            <a:p>
              <a:pPr marL="285750" indent="-285750">
                <a:buFont typeface="Arial"/>
                <a:buChar char="•"/>
              </a:pPr>
              <a:r>
                <a:rPr lang="en-US" dirty="0" smtClean="0"/>
                <a:t>Schedule verification meeting.</a:t>
              </a:r>
              <a:endParaRPr lang="en-US" dirty="0"/>
            </a:p>
          </p:txBody>
        </p:sp>
        <p:cxnSp>
          <p:nvCxnSpPr>
            <p:cNvPr id="25" name="Elbow Connector 24"/>
            <p:cNvCxnSpPr>
              <a:stCxn id="11" idx="3"/>
              <a:endCxn id="8" idx="1"/>
            </p:cNvCxnSpPr>
            <p:nvPr/>
          </p:nvCxnSpPr>
          <p:spPr bwMode="auto">
            <a:xfrm flipV="1">
              <a:off x="3034165" y="2519080"/>
              <a:ext cx="2177908" cy="3094926"/>
            </a:xfrm>
            <a:prstGeom prst="bentConnector3">
              <a:avLst>
                <a:gd name="adj1" fmla="val 83837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sp>
          <p:nvSpPr>
            <p:cNvPr id="47" name="TextBox 46"/>
            <p:cNvSpPr txBox="1"/>
            <p:nvPr/>
          </p:nvSpPr>
          <p:spPr>
            <a:xfrm>
              <a:off x="3017537" y="5315759"/>
              <a:ext cx="477552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/>
                <a:t>Yes</a:t>
              </a:r>
              <a:endParaRPr lang="en-US" sz="1400" dirty="0"/>
            </a:p>
          </p:txBody>
        </p:sp>
      </p:grpSp>
      <p:grpSp>
        <p:nvGrpSpPr>
          <p:cNvPr id="54" name="Group 53"/>
          <p:cNvGrpSpPr/>
          <p:nvPr/>
        </p:nvGrpSpPr>
        <p:grpSpPr>
          <a:xfrm>
            <a:off x="4846317" y="2980745"/>
            <a:ext cx="2686670" cy="996889"/>
            <a:chOff x="4846317" y="2980745"/>
            <a:chExt cx="2686670" cy="996889"/>
          </a:xfrm>
        </p:grpSpPr>
        <p:grpSp>
          <p:nvGrpSpPr>
            <p:cNvPr id="31" name="Group 30"/>
            <p:cNvGrpSpPr/>
            <p:nvPr/>
          </p:nvGrpSpPr>
          <p:grpSpPr>
            <a:xfrm>
              <a:off x="6435719" y="3246122"/>
              <a:ext cx="1097268" cy="731512"/>
              <a:chOff x="2096242" y="5440658"/>
              <a:chExt cx="1097268" cy="731512"/>
            </a:xfrm>
          </p:grpSpPr>
          <p:sp>
            <p:nvSpPr>
              <p:cNvPr id="32" name="Diamond 31"/>
              <p:cNvSpPr/>
              <p:nvPr/>
            </p:nvSpPr>
            <p:spPr bwMode="auto">
              <a:xfrm>
                <a:off x="2096242" y="5440658"/>
                <a:ext cx="1097268" cy="731512"/>
              </a:xfrm>
              <a:prstGeom prst="diamond">
                <a:avLst/>
              </a:prstGeom>
              <a:solidFill>
                <a:srgbClr val="FFCC66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05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33" name="TextBox 32"/>
              <p:cNvSpPr txBox="1"/>
              <p:nvPr/>
            </p:nvSpPr>
            <p:spPr>
              <a:xfrm>
                <a:off x="2307960" y="5532097"/>
                <a:ext cx="673832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1400" dirty="0" smtClean="0"/>
                  <a:t>More</a:t>
                </a:r>
              </a:p>
              <a:p>
                <a:pPr algn="ctr"/>
                <a:r>
                  <a:rPr lang="en-US" sz="1400" dirty="0" smtClean="0"/>
                  <a:t>bugs?</a:t>
                </a:r>
                <a:endParaRPr lang="en-US" sz="1400" dirty="0"/>
              </a:p>
            </p:txBody>
          </p:sp>
        </p:grpSp>
        <p:cxnSp>
          <p:nvCxnSpPr>
            <p:cNvPr id="37" name="Straight Arrow Connector 36"/>
            <p:cNvCxnSpPr/>
            <p:nvPr/>
          </p:nvCxnSpPr>
          <p:spPr bwMode="auto">
            <a:xfrm>
              <a:off x="6984353" y="2980745"/>
              <a:ext cx="0" cy="265377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42" name="Straight Arrow Connector 41"/>
            <p:cNvCxnSpPr>
              <a:stCxn id="32" idx="1"/>
            </p:cNvCxnSpPr>
            <p:nvPr/>
          </p:nvCxnSpPr>
          <p:spPr bwMode="auto">
            <a:xfrm flipH="1">
              <a:off x="4846317" y="3611878"/>
              <a:ext cx="1589402" cy="0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sp>
          <p:nvSpPr>
            <p:cNvPr id="48" name="TextBox 47"/>
            <p:cNvSpPr txBox="1"/>
            <p:nvPr/>
          </p:nvSpPr>
          <p:spPr>
            <a:xfrm>
              <a:off x="6014667" y="3337561"/>
              <a:ext cx="477552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/>
                <a:t>Yes</a:t>
              </a:r>
              <a:endParaRPr lang="en-US" sz="1400" dirty="0"/>
            </a:p>
          </p:txBody>
        </p:sp>
      </p:grpSp>
      <p:grpSp>
        <p:nvGrpSpPr>
          <p:cNvPr id="52" name="Group 51"/>
          <p:cNvGrpSpPr/>
          <p:nvPr/>
        </p:nvGrpSpPr>
        <p:grpSpPr>
          <a:xfrm>
            <a:off x="2103147" y="5897853"/>
            <a:ext cx="5300514" cy="457195"/>
            <a:chOff x="2103147" y="5897853"/>
            <a:chExt cx="5300514" cy="457195"/>
          </a:xfrm>
        </p:grpSpPr>
        <p:sp>
          <p:nvSpPr>
            <p:cNvPr id="10" name="TextBox 9"/>
            <p:cNvSpPr txBox="1"/>
            <p:nvPr/>
          </p:nvSpPr>
          <p:spPr>
            <a:xfrm>
              <a:off x="6565045" y="5985716"/>
              <a:ext cx="838616" cy="369332"/>
            </a:xfrm>
            <a:prstGeom prst="rect">
              <a:avLst/>
            </a:prstGeom>
            <a:solidFill>
              <a:srgbClr val="0033CC"/>
            </a:solidFill>
            <a:ln>
              <a:solidFill>
                <a:srgbClr val="000000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b="1" dirty="0" smtClean="0">
                  <a:solidFill>
                    <a:srgbClr val="FFFF00"/>
                  </a:solidFill>
                </a:rPr>
                <a:t>Done!</a:t>
              </a:r>
            </a:p>
          </p:txBody>
        </p:sp>
        <p:cxnSp>
          <p:nvCxnSpPr>
            <p:cNvPr id="29" name="Elbow Connector 28"/>
            <p:cNvCxnSpPr>
              <a:stCxn id="11" idx="2"/>
              <a:endCxn id="10" idx="1"/>
            </p:cNvCxnSpPr>
            <p:nvPr/>
          </p:nvCxnSpPr>
          <p:spPr bwMode="auto">
            <a:xfrm rot="16200000" flipH="1">
              <a:off x="4429978" y="4035315"/>
              <a:ext cx="190620" cy="4079514"/>
            </a:xfrm>
            <a:prstGeom prst="bentConnector2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sp>
          <p:nvSpPr>
            <p:cNvPr id="49" name="TextBox 48"/>
            <p:cNvSpPr txBox="1"/>
            <p:nvPr/>
          </p:nvSpPr>
          <p:spPr>
            <a:xfrm>
              <a:off x="2103147" y="5897853"/>
              <a:ext cx="414171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/>
                <a:t>No</a:t>
              </a:r>
              <a:endParaRPr lang="en-US" sz="1400" dirty="0"/>
            </a:p>
          </p:txBody>
        </p:sp>
      </p:grpSp>
      <p:grpSp>
        <p:nvGrpSpPr>
          <p:cNvPr id="55" name="Group 54"/>
          <p:cNvGrpSpPr/>
          <p:nvPr/>
        </p:nvGrpSpPr>
        <p:grpSpPr>
          <a:xfrm>
            <a:off x="5372374" y="3944174"/>
            <a:ext cx="3223959" cy="2041542"/>
            <a:chOff x="5372374" y="3944174"/>
            <a:chExt cx="3223959" cy="2041542"/>
          </a:xfrm>
        </p:grpSpPr>
        <p:sp>
          <p:nvSpPr>
            <p:cNvPr id="9" name="TextBox 8"/>
            <p:cNvSpPr txBox="1"/>
            <p:nvPr/>
          </p:nvSpPr>
          <p:spPr>
            <a:xfrm>
              <a:off x="5372374" y="4251951"/>
              <a:ext cx="3223959" cy="646331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rgbClr val="000000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b="1" dirty="0" smtClean="0"/>
                <a:t>Verification meeting</a:t>
              </a:r>
            </a:p>
            <a:p>
              <a:pPr marL="285750" indent="-285750">
                <a:buFont typeface="Arial"/>
                <a:buChar char="•"/>
              </a:pPr>
              <a:r>
                <a:rPr lang="en-US" dirty="0" smtClean="0"/>
                <a:t>Reviewers verify bug fixes.</a:t>
              </a:r>
              <a:endParaRPr lang="en-US" dirty="0"/>
            </a:p>
          </p:txBody>
        </p:sp>
        <p:cxnSp>
          <p:nvCxnSpPr>
            <p:cNvPr id="39" name="Straight Arrow Connector 38"/>
            <p:cNvCxnSpPr/>
            <p:nvPr/>
          </p:nvCxnSpPr>
          <p:spPr bwMode="auto">
            <a:xfrm>
              <a:off x="6984353" y="3977634"/>
              <a:ext cx="1" cy="274317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45" name="Straight Arrow Connector 44"/>
            <p:cNvCxnSpPr/>
            <p:nvPr/>
          </p:nvCxnSpPr>
          <p:spPr bwMode="auto">
            <a:xfrm flipH="1">
              <a:off x="6984353" y="4898282"/>
              <a:ext cx="1" cy="1087434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sp>
          <p:nvSpPr>
            <p:cNvPr id="50" name="TextBox 49"/>
            <p:cNvSpPr txBox="1"/>
            <p:nvPr/>
          </p:nvSpPr>
          <p:spPr>
            <a:xfrm>
              <a:off x="6992438" y="3944174"/>
              <a:ext cx="414171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/>
                <a:t>No</a:t>
              </a:r>
              <a:endParaRPr lang="en-US" sz="1400" dirty="0"/>
            </a:p>
          </p:txBody>
        </p:sp>
      </p:grpSp>
    </p:spTree>
    <p:extLst>
      <p:ext uri="{BB962C8B-B14F-4D97-AF65-F5344CB8AC3E}">
        <p14:creationId xmlns:p14="http://schemas.microsoft.com/office/powerpoint/2010/main" val="361413697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to Review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Your source code, of course.</a:t>
            </a:r>
          </a:p>
          <a:p>
            <a:pPr lvl="4"/>
            <a:endParaRPr lang="en-US" dirty="0" smtClean="0"/>
          </a:p>
          <a:p>
            <a:r>
              <a:rPr lang="en-US" dirty="0" smtClean="0"/>
              <a:t>But also:</a:t>
            </a:r>
          </a:p>
          <a:p>
            <a:pPr lvl="4"/>
            <a:endParaRPr lang="en-US" dirty="0" smtClean="0"/>
          </a:p>
          <a:p>
            <a:pPr lvl="1"/>
            <a:r>
              <a:rPr lang="en-US" dirty="0" smtClean="0"/>
              <a:t>design documentation</a:t>
            </a:r>
          </a:p>
          <a:p>
            <a:pPr lvl="1"/>
            <a:r>
              <a:rPr lang="en-US" dirty="0" smtClean="0"/>
              <a:t>project plans and schedules</a:t>
            </a:r>
          </a:p>
          <a:p>
            <a:pPr lvl="1"/>
            <a:r>
              <a:rPr lang="en-US" dirty="0" smtClean="0"/>
              <a:t>test plans</a:t>
            </a:r>
          </a:p>
          <a:p>
            <a:pPr lvl="1"/>
            <a:r>
              <a:rPr lang="en-US" dirty="0" smtClean="0"/>
              <a:t>deployment plans</a:t>
            </a:r>
          </a:p>
          <a:p>
            <a:pPr lvl="1"/>
            <a:r>
              <a:rPr lang="en-US" dirty="0" smtClean="0"/>
              <a:t>maintenance plans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26E3E-A15E-8945-8438-BECDE139A8AE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515361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to Ask During a Code Review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are the goals of the review?</a:t>
            </a:r>
          </a:p>
          <a:p>
            <a:pPr lvl="1"/>
            <a:r>
              <a:rPr lang="en-US" dirty="0" smtClean="0"/>
              <a:t>Reduce the number of bugs.</a:t>
            </a:r>
          </a:p>
          <a:p>
            <a:pPr lvl="1"/>
            <a:r>
              <a:rPr lang="en-US" dirty="0" smtClean="0"/>
              <a:t>Reduce support costs.</a:t>
            </a:r>
          </a:p>
          <a:p>
            <a:pPr lvl="5"/>
            <a:endParaRPr lang="en-US" dirty="0" smtClean="0"/>
          </a:p>
          <a:p>
            <a:r>
              <a:rPr lang="en-US" dirty="0" smtClean="0"/>
              <a:t>How will you collect metrics?</a:t>
            </a:r>
          </a:p>
          <a:p>
            <a:pPr lvl="1"/>
            <a:r>
              <a:rPr lang="en-US" dirty="0" smtClean="0"/>
              <a:t>Without a quantifiable measure of success, </a:t>
            </a:r>
            <a:br>
              <a:rPr lang="en-US" dirty="0" smtClean="0"/>
            </a:br>
            <a:r>
              <a:rPr lang="en-US" dirty="0" smtClean="0"/>
              <a:t>how do you know the review process is helping?</a:t>
            </a:r>
          </a:p>
          <a:p>
            <a:pPr lvl="1"/>
            <a:r>
              <a:rPr lang="en-US" dirty="0" smtClean="0"/>
              <a:t>Can you assign a dollar value to each measurable goal?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26E3E-A15E-8945-8438-BECDE139A8AE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122755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40488" y="1476030"/>
            <a:ext cx="5029200" cy="45132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do Code Reviews?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1584965"/>
          </a:xfrm>
        </p:spPr>
        <p:txBody>
          <a:bodyPr/>
          <a:lstStyle/>
          <a:p>
            <a:r>
              <a:rPr lang="en-US" dirty="0" smtClean="0"/>
              <a:t>Recall this diagram:</a:t>
            </a:r>
          </a:p>
          <a:p>
            <a:pPr lvl="4"/>
            <a:endParaRPr lang="en-US" dirty="0" smtClean="0"/>
          </a:p>
          <a:p>
            <a:pPr lvl="1"/>
            <a:r>
              <a:rPr lang="en-US" dirty="0" smtClean="0"/>
              <a:t>The sooner you find and fix bugs,</a:t>
            </a:r>
            <a:br>
              <a:rPr lang="en-US" dirty="0" smtClean="0"/>
            </a:br>
            <a:r>
              <a:rPr lang="en-US" dirty="0" smtClean="0"/>
              <a:t>the less expensive it is.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26E3E-A15E-8945-8438-BECDE139A8AE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991251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do Code Reviews</a:t>
            </a:r>
            <a:r>
              <a:rPr lang="en-US" dirty="0" smtClean="0"/>
              <a:t>? </a:t>
            </a:r>
            <a:r>
              <a:rPr lang="en-US" i="1" dirty="0" smtClean="0"/>
              <a:t>cont’d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45" y="1295401"/>
            <a:ext cx="8229600" cy="4968208"/>
          </a:xfrm>
        </p:spPr>
        <p:txBody>
          <a:bodyPr/>
          <a:lstStyle/>
          <a:p>
            <a:r>
              <a:rPr lang="en-US" dirty="0" smtClean="0"/>
              <a:t>Code reviews add </a:t>
            </a:r>
            <a:r>
              <a:rPr lang="en-US" dirty="0" smtClean="0">
                <a:solidFill>
                  <a:srgbClr val="B23C00"/>
                </a:solidFill>
              </a:rPr>
              <a:t>collaboration</a:t>
            </a:r>
            <a:r>
              <a:rPr lang="en-US" dirty="0" smtClean="0"/>
              <a:t>,</a:t>
            </a:r>
            <a:br>
              <a:rPr lang="en-US" dirty="0" smtClean="0"/>
            </a:br>
            <a:r>
              <a:rPr lang="en-US" dirty="0" smtClean="0">
                <a:solidFill>
                  <a:srgbClr val="B23C00"/>
                </a:solidFill>
              </a:rPr>
              <a:t>communication</a:t>
            </a:r>
            <a:r>
              <a:rPr lang="en-US" dirty="0" smtClean="0"/>
              <a:t>, and </a:t>
            </a:r>
            <a:r>
              <a:rPr lang="en-US" dirty="0" smtClean="0">
                <a:solidFill>
                  <a:srgbClr val="B23C00"/>
                </a:solidFill>
              </a:rPr>
              <a:t>coordination</a:t>
            </a:r>
            <a:r>
              <a:rPr lang="en-US" dirty="0" smtClean="0"/>
              <a:t> </a:t>
            </a:r>
            <a:br>
              <a:rPr lang="en-US" dirty="0" smtClean="0"/>
            </a:br>
            <a:r>
              <a:rPr lang="en-US" dirty="0" smtClean="0"/>
              <a:t>to software development.</a:t>
            </a:r>
          </a:p>
          <a:p>
            <a:pPr lvl="1"/>
            <a:r>
              <a:rPr lang="en-US" dirty="0" smtClean="0"/>
              <a:t>Programmers want to work alone.</a:t>
            </a:r>
          </a:p>
          <a:p>
            <a:pPr lvl="1"/>
            <a:r>
              <a:rPr lang="en-US" dirty="0" smtClean="0"/>
              <a:t>Programmers unit test their own code, </a:t>
            </a:r>
            <a:br>
              <a:rPr lang="en-US" dirty="0" smtClean="0"/>
            </a:br>
            <a:r>
              <a:rPr lang="en-US" dirty="0" smtClean="0"/>
              <a:t>but another pair of eyes will catch more bugs.</a:t>
            </a:r>
          </a:p>
          <a:p>
            <a:pPr lvl="5"/>
            <a:endParaRPr lang="en-US" dirty="0" smtClean="0"/>
          </a:p>
          <a:p>
            <a:r>
              <a:rPr lang="en-US" dirty="0" smtClean="0"/>
              <a:t>An undetected defect can be extremely costly.</a:t>
            </a:r>
          </a:p>
          <a:p>
            <a:pPr lvl="1"/>
            <a:r>
              <a:rPr lang="en-US" dirty="0" smtClean="0"/>
              <a:t>One bug can result in the loss of market share.</a:t>
            </a:r>
          </a:p>
          <a:p>
            <a:pPr lvl="5"/>
            <a:endParaRPr lang="en-US" dirty="0" smtClean="0"/>
          </a:p>
          <a:p>
            <a:r>
              <a:rPr lang="en-US" dirty="0" smtClean="0"/>
              <a:t>A successfully implemented code review process can be a </a:t>
            </a:r>
            <a:r>
              <a:rPr lang="en-US" dirty="0" smtClean="0">
                <a:solidFill>
                  <a:srgbClr val="B23C00"/>
                </a:solidFill>
              </a:rPr>
              <a:t>competitive advantage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26E3E-A15E-8945-8438-BECDE139A8AE}" type="slidenum">
              <a:rPr lang="en-US" smtClean="0"/>
              <a:pPr/>
              <a:t>14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6697243" y="1234464"/>
            <a:ext cx="2172390" cy="193899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2000" u="sng" dirty="0" smtClean="0"/>
              <a:t>Recall</a:t>
            </a:r>
            <a:r>
              <a:rPr lang="en-US" sz="2000" dirty="0" smtClean="0"/>
              <a:t>:</a:t>
            </a:r>
          </a:p>
          <a:p>
            <a:pPr marL="285750" indent="-285750">
              <a:buFont typeface="Arial"/>
              <a:buChar char="•"/>
            </a:pPr>
            <a:r>
              <a:rPr lang="en-US" sz="2000" dirty="0" smtClean="0">
                <a:solidFill>
                  <a:srgbClr val="0033CC"/>
                </a:solidFill>
              </a:rPr>
              <a:t>change</a:t>
            </a:r>
          </a:p>
          <a:p>
            <a:pPr marL="285750" indent="-285750">
              <a:buFont typeface="Arial"/>
              <a:buChar char="•"/>
            </a:pPr>
            <a:r>
              <a:rPr lang="en-US" sz="2000" dirty="0" smtClean="0">
                <a:solidFill>
                  <a:srgbClr val="0033CC"/>
                </a:solidFill>
              </a:rPr>
              <a:t>complexity</a:t>
            </a:r>
          </a:p>
          <a:p>
            <a:pPr marL="285750" indent="-285750">
              <a:buFont typeface="Arial"/>
              <a:buChar char="•"/>
            </a:pPr>
            <a:r>
              <a:rPr lang="en-US" sz="2000" dirty="0" smtClean="0">
                <a:solidFill>
                  <a:srgbClr val="B23C00"/>
                </a:solidFill>
              </a:rPr>
              <a:t>collaboration</a:t>
            </a:r>
          </a:p>
          <a:p>
            <a:pPr marL="285750" indent="-285750">
              <a:buFont typeface="Arial"/>
              <a:buChar char="•"/>
            </a:pPr>
            <a:r>
              <a:rPr lang="en-US" sz="2000" dirty="0" smtClean="0">
                <a:solidFill>
                  <a:srgbClr val="B23C00"/>
                </a:solidFill>
              </a:rPr>
              <a:t>communication</a:t>
            </a:r>
          </a:p>
          <a:p>
            <a:pPr marL="285750" indent="-285750">
              <a:buFont typeface="Arial"/>
              <a:buChar char="•"/>
            </a:pPr>
            <a:r>
              <a:rPr lang="en-US" sz="2000" dirty="0" smtClean="0">
                <a:solidFill>
                  <a:srgbClr val="B23C00"/>
                </a:solidFill>
              </a:rPr>
              <a:t>coordination</a:t>
            </a:r>
            <a:endParaRPr lang="en-US" sz="2000" dirty="0">
              <a:solidFill>
                <a:srgbClr val="B23C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8585120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Benefits of Code Reviews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Direct benefits</a:t>
            </a:r>
          </a:p>
          <a:p>
            <a:pPr lvl="1"/>
            <a:r>
              <a:rPr lang="en-US" dirty="0" smtClean="0"/>
              <a:t>improved code quality</a:t>
            </a:r>
          </a:p>
          <a:p>
            <a:pPr lvl="1"/>
            <a:r>
              <a:rPr lang="en-US" dirty="0" smtClean="0"/>
              <a:t>fewer bugs</a:t>
            </a:r>
          </a:p>
          <a:p>
            <a:pPr lvl="1"/>
            <a:r>
              <a:rPr lang="en-US" dirty="0" smtClean="0"/>
              <a:t>improved communication about the code</a:t>
            </a:r>
          </a:p>
          <a:p>
            <a:pPr lvl="1"/>
            <a:r>
              <a:rPr lang="en-US" dirty="0" smtClean="0"/>
              <a:t>education of junior or newly hired programmers</a:t>
            </a:r>
          </a:p>
          <a:p>
            <a:pPr lvl="5"/>
            <a:endParaRPr lang="en-US" dirty="0" smtClean="0"/>
          </a:p>
          <a:p>
            <a:r>
              <a:rPr lang="en-US" dirty="0" smtClean="0"/>
              <a:t>Indirect benefits</a:t>
            </a:r>
          </a:p>
          <a:p>
            <a:pPr lvl="1"/>
            <a:r>
              <a:rPr lang="en-US" dirty="0" smtClean="0"/>
              <a:t>shorter development and test iterations</a:t>
            </a:r>
          </a:p>
          <a:p>
            <a:pPr lvl="1"/>
            <a:r>
              <a:rPr lang="en-US" dirty="0" smtClean="0"/>
              <a:t>reduced impact on technical support</a:t>
            </a:r>
          </a:p>
          <a:p>
            <a:pPr lvl="1"/>
            <a:r>
              <a:rPr lang="en-US" dirty="0" smtClean="0"/>
              <a:t>more customer satisfaction</a:t>
            </a:r>
          </a:p>
          <a:p>
            <a:pPr lvl="1"/>
            <a:r>
              <a:rPr lang="en-US" dirty="0" smtClean="0"/>
              <a:t>more maintainable code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26E3E-A15E-8945-8438-BECDE139A8AE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3256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Resistance to Code Reviews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Programmer egos</a:t>
            </a:r>
          </a:p>
          <a:p>
            <a:pPr lvl="4"/>
            <a:endParaRPr lang="en-US" dirty="0" smtClean="0"/>
          </a:p>
          <a:p>
            <a:pPr lvl="1"/>
            <a:r>
              <a:rPr lang="en-US" dirty="0" smtClean="0"/>
              <a:t>Two classes of programmers:</a:t>
            </a:r>
            <a:br>
              <a:rPr lang="en-US" dirty="0" smtClean="0"/>
            </a:br>
            <a:r>
              <a:rPr lang="en-US" dirty="0" smtClean="0"/>
              <a:t>collaborators and isolationists</a:t>
            </a:r>
          </a:p>
          <a:p>
            <a:pPr lvl="1"/>
            <a:r>
              <a:rPr lang="en-US" dirty="0" smtClean="0"/>
              <a:t>Isolationists will thrash unproductively </a:t>
            </a:r>
            <a:br>
              <a:rPr lang="en-US" dirty="0" smtClean="0"/>
            </a:br>
            <a:r>
              <a:rPr lang="en-US" dirty="0" smtClean="0"/>
              <a:t>rather than admit to peers that they need help.</a:t>
            </a:r>
          </a:p>
          <a:p>
            <a:pPr lvl="5"/>
            <a:endParaRPr lang="en-US" dirty="0" smtClean="0"/>
          </a:p>
          <a:p>
            <a:r>
              <a:rPr lang="en-US" dirty="0" smtClean="0"/>
              <a:t>Perceived cost</a:t>
            </a:r>
          </a:p>
          <a:p>
            <a:pPr lvl="4"/>
            <a:endParaRPr lang="en-US" dirty="0" smtClean="0"/>
          </a:p>
          <a:p>
            <a:pPr lvl="1"/>
            <a:r>
              <a:rPr lang="en-US" dirty="0" smtClean="0"/>
              <a:t>Too much trouble to prepare the materials.</a:t>
            </a:r>
          </a:p>
          <a:p>
            <a:pPr lvl="1"/>
            <a:r>
              <a:rPr lang="en-US" dirty="0" smtClean="0"/>
              <a:t>The entire procedure is too disruptive.</a:t>
            </a:r>
          </a:p>
          <a:p>
            <a:pPr lvl="1"/>
            <a:r>
              <a:rPr lang="en-US" dirty="0" smtClean="0"/>
              <a:t>Not worth the effort even if the code is improved.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26E3E-A15E-8945-8438-BECDE139A8AE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774594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Pros and Cons of Code Reviews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Synergy</a:t>
            </a:r>
          </a:p>
          <a:p>
            <a:pPr lvl="1"/>
            <a:r>
              <a:rPr lang="en-US" dirty="0" smtClean="0"/>
              <a:t>Pro: Teams find bugs that no individual would.</a:t>
            </a:r>
          </a:p>
          <a:p>
            <a:pPr lvl="1"/>
            <a:r>
              <a:rPr lang="en-US" dirty="0" smtClean="0"/>
              <a:t>Con: Find false-positives rather than real bugs.</a:t>
            </a:r>
          </a:p>
          <a:p>
            <a:pPr lvl="5"/>
            <a:endParaRPr lang="en-US" dirty="0" smtClean="0"/>
          </a:p>
          <a:p>
            <a:r>
              <a:rPr lang="en-US" dirty="0" smtClean="0"/>
              <a:t>Education</a:t>
            </a:r>
          </a:p>
          <a:p>
            <a:pPr lvl="1"/>
            <a:r>
              <a:rPr lang="en-US" dirty="0" smtClean="0"/>
              <a:t>Pro: Less experienced developers learn from pros.</a:t>
            </a:r>
          </a:p>
          <a:p>
            <a:pPr lvl="1"/>
            <a:r>
              <a:rPr lang="en-US" dirty="0" smtClean="0"/>
              <a:t>Con: Education by observation is less effective.</a:t>
            </a:r>
          </a:p>
          <a:p>
            <a:pPr lvl="5"/>
            <a:endParaRPr lang="en-US" dirty="0" smtClean="0"/>
          </a:p>
          <a:p>
            <a:r>
              <a:rPr lang="en-US" dirty="0" smtClean="0"/>
              <a:t>Deadline</a:t>
            </a:r>
          </a:p>
          <a:p>
            <a:pPr lvl="1"/>
            <a:r>
              <a:rPr lang="en-US" dirty="0" smtClean="0"/>
              <a:t>Pro: Reviews create schedules for the developers.</a:t>
            </a:r>
          </a:p>
          <a:p>
            <a:pPr lvl="1"/>
            <a:r>
              <a:rPr lang="en-US" dirty="0" smtClean="0"/>
              <a:t>Con: Too many meetings.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26E3E-A15E-8945-8438-BECDE139A8AE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699668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Pros and Cons of Code </a:t>
            </a:r>
            <a:r>
              <a:rPr lang="en-US" dirty="0" smtClean="0"/>
              <a:t>Reviews</a:t>
            </a:r>
            <a:r>
              <a:rPr lang="en-US" i="1" dirty="0" smtClean="0"/>
              <a:t>, cont’d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34464"/>
            <a:ext cx="8320994" cy="5029145"/>
          </a:xfrm>
        </p:spPr>
        <p:txBody>
          <a:bodyPr/>
          <a:lstStyle/>
          <a:p>
            <a:r>
              <a:rPr lang="en-US" dirty="0" smtClean="0"/>
              <a:t>Competition</a:t>
            </a:r>
          </a:p>
          <a:p>
            <a:pPr lvl="1"/>
            <a:r>
              <a:rPr lang="en-US" dirty="0" smtClean="0"/>
              <a:t>Pro: Egos lead to personal incentives to do well.</a:t>
            </a:r>
          </a:p>
          <a:p>
            <a:pPr lvl="1"/>
            <a:r>
              <a:rPr lang="en-US" dirty="0" smtClean="0"/>
              <a:t>Con: Competition destroys teamwork.</a:t>
            </a:r>
          </a:p>
          <a:p>
            <a:pPr lvl="5"/>
            <a:endParaRPr lang="en-US" dirty="0" smtClean="0"/>
          </a:p>
          <a:p>
            <a:r>
              <a:rPr lang="en-US" dirty="0" smtClean="0"/>
              <a:t>Process</a:t>
            </a:r>
          </a:p>
          <a:p>
            <a:pPr lvl="1"/>
            <a:r>
              <a:rPr lang="en-US" dirty="0" smtClean="0"/>
              <a:t>Pro: Inspections require meetings.</a:t>
            </a:r>
          </a:p>
          <a:p>
            <a:pPr lvl="1"/>
            <a:r>
              <a:rPr lang="en-US" dirty="0" smtClean="0"/>
              <a:t>Con: Facts, not tradition, should determine process.</a:t>
            </a:r>
          </a:p>
          <a:p>
            <a:pPr lvl="5"/>
            <a:endParaRPr lang="en-US" dirty="0" smtClean="0"/>
          </a:p>
          <a:p>
            <a:r>
              <a:rPr lang="en-US" dirty="0"/>
              <a:t>Studies have shown that more actual bugs are found while </a:t>
            </a:r>
            <a:r>
              <a:rPr lang="en-US" u="sng" dirty="0"/>
              <a:t>preparing</a:t>
            </a:r>
            <a:r>
              <a:rPr lang="en-US" dirty="0"/>
              <a:t> for a code review than during the inspection meeting itself.</a:t>
            </a:r>
          </a:p>
          <a:p>
            <a:pPr lvl="1"/>
            <a:r>
              <a:rPr lang="en-US" dirty="0"/>
              <a:t>Would it be better to improve the testing procedures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26E3E-A15E-8945-8438-BECDE139A8AE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867368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Continuous Code Review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Extreme Programming methodology advocates </a:t>
            </a:r>
            <a:r>
              <a:rPr lang="en-US" dirty="0" smtClean="0">
                <a:solidFill>
                  <a:srgbClr val="B23C00"/>
                </a:solidFill>
              </a:rPr>
              <a:t>pair programming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Two developers at a single workstation.</a:t>
            </a:r>
          </a:p>
          <a:p>
            <a:pPr lvl="5"/>
            <a:endParaRPr lang="en-US" dirty="0" smtClean="0"/>
          </a:p>
          <a:p>
            <a:r>
              <a:rPr lang="en-US" dirty="0" smtClean="0"/>
              <a:t>One developer codes while the other watches.</a:t>
            </a:r>
          </a:p>
          <a:p>
            <a:pPr lvl="1"/>
            <a:r>
              <a:rPr lang="en-US" dirty="0" smtClean="0"/>
              <a:t>They can take turns.</a:t>
            </a:r>
          </a:p>
          <a:p>
            <a:pPr lvl="5"/>
            <a:endParaRPr lang="en-US" dirty="0" smtClean="0"/>
          </a:p>
          <a:p>
            <a:r>
              <a:rPr lang="en-US" dirty="0" smtClean="0">
                <a:solidFill>
                  <a:srgbClr val="B23C00"/>
                </a:solidFill>
              </a:rPr>
              <a:t>Continuous free-form discussion </a:t>
            </a:r>
            <a:br>
              <a:rPr lang="en-US" dirty="0" smtClean="0">
                <a:solidFill>
                  <a:srgbClr val="B23C00"/>
                </a:solidFill>
              </a:rPr>
            </a:br>
            <a:r>
              <a:rPr lang="en-US" dirty="0" smtClean="0">
                <a:solidFill>
                  <a:srgbClr val="B23C00"/>
                </a:solidFill>
              </a:rPr>
              <a:t>and code review.</a:t>
            </a:r>
          </a:p>
          <a:p>
            <a:pPr lvl="4"/>
            <a:endParaRPr lang="en-US" dirty="0" smtClean="0"/>
          </a:p>
          <a:p>
            <a:r>
              <a:rPr lang="en-US" dirty="0" smtClean="0"/>
              <a:t>But then both developers may be too close to the code to see it with a fresh perspective.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26E3E-A15E-8945-8438-BECDE139A8AE}" type="slidenum">
              <a:rPr lang="en-US" smtClean="0"/>
              <a:pPr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88061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75AB9-9FAF-744D-8B1B-8631609A80AA}" type="slidenum">
              <a:rPr lang="en-US"/>
              <a:pPr/>
              <a:t>2</a:t>
            </a:fld>
            <a:endParaRPr lang="en-US"/>
          </a:p>
        </p:txBody>
      </p:sp>
      <p:sp>
        <p:nvSpPr>
          <p:cNvPr id="6348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Unofficial Field Trip</a:t>
            </a:r>
          </a:p>
        </p:txBody>
      </p:sp>
      <p:sp>
        <p:nvSpPr>
          <p:cNvPr id="6348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1"/>
            <a:ext cx="8229600" cy="4968208"/>
          </a:xfrm>
          <a:ln/>
          <a:extLst>
            <a:ext uri="{91240B29-F687-4f45-9708-019B960494DF}">
              <a14:hiddenLine xmlns:a14="http://schemas.microsoft.com/office/drawing/2010/main" w="9525">
                <a:solidFill>
                  <a:schemeClr val="folHlink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noAutofit/>
          </a:bodyPr>
          <a:lstStyle/>
          <a:p>
            <a:pPr>
              <a:lnSpc>
                <a:spcPct val="90000"/>
              </a:lnSpc>
            </a:pPr>
            <a:r>
              <a:rPr lang="en-US" b="1" dirty="0">
                <a:solidFill>
                  <a:srgbClr val="B23C00"/>
                </a:solidFill>
              </a:rPr>
              <a:t>Computer History Museum in Mt. </a:t>
            </a:r>
            <a:r>
              <a:rPr lang="en-US" b="1" dirty="0" smtClean="0">
                <a:solidFill>
                  <a:srgbClr val="B23C00"/>
                </a:solidFill>
              </a:rPr>
              <a:t>View</a:t>
            </a:r>
          </a:p>
          <a:p>
            <a:pPr lvl="4">
              <a:lnSpc>
                <a:spcPct val="90000"/>
              </a:lnSpc>
            </a:pPr>
            <a:endParaRPr lang="en-US" b="1" dirty="0">
              <a:solidFill>
                <a:srgbClr val="B23C00"/>
              </a:solidFill>
            </a:endParaRPr>
          </a:p>
          <a:p>
            <a:pPr lvl="1">
              <a:lnSpc>
                <a:spcPct val="90000"/>
              </a:lnSpc>
            </a:pPr>
            <a:r>
              <a:rPr lang="en-US" dirty="0">
                <a:hlinkClick r:id="rId2"/>
              </a:rPr>
              <a:t>http://www.computerhistory.org</a:t>
            </a:r>
            <a:r>
              <a:rPr lang="en-US" dirty="0" smtClean="0">
                <a:hlinkClick r:id="rId2"/>
              </a:rPr>
              <a:t>/</a:t>
            </a:r>
            <a:endParaRPr lang="en-US" dirty="0" smtClean="0"/>
          </a:p>
          <a:p>
            <a:pPr lvl="1">
              <a:lnSpc>
                <a:spcPct val="90000"/>
              </a:lnSpc>
            </a:pPr>
            <a:r>
              <a:rPr lang="en-US" dirty="0" smtClean="0"/>
              <a:t>Provide your own transportation to the museum.</a:t>
            </a:r>
            <a:endParaRPr lang="en-US" dirty="0"/>
          </a:p>
          <a:p>
            <a:pPr lvl="4"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r>
              <a:rPr lang="en-US" b="1" dirty="0">
                <a:solidFill>
                  <a:srgbClr val="B23C00"/>
                </a:solidFill>
              </a:rPr>
              <a:t>Saturday, </a:t>
            </a:r>
            <a:r>
              <a:rPr lang="en-US" b="1" dirty="0" smtClean="0">
                <a:solidFill>
                  <a:srgbClr val="B23C00"/>
                </a:solidFill>
              </a:rPr>
              <a:t>May 14, </a:t>
            </a:r>
            <a:r>
              <a:rPr lang="en-US" b="1" dirty="0">
                <a:solidFill>
                  <a:srgbClr val="B23C00"/>
                </a:solidFill>
              </a:rPr>
              <a:t>11:30 – closing </a:t>
            </a:r>
            <a:r>
              <a:rPr lang="en-US" b="1" dirty="0" smtClean="0">
                <a:solidFill>
                  <a:srgbClr val="B23C00"/>
                </a:solidFill>
              </a:rPr>
              <a:t>time</a:t>
            </a:r>
          </a:p>
          <a:p>
            <a:pPr lvl="4">
              <a:lnSpc>
                <a:spcPct val="90000"/>
              </a:lnSpc>
            </a:pPr>
            <a:endParaRPr lang="en-US" b="1" dirty="0">
              <a:solidFill>
                <a:srgbClr val="B23C00"/>
              </a:solidFill>
            </a:endParaRPr>
          </a:p>
          <a:p>
            <a:pPr lvl="1">
              <a:lnSpc>
                <a:spcPct val="90000"/>
              </a:lnSpc>
            </a:pPr>
            <a:r>
              <a:rPr lang="en-US" dirty="0" smtClean="0"/>
              <a:t>Special </a:t>
            </a:r>
            <a:r>
              <a:rPr lang="en-US" dirty="0"/>
              <a:t>free </a:t>
            </a:r>
            <a:r>
              <a:rPr lang="en-US" dirty="0" smtClean="0"/>
              <a:t>admission</a:t>
            </a:r>
            <a:r>
              <a:rPr lang="en-US" dirty="0"/>
              <a:t> </a:t>
            </a:r>
            <a:r>
              <a:rPr lang="en-US" dirty="0" smtClean="0"/>
              <a:t>(for my students only).</a:t>
            </a:r>
            <a:endParaRPr lang="en-US" dirty="0" smtClean="0"/>
          </a:p>
          <a:p>
            <a:pPr lvl="5">
              <a:lnSpc>
                <a:spcPct val="90000"/>
              </a:lnSpc>
            </a:pPr>
            <a:endParaRPr lang="en-US" dirty="0"/>
          </a:p>
          <a:p>
            <a:pPr lvl="1">
              <a:lnSpc>
                <a:spcPct val="90000"/>
              </a:lnSpc>
            </a:pPr>
            <a:r>
              <a:rPr lang="en-US" dirty="0"/>
              <a:t>Experience a fully restored </a:t>
            </a:r>
            <a:r>
              <a:rPr lang="en-US" dirty="0">
                <a:solidFill>
                  <a:schemeClr val="folHlink"/>
                </a:solidFill>
              </a:rPr>
              <a:t>IBM 1401</a:t>
            </a:r>
            <a:r>
              <a:rPr lang="en-US" dirty="0"/>
              <a:t> mainframe computer from the early 1960s in operation</a:t>
            </a:r>
            <a:r>
              <a:rPr lang="en-US" dirty="0" smtClean="0"/>
              <a:t>.</a:t>
            </a:r>
          </a:p>
          <a:p>
            <a:pPr lvl="5">
              <a:lnSpc>
                <a:spcPct val="90000"/>
              </a:lnSpc>
            </a:pPr>
            <a:endParaRPr lang="en-US" dirty="0"/>
          </a:p>
          <a:p>
            <a:pPr lvl="1">
              <a:lnSpc>
                <a:spcPct val="90000"/>
              </a:lnSpc>
            </a:pPr>
            <a:r>
              <a:rPr lang="en-US" dirty="0" smtClean="0"/>
              <a:t>Do </a:t>
            </a:r>
            <a:r>
              <a:rPr lang="en-US" dirty="0"/>
              <a:t>a self-guided tour of the </a:t>
            </a:r>
            <a:r>
              <a:rPr lang="en-US" dirty="0" smtClean="0">
                <a:solidFill>
                  <a:schemeClr val="folHlink"/>
                </a:solidFill>
              </a:rPr>
              <a:t>Revolution</a:t>
            </a:r>
            <a:r>
              <a:rPr lang="en-US" dirty="0" smtClean="0"/>
              <a:t> </a:t>
            </a:r>
            <a:r>
              <a:rPr lang="en-US" dirty="0"/>
              <a:t>exhibit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870238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88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3488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88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3488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88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63488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Productive Code Reviews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Object-oriented code can be difficult to review.</a:t>
            </a:r>
          </a:p>
          <a:p>
            <a:pPr lvl="4"/>
            <a:endParaRPr lang="en-US" dirty="0" smtClean="0"/>
          </a:p>
          <a:p>
            <a:pPr lvl="1"/>
            <a:r>
              <a:rPr lang="en-US" dirty="0" smtClean="0"/>
              <a:t>In order to understand one class, you may need </a:t>
            </a:r>
            <a:br>
              <a:rPr lang="en-US" dirty="0" smtClean="0"/>
            </a:br>
            <a:r>
              <a:rPr lang="en-US" dirty="0" smtClean="0"/>
              <a:t>to look at other classes.</a:t>
            </a:r>
          </a:p>
          <a:p>
            <a:pPr lvl="1"/>
            <a:r>
              <a:rPr lang="en-US" dirty="0" smtClean="0"/>
              <a:t>Reviewers may end up wandering aimlessly </a:t>
            </a:r>
            <a:br>
              <a:rPr lang="en-US" dirty="0" smtClean="0"/>
            </a:br>
            <a:r>
              <a:rPr lang="en-US" dirty="0" smtClean="0"/>
              <a:t>and end up reading code that is off-topic.</a:t>
            </a:r>
          </a:p>
          <a:p>
            <a:pPr lvl="5"/>
            <a:endParaRPr lang="en-US" dirty="0" smtClean="0"/>
          </a:p>
          <a:p>
            <a:r>
              <a:rPr lang="en-US" dirty="0" smtClean="0"/>
              <a:t>Developers should prepare a “</a:t>
            </a:r>
            <a:r>
              <a:rPr lang="en-US" dirty="0" smtClean="0">
                <a:solidFill>
                  <a:srgbClr val="B23C00"/>
                </a:solidFill>
              </a:rPr>
              <a:t>reading plan</a:t>
            </a:r>
            <a:r>
              <a:rPr lang="en-US" dirty="0" smtClean="0"/>
              <a:t>”.</a:t>
            </a:r>
          </a:p>
          <a:p>
            <a:pPr lvl="4"/>
            <a:endParaRPr lang="en-US" dirty="0" smtClean="0"/>
          </a:p>
          <a:p>
            <a:pPr lvl="1"/>
            <a:r>
              <a:rPr lang="en-US" dirty="0" smtClean="0"/>
              <a:t>A </a:t>
            </a:r>
            <a:r>
              <a:rPr lang="en-US" dirty="0" smtClean="0">
                <a:solidFill>
                  <a:srgbClr val="B23C00"/>
                </a:solidFill>
              </a:rPr>
              <a:t>checklist</a:t>
            </a:r>
            <a:r>
              <a:rPr lang="en-US" dirty="0" smtClean="0"/>
              <a:t> of what to look for in the code.</a:t>
            </a:r>
          </a:p>
          <a:p>
            <a:pPr lvl="1"/>
            <a:r>
              <a:rPr lang="en-US" dirty="0" smtClean="0">
                <a:solidFill>
                  <a:srgbClr val="B23C00"/>
                </a:solidFill>
              </a:rPr>
              <a:t>Use cases </a:t>
            </a:r>
            <a:r>
              <a:rPr lang="en-US" dirty="0" smtClean="0"/>
              <a:t>that the code should implement correctly.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26E3E-A15E-8945-8438-BECDE139A8AE}" type="slidenum">
              <a:rPr lang="en-US" smtClean="0"/>
              <a:pPr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669586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to Look For in a Code Review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Documentation</a:t>
            </a:r>
          </a:p>
          <a:p>
            <a:pPr lvl="1"/>
            <a:r>
              <a:rPr lang="en-US" dirty="0" smtClean="0"/>
              <a:t>comments</a:t>
            </a:r>
          </a:p>
          <a:p>
            <a:pPr lvl="1"/>
            <a:r>
              <a:rPr lang="en-US" dirty="0" smtClean="0"/>
              <a:t>corner cases</a:t>
            </a:r>
          </a:p>
          <a:p>
            <a:pPr lvl="1"/>
            <a:r>
              <a:rPr lang="en-US" dirty="0" smtClean="0"/>
              <a:t>complex algorithms</a:t>
            </a:r>
          </a:p>
          <a:p>
            <a:pPr lvl="1"/>
            <a:r>
              <a:rPr lang="en-US" dirty="0" smtClean="0"/>
              <a:t>non-obvious or unusual behavior</a:t>
            </a:r>
          </a:p>
          <a:p>
            <a:pPr lvl="1"/>
            <a:r>
              <a:rPr lang="en-US" dirty="0" smtClean="0"/>
              <a:t>incomplete TODO items</a:t>
            </a:r>
          </a:p>
          <a:p>
            <a:pPr lvl="5"/>
            <a:endParaRPr lang="en-US" dirty="0" smtClean="0"/>
          </a:p>
          <a:p>
            <a:r>
              <a:rPr lang="en-US" dirty="0" smtClean="0"/>
              <a:t>Testing</a:t>
            </a:r>
          </a:p>
          <a:p>
            <a:pPr lvl="1"/>
            <a:r>
              <a:rPr lang="en-US" dirty="0" smtClean="0"/>
              <a:t>unit tests written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26E3E-A15E-8945-8438-BECDE139A8AE}" type="slidenum">
              <a:rPr lang="en-US" smtClean="0"/>
              <a:pPr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603396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to Look For in a Code Review</a:t>
            </a:r>
            <a:r>
              <a:rPr lang="en-US" i="1" dirty="0" smtClean="0"/>
              <a:t>, cont’d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Error handing</a:t>
            </a:r>
          </a:p>
          <a:p>
            <a:pPr lvl="1"/>
            <a:r>
              <a:rPr lang="en-US" dirty="0"/>
              <a:t>defensive programming </a:t>
            </a:r>
            <a:r>
              <a:rPr lang="en-US" dirty="0" smtClean="0"/>
              <a:t>throughout</a:t>
            </a:r>
          </a:p>
          <a:p>
            <a:pPr lvl="5"/>
            <a:endParaRPr lang="en-US" dirty="0"/>
          </a:p>
          <a:p>
            <a:r>
              <a:rPr lang="en-US" dirty="0" smtClean="0"/>
              <a:t>Thread safety</a:t>
            </a:r>
          </a:p>
          <a:p>
            <a:pPr lvl="1"/>
            <a:r>
              <a:rPr lang="en-US" dirty="0" smtClean="0"/>
              <a:t>handle multiple processes and threads</a:t>
            </a:r>
          </a:p>
          <a:p>
            <a:pPr lvl="5"/>
            <a:endParaRPr lang="en-US" dirty="0" smtClean="0"/>
          </a:p>
          <a:p>
            <a:r>
              <a:rPr lang="en-US" dirty="0" smtClean="0"/>
              <a:t>Performance</a:t>
            </a:r>
          </a:p>
          <a:p>
            <a:pPr lvl="1"/>
            <a:r>
              <a:rPr lang="en-US" dirty="0" smtClean="0"/>
              <a:t>good CPU and memory utilization</a:t>
            </a:r>
          </a:p>
          <a:p>
            <a:pPr lvl="1"/>
            <a:r>
              <a:rPr lang="en-US" dirty="0" smtClean="0"/>
              <a:t>no unnecessary optimizations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26E3E-A15E-8945-8438-BECDE139A8AE}" type="slidenum">
              <a:rPr lang="en-US" smtClean="0"/>
              <a:pPr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794149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Code Review War Story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25903"/>
            <a:ext cx="8229600" cy="4805022"/>
          </a:xfrm>
        </p:spPr>
        <p:txBody>
          <a:bodyPr/>
          <a:lstStyle/>
          <a:p>
            <a:r>
              <a:rPr lang="en-US" dirty="0" smtClean="0"/>
              <a:t>What I found during an actual code review.</a:t>
            </a:r>
          </a:p>
          <a:p>
            <a:pPr lvl="1"/>
            <a:r>
              <a:rPr lang="en-US" dirty="0" smtClean="0"/>
              <a:t>When I was a Research Staff Member at an </a:t>
            </a:r>
            <a:br>
              <a:rPr lang="en-US" dirty="0" smtClean="0"/>
            </a:br>
            <a:r>
              <a:rPr lang="en-US" dirty="0" smtClean="0"/>
              <a:t>unnamed 100+ year old computer company </a:t>
            </a:r>
            <a:br>
              <a:rPr lang="en-US" dirty="0" smtClean="0"/>
            </a:br>
            <a:r>
              <a:rPr lang="en-US" dirty="0" smtClean="0"/>
              <a:t>commonly known by its three initials.</a:t>
            </a:r>
          </a:p>
          <a:p>
            <a:pPr lvl="5"/>
            <a:endParaRPr lang="en-US" dirty="0" smtClean="0"/>
          </a:p>
          <a:p>
            <a:r>
              <a:rPr lang="en-US" dirty="0" err="1" smtClean="0"/>
              <a:t>Cfront</a:t>
            </a:r>
            <a:r>
              <a:rPr lang="en-US" dirty="0" smtClean="0"/>
              <a:t>: The original C++ compiler in 1983 </a:t>
            </a:r>
            <a:br>
              <a:rPr lang="en-US" dirty="0" smtClean="0"/>
            </a:br>
            <a:r>
              <a:rPr lang="en-US" dirty="0" smtClean="0"/>
              <a:t>which translated C++ source code into C.</a:t>
            </a:r>
          </a:p>
          <a:p>
            <a:pPr lvl="1"/>
            <a:r>
              <a:rPr lang="en-US" dirty="0" smtClean="0"/>
              <a:t>Did not support exceptions.</a:t>
            </a:r>
          </a:p>
          <a:p>
            <a:pPr lvl="4"/>
            <a:endParaRPr lang="en-US" dirty="0" smtClean="0"/>
          </a:p>
          <a:p>
            <a:r>
              <a:rPr lang="en-US" dirty="0" smtClean="0"/>
              <a:t>“We’ve always done it this way.”</a:t>
            </a:r>
          </a:p>
          <a:p>
            <a:pPr lvl="1"/>
            <a:r>
              <a:rPr lang="en-US" dirty="0" smtClean="0"/>
              <a:t>“If we change now, the new code </a:t>
            </a:r>
            <a:br>
              <a:rPr lang="en-US" dirty="0" smtClean="0"/>
            </a:br>
            <a:r>
              <a:rPr lang="en-US" dirty="0" smtClean="0"/>
              <a:t>will be different from the old code.”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26E3E-A15E-8945-8438-BECDE139A8AE}" type="slidenum">
              <a:rPr lang="en-US" smtClean="0"/>
              <a:pPr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76835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Next Week: (Semi) Formal Code Reviews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Each project team will lead a code review.</a:t>
            </a:r>
          </a:p>
          <a:p>
            <a:pPr lvl="4"/>
            <a:endParaRPr lang="en-US" dirty="0" smtClean="0"/>
          </a:p>
          <a:p>
            <a:r>
              <a:rPr lang="en-US" dirty="0" smtClean="0"/>
              <a:t>Preparation</a:t>
            </a:r>
          </a:p>
          <a:p>
            <a:pPr lvl="4"/>
            <a:endParaRPr lang="en-US" dirty="0" smtClean="0"/>
          </a:p>
          <a:p>
            <a:pPr lvl="1"/>
            <a:r>
              <a:rPr lang="en-US" dirty="0" smtClean="0"/>
              <a:t>Each team provides some </a:t>
            </a:r>
            <a:r>
              <a:rPr lang="en-US" dirty="0" smtClean="0">
                <a:solidFill>
                  <a:srgbClr val="B23C00"/>
                </a:solidFill>
              </a:rPr>
              <a:t>source code </a:t>
            </a:r>
            <a:r>
              <a:rPr lang="en-US" dirty="0" smtClean="0"/>
              <a:t>for an important algorithm or use case.</a:t>
            </a:r>
            <a:endParaRPr lang="en-US" dirty="0"/>
          </a:p>
          <a:p>
            <a:pPr lvl="2"/>
            <a:r>
              <a:rPr lang="en-US" dirty="0" smtClean="0"/>
              <a:t>Other </a:t>
            </a:r>
            <a:r>
              <a:rPr lang="en-US" dirty="0"/>
              <a:t>than logging in or logging out.</a:t>
            </a:r>
          </a:p>
          <a:p>
            <a:pPr lvl="2"/>
            <a:r>
              <a:rPr lang="en-US" dirty="0" smtClean="0"/>
              <a:t>Should take at most 20 minutes to read the code.</a:t>
            </a:r>
          </a:p>
          <a:p>
            <a:pPr lvl="1"/>
            <a:r>
              <a:rPr lang="en-US" dirty="0" smtClean="0">
                <a:solidFill>
                  <a:srgbClr val="B23C00"/>
                </a:solidFill>
              </a:rPr>
              <a:t>Reading plan</a:t>
            </a:r>
          </a:p>
          <a:p>
            <a:pPr lvl="2"/>
            <a:r>
              <a:rPr lang="en-US" dirty="0" smtClean="0"/>
              <a:t>Checklist (what to look for)</a:t>
            </a:r>
          </a:p>
          <a:p>
            <a:pPr lvl="2"/>
            <a:r>
              <a:rPr lang="en-US" dirty="0" smtClean="0"/>
              <a:t>High-level description of the algorithm or use case.</a:t>
            </a:r>
          </a:p>
          <a:p>
            <a:pPr lvl="1"/>
            <a:r>
              <a:rPr lang="en-US" dirty="0"/>
              <a:t>Submit into Canvas: </a:t>
            </a:r>
            <a:r>
              <a:rPr lang="en-US" b="1" dirty="0" smtClean="0"/>
              <a:t>Code review material</a:t>
            </a:r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26E3E-A15E-8945-8438-BECDE139A8AE}" type="slidenum">
              <a:rPr lang="en-US" smtClean="0"/>
              <a:pPr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590180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Next Week: Code Reviews</a:t>
            </a:r>
            <a:r>
              <a:rPr lang="en-US" i="1" dirty="0" smtClean="0"/>
              <a:t>, cont’d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Inspection meetings</a:t>
            </a:r>
          </a:p>
          <a:p>
            <a:pPr lvl="4"/>
            <a:endParaRPr lang="en-US" dirty="0" smtClean="0"/>
          </a:p>
          <a:p>
            <a:pPr lvl="1"/>
            <a:r>
              <a:rPr lang="en-US" dirty="0" smtClean="0"/>
              <a:t>CS 160 sections:      15 minutes each</a:t>
            </a:r>
          </a:p>
          <a:p>
            <a:pPr lvl="1"/>
            <a:r>
              <a:rPr lang="en-US" dirty="0" err="1" smtClean="0"/>
              <a:t>CmpE</a:t>
            </a:r>
            <a:r>
              <a:rPr lang="en-US" dirty="0" smtClean="0"/>
              <a:t> 131 sections: 12 minutes each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26E3E-A15E-8945-8438-BECDE139A8AE}" type="slidenum">
              <a:rPr lang="en-US" smtClean="0"/>
              <a:pPr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535320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4367" y="411163"/>
            <a:ext cx="8503872" cy="655637"/>
          </a:xfrm>
        </p:spPr>
        <p:txBody>
          <a:bodyPr/>
          <a:lstStyle/>
          <a:p>
            <a:r>
              <a:rPr lang="en-US" dirty="0" smtClean="0"/>
              <a:t>Code Review Inspection Meetings: CS 160-01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>
                <a:solidFill>
                  <a:srgbClr val="B23C00"/>
                </a:solidFill>
              </a:rPr>
              <a:t>Tuesday, </a:t>
            </a:r>
            <a:r>
              <a:rPr lang="en-US" sz="2400" dirty="0" smtClean="0">
                <a:solidFill>
                  <a:srgbClr val="B23C00"/>
                </a:solidFill>
              </a:rPr>
              <a:t>April 26</a:t>
            </a:r>
          </a:p>
          <a:p>
            <a:pPr lvl="1"/>
            <a:r>
              <a:rPr lang="en-US" sz="2000" dirty="0" smtClean="0"/>
              <a:t>Big </a:t>
            </a:r>
            <a:r>
              <a:rPr lang="en-US" sz="2000" dirty="0"/>
              <a:t>Trains</a:t>
            </a:r>
          </a:p>
          <a:p>
            <a:pPr lvl="1"/>
            <a:r>
              <a:rPr lang="en-US" sz="2000" dirty="0"/>
              <a:t>Code-Ninjas</a:t>
            </a:r>
          </a:p>
          <a:p>
            <a:pPr lvl="1"/>
            <a:r>
              <a:rPr lang="en-US" sz="2000" dirty="0" smtClean="0"/>
              <a:t>Mak Survival Group</a:t>
            </a:r>
            <a:endParaRPr lang="en-US" sz="2000" dirty="0"/>
          </a:p>
          <a:p>
            <a:pPr lvl="1"/>
            <a:r>
              <a:rPr lang="en-US" sz="2000" dirty="0"/>
              <a:t>Revy</a:t>
            </a:r>
          </a:p>
          <a:p>
            <a:pPr lvl="4"/>
            <a:endParaRPr lang="en-US" sz="1100" dirty="0"/>
          </a:p>
          <a:p>
            <a:r>
              <a:rPr lang="en-US" sz="2400" dirty="0">
                <a:solidFill>
                  <a:srgbClr val="B23C00"/>
                </a:solidFill>
              </a:rPr>
              <a:t>Thursday, </a:t>
            </a:r>
            <a:r>
              <a:rPr lang="en-US" sz="2400" dirty="0" smtClean="0">
                <a:solidFill>
                  <a:srgbClr val="B23C00"/>
                </a:solidFill>
              </a:rPr>
              <a:t>April 28</a:t>
            </a:r>
          </a:p>
          <a:p>
            <a:pPr lvl="1"/>
            <a:r>
              <a:rPr lang="en-US" sz="2000" dirty="0" smtClean="0"/>
              <a:t>Ruby Baby</a:t>
            </a:r>
          </a:p>
          <a:p>
            <a:pPr lvl="1"/>
            <a:r>
              <a:rPr lang="en-US" sz="2000" dirty="0" err="1" smtClean="0"/>
              <a:t>Softneers</a:t>
            </a:r>
            <a:endParaRPr lang="en-US" sz="2000" dirty="0"/>
          </a:p>
          <a:p>
            <a:pPr lvl="1"/>
            <a:r>
              <a:rPr lang="en-US" sz="2000" dirty="0"/>
              <a:t>TBA</a:t>
            </a:r>
          </a:p>
          <a:p>
            <a:pPr lvl="1"/>
            <a:r>
              <a:rPr lang="en-US" sz="2000" dirty="0"/>
              <a:t>Underground </a:t>
            </a:r>
            <a:r>
              <a:rPr lang="en-US" sz="2000" dirty="0" err="1" smtClean="0"/>
              <a:t>Railsroad</a:t>
            </a:r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26E3E-A15E-8945-8438-BECDE139A8AE}" type="slidenum">
              <a:rPr lang="en-US" smtClean="0"/>
              <a:pPr/>
              <a:t>26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3200415" y="1868279"/>
            <a:ext cx="2584624" cy="646331"/>
          </a:xfrm>
          <a:prstGeom prst="rect">
            <a:avLst/>
          </a:prstGeom>
          <a:solidFill>
            <a:srgbClr val="FFFFC2"/>
          </a:solidFill>
          <a:ln>
            <a:solidFill>
              <a:srgbClr val="B23C0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B23C00"/>
                </a:solidFill>
              </a:rPr>
              <a:t>Code and reading plan</a:t>
            </a:r>
          </a:p>
          <a:p>
            <a:r>
              <a:rPr lang="en-US" dirty="0" smtClean="0">
                <a:solidFill>
                  <a:srgbClr val="B23C00"/>
                </a:solidFill>
              </a:rPr>
              <a:t>due Friday, April 22.</a:t>
            </a:r>
            <a:endParaRPr lang="en-US" dirty="0">
              <a:solidFill>
                <a:srgbClr val="B23C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200415" y="4069073"/>
            <a:ext cx="2584624" cy="646331"/>
          </a:xfrm>
          <a:prstGeom prst="rect">
            <a:avLst/>
          </a:prstGeom>
          <a:solidFill>
            <a:srgbClr val="FFFFC2"/>
          </a:solidFill>
          <a:ln>
            <a:solidFill>
              <a:srgbClr val="B23C0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B23C00"/>
                </a:solidFill>
              </a:rPr>
              <a:t>Code and reading plan</a:t>
            </a:r>
          </a:p>
          <a:p>
            <a:r>
              <a:rPr lang="en-US" dirty="0" smtClean="0">
                <a:solidFill>
                  <a:srgbClr val="B23C00"/>
                </a:solidFill>
              </a:rPr>
              <a:t>due Sunday, April 24.</a:t>
            </a:r>
            <a:endParaRPr lang="en-US" dirty="0">
              <a:solidFill>
                <a:srgbClr val="B23C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6641638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4367" y="411163"/>
            <a:ext cx="8503872" cy="655637"/>
          </a:xfrm>
        </p:spPr>
        <p:txBody>
          <a:bodyPr/>
          <a:lstStyle/>
          <a:p>
            <a:r>
              <a:rPr lang="en-US" dirty="0" smtClean="0"/>
              <a:t>Code Review Inspection Meetings: CS 160-02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>
                <a:solidFill>
                  <a:srgbClr val="B23C00"/>
                </a:solidFill>
              </a:rPr>
              <a:t>Tuesday, </a:t>
            </a:r>
            <a:r>
              <a:rPr lang="en-US" sz="2400" dirty="0" smtClean="0">
                <a:solidFill>
                  <a:srgbClr val="B23C00"/>
                </a:solidFill>
              </a:rPr>
              <a:t>April 26</a:t>
            </a:r>
          </a:p>
          <a:p>
            <a:pPr lvl="1"/>
            <a:r>
              <a:rPr lang="en-US" sz="2000" dirty="0"/>
              <a:t>Face</a:t>
            </a:r>
          </a:p>
          <a:p>
            <a:pPr lvl="1"/>
            <a:r>
              <a:rPr lang="en-US" sz="2000" dirty="0"/>
              <a:t>Green</a:t>
            </a:r>
          </a:p>
          <a:p>
            <a:pPr lvl="1"/>
            <a:r>
              <a:rPr lang="en-US" sz="2000" dirty="0"/>
              <a:t>Hacking Bad</a:t>
            </a:r>
          </a:p>
          <a:p>
            <a:pPr lvl="1"/>
            <a:r>
              <a:rPr lang="en-US" sz="2000" dirty="0"/>
              <a:t>Mak &amp; Cheese</a:t>
            </a:r>
          </a:p>
          <a:p>
            <a:pPr lvl="4"/>
            <a:endParaRPr lang="en-US" sz="1100" dirty="0"/>
          </a:p>
          <a:p>
            <a:r>
              <a:rPr lang="en-US" sz="2400" dirty="0">
                <a:solidFill>
                  <a:srgbClr val="B23C00"/>
                </a:solidFill>
              </a:rPr>
              <a:t>Thursday, </a:t>
            </a:r>
            <a:r>
              <a:rPr lang="en-US" sz="2400" dirty="0" smtClean="0">
                <a:solidFill>
                  <a:srgbClr val="B23C00"/>
                </a:solidFill>
              </a:rPr>
              <a:t>April 28</a:t>
            </a:r>
          </a:p>
          <a:p>
            <a:pPr lvl="1"/>
            <a:r>
              <a:rPr lang="en-US" sz="2000" dirty="0"/>
              <a:t>Spartans on Rails</a:t>
            </a:r>
          </a:p>
          <a:p>
            <a:pPr lvl="1"/>
            <a:r>
              <a:rPr lang="en-US" sz="2000" dirty="0" err="1"/>
              <a:t>SpartanSE</a:t>
            </a:r>
            <a:endParaRPr lang="en-US" sz="2000" dirty="0"/>
          </a:p>
          <a:p>
            <a:pPr lvl="1"/>
            <a:r>
              <a:rPr lang="en-US" sz="2000" dirty="0"/>
              <a:t>The A Team</a:t>
            </a:r>
          </a:p>
          <a:p>
            <a:pPr lvl="1"/>
            <a:r>
              <a:rPr lang="en-US" sz="2000" dirty="0"/>
              <a:t>The Directors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26E3E-A15E-8945-8438-BECDE139A8AE}" type="slidenum">
              <a:rPr lang="en-US" smtClean="0"/>
              <a:pPr/>
              <a:t>27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3200415" y="2057415"/>
            <a:ext cx="2584624" cy="646331"/>
          </a:xfrm>
          <a:prstGeom prst="rect">
            <a:avLst/>
          </a:prstGeom>
          <a:solidFill>
            <a:srgbClr val="FFFFC2"/>
          </a:solidFill>
          <a:ln>
            <a:solidFill>
              <a:srgbClr val="B23C0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B23C00"/>
                </a:solidFill>
              </a:rPr>
              <a:t>Code and reading plan</a:t>
            </a:r>
          </a:p>
          <a:p>
            <a:r>
              <a:rPr lang="en-US" dirty="0" smtClean="0">
                <a:solidFill>
                  <a:srgbClr val="B23C00"/>
                </a:solidFill>
              </a:rPr>
              <a:t>due Friday, April 22.</a:t>
            </a:r>
            <a:endParaRPr lang="en-US" dirty="0">
              <a:solidFill>
                <a:srgbClr val="B23C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200415" y="4251951"/>
            <a:ext cx="2584624" cy="646331"/>
          </a:xfrm>
          <a:prstGeom prst="rect">
            <a:avLst/>
          </a:prstGeom>
          <a:solidFill>
            <a:srgbClr val="FFFFC2"/>
          </a:solidFill>
          <a:ln>
            <a:solidFill>
              <a:srgbClr val="B23C0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B23C00"/>
                </a:solidFill>
              </a:rPr>
              <a:t>Code and reading plan</a:t>
            </a:r>
          </a:p>
          <a:p>
            <a:r>
              <a:rPr lang="en-US" dirty="0" smtClean="0">
                <a:solidFill>
                  <a:srgbClr val="B23C00"/>
                </a:solidFill>
              </a:rPr>
              <a:t>due Sunday, April 24.</a:t>
            </a:r>
            <a:endParaRPr lang="en-US" dirty="0">
              <a:solidFill>
                <a:srgbClr val="B23C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384781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411163"/>
            <a:ext cx="9143999" cy="655637"/>
          </a:xfrm>
        </p:spPr>
        <p:txBody>
          <a:bodyPr/>
          <a:lstStyle/>
          <a:p>
            <a:r>
              <a:rPr lang="en-US" dirty="0" smtClean="0"/>
              <a:t>Code Review Inspection Meetings: </a:t>
            </a:r>
            <a:r>
              <a:rPr lang="en-US" dirty="0" err="1" smtClean="0"/>
              <a:t>CmpE</a:t>
            </a:r>
            <a:r>
              <a:rPr lang="en-US" dirty="0" smtClean="0"/>
              <a:t> 131-01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26E3E-A15E-8945-8438-BECDE139A8AE}" type="slidenum">
              <a:rPr lang="en-US" smtClean="0"/>
              <a:pPr/>
              <a:t>28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914440" y="4154254"/>
            <a:ext cx="2584624" cy="646331"/>
          </a:xfrm>
          <a:prstGeom prst="rect">
            <a:avLst/>
          </a:prstGeom>
          <a:solidFill>
            <a:srgbClr val="FFFFC2"/>
          </a:solidFill>
          <a:ln>
            <a:solidFill>
              <a:srgbClr val="B23C0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B23C00"/>
                </a:solidFill>
              </a:rPr>
              <a:t>Code and reading plan</a:t>
            </a:r>
          </a:p>
          <a:p>
            <a:r>
              <a:rPr lang="en-US" dirty="0" smtClean="0">
                <a:solidFill>
                  <a:srgbClr val="B23C00"/>
                </a:solidFill>
              </a:rPr>
              <a:t>due Friday, April 22.</a:t>
            </a:r>
            <a:endParaRPr lang="en-US" dirty="0">
              <a:solidFill>
                <a:srgbClr val="B23C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029195" y="4154254"/>
            <a:ext cx="2584624" cy="646331"/>
          </a:xfrm>
          <a:prstGeom prst="rect">
            <a:avLst/>
          </a:prstGeom>
          <a:solidFill>
            <a:srgbClr val="FFFFC2"/>
          </a:solidFill>
          <a:ln>
            <a:solidFill>
              <a:srgbClr val="B23C0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B23C00"/>
                </a:solidFill>
              </a:rPr>
              <a:t>Code and reading plan</a:t>
            </a:r>
          </a:p>
          <a:p>
            <a:r>
              <a:rPr lang="en-US" dirty="0" smtClean="0">
                <a:solidFill>
                  <a:srgbClr val="B23C00"/>
                </a:solidFill>
              </a:rPr>
              <a:t>due Sunday, April 24.</a:t>
            </a:r>
            <a:endParaRPr lang="en-US" dirty="0">
              <a:solidFill>
                <a:srgbClr val="B23C00"/>
              </a:solidFill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 bwMode="auto">
          <a:xfrm>
            <a:off x="457245" y="1325904"/>
            <a:ext cx="8229600" cy="27431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2" anchor="t" anchorCtr="0" compatLnSpc="1">
            <a:prstTxWarp prst="textNoShape">
              <a:avLst/>
            </a:prstTxWarp>
          </a:bodyPr>
          <a:lstStyle>
            <a:lvl1pPr marL="469900" indent="-469900" algn="l" rtl="0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0000"/>
              <a:buFont typeface="Wingdings" charset="0"/>
              <a:buChar char="o"/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08050" indent="-436563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charset="0"/>
              <a:buChar char="n"/>
              <a:defRPr sz="2400">
                <a:solidFill>
                  <a:schemeClr val="tx1"/>
                </a:solidFill>
                <a:latin typeface="+mn-lt"/>
                <a:ea typeface="+mn-ea"/>
              </a:defRPr>
            </a:lvl2pPr>
            <a:lvl3pPr marL="1377950" indent="-468313" algn="l" rtl="0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charset="0"/>
              <a:buChar char="o"/>
              <a:defRPr sz="2000">
                <a:solidFill>
                  <a:schemeClr val="tx1"/>
                </a:solidFill>
                <a:latin typeface="+mn-lt"/>
                <a:ea typeface="+mn-ea"/>
              </a:defRPr>
            </a:lvl3pPr>
            <a:lvl4pPr marL="1827213" indent="-438150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charset="0"/>
              <a:buChar char="n"/>
              <a:defRPr sz="1600">
                <a:solidFill>
                  <a:schemeClr val="tx1"/>
                </a:solidFill>
                <a:latin typeface="+mn-lt"/>
                <a:ea typeface="+mn-ea"/>
              </a:defRPr>
            </a:lvl4pPr>
            <a:lvl5pPr marL="2297113" indent="-468313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charset="0"/>
              <a:buChar char="o"/>
              <a:defRPr sz="1200">
                <a:solidFill>
                  <a:schemeClr val="tx1"/>
                </a:solidFill>
                <a:latin typeface="+mn-lt"/>
                <a:ea typeface="+mn-ea"/>
              </a:defRPr>
            </a:lvl5pPr>
            <a:lvl6pPr marL="2754313" indent="-468313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charset="0"/>
              <a:buChar char="o"/>
              <a:defRPr sz="1200">
                <a:solidFill>
                  <a:schemeClr val="tx1"/>
                </a:solidFill>
                <a:latin typeface="+mn-lt"/>
                <a:ea typeface="+mn-ea"/>
              </a:defRPr>
            </a:lvl6pPr>
            <a:lvl7pPr marL="3211513" indent="-468313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charset="0"/>
              <a:buChar char="o"/>
              <a:defRPr sz="1200">
                <a:solidFill>
                  <a:schemeClr val="tx1"/>
                </a:solidFill>
                <a:latin typeface="+mn-lt"/>
                <a:ea typeface="+mn-ea"/>
              </a:defRPr>
            </a:lvl7pPr>
            <a:lvl8pPr marL="3668713" indent="-468313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charset="0"/>
              <a:buChar char="o"/>
              <a:defRPr sz="1200">
                <a:solidFill>
                  <a:schemeClr val="tx1"/>
                </a:solidFill>
                <a:latin typeface="+mn-lt"/>
                <a:ea typeface="+mn-ea"/>
              </a:defRPr>
            </a:lvl8pPr>
            <a:lvl9pPr marL="4125913" indent="-468313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charset="0"/>
              <a:buChar char="o"/>
              <a:defRPr sz="12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r>
              <a:rPr lang="en-US" sz="2400" dirty="0" smtClean="0">
                <a:solidFill>
                  <a:srgbClr val="B23C00"/>
                </a:solidFill>
              </a:rPr>
              <a:t>Tuesday, </a:t>
            </a:r>
            <a:r>
              <a:rPr lang="en-US" sz="2400" dirty="0">
                <a:solidFill>
                  <a:srgbClr val="B23C00"/>
                </a:solidFill>
              </a:rPr>
              <a:t>April 26</a:t>
            </a:r>
            <a:endParaRPr lang="en-US" sz="2400" dirty="0" smtClean="0">
              <a:solidFill>
                <a:srgbClr val="B23C00"/>
              </a:solidFill>
            </a:endParaRPr>
          </a:p>
          <a:p>
            <a:pPr lvl="1"/>
            <a:r>
              <a:rPr lang="en-US" sz="2000" dirty="0" smtClean="0"/>
              <a:t>ARMY</a:t>
            </a:r>
          </a:p>
          <a:p>
            <a:pPr lvl="1"/>
            <a:r>
              <a:rPr lang="en-US" sz="2000" dirty="0" err="1" smtClean="0"/>
              <a:t>Codiggers</a:t>
            </a:r>
            <a:endParaRPr lang="en-US" sz="2000" dirty="0" smtClean="0"/>
          </a:p>
          <a:p>
            <a:pPr lvl="1"/>
            <a:r>
              <a:rPr lang="en-US" sz="2000" dirty="0" smtClean="0"/>
              <a:t>Cupid’s Minions</a:t>
            </a:r>
          </a:p>
          <a:p>
            <a:pPr lvl="1"/>
            <a:r>
              <a:rPr lang="en-US" sz="2000" dirty="0" smtClean="0"/>
              <a:t>Fabulous</a:t>
            </a:r>
          </a:p>
          <a:p>
            <a:pPr lvl="1"/>
            <a:r>
              <a:rPr lang="en-US" sz="2000" dirty="0" smtClean="0"/>
              <a:t>Gains</a:t>
            </a:r>
          </a:p>
          <a:p>
            <a:pPr lvl="1"/>
            <a:r>
              <a:rPr lang="en-US" sz="2000" dirty="0" smtClean="0"/>
              <a:t>JAMH</a:t>
            </a:r>
          </a:p>
          <a:p>
            <a:r>
              <a:rPr lang="en-US" sz="2400" dirty="0" smtClean="0">
                <a:solidFill>
                  <a:srgbClr val="B23C00"/>
                </a:solidFill>
              </a:rPr>
              <a:t>Thursday</a:t>
            </a:r>
            <a:r>
              <a:rPr lang="en-US" sz="2400" dirty="0" smtClean="0">
                <a:solidFill>
                  <a:srgbClr val="B23C00"/>
                </a:solidFill>
              </a:rPr>
              <a:t>, </a:t>
            </a:r>
            <a:r>
              <a:rPr lang="en-US" sz="2400" dirty="0">
                <a:solidFill>
                  <a:srgbClr val="B23C00"/>
                </a:solidFill>
              </a:rPr>
              <a:t>April 28</a:t>
            </a:r>
            <a:endParaRPr lang="en-US" sz="2400" dirty="0" smtClean="0">
              <a:solidFill>
                <a:srgbClr val="B23C00"/>
              </a:solidFill>
            </a:endParaRPr>
          </a:p>
          <a:p>
            <a:pPr lvl="1"/>
            <a:r>
              <a:rPr lang="en-US" sz="2000" dirty="0" smtClean="0"/>
              <a:t>NoName4</a:t>
            </a:r>
          </a:p>
          <a:p>
            <a:pPr lvl="1"/>
            <a:r>
              <a:rPr lang="en-US" sz="2000" dirty="0" err="1" smtClean="0"/>
              <a:t>Piramides</a:t>
            </a:r>
            <a:endParaRPr lang="en-US" sz="2000" dirty="0" smtClean="0"/>
          </a:p>
          <a:p>
            <a:pPr lvl="1"/>
            <a:r>
              <a:rPr lang="en-US" sz="2000" dirty="0" smtClean="0"/>
              <a:t>Rubber Ducks</a:t>
            </a:r>
          </a:p>
          <a:p>
            <a:pPr lvl="1"/>
            <a:r>
              <a:rPr lang="en-US" sz="2000" dirty="0" err="1" smtClean="0"/>
              <a:t>RubyLand</a:t>
            </a:r>
            <a:endParaRPr lang="en-US" sz="2000" dirty="0" smtClean="0"/>
          </a:p>
          <a:p>
            <a:pPr lvl="1"/>
            <a:r>
              <a:rPr lang="en-US" sz="2000" dirty="0" smtClean="0"/>
              <a:t>Sour Patch Kids</a:t>
            </a:r>
          </a:p>
          <a:p>
            <a:pPr lvl="1"/>
            <a:r>
              <a:rPr lang="en-US" sz="2000" dirty="0" err="1" smtClean="0"/>
              <a:t>Unispace</a:t>
            </a:r>
            <a:endParaRPr lang="en-US" sz="2000" dirty="0" smtClean="0"/>
          </a:p>
        </p:txBody>
      </p:sp>
    </p:spTree>
    <p:extLst>
      <p:ext uri="{BB962C8B-B14F-4D97-AF65-F5344CB8AC3E}">
        <p14:creationId xmlns:p14="http://schemas.microsoft.com/office/powerpoint/2010/main" val="62891799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Software Metrics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1295400"/>
            <a:ext cx="8412433" cy="4835525"/>
          </a:xfrm>
        </p:spPr>
        <p:txBody>
          <a:bodyPr/>
          <a:lstStyle/>
          <a:p>
            <a:r>
              <a:rPr lang="en-US" dirty="0" smtClean="0">
                <a:solidFill>
                  <a:srgbClr val="B23C00"/>
                </a:solidFill>
              </a:rPr>
              <a:t>Quantitative measurements </a:t>
            </a:r>
            <a:r>
              <a:rPr lang="en-US" dirty="0" smtClean="0"/>
              <a:t>of a software project.</a:t>
            </a:r>
          </a:p>
          <a:p>
            <a:pPr lvl="4"/>
            <a:endParaRPr lang="en-US" dirty="0" smtClean="0"/>
          </a:p>
          <a:p>
            <a:r>
              <a:rPr lang="en-US" dirty="0" smtClean="0">
                <a:solidFill>
                  <a:srgbClr val="B23C00"/>
                </a:solidFill>
              </a:rPr>
              <a:t>attribute</a:t>
            </a:r>
            <a:endParaRPr lang="en-US" dirty="0"/>
          </a:p>
          <a:p>
            <a:pPr lvl="1"/>
            <a:r>
              <a:rPr lang="en-US" dirty="0" smtClean="0"/>
              <a:t>something you can measure</a:t>
            </a:r>
          </a:p>
          <a:p>
            <a:pPr lvl="1"/>
            <a:r>
              <a:rPr lang="en-US" dirty="0" smtClean="0"/>
              <a:t>number of lines of code</a:t>
            </a:r>
          </a:p>
          <a:p>
            <a:pPr lvl="1"/>
            <a:r>
              <a:rPr lang="en-US" dirty="0" smtClean="0"/>
              <a:t>number of bugs</a:t>
            </a:r>
          </a:p>
          <a:p>
            <a:pPr lvl="5"/>
            <a:endParaRPr lang="en-US" dirty="0" smtClean="0"/>
          </a:p>
          <a:p>
            <a:r>
              <a:rPr lang="en-US" dirty="0" smtClean="0">
                <a:solidFill>
                  <a:srgbClr val="B23C00"/>
                </a:solidFill>
              </a:rPr>
              <a:t>metric</a:t>
            </a:r>
          </a:p>
          <a:p>
            <a:pPr lvl="1"/>
            <a:r>
              <a:rPr lang="en-US" dirty="0" smtClean="0"/>
              <a:t>can be the same as an attribute</a:t>
            </a:r>
          </a:p>
          <a:p>
            <a:pPr lvl="1"/>
            <a:r>
              <a:rPr lang="en-US" dirty="0" smtClean="0"/>
              <a:t>can also be a calculated value</a:t>
            </a:r>
          </a:p>
          <a:p>
            <a:pPr lvl="1"/>
            <a:r>
              <a:rPr lang="en-US" dirty="0" smtClean="0"/>
              <a:t>number of bugs per thousand lines of code (KLOC)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26E3E-A15E-8945-8438-BECDE139A8AE}" type="slidenum">
              <a:rPr lang="en-US" smtClean="0"/>
              <a:pPr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002232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E0641E-849C-5E4C-9426-22969953EBEB}" type="slidenum">
              <a:rPr lang="en-US"/>
              <a:pPr/>
              <a:t>3</a:t>
            </a:fld>
            <a:endParaRPr lang="en-US"/>
          </a:p>
        </p:txBody>
      </p:sp>
      <p:sp>
        <p:nvSpPr>
          <p:cNvPr id="6379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Unofficial Field Trip</a:t>
            </a:r>
            <a:r>
              <a:rPr lang="en-US" i="1" dirty="0"/>
              <a:t>, cont’d</a:t>
            </a:r>
          </a:p>
        </p:txBody>
      </p:sp>
      <p:sp>
        <p:nvSpPr>
          <p:cNvPr id="6379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229600" cy="2407917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2400" dirty="0">
                <a:solidFill>
                  <a:srgbClr val="B23C00"/>
                </a:solidFill>
              </a:rPr>
              <a:t>IBM 1401 computer</a:t>
            </a:r>
            <a:r>
              <a:rPr lang="en-US" sz="2400" dirty="0"/>
              <a:t>, fully restored and </a:t>
            </a:r>
            <a:r>
              <a:rPr lang="en-US" sz="2400" dirty="0" smtClean="0"/>
              <a:t>operational.</a:t>
            </a:r>
            <a:endParaRPr lang="en-US" sz="2400" dirty="0"/>
          </a:p>
          <a:p>
            <a:pPr lvl="1">
              <a:lnSpc>
                <a:spcPct val="80000"/>
              </a:lnSpc>
            </a:pPr>
            <a:r>
              <a:rPr lang="en-US" sz="2000" dirty="0"/>
              <a:t>A small transistor-based mainframe computer.</a:t>
            </a:r>
          </a:p>
          <a:p>
            <a:pPr lvl="1">
              <a:lnSpc>
                <a:spcPct val="80000"/>
              </a:lnSpc>
            </a:pPr>
            <a:r>
              <a:rPr lang="en-US" sz="2000" dirty="0"/>
              <a:t>Extremely popular with small businesses </a:t>
            </a:r>
            <a:r>
              <a:rPr lang="en-US" sz="2000" dirty="0" smtClean="0"/>
              <a:t/>
            </a:r>
            <a:br>
              <a:rPr lang="en-US" sz="2000" dirty="0" smtClean="0"/>
            </a:br>
            <a:r>
              <a:rPr lang="en-US" sz="2000" dirty="0" smtClean="0"/>
              <a:t>in </a:t>
            </a:r>
            <a:r>
              <a:rPr lang="en-US" sz="2000" dirty="0"/>
              <a:t>the late 1950s </a:t>
            </a:r>
            <a:r>
              <a:rPr lang="en-US" sz="2000" dirty="0" smtClean="0"/>
              <a:t>through </a:t>
            </a:r>
            <a:r>
              <a:rPr lang="en-US" sz="2000" dirty="0"/>
              <a:t>the mid 1960s</a:t>
            </a:r>
          </a:p>
          <a:p>
            <a:pPr lvl="2">
              <a:lnSpc>
                <a:spcPct val="80000"/>
              </a:lnSpc>
            </a:pPr>
            <a:r>
              <a:rPr lang="en-US" sz="1800" dirty="0"/>
              <a:t>Maximum of 16K bytes of memory.</a:t>
            </a:r>
          </a:p>
          <a:p>
            <a:pPr lvl="2">
              <a:lnSpc>
                <a:spcPct val="80000"/>
              </a:lnSpc>
            </a:pPr>
            <a:r>
              <a:rPr lang="en-US" sz="1800" dirty="0"/>
              <a:t>800 card/minute card reader (wire brushes).</a:t>
            </a:r>
          </a:p>
          <a:p>
            <a:pPr lvl="2">
              <a:lnSpc>
                <a:spcPct val="80000"/>
              </a:lnSpc>
            </a:pPr>
            <a:r>
              <a:rPr lang="en-US" sz="1800" dirty="0"/>
              <a:t>600 line/minute line printer (impact).</a:t>
            </a:r>
          </a:p>
          <a:p>
            <a:pPr lvl="2">
              <a:lnSpc>
                <a:spcPct val="80000"/>
              </a:lnSpc>
            </a:pPr>
            <a:r>
              <a:rPr lang="en-US" sz="1800" dirty="0"/>
              <a:t>6 magnetic tape drives, no disk drives.</a:t>
            </a:r>
          </a:p>
          <a:p>
            <a:pPr lvl="2">
              <a:lnSpc>
                <a:spcPct val="80000"/>
              </a:lnSpc>
            </a:pPr>
            <a:endParaRPr lang="en-US" sz="1600" dirty="0"/>
          </a:p>
        </p:txBody>
      </p:sp>
      <p:pic>
        <p:nvPicPr>
          <p:cNvPr id="637956" name="Picture 4" descr="IBM1401_TapeSystem_Mwhit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79525" y="3604546"/>
            <a:ext cx="6584950" cy="26590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7642949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79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379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79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379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79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6379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795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3795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are Good Attributes and Metrics?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Simple</a:t>
            </a:r>
          </a:p>
          <a:p>
            <a:pPr lvl="1"/>
            <a:r>
              <a:rPr lang="en-US" dirty="0" smtClean="0"/>
              <a:t>The easier an attribute to understand, the better.</a:t>
            </a:r>
          </a:p>
          <a:p>
            <a:pPr lvl="5"/>
            <a:endParaRPr lang="en-US" dirty="0" smtClean="0"/>
          </a:p>
          <a:p>
            <a:r>
              <a:rPr lang="en-US" dirty="0" smtClean="0"/>
              <a:t>Measurable</a:t>
            </a:r>
          </a:p>
          <a:p>
            <a:pPr lvl="1"/>
            <a:r>
              <a:rPr lang="en-US" dirty="0" smtClean="0"/>
              <a:t>It’s not useful if you can’t measure it.</a:t>
            </a:r>
          </a:p>
          <a:p>
            <a:pPr lvl="5"/>
            <a:endParaRPr lang="en-US" dirty="0" smtClean="0"/>
          </a:p>
          <a:p>
            <a:r>
              <a:rPr lang="en-US" dirty="0" smtClean="0"/>
              <a:t>Relevant</a:t>
            </a:r>
          </a:p>
          <a:p>
            <a:pPr lvl="1"/>
            <a:r>
              <a:rPr lang="en-US" dirty="0" smtClean="0"/>
              <a:t>If it’s not a useful indicator, don’t bother measuring it.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26E3E-A15E-8945-8438-BECDE139A8AE}" type="slidenum">
              <a:rPr lang="en-US" smtClean="0"/>
              <a:pPr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288673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806" y="411163"/>
            <a:ext cx="8412433" cy="655637"/>
          </a:xfrm>
        </p:spPr>
        <p:txBody>
          <a:bodyPr/>
          <a:lstStyle/>
          <a:p>
            <a:r>
              <a:rPr lang="en-US" dirty="0" smtClean="0"/>
              <a:t>What are Good Attributes and Metrics? </a:t>
            </a:r>
            <a:r>
              <a:rPr lang="en-US" i="1" dirty="0" smtClean="0"/>
              <a:t>cont’d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1295400"/>
            <a:ext cx="8412433" cy="4835525"/>
          </a:xfrm>
        </p:spPr>
        <p:txBody>
          <a:bodyPr/>
          <a:lstStyle/>
          <a:p>
            <a:r>
              <a:rPr lang="en-US" dirty="0" smtClean="0"/>
              <a:t>Objectivity</a:t>
            </a:r>
          </a:p>
          <a:p>
            <a:pPr lvl="1"/>
            <a:r>
              <a:rPr lang="en-US" dirty="0" smtClean="0"/>
              <a:t>Easier to get meaning results from objective data.</a:t>
            </a:r>
          </a:p>
          <a:p>
            <a:pPr lvl="1"/>
            <a:r>
              <a:rPr lang="en-US" dirty="0" smtClean="0"/>
              <a:t>Objective: The number of bugs.</a:t>
            </a:r>
          </a:p>
          <a:p>
            <a:pPr lvl="1"/>
            <a:r>
              <a:rPr lang="en-US" dirty="0" smtClean="0"/>
              <a:t>Subjective: Ease of use of the GUI.</a:t>
            </a:r>
          </a:p>
          <a:p>
            <a:pPr lvl="5"/>
            <a:endParaRPr lang="en-US" dirty="0" smtClean="0"/>
          </a:p>
          <a:p>
            <a:r>
              <a:rPr lang="en-US" dirty="0" smtClean="0"/>
              <a:t>Easily obtainable</a:t>
            </a:r>
          </a:p>
          <a:p>
            <a:pPr lvl="1"/>
            <a:r>
              <a:rPr lang="en-US" dirty="0" smtClean="0"/>
              <a:t>Gathering attribute data should not be a huge burden.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26E3E-A15E-8945-8438-BECDE139A8AE}" type="slidenum">
              <a:rPr lang="en-US" smtClean="0"/>
              <a:pPr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658361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to Use Metrics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34464"/>
            <a:ext cx="8229600" cy="5029145"/>
          </a:xfrm>
        </p:spPr>
        <p:txBody>
          <a:bodyPr/>
          <a:lstStyle/>
          <a:p>
            <a:r>
              <a:rPr lang="en-US" dirty="0" smtClean="0"/>
              <a:t>Minimize a schedule.</a:t>
            </a:r>
          </a:p>
          <a:p>
            <a:r>
              <a:rPr lang="en-US" dirty="0" smtClean="0"/>
              <a:t>Stay on schedule.</a:t>
            </a:r>
          </a:p>
          <a:p>
            <a:r>
              <a:rPr lang="en-US" dirty="0" smtClean="0"/>
              <a:t>Reduce the number of bugs.</a:t>
            </a:r>
          </a:p>
          <a:p>
            <a:r>
              <a:rPr lang="en-US" dirty="0" smtClean="0"/>
              <a:t>Predict the number of bugs that will arise.</a:t>
            </a:r>
          </a:p>
          <a:p>
            <a:r>
              <a:rPr lang="en-US" dirty="0" smtClean="0"/>
              <a:t>Make bug fixing easier.</a:t>
            </a:r>
          </a:p>
          <a:p>
            <a:r>
              <a:rPr lang="en-US" dirty="0" smtClean="0"/>
              <a:t>Assess ongoing quality.</a:t>
            </a:r>
          </a:p>
          <a:p>
            <a:r>
              <a:rPr lang="en-US" dirty="0" smtClean="0"/>
              <a:t>Improve finished results.</a:t>
            </a:r>
          </a:p>
          <a:p>
            <a:r>
              <a:rPr lang="en-US" dirty="0" smtClean="0"/>
              <a:t>Improve maintenance.</a:t>
            </a:r>
          </a:p>
          <a:p>
            <a:r>
              <a:rPr lang="en-US" dirty="0" smtClean="0"/>
              <a:t>Detect risks such as schedule slips and adjust staffing and work effort to address them.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26E3E-A15E-8945-8438-BECDE139A8AE}" type="slidenum">
              <a:rPr lang="en-US" smtClean="0"/>
              <a:pPr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870589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to Use </a:t>
            </a:r>
            <a:r>
              <a:rPr lang="en-US" dirty="0" smtClean="0"/>
              <a:t>Metrics</a:t>
            </a:r>
            <a:r>
              <a:rPr lang="en-US" i="1" dirty="0" smtClean="0"/>
              <a:t>, cont’d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556" cy="4835525"/>
          </a:xfrm>
        </p:spPr>
        <p:txBody>
          <a:bodyPr/>
          <a:lstStyle/>
          <a:p>
            <a:r>
              <a:rPr lang="en-US" dirty="0" smtClean="0"/>
              <a:t>Provide </a:t>
            </a:r>
            <a:r>
              <a:rPr lang="en-US" dirty="0" smtClean="0">
                <a:solidFill>
                  <a:srgbClr val="B23C00"/>
                </a:solidFill>
              </a:rPr>
              <a:t>regular feedback to </a:t>
            </a:r>
            <a:r>
              <a:rPr lang="en-US" dirty="0" smtClean="0"/>
              <a:t>the project team.</a:t>
            </a:r>
          </a:p>
          <a:p>
            <a:pPr lvl="4"/>
            <a:endParaRPr lang="en-US" dirty="0" smtClean="0"/>
          </a:p>
          <a:p>
            <a:r>
              <a:rPr lang="en-US" dirty="0" smtClean="0">
                <a:solidFill>
                  <a:srgbClr val="B23C00"/>
                </a:solidFill>
              </a:rPr>
              <a:t>Signposts</a:t>
            </a:r>
            <a:r>
              <a:rPr lang="en-US" dirty="0" smtClean="0"/>
              <a:t> that point in the right direction.</a:t>
            </a:r>
          </a:p>
          <a:p>
            <a:pPr lvl="1"/>
            <a:r>
              <a:rPr lang="en-US" dirty="0" smtClean="0"/>
              <a:t>Not always harbingers of doom.</a:t>
            </a:r>
          </a:p>
          <a:p>
            <a:pPr lvl="5"/>
            <a:endParaRPr lang="en-US" dirty="0" smtClean="0"/>
          </a:p>
          <a:p>
            <a:r>
              <a:rPr lang="en-US" dirty="0" smtClean="0"/>
              <a:t>Not to appraise individuals </a:t>
            </a:r>
            <a:br>
              <a:rPr lang="en-US" dirty="0" smtClean="0"/>
            </a:br>
            <a:r>
              <a:rPr lang="en-US" dirty="0" smtClean="0"/>
              <a:t>or the team as a whole.</a:t>
            </a:r>
          </a:p>
          <a:p>
            <a:pPr lvl="1"/>
            <a:r>
              <a:rPr lang="en-US" dirty="0" smtClean="0"/>
              <a:t>Do not use to chastise, or you will no longer get accurate metric data.</a:t>
            </a:r>
          </a:p>
          <a:p>
            <a:pPr lvl="5"/>
            <a:endParaRPr lang="en-US" dirty="0" smtClean="0"/>
          </a:p>
          <a:p>
            <a:r>
              <a:rPr lang="en-US" dirty="0" smtClean="0"/>
              <a:t>Do not obsess over a particular metric.</a:t>
            </a:r>
          </a:p>
          <a:p>
            <a:pPr lvl="1"/>
            <a:r>
              <a:rPr lang="en-US" dirty="0" smtClean="0"/>
              <a:t>Don’t create a problem where none exists.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26E3E-A15E-8945-8438-BECDE139A8AE}" type="slidenum">
              <a:rPr lang="en-US" smtClean="0"/>
              <a:pPr/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332258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Process Metrics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1"/>
            <a:ext cx="8229600" cy="4785330"/>
          </a:xfrm>
        </p:spPr>
        <p:txBody>
          <a:bodyPr/>
          <a:lstStyle/>
          <a:p>
            <a:r>
              <a:rPr lang="en-US" dirty="0" smtClean="0"/>
              <a:t>Measure the </a:t>
            </a:r>
            <a:r>
              <a:rPr lang="en-US" dirty="0" smtClean="0">
                <a:solidFill>
                  <a:srgbClr val="B23C00"/>
                </a:solidFill>
              </a:rPr>
              <a:t>development process</a:t>
            </a:r>
            <a:r>
              <a:rPr lang="en-US" dirty="0" smtClean="0"/>
              <a:t>.</a:t>
            </a:r>
          </a:p>
          <a:p>
            <a:r>
              <a:rPr lang="en-US" dirty="0" smtClean="0"/>
              <a:t>Collect over a long period of time </a:t>
            </a:r>
            <a:br>
              <a:rPr lang="en-US" dirty="0" smtClean="0"/>
            </a:br>
            <a:r>
              <a:rPr lang="en-US" dirty="0" smtClean="0"/>
              <a:t>over many projects.</a:t>
            </a:r>
          </a:p>
          <a:p>
            <a:r>
              <a:rPr lang="en-US" dirty="0" smtClean="0"/>
              <a:t>Use to improve your development process.</a:t>
            </a:r>
          </a:p>
          <a:p>
            <a:pPr lvl="4"/>
            <a:endParaRPr lang="en-US" dirty="0" smtClean="0"/>
          </a:p>
          <a:p>
            <a:r>
              <a:rPr lang="en-US" dirty="0" smtClean="0"/>
              <a:t>Example:</a:t>
            </a:r>
          </a:p>
          <a:p>
            <a:pPr lvl="1"/>
            <a:r>
              <a:rPr lang="en-US" dirty="0" smtClean="0"/>
              <a:t>Spend 1.5 to 2 hours</a:t>
            </a:r>
            <a:br>
              <a:rPr lang="en-US" dirty="0" smtClean="0"/>
            </a:br>
            <a:r>
              <a:rPr lang="en-US" dirty="0" smtClean="0"/>
              <a:t>per KLOC in future</a:t>
            </a:r>
            <a:br>
              <a:rPr lang="en-US" dirty="0" smtClean="0"/>
            </a:br>
            <a:r>
              <a:rPr lang="en-US" dirty="0" smtClean="0"/>
              <a:t>projects.</a:t>
            </a:r>
          </a:p>
          <a:p>
            <a:pPr lvl="1"/>
            <a:r>
              <a:rPr lang="en-US" dirty="0" smtClean="0">
                <a:solidFill>
                  <a:srgbClr val="B23C00"/>
                </a:solidFill>
              </a:rPr>
              <a:t>KLOC: </a:t>
            </a:r>
            <a:r>
              <a:rPr lang="en-US" dirty="0" smtClean="0"/>
              <a:t>thousand</a:t>
            </a:r>
            <a:br>
              <a:rPr lang="en-US" dirty="0" smtClean="0"/>
            </a:br>
            <a:r>
              <a:rPr lang="en-US" dirty="0" smtClean="0"/>
              <a:t>lines of code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26E3E-A15E-8945-8438-BECDE139A8AE}" type="slidenum">
              <a:rPr lang="en-US" smtClean="0"/>
              <a:pPr/>
              <a:t>34</a:t>
            </a:fld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0" y="3337561"/>
            <a:ext cx="4114755" cy="2684878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6217902" y="6172170"/>
            <a:ext cx="2165376" cy="55399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1000" b="1" dirty="0" smtClean="0">
                <a:solidFill>
                  <a:schemeClr val="bg1">
                    <a:lumMod val="65000"/>
                  </a:schemeClr>
                </a:solidFill>
              </a:rPr>
              <a:t>Beginning Software Engineering</a:t>
            </a:r>
          </a:p>
          <a:p>
            <a:r>
              <a:rPr lang="en-US" sz="1000" dirty="0" smtClean="0">
                <a:solidFill>
                  <a:schemeClr val="bg1">
                    <a:lumMod val="65000"/>
                  </a:schemeClr>
                </a:solidFill>
              </a:rPr>
              <a:t>by Rod Stephens</a:t>
            </a:r>
          </a:p>
          <a:p>
            <a:r>
              <a:rPr lang="en-US" sz="1000" dirty="0" err="1" smtClean="0">
                <a:solidFill>
                  <a:schemeClr val="bg1">
                    <a:lumMod val="65000"/>
                  </a:schemeClr>
                </a:solidFill>
              </a:rPr>
              <a:t>Wrox</a:t>
            </a:r>
            <a:r>
              <a:rPr lang="en-US" sz="1000" dirty="0" smtClean="0">
                <a:solidFill>
                  <a:schemeClr val="bg1">
                    <a:lumMod val="65000"/>
                  </a:schemeClr>
                </a:solidFill>
              </a:rPr>
              <a:t>, 2015</a:t>
            </a:r>
            <a:endParaRPr lang="en-US" sz="1000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688113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Project Metrics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Measure a </a:t>
            </a:r>
            <a:r>
              <a:rPr lang="en-US" dirty="0" smtClean="0">
                <a:solidFill>
                  <a:srgbClr val="B23C00"/>
                </a:solidFill>
              </a:rPr>
              <a:t>specific project</a:t>
            </a:r>
            <a:r>
              <a:rPr lang="en-US" dirty="0" smtClean="0"/>
              <a:t>.</a:t>
            </a:r>
          </a:p>
          <a:p>
            <a:pPr lvl="4"/>
            <a:endParaRPr lang="en-US" dirty="0" smtClean="0"/>
          </a:p>
          <a:p>
            <a:r>
              <a:rPr lang="en-US" dirty="0" smtClean="0"/>
              <a:t>Use to set project goals.</a:t>
            </a:r>
          </a:p>
          <a:p>
            <a:pPr lvl="1"/>
            <a:r>
              <a:rPr lang="en-US" dirty="0" smtClean="0"/>
              <a:t>Example: Write ten use cases per day.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26E3E-A15E-8945-8438-BECDE139A8AE}" type="slidenum">
              <a:rPr lang="en-US" smtClean="0"/>
              <a:pPr/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997846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Objective Project Metrics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Cost and effort</a:t>
            </a:r>
          </a:p>
          <a:p>
            <a:pPr lvl="1"/>
            <a:r>
              <a:rPr lang="en-US" dirty="0" smtClean="0"/>
              <a:t>$$$</a:t>
            </a:r>
          </a:p>
          <a:p>
            <a:pPr lvl="1"/>
            <a:r>
              <a:rPr lang="en-US" dirty="0" smtClean="0"/>
              <a:t>person-hours</a:t>
            </a:r>
          </a:p>
          <a:p>
            <a:pPr lvl="5"/>
            <a:endParaRPr lang="en-US" dirty="0" smtClean="0"/>
          </a:p>
          <a:p>
            <a:r>
              <a:rPr lang="en-US" dirty="0" smtClean="0"/>
              <a:t>Defect rates</a:t>
            </a:r>
          </a:p>
          <a:p>
            <a:pPr lvl="1"/>
            <a:r>
              <a:rPr lang="en-US" dirty="0" smtClean="0"/>
              <a:t>number of bugs discovered over time</a:t>
            </a:r>
          </a:p>
          <a:p>
            <a:pPr lvl="5"/>
            <a:endParaRPr lang="en-US" dirty="0" smtClean="0"/>
          </a:p>
          <a:p>
            <a:r>
              <a:rPr lang="en-US" dirty="0" smtClean="0"/>
              <a:t>Lines of code</a:t>
            </a:r>
          </a:p>
          <a:p>
            <a:pPr lvl="1"/>
            <a:r>
              <a:rPr lang="en-US" dirty="0" smtClean="0"/>
              <a:t>average LOC per day, or per developer per day</a:t>
            </a:r>
          </a:p>
          <a:p>
            <a:pPr lvl="5"/>
            <a:endParaRPr lang="en-US" dirty="0" smtClean="0"/>
          </a:p>
          <a:p>
            <a:r>
              <a:rPr lang="en-US" dirty="0" smtClean="0"/>
              <a:t>Pages of documentation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26E3E-A15E-8945-8438-BECDE139A8AE}" type="slidenum">
              <a:rPr lang="en-US" smtClean="0"/>
              <a:pPr/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804591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Subjective Project Metrics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Sufficiency</a:t>
            </a:r>
          </a:p>
          <a:p>
            <a:pPr lvl="1"/>
            <a:r>
              <a:rPr lang="en-US" dirty="0" smtClean="0"/>
              <a:t>Satisfies all requirements.</a:t>
            </a:r>
          </a:p>
          <a:p>
            <a:pPr lvl="5"/>
            <a:endParaRPr lang="en-US" dirty="0" smtClean="0"/>
          </a:p>
          <a:p>
            <a:r>
              <a:rPr lang="en-US" dirty="0" smtClean="0"/>
              <a:t>Robustness</a:t>
            </a:r>
          </a:p>
          <a:p>
            <a:pPr lvl="1"/>
            <a:r>
              <a:rPr lang="en-US" dirty="0" smtClean="0"/>
              <a:t>Recovers from all anomalous events.</a:t>
            </a:r>
          </a:p>
          <a:p>
            <a:pPr lvl="5"/>
            <a:endParaRPr lang="en-US" dirty="0" smtClean="0"/>
          </a:p>
          <a:p>
            <a:r>
              <a:rPr lang="en-US" dirty="0" smtClean="0"/>
              <a:t>Flexibility</a:t>
            </a:r>
          </a:p>
          <a:p>
            <a:pPr lvl="1"/>
            <a:r>
              <a:rPr lang="en-US" dirty="0" smtClean="0"/>
              <a:t>Easily adaptable to changes.</a:t>
            </a:r>
          </a:p>
          <a:p>
            <a:pPr lvl="5"/>
            <a:endParaRPr lang="en-US" dirty="0" smtClean="0"/>
          </a:p>
          <a:p>
            <a:r>
              <a:rPr lang="en-US" dirty="0" smtClean="0"/>
              <a:t>Reusability</a:t>
            </a:r>
          </a:p>
          <a:p>
            <a:pPr lvl="1"/>
            <a:r>
              <a:rPr lang="en-US" dirty="0" smtClean="0"/>
              <a:t>Can be reused in related applications.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26E3E-A15E-8945-8438-BECDE139A8AE}" type="slidenum">
              <a:rPr lang="en-US" smtClean="0"/>
              <a:pPr/>
              <a:t>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527181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Efficiency</a:t>
            </a:r>
          </a:p>
          <a:p>
            <a:pPr lvl="1"/>
            <a:r>
              <a:rPr lang="en-US" dirty="0" smtClean="0"/>
              <a:t>Meets speed and resource requirements.</a:t>
            </a:r>
          </a:p>
          <a:p>
            <a:pPr lvl="5"/>
            <a:endParaRPr lang="en-US" dirty="0" smtClean="0"/>
          </a:p>
          <a:p>
            <a:r>
              <a:rPr lang="en-US" dirty="0" smtClean="0"/>
              <a:t>Reliability</a:t>
            </a:r>
          </a:p>
          <a:p>
            <a:pPr lvl="1"/>
            <a:r>
              <a:rPr lang="en-US" dirty="0" smtClean="0"/>
              <a:t>Achieves the required mean time between failures.</a:t>
            </a:r>
          </a:p>
          <a:p>
            <a:pPr lvl="5"/>
            <a:endParaRPr lang="en-US" dirty="0" smtClean="0"/>
          </a:p>
          <a:p>
            <a:r>
              <a:rPr lang="en-US" dirty="0" smtClean="0"/>
              <a:t>Scalability</a:t>
            </a:r>
          </a:p>
          <a:p>
            <a:pPr lvl="1"/>
            <a:r>
              <a:rPr lang="en-US" dirty="0" smtClean="0"/>
              <a:t>Is the basis for a version with greater scope.</a:t>
            </a:r>
          </a:p>
          <a:p>
            <a:pPr lvl="5"/>
            <a:endParaRPr lang="en-US" dirty="0" smtClean="0"/>
          </a:p>
          <a:p>
            <a:r>
              <a:rPr lang="en-US" dirty="0" smtClean="0"/>
              <a:t>Security</a:t>
            </a:r>
          </a:p>
          <a:p>
            <a:pPr lvl="1"/>
            <a:r>
              <a:rPr lang="en-US" dirty="0" smtClean="0"/>
              <a:t>Resists security breaches.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26E3E-A15E-8945-8438-BECDE139A8AE}" type="slidenum">
              <a:rPr lang="en-US" smtClean="0"/>
              <a:pPr/>
              <a:t>38</a:t>
            </a:fld>
            <a:endParaRPr lang="en-US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Subjective </a:t>
            </a:r>
            <a:r>
              <a:rPr lang="en-US" dirty="0" smtClean="0"/>
              <a:t>Project </a:t>
            </a:r>
            <a:r>
              <a:rPr lang="en-US" dirty="0"/>
              <a:t>Metrics</a:t>
            </a:r>
            <a:r>
              <a:rPr lang="en-US" i="1" dirty="0"/>
              <a:t>, cont’d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91318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Metric Normalization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1"/>
            <a:ext cx="8229600" cy="1036332"/>
          </a:xfrm>
        </p:spPr>
        <p:txBody>
          <a:bodyPr/>
          <a:lstStyle/>
          <a:p>
            <a:r>
              <a:rPr lang="en-US" dirty="0" smtClean="0"/>
              <a:t>In which project were the developers </a:t>
            </a:r>
            <a:br>
              <a:rPr lang="en-US" dirty="0" smtClean="0"/>
            </a:br>
            <a:r>
              <a:rPr lang="en-US" dirty="0" smtClean="0"/>
              <a:t>more productive?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26E3E-A15E-8945-8438-BECDE139A8AE}" type="slidenum">
              <a:rPr lang="en-US" smtClean="0"/>
              <a:pPr/>
              <a:t>39</a:t>
            </a:fld>
            <a:endParaRPr lang="en-US"/>
          </a:p>
        </p:txBody>
      </p:sp>
      <p:pic>
        <p:nvPicPr>
          <p:cNvPr id="5" name="Picture 4" descr="Screen Shot 2016-04-18 at 6.07.28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4376" y="2331732"/>
            <a:ext cx="8423818" cy="3017487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6217902" y="6172170"/>
            <a:ext cx="2165376" cy="55399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1000" b="1" dirty="0" smtClean="0">
                <a:solidFill>
                  <a:schemeClr val="bg1">
                    <a:lumMod val="65000"/>
                  </a:schemeClr>
                </a:solidFill>
              </a:rPr>
              <a:t>Beginning Software Engineering</a:t>
            </a:r>
          </a:p>
          <a:p>
            <a:r>
              <a:rPr lang="en-US" sz="1000" dirty="0" smtClean="0">
                <a:solidFill>
                  <a:schemeClr val="bg1">
                    <a:lumMod val="65000"/>
                  </a:schemeClr>
                </a:solidFill>
              </a:rPr>
              <a:t>by Rod Stephens</a:t>
            </a:r>
          </a:p>
          <a:p>
            <a:r>
              <a:rPr lang="en-US" sz="1000" dirty="0" err="1" smtClean="0">
                <a:solidFill>
                  <a:schemeClr val="bg1">
                    <a:lumMod val="65000"/>
                  </a:schemeClr>
                </a:solidFill>
              </a:rPr>
              <a:t>Wrox</a:t>
            </a:r>
            <a:r>
              <a:rPr lang="en-US" sz="1000" dirty="0" smtClean="0">
                <a:solidFill>
                  <a:schemeClr val="bg1">
                    <a:lumMod val="65000"/>
                  </a:schemeClr>
                </a:solidFill>
              </a:rPr>
              <a:t>, 2015</a:t>
            </a:r>
            <a:endParaRPr lang="en-US" sz="1000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789572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Unofficial Field Trip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Information on the IBM 1401:</a:t>
            </a:r>
          </a:p>
          <a:p>
            <a:pPr lvl="4"/>
            <a:endParaRPr lang="en-US" dirty="0" smtClean="0"/>
          </a:p>
          <a:p>
            <a:pPr lvl="1">
              <a:lnSpc>
                <a:spcPct val="90000"/>
              </a:lnSpc>
            </a:pPr>
            <a:r>
              <a:rPr lang="en-US" sz="2200" dirty="0"/>
              <a:t>General info: </a:t>
            </a:r>
            <a:r>
              <a:rPr lang="en-US" sz="2200" dirty="0">
                <a:hlinkClick r:id="rId2"/>
              </a:rPr>
              <a:t>http://en.wikipedia.org/wiki/IBM_1401</a:t>
            </a:r>
            <a:endParaRPr lang="en-US" sz="2200" dirty="0"/>
          </a:p>
          <a:p>
            <a:pPr lvl="1">
              <a:lnSpc>
                <a:spcPct val="90000"/>
              </a:lnSpc>
            </a:pPr>
            <a:r>
              <a:rPr lang="en-US" sz="2200" dirty="0"/>
              <a:t>My summer seminar: </a:t>
            </a:r>
            <a:r>
              <a:rPr lang="en-US" sz="2200" dirty="0">
                <a:hlinkClick r:id="rId3"/>
              </a:rPr>
              <a:t>http://www.cs.sjsu.edu/~mak/1401/</a:t>
            </a:r>
            <a:endParaRPr lang="en-US" sz="2200" dirty="0"/>
          </a:p>
          <a:p>
            <a:pPr lvl="1">
              <a:lnSpc>
                <a:spcPct val="90000"/>
              </a:lnSpc>
            </a:pPr>
            <a:r>
              <a:rPr lang="en-US" sz="2200" dirty="0"/>
              <a:t>Restoration: </a:t>
            </a:r>
            <a:r>
              <a:rPr lang="en-US" sz="2200" dirty="0">
                <a:hlinkClick r:id="rId4"/>
              </a:rPr>
              <a:t>http://ed-thelen.org/1401Project/</a:t>
            </a:r>
            <a:r>
              <a:rPr lang="en-US" sz="2200" dirty="0" smtClean="0">
                <a:hlinkClick r:id="rId4"/>
              </a:rPr>
              <a:t>1401RestorationPage.html</a:t>
            </a:r>
            <a:endParaRPr lang="en-US" sz="2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62B2D-F854-104A-9535-9A504E5923E0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427493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Size</a:t>
            </a:r>
            <a:r>
              <a:rPr lang="en-US" dirty="0" smtClean="0"/>
              <a:t>-Oriented Normalization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785331"/>
          </a:xfrm>
        </p:spPr>
        <p:txBody>
          <a:bodyPr/>
          <a:lstStyle/>
          <a:p>
            <a:r>
              <a:rPr lang="en-US" dirty="0" smtClean="0"/>
              <a:t>Divide each attribute value by the project size.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Project Fracas was more productive in terms of lines of code.</a:t>
            </a:r>
          </a:p>
          <a:p>
            <a:r>
              <a:rPr lang="en-US" dirty="0" smtClean="0"/>
              <a:t>Project Ruction had less buggy code.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26E3E-A15E-8945-8438-BECDE139A8AE}" type="slidenum">
              <a:rPr lang="en-US" smtClean="0"/>
              <a:pPr/>
              <a:t>40</a:t>
            </a:fld>
            <a:endParaRPr lang="en-US"/>
          </a:p>
        </p:txBody>
      </p:sp>
      <p:pic>
        <p:nvPicPr>
          <p:cNvPr id="7" name="Picture 6" descr="Screen Shot 2016-04-18 at 6.10.55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4367" y="2030340"/>
            <a:ext cx="8595316" cy="1581538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6217902" y="6172170"/>
            <a:ext cx="2165376" cy="55399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1000" b="1" dirty="0" smtClean="0">
                <a:solidFill>
                  <a:schemeClr val="bg1">
                    <a:lumMod val="65000"/>
                  </a:schemeClr>
                </a:solidFill>
              </a:rPr>
              <a:t>Beginning Software Engineering</a:t>
            </a:r>
          </a:p>
          <a:p>
            <a:r>
              <a:rPr lang="en-US" sz="1000" dirty="0" smtClean="0">
                <a:solidFill>
                  <a:schemeClr val="bg1">
                    <a:lumMod val="65000"/>
                  </a:schemeClr>
                </a:solidFill>
              </a:rPr>
              <a:t>by Rod Stephens</a:t>
            </a:r>
          </a:p>
          <a:p>
            <a:r>
              <a:rPr lang="en-US" sz="1000" dirty="0" err="1" smtClean="0">
                <a:solidFill>
                  <a:schemeClr val="bg1">
                    <a:lumMod val="65000"/>
                  </a:schemeClr>
                </a:solidFill>
              </a:rPr>
              <a:t>Wrox</a:t>
            </a:r>
            <a:r>
              <a:rPr lang="en-US" sz="1000" dirty="0" smtClean="0">
                <a:solidFill>
                  <a:schemeClr val="bg1">
                    <a:lumMod val="65000"/>
                  </a:schemeClr>
                </a:solidFill>
              </a:rPr>
              <a:t>, 2015</a:t>
            </a:r>
            <a:endParaRPr lang="en-US" sz="1000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362391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Function Point Normalization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34464"/>
            <a:ext cx="8229600" cy="5120584"/>
          </a:xfrm>
        </p:spPr>
        <p:txBody>
          <a:bodyPr/>
          <a:lstStyle/>
          <a:p>
            <a:r>
              <a:rPr lang="en-US" dirty="0" smtClean="0"/>
              <a:t>Calculate an </a:t>
            </a:r>
            <a:r>
              <a:rPr lang="en-US" dirty="0" smtClean="0">
                <a:solidFill>
                  <a:srgbClr val="B23C00"/>
                </a:solidFill>
              </a:rPr>
              <a:t>FP number </a:t>
            </a:r>
            <a:r>
              <a:rPr lang="en-US" dirty="0" smtClean="0"/>
              <a:t>to measure </a:t>
            </a:r>
            <a:br>
              <a:rPr lang="en-US" dirty="0" smtClean="0"/>
            </a:br>
            <a:r>
              <a:rPr lang="en-US" dirty="0" smtClean="0"/>
              <a:t>the application’s complexity.</a:t>
            </a:r>
          </a:p>
          <a:p>
            <a:pPr lvl="1"/>
            <a:r>
              <a:rPr lang="en-US" dirty="0" smtClean="0"/>
              <a:t>Measure a project from the user’s point of view.</a:t>
            </a:r>
          </a:p>
          <a:p>
            <a:pPr lvl="1"/>
            <a:r>
              <a:rPr lang="en-US" dirty="0" smtClean="0"/>
              <a:t>Count what an application does, not how it does it.</a:t>
            </a:r>
          </a:p>
          <a:p>
            <a:pPr lvl="5"/>
            <a:endParaRPr lang="en-US" dirty="0" smtClean="0"/>
          </a:p>
          <a:p>
            <a:r>
              <a:rPr lang="en-US" dirty="0" smtClean="0"/>
              <a:t>Function points</a:t>
            </a:r>
          </a:p>
          <a:p>
            <a:pPr lvl="1"/>
            <a:r>
              <a:rPr lang="en-US" dirty="0" smtClean="0">
                <a:solidFill>
                  <a:srgbClr val="B23C00"/>
                </a:solidFill>
              </a:rPr>
              <a:t>inputs: </a:t>
            </a:r>
            <a:r>
              <a:rPr lang="en-US" dirty="0" smtClean="0"/>
              <a:t>how many times internal data is updated</a:t>
            </a:r>
          </a:p>
          <a:p>
            <a:pPr lvl="1"/>
            <a:r>
              <a:rPr lang="en-US" dirty="0" smtClean="0">
                <a:solidFill>
                  <a:srgbClr val="B23C00"/>
                </a:solidFill>
              </a:rPr>
              <a:t>output: </a:t>
            </a:r>
            <a:r>
              <a:rPr lang="en-US" dirty="0" smtClean="0"/>
              <a:t>how many times output occurs</a:t>
            </a:r>
          </a:p>
          <a:p>
            <a:pPr lvl="1"/>
            <a:r>
              <a:rPr lang="en-US" dirty="0" smtClean="0">
                <a:solidFill>
                  <a:srgbClr val="B23C00"/>
                </a:solidFill>
              </a:rPr>
              <a:t>inquiries: </a:t>
            </a:r>
            <a:r>
              <a:rPr lang="en-US" dirty="0" smtClean="0"/>
              <a:t>how many query/response actions</a:t>
            </a:r>
          </a:p>
          <a:p>
            <a:pPr lvl="1"/>
            <a:r>
              <a:rPr lang="en-US" dirty="0" smtClean="0">
                <a:solidFill>
                  <a:srgbClr val="B23C00"/>
                </a:solidFill>
              </a:rPr>
              <a:t>internal files: </a:t>
            </a:r>
            <a:r>
              <a:rPr lang="en-US" dirty="0" smtClean="0"/>
              <a:t>number of logical files</a:t>
            </a:r>
          </a:p>
          <a:p>
            <a:pPr lvl="1"/>
            <a:r>
              <a:rPr lang="en-US" dirty="0" smtClean="0">
                <a:solidFill>
                  <a:srgbClr val="B23C00"/>
                </a:solidFill>
              </a:rPr>
              <a:t>external files: </a:t>
            </a:r>
            <a:r>
              <a:rPr lang="en-US" dirty="0" smtClean="0"/>
              <a:t>number of files used that are managed by external programs (such as databases)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26E3E-A15E-8945-8438-BECDE139A8AE}" type="slidenum">
              <a:rPr lang="en-US" smtClean="0"/>
              <a:pPr/>
              <a:t>41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188576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Screen Shot 2016-04-18 at 6.30.13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63074" y="2702071"/>
            <a:ext cx="5943535" cy="337865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Function Point Normalization</a:t>
            </a:r>
            <a:r>
              <a:rPr lang="en-US" i="1" dirty="0" smtClean="0"/>
              <a:t>, cont’d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1493527"/>
          </a:xfrm>
        </p:spPr>
        <p:txBody>
          <a:bodyPr/>
          <a:lstStyle/>
          <a:p>
            <a:r>
              <a:rPr lang="en-US" dirty="0" smtClean="0"/>
              <a:t>Multiply each FP metric by a </a:t>
            </a:r>
            <a:r>
              <a:rPr lang="en-US" dirty="0" smtClean="0">
                <a:solidFill>
                  <a:srgbClr val="B23C00"/>
                </a:solidFill>
              </a:rPr>
              <a:t>complexity factor </a:t>
            </a:r>
            <a:r>
              <a:rPr lang="en-US" dirty="0" smtClean="0"/>
              <a:t>and sum up the products to get a total (raw) FP.</a:t>
            </a:r>
          </a:p>
          <a:p>
            <a:pPr lvl="1"/>
            <a:r>
              <a:rPr lang="en-US" dirty="0" smtClean="0"/>
              <a:t>Example: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26E3E-A15E-8945-8438-BECDE139A8AE}" type="slidenum">
              <a:rPr lang="en-US" smtClean="0"/>
              <a:pPr/>
              <a:t>42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6217902" y="6172170"/>
            <a:ext cx="2165376" cy="55399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1000" b="1" dirty="0" smtClean="0">
                <a:solidFill>
                  <a:schemeClr val="bg1">
                    <a:lumMod val="65000"/>
                  </a:schemeClr>
                </a:solidFill>
              </a:rPr>
              <a:t>Beginning Software Engineering</a:t>
            </a:r>
          </a:p>
          <a:p>
            <a:r>
              <a:rPr lang="en-US" sz="1000" dirty="0" smtClean="0">
                <a:solidFill>
                  <a:schemeClr val="bg1">
                    <a:lumMod val="65000"/>
                  </a:schemeClr>
                </a:solidFill>
              </a:rPr>
              <a:t>by Rod Stephens</a:t>
            </a:r>
          </a:p>
          <a:p>
            <a:r>
              <a:rPr lang="en-US" sz="1000" dirty="0" err="1" smtClean="0">
                <a:solidFill>
                  <a:schemeClr val="bg1">
                    <a:lumMod val="65000"/>
                  </a:schemeClr>
                </a:solidFill>
              </a:rPr>
              <a:t>Wrox</a:t>
            </a:r>
            <a:r>
              <a:rPr lang="en-US" sz="1000" dirty="0" smtClean="0">
                <a:solidFill>
                  <a:schemeClr val="bg1">
                    <a:lumMod val="65000"/>
                  </a:schemeClr>
                </a:solidFill>
              </a:rPr>
              <a:t>, 2015</a:t>
            </a:r>
            <a:endParaRPr lang="en-US" sz="1000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009388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Function Point Normalization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5806" y="1295401"/>
            <a:ext cx="8503826" cy="1036332"/>
          </a:xfrm>
        </p:spPr>
        <p:txBody>
          <a:bodyPr/>
          <a:lstStyle/>
          <a:p>
            <a:r>
              <a:rPr lang="en-US" dirty="0" smtClean="0"/>
              <a:t>Calculate the </a:t>
            </a:r>
            <a:r>
              <a:rPr lang="en-US" dirty="0" smtClean="0">
                <a:solidFill>
                  <a:srgbClr val="B23C00"/>
                </a:solidFill>
              </a:rPr>
              <a:t>complexity </a:t>
            </a:r>
            <a:r>
              <a:rPr lang="en-US" dirty="0">
                <a:solidFill>
                  <a:srgbClr val="B23C00"/>
                </a:solidFill>
              </a:rPr>
              <a:t>adjustment value </a:t>
            </a:r>
            <a:r>
              <a:rPr lang="en-US" dirty="0"/>
              <a:t>(</a:t>
            </a:r>
            <a:r>
              <a:rPr lang="en-US" dirty="0">
                <a:solidFill>
                  <a:srgbClr val="B23C00"/>
                </a:solidFill>
              </a:rPr>
              <a:t>CAV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Example: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26E3E-A15E-8945-8438-BECDE139A8AE}" type="slidenum">
              <a:rPr lang="en-US" smtClean="0"/>
              <a:pPr/>
              <a:t>43</a:t>
            </a:fld>
            <a:endParaRPr lang="en-US"/>
          </a:p>
        </p:txBody>
      </p:sp>
      <p:pic>
        <p:nvPicPr>
          <p:cNvPr id="6" name="Picture 5" descr="Screen Shot 2016-04-18 at 6.32.49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14039" y="1874537"/>
            <a:ext cx="5032643" cy="4812320"/>
          </a:xfrm>
          <a:prstGeom prst="rect">
            <a:avLst/>
          </a:prstGeom>
        </p:spPr>
      </p:pic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9387722"/>
              </p:ext>
            </p:extLst>
          </p:nvPr>
        </p:nvGraphicFramePr>
        <p:xfrm>
          <a:off x="767713" y="2484108"/>
          <a:ext cx="1884068" cy="2133599"/>
        </p:xfrm>
        <a:graphic>
          <a:graphicData uri="http://schemas.openxmlformats.org/drawingml/2006/table">
            <a:tbl>
              <a:tblPr firstRow="1" bandRow="1">
                <a:tableStyleId>{775DCB02-9BB8-47FD-8907-85C794F793BA}</a:tableStyleId>
              </a:tblPr>
              <a:tblGrid>
                <a:gridCol w="1148080"/>
                <a:gridCol w="735988"/>
              </a:tblGrid>
              <a:tr h="248192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Importance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Rating</a:t>
                      </a:r>
                      <a:endParaRPr lang="en-US" sz="1400" dirty="0"/>
                    </a:p>
                  </a:txBody>
                  <a:tcPr/>
                </a:tc>
              </a:tr>
              <a:tr h="248192">
                <a:tc>
                  <a:txBody>
                    <a:bodyPr/>
                    <a:lstStyle/>
                    <a:p>
                      <a:pPr algn="l"/>
                      <a:r>
                        <a:rPr lang="en-US" sz="1400" dirty="0" smtClean="0"/>
                        <a:t>Irrelevant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/>
                </a:tc>
              </a:tr>
              <a:tr h="248192">
                <a:tc>
                  <a:txBody>
                    <a:bodyPr/>
                    <a:lstStyle/>
                    <a:p>
                      <a:pPr algn="l"/>
                      <a:r>
                        <a:rPr lang="en-US" sz="1400" dirty="0" smtClean="0"/>
                        <a:t>Minor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1</a:t>
                      </a:r>
                    </a:p>
                  </a:txBody>
                  <a:tcPr/>
                </a:tc>
              </a:tr>
              <a:tr h="248192">
                <a:tc>
                  <a:txBody>
                    <a:bodyPr/>
                    <a:lstStyle/>
                    <a:p>
                      <a:pPr algn="l"/>
                      <a:r>
                        <a:rPr lang="en-US" sz="1400" dirty="0" smtClean="0"/>
                        <a:t>Moderate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2</a:t>
                      </a:r>
                      <a:endParaRPr lang="en-US" sz="1400" dirty="0"/>
                    </a:p>
                  </a:txBody>
                  <a:tcPr/>
                </a:tc>
              </a:tr>
              <a:tr h="248192">
                <a:tc>
                  <a:txBody>
                    <a:bodyPr/>
                    <a:lstStyle/>
                    <a:p>
                      <a:pPr algn="l"/>
                      <a:r>
                        <a:rPr lang="en-US" sz="1400" dirty="0" smtClean="0"/>
                        <a:t>Average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3</a:t>
                      </a:r>
                      <a:endParaRPr lang="en-US" sz="1400" dirty="0"/>
                    </a:p>
                  </a:txBody>
                  <a:tcPr/>
                </a:tc>
              </a:tr>
              <a:tr h="248192">
                <a:tc>
                  <a:txBody>
                    <a:bodyPr/>
                    <a:lstStyle/>
                    <a:p>
                      <a:pPr algn="l"/>
                      <a:r>
                        <a:rPr lang="en-US" sz="1400" dirty="0" smtClean="0"/>
                        <a:t>Significant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4</a:t>
                      </a:r>
                      <a:endParaRPr lang="en-US" sz="1400" dirty="0"/>
                    </a:p>
                  </a:txBody>
                  <a:tcPr/>
                </a:tc>
              </a:tr>
              <a:tr h="248192">
                <a:tc>
                  <a:txBody>
                    <a:bodyPr/>
                    <a:lstStyle/>
                    <a:p>
                      <a:pPr algn="l"/>
                      <a:r>
                        <a:rPr lang="en-US" sz="1400" dirty="0" smtClean="0"/>
                        <a:t>Essential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5</a:t>
                      </a:r>
                      <a:endParaRPr lang="en-US" sz="14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365806" y="5623536"/>
            <a:ext cx="2165376" cy="55399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1000" b="1" dirty="0" smtClean="0">
                <a:solidFill>
                  <a:schemeClr val="bg1">
                    <a:lumMod val="65000"/>
                  </a:schemeClr>
                </a:solidFill>
              </a:rPr>
              <a:t>Beginning Software Engineering</a:t>
            </a:r>
          </a:p>
          <a:p>
            <a:r>
              <a:rPr lang="en-US" sz="1000" dirty="0" smtClean="0">
                <a:solidFill>
                  <a:schemeClr val="bg1">
                    <a:lumMod val="65000"/>
                  </a:schemeClr>
                </a:solidFill>
              </a:rPr>
              <a:t>by Rod Stephens</a:t>
            </a:r>
          </a:p>
          <a:p>
            <a:r>
              <a:rPr lang="en-US" sz="1000" dirty="0" err="1" smtClean="0">
                <a:solidFill>
                  <a:schemeClr val="bg1">
                    <a:lumMod val="65000"/>
                  </a:schemeClr>
                </a:solidFill>
              </a:rPr>
              <a:t>Wrox</a:t>
            </a:r>
            <a:r>
              <a:rPr lang="en-US" sz="1000" dirty="0" smtClean="0">
                <a:solidFill>
                  <a:schemeClr val="bg1">
                    <a:lumMod val="65000"/>
                  </a:schemeClr>
                </a:solidFill>
              </a:rPr>
              <a:t>, 2015</a:t>
            </a:r>
            <a:endParaRPr lang="en-US" sz="1000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5540455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Function Point Normalization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Calculate the final FP: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  <a:p>
            <a:pPr lvl="1"/>
            <a:r>
              <a:rPr lang="en-US" dirty="0" smtClean="0"/>
              <a:t>Example: FP = 267 x (0.65 + 0.01 x 42) = 285.69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26E3E-A15E-8945-8438-BECDE139A8AE}" type="slidenum">
              <a:rPr lang="en-US" smtClean="0"/>
              <a:pPr/>
              <a:t>44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2055880" y="1965976"/>
            <a:ext cx="5167851" cy="46166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2400" dirty="0" smtClean="0"/>
              <a:t>FP = (raw FP) x (0.65 + </a:t>
            </a:r>
            <a:r>
              <a:rPr lang="en-US" sz="2400" smtClean="0"/>
              <a:t>0.01 x </a:t>
            </a:r>
            <a:r>
              <a:rPr lang="en-US" sz="2400" dirty="0" smtClean="0"/>
              <a:t>CAV)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85508662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35C319-8D3C-2B4A-A32F-5D47B5E98049}" type="slidenum">
              <a:rPr lang="en-US"/>
              <a:pPr/>
              <a:t>5</a:t>
            </a:fld>
            <a:endParaRPr lang="en-US"/>
          </a:p>
        </p:txBody>
      </p:sp>
      <p:sp>
        <p:nvSpPr>
          <p:cNvPr id="6359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Unofficial Field </a:t>
            </a:r>
            <a:r>
              <a:rPr lang="en-US" dirty="0" smtClean="0"/>
              <a:t>Trip</a:t>
            </a:r>
            <a:r>
              <a:rPr lang="en-US" i="1" dirty="0" smtClean="0"/>
              <a:t>, cont’d</a:t>
            </a:r>
            <a:endParaRPr lang="en-US" i="1" dirty="0"/>
          </a:p>
        </p:txBody>
      </p:sp>
      <p:sp>
        <p:nvSpPr>
          <p:cNvPr id="6359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See the extensive </a:t>
            </a:r>
            <a:r>
              <a:rPr lang="en-US" dirty="0" smtClean="0">
                <a:solidFill>
                  <a:srgbClr val="B23C00"/>
                </a:solidFill>
              </a:rPr>
              <a:t>Revolution </a:t>
            </a:r>
            <a:r>
              <a:rPr lang="en-US" dirty="0" smtClean="0"/>
              <a:t>exhibit!</a:t>
            </a:r>
            <a:endParaRPr lang="en-US" dirty="0"/>
          </a:p>
          <a:p>
            <a:pPr lvl="1"/>
            <a:r>
              <a:rPr lang="en-US" sz="2000" dirty="0"/>
              <a:t>Walk through a timeline of the </a:t>
            </a:r>
            <a:br>
              <a:rPr lang="en-US" sz="2000" dirty="0"/>
            </a:br>
            <a:r>
              <a:rPr lang="en-US" sz="2000" dirty="0"/>
              <a:t>First 2000 Years of Computing History.</a:t>
            </a:r>
          </a:p>
          <a:p>
            <a:pPr lvl="1"/>
            <a:r>
              <a:rPr lang="en-US" sz="2000" dirty="0"/>
              <a:t>Historic computer systems, data processing equipment, </a:t>
            </a:r>
            <a:br>
              <a:rPr lang="en-US" sz="2000" dirty="0"/>
            </a:br>
            <a:r>
              <a:rPr lang="en-US" sz="2000" dirty="0"/>
              <a:t>and other artifacts.</a:t>
            </a:r>
          </a:p>
          <a:p>
            <a:pPr lvl="1"/>
            <a:r>
              <a:rPr lang="en-US" sz="2000" dirty="0"/>
              <a:t>Small theater presentations.</a:t>
            </a:r>
          </a:p>
        </p:txBody>
      </p:sp>
      <p:pic>
        <p:nvPicPr>
          <p:cNvPr id="635908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22838" y="3154363"/>
            <a:ext cx="3946525" cy="2857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35909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3549650"/>
            <a:ext cx="3535363" cy="2743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sp>
        <p:nvSpPr>
          <p:cNvPr id="635910" name="Text Box 6"/>
          <p:cNvSpPr txBox="1">
            <a:spLocks noChangeArrowheads="1"/>
          </p:cNvSpPr>
          <p:nvPr/>
        </p:nvSpPr>
        <p:spPr bwMode="auto">
          <a:xfrm>
            <a:off x="7589838" y="5500688"/>
            <a:ext cx="1096962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000"/>
              <a:t>Atanasoff-Berry </a:t>
            </a:r>
          </a:p>
          <a:p>
            <a:r>
              <a:rPr lang="en-US" sz="1000"/>
              <a:t>Computer </a:t>
            </a:r>
          </a:p>
        </p:txBody>
      </p:sp>
      <p:sp>
        <p:nvSpPr>
          <p:cNvPr id="635911" name="Text Box 7"/>
          <p:cNvSpPr txBox="1">
            <a:spLocks noChangeArrowheads="1"/>
          </p:cNvSpPr>
          <p:nvPr/>
        </p:nvSpPr>
        <p:spPr bwMode="auto">
          <a:xfrm>
            <a:off x="731838" y="5349875"/>
            <a:ext cx="661987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r"/>
            <a:r>
              <a:rPr lang="en-US" sz="1000"/>
              <a:t>Hollerith</a:t>
            </a:r>
          </a:p>
          <a:p>
            <a:pPr algn="r"/>
            <a:r>
              <a:rPr lang="en-US" sz="1000"/>
              <a:t>Census</a:t>
            </a:r>
          </a:p>
          <a:p>
            <a:pPr algn="r"/>
            <a:r>
              <a:rPr lang="en-US" sz="1000"/>
              <a:t>Machine</a:t>
            </a:r>
          </a:p>
        </p:txBody>
      </p:sp>
    </p:spTree>
    <p:extLst>
      <p:ext uri="{BB962C8B-B14F-4D97-AF65-F5344CB8AC3E}">
        <p14:creationId xmlns:p14="http://schemas.microsoft.com/office/powerpoint/2010/main" val="196598952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9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359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9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359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9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6359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F1881-2140-4C49-952B-B1133EEF241B}" type="slidenum">
              <a:rPr lang="en-US"/>
              <a:pPr/>
              <a:t>6</a:t>
            </a:fld>
            <a:endParaRPr lang="en-US"/>
          </a:p>
        </p:txBody>
      </p:sp>
      <p:sp>
        <p:nvSpPr>
          <p:cNvPr id="6389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Unofficial Field Trip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6389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There </a:t>
            </a:r>
            <a:r>
              <a:rPr lang="en-US" u="sng" dirty="0" smtClean="0"/>
              <a:t>may</a:t>
            </a:r>
            <a:r>
              <a:rPr lang="en-US" dirty="0" smtClean="0"/>
              <a:t> be </a:t>
            </a:r>
            <a:r>
              <a:rPr lang="en-US" dirty="0">
                <a:solidFill>
                  <a:srgbClr val="B23C00"/>
                </a:solidFill>
              </a:rPr>
              <a:t>extra credit </a:t>
            </a:r>
            <a:r>
              <a:rPr lang="en-US" dirty="0"/>
              <a:t>if you participate in the visit </a:t>
            </a:r>
            <a:r>
              <a:rPr lang="en-US" dirty="0" smtClean="0"/>
              <a:t>to </a:t>
            </a:r>
            <a:r>
              <a:rPr lang="en-US" dirty="0"/>
              <a:t>the Computer History Museum</a:t>
            </a:r>
            <a:r>
              <a:rPr lang="en-US" dirty="0" smtClean="0"/>
              <a:t>.</a:t>
            </a:r>
          </a:p>
          <a:p>
            <a:pPr lvl="4"/>
            <a:endParaRPr lang="en-US" dirty="0" smtClean="0"/>
          </a:p>
          <a:p>
            <a:pPr lvl="1"/>
            <a:r>
              <a:rPr lang="en-US" u="sng" dirty="0" smtClean="0"/>
              <a:t>If</a:t>
            </a:r>
            <a:r>
              <a:rPr lang="en-US" dirty="0" smtClean="0"/>
              <a:t> I find the time to put together a </a:t>
            </a:r>
            <a:r>
              <a:rPr lang="en-US" dirty="0" smtClean="0">
                <a:solidFill>
                  <a:srgbClr val="B23C00"/>
                </a:solidFill>
              </a:rPr>
              <a:t>Canvas </a:t>
            </a:r>
            <a:r>
              <a:rPr lang="en-US" dirty="0" smtClean="0"/>
              <a:t>quiz.</a:t>
            </a:r>
          </a:p>
          <a:p>
            <a:pPr lvl="5"/>
            <a:endParaRPr lang="en-US" dirty="0" smtClean="0"/>
          </a:p>
          <a:p>
            <a:r>
              <a:rPr lang="en-US" dirty="0" smtClean="0"/>
              <a:t>Correct answers will be </a:t>
            </a:r>
            <a:r>
              <a:rPr lang="en-US" dirty="0"/>
              <a:t>found among the museum exhibits and presentations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You will have to read the exhibit labels, </a:t>
            </a:r>
            <a:br>
              <a:rPr lang="en-US" dirty="0" smtClean="0"/>
            </a:br>
            <a:r>
              <a:rPr lang="en-US" dirty="0" smtClean="0"/>
              <a:t>listen to the audio, and watch the videos.</a:t>
            </a:r>
            <a:endParaRPr lang="en-US" dirty="0" smtClean="0"/>
          </a:p>
          <a:p>
            <a:pPr lvl="5"/>
            <a:endParaRPr lang="en-US" dirty="0"/>
          </a:p>
          <a:p>
            <a:r>
              <a:rPr lang="en-US" dirty="0" smtClean="0"/>
              <a:t>Each correct answer adds one point </a:t>
            </a:r>
            <a:br>
              <a:rPr lang="en-US" dirty="0" smtClean="0"/>
            </a:br>
            <a:r>
              <a:rPr lang="en-US" dirty="0" smtClean="0"/>
              <a:t>to </a:t>
            </a:r>
            <a:r>
              <a:rPr lang="en-US" dirty="0"/>
              <a:t>your midterm score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403707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89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389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89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389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897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63897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Code Reviews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AKA </a:t>
            </a:r>
            <a:r>
              <a:rPr lang="en-US" dirty="0" smtClean="0">
                <a:solidFill>
                  <a:srgbClr val="B23C00"/>
                </a:solidFill>
              </a:rPr>
              <a:t>code inspection</a:t>
            </a:r>
          </a:p>
          <a:p>
            <a:r>
              <a:rPr lang="en-US" dirty="0" smtClean="0"/>
              <a:t>Different levels: personal, walkthrough, formal</a:t>
            </a:r>
          </a:p>
          <a:p>
            <a:pPr lvl="4"/>
            <a:endParaRPr lang="en-US" dirty="0" smtClean="0"/>
          </a:p>
          <a:p>
            <a:r>
              <a:rPr lang="en-US" dirty="0" smtClean="0"/>
              <a:t>Personal review</a:t>
            </a:r>
          </a:p>
          <a:p>
            <a:pPr lvl="1"/>
            <a:r>
              <a:rPr lang="en-US" dirty="0" smtClean="0"/>
              <a:t>You carefully examine your own code </a:t>
            </a:r>
            <a:br>
              <a:rPr lang="en-US" dirty="0" smtClean="0"/>
            </a:br>
            <a:r>
              <a:rPr lang="en-US" dirty="0" smtClean="0"/>
              <a:t>to find and fix as many bugs as possible.</a:t>
            </a:r>
          </a:p>
          <a:p>
            <a:pPr lvl="5"/>
            <a:endParaRPr lang="en-US" dirty="0" smtClean="0"/>
          </a:p>
          <a:p>
            <a:r>
              <a:rPr lang="en-US" dirty="0" smtClean="0"/>
              <a:t>Code walkthrough</a:t>
            </a:r>
          </a:p>
          <a:p>
            <a:pPr lvl="1"/>
            <a:r>
              <a:rPr lang="en-US" dirty="0" smtClean="0"/>
              <a:t>An informal process where you walk through your code’s behavior in front of your project colleagues.</a:t>
            </a:r>
          </a:p>
          <a:p>
            <a:pPr lvl="5"/>
            <a:endParaRPr lang="en-US" dirty="0" smtClean="0"/>
          </a:p>
          <a:p>
            <a:r>
              <a:rPr lang="en-US" dirty="0" smtClean="0"/>
              <a:t>Formal review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26E3E-A15E-8945-8438-BECDE139A8AE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274188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Formal Code Review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Three phases:</a:t>
            </a:r>
          </a:p>
          <a:p>
            <a:pPr lvl="4"/>
            <a:endParaRPr lang="en-US" dirty="0" smtClean="0"/>
          </a:p>
          <a:p>
            <a:pPr marL="928687" lvl="1" indent="-457200">
              <a:buFont typeface="+mj-lt"/>
              <a:buAutoNum type="arabicPeriod"/>
            </a:pPr>
            <a:r>
              <a:rPr lang="en-US" dirty="0" smtClean="0"/>
              <a:t>Preparation</a:t>
            </a:r>
          </a:p>
          <a:p>
            <a:pPr marL="928687" lvl="1" indent="-457200">
              <a:buFont typeface="+mj-lt"/>
              <a:buAutoNum type="arabicPeriod"/>
            </a:pPr>
            <a:r>
              <a:rPr lang="en-US" dirty="0" smtClean="0"/>
              <a:t>Inspection meeting</a:t>
            </a:r>
          </a:p>
          <a:p>
            <a:pPr marL="928687" lvl="1" indent="-457200">
              <a:buFont typeface="+mj-lt"/>
              <a:buAutoNum type="arabicPeriod"/>
            </a:pPr>
            <a:r>
              <a:rPr lang="en-US" dirty="0" smtClean="0"/>
              <a:t>Repair and report</a:t>
            </a:r>
          </a:p>
          <a:p>
            <a:pPr lvl="5"/>
            <a:endParaRPr lang="en-US" dirty="0" smtClean="0"/>
          </a:p>
          <a:p>
            <a:r>
              <a:rPr lang="en-US" dirty="0" smtClean="0"/>
              <a:t>Preparation</a:t>
            </a:r>
          </a:p>
          <a:p>
            <a:pPr lvl="4"/>
            <a:endParaRPr lang="en-US" dirty="0" smtClean="0"/>
          </a:p>
          <a:p>
            <a:pPr lvl="1"/>
            <a:r>
              <a:rPr lang="en-US" dirty="0" smtClean="0"/>
              <a:t>Kick-off meeting to ensure everyone understands what is being reviewed.</a:t>
            </a:r>
          </a:p>
          <a:p>
            <a:pPr lvl="1"/>
            <a:r>
              <a:rPr lang="en-US" dirty="0" smtClean="0"/>
              <a:t>Decide on participants’ roles.</a:t>
            </a:r>
          </a:p>
          <a:p>
            <a:pPr lvl="1"/>
            <a:r>
              <a:rPr lang="en-US" dirty="0" smtClean="0"/>
              <a:t>Reviewers study the material being inspected.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26E3E-A15E-8945-8438-BECDE139A8AE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892476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Formal Code </a:t>
            </a:r>
            <a:r>
              <a:rPr lang="en-US" dirty="0" smtClean="0"/>
              <a:t>Review</a:t>
            </a:r>
            <a:r>
              <a:rPr lang="en-US" i="1" dirty="0" smtClean="0"/>
              <a:t>, cont’d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Inspection meeting</a:t>
            </a:r>
          </a:p>
          <a:p>
            <a:pPr lvl="4"/>
            <a:endParaRPr lang="en-US" dirty="0"/>
          </a:p>
          <a:p>
            <a:pPr lvl="1"/>
            <a:r>
              <a:rPr lang="en-US" dirty="0"/>
              <a:t>Reviewers discuss inspection findings </a:t>
            </a:r>
            <a:br>
              <a:rPr lang="en-US" dirty="0"/>
            </a:br>
            <a:r>
              <a:rPr lang="en-US" dirty="0"/>
              <a:t>with the developers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Assign resolution responsibilities.</a:t>
            </a:r>
          </a:p>
          <a:p>
            <a:pPr lvl="5"/>
            <a:endParaRPr lang="en-US" dirty="0" smtClean="0"/>
          </a:p>
          <a:p>
            <a:r>
              <a:rPr lang="en-US" dirty="0" smtClean="0"/>
              <a:t>Repair and report</a:t>
            </a:r>
          </a:p>
          <a:p>
            <a:pPr lvl="4"/>
            <a:endParaRPr lang="en-US" dirty="0" smtClean="0"/>
          </a:p>
          <a:p>
            <a:pPr lvl="1"/>
            <a:r>
              <a:rPr lang="en-US" dirty="0" smtClean="0"/>
              <a:t>Developers fix bugs.</a:t>
            </a:r>
          </a:p>
          <a:p>
            <a:pPr lvl="1"/>
            <a:r>
              <a:rPr lang="en-US" dirty="0" smtClean="0"/>
              <a:t>Write and submit an inspection report.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26E3E-A15E-8945-8438-BECDE139A8AE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802853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Quadrant">
  <a:themeElements>
    <a:clrScheme name="Quadrant 2">
      <a:dk1>
        <a:srgbClr val="000000"/>
      </a:dk1>
      <a:lt1>
        <a:srgbClr val="FFFFFF"/>
      </a:lt1>
      <a:dk2>
        <a:srgbClr val="420000"/>
      </a:dk2>
      <a:lt2>
        <a:srgbClr val="660000"/>
      </a:lt2>
      <a:accent1>
        <a:srgbClr val="CCCC00"/>
      </a:accent1>
      <a:accent2>
        <a:srgbClr val="999966"/>
      </a:accent2>
      <a:accent3>
        <a:srgbClr val="FFFFFF"/>
      </a:accent3>
      <a:accent4>
        <a:srgbClr val="000000"/>
      </a:accent4>
      <a:accent5>
        <a:srgbClr val="E2E2AA"/>
      </a:accent5>
      <a:accent6>
        <a:srgbClr val="8A8A5C"/>
      </a:accent6>
      <a:hlink>
        <a:srgbClr val="996633"/>
      </a:hlink>
      <a:folHlink>
        <a:srgbClr val="993300"/>
      </a:folHlink>
    </a:clrScheme>
    <a:fontScheme name="Quadrant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0"/>
          </a:defRPr>
        </a:defPPr>
      </a:lstStyle>
    </a:lnDef>
  </a:objectDefaults>
  <a:extraClrSchemeLst>
    <a:extraClrScheme>
      <a:clrScheme name="Quadrant 1">
        <a:dk1>
          <a:srgbClr val="5C5674"/>
        </a:dk1>
        <a:lt1>
          <a:srgbClr val="FFFFFF"/>
        </a:lt1>
        <a:dk2>
          <a:srgbClr val="85986A"/>
        </a:dk2>
        <a:lt2>
          <a:srgbClr val="FFFFFF"/>
        </a:lt2>
        <a:accent1>
          <a:srgbClr val="666633"/>
        </a:accent1>
        <a:accent2>
          <a:srgbClr val="ADC5B8"/>
        </a:accent2>
        <a:accent3>
          <a:srgbClr val="C2CAB9"/>
        </a:accent3>
        <a:accent4>
          <a:srgbClr val="DADADA"/>
        </a:accent4>
        <a:accent5>
          <a:srgbClr val="B8B8AD"/>
        </a:accent5>
        <a:accent6>
          <a:srgbClr val="9CB2A6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2">
        <a:dk1>
          <a:srgbClr val="000000"/>
        </a:dk1>
        <a:lt1>
          <a:srgbClr val="FFFFFF"/>
        </a:lt1>
        <a:dk2>
          <a:srgbClr val="420000"/>
        </a:dk2>
        <a:lt2>
          <a:srgbClr val="660000"/>
        </a:lt2>
        <a:accent1>
          <a:srgbClr val="CCCC00"/>
        </a:accent1>
        <a:accent2>
          <a:srgbClr val="999966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8A8A5C"/>
        </a:accent6>
        <a:hlink>
          <a:srgbClr val="996633"/>
        </a:hlink>
        <a:folHlink>
          <a:srgbClr val="9933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3">
        <a:dk1>
          <a:srgbClr val="618052"/>
        </a:dk1>
        <a:lt1>
          <a:srgbClr val="FFFFE3"/>
        </a:lt1>
        <a:dk2>
          <a:srgbClr val="162E36"/>
        </a:dk2>
        <a:lt2>
          <a:srgbClr val="FFFFFF"/>
        </a:lt2>
        <a:accent1>
          <a:srgbClr val="336699"/>
        </a:accent1>
        <a:accent2>
          <a:srgbClr val="69888B"/>
        </a:accent2>
        <a:accent3>
          <a:srgbClr val="ABADAE"/>
        </a:accent3>
        <a:accent4>
          <a:srgbClr val="DADAC2"/>
        </a:accent4>
        <a:accent5>
          <a:srgbClr val="ADB8CA"/>
        </a:accent5>
        <a:accent6>
          <a:srgbClr val="5E7B7D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4">
        <a:dk1>
          <a:srgbClr val="000000"/>
        </a:dk1>
        <a:lt1>
          <a:srgbClr val="FFFFFF"/>
        </a:lt1>
        <a:dk2>
          <a:srgbClr val="000000"/>
        </a:dk2>
        <a:lt2>
          <a:srgbClr val="CC0000"/>
        </a:lt2>
        <a:accent1>
          <a:srgbClr val="FFCC00"/>
        </a:accent1>
        <a:accent2>
          <a:srgbClr val="3366CC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2D5CB9"/>
        </a:accent6>
        <a:hlink>
          <a:srgbClr val="666699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5">
        <a:dk1>
          <a:srgbClr val="666699"/>
        </a:dk1>
        <a:lt1>
          <a:srgbClr val="FFFFFF"/>
        </a:lt1>
        <a:dk2>
          <a:srgbClr val="000033"/>
        </a:dk2>
        <a:lt2>
          <a:srgbClr val="FFFFFF"/>
        </a:lt2>
        <a:accent1>
          <a:srgbClr val="9966FF"/>
        </a:accent1>
        <a:accent2>
          <a:srgbClr val="CCCCFF"/>
        </a:accent2>
        <a:accent3>
          <a:srgbClr val="AAAAAD"/>
        </a:accent3>
        <a:accent4>
          <a:srgbClr val="DADADA"/>
        </a:accent4>
        <a:accent5>
          <a:srgbClr val="CAB8FF"/>
        </a:accent5>
        <a:accent6>
          <a:srgbClr val="B9B9E7"/>
        </a:accent6>
        <a:hlink>
          <a:srgbClr val="CCCC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6">
        <a:dk1>
          <a:srgbClr val="000000"/>
        </a:dk1>
        <a:lt1>
          <a:srgbClr val="FFFFFF"/>
        </a:lt1>
        <a:dk2>
          <a:srgbClr val="000000"/>
        </a:dk2>
        <a:lt2>
          <a:srgbClr val="669966"/>
        </a:lt2>
        <a:accent1>
          <a:srgbClr val="CCCC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8A8AB9"/>
        </a:accent6>
        <a:hlink>
          <a:srgbClr val="000066"/>
        </a:hlink>
        <a:folHlink>
          <a:srgbClr val="3333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7">
        <a:dk1>
          <a:srgbClr val="0099CC"/>
        </a:dk1>
        <a:lt1>
          <a:srgbClr val="FFFFFF"/>
        </a:lt1>
        <a:dk2>
          <a:srgbClr val="000099"/>
        </a:dk2>
        <a:lt2>
          <a:srgbClr val="FFFFFF"/>
        </a:lt2>
        <a:accent1>
          <a:srgbClr val="0099CC"/>
        </a:accent1>
        <a:accent2>
          <a:srgbClr val="6600FF"/>
        </a:accent2>
        <a:accent3>
          <a:srgbClr val="AAAACA"/>
        </a:accent3>
        <a:accent4>
          <a:srgbClr val="DADADA"/>
        </a:accent4>
        <a:accent5>
          <a:srgbClr val="AACAE2"/>
        </a:accent5>
        <a:accent6>
          <a:srgbClr val="5C00E7"/>
        </a:accent6>
        <a:hlink>
          <a:srgbClr val="FFCC00"/>
        </a:hlink>
        <a:folHlink>
          <a:srgbClr val="00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8">
        <a:dk1>
          <a:srgbClr val="000033"/>
        </a:dk1>
        <a:lt1>
          <a:srgbClr val="FFFFFF"/>
        </a:lt1>
        <a:dk2>
          <a:srgbClr val="003366"/>
        </a:dk2>
        <a:lt2>
          <a:srgbClr val="275C6D"/>
        </a:lt2>
        <a:accent1>
          <a:srgbClr val="A7D2DF"/>
        </a:accent1>
        <a:accent2>
          <a:srgbClr val="108DA6"/>
        </a:accent2>
        <a:accent3>
          <a:srgbClr val="FFFFFF"/>
        </a:accent3>
        <a:accent4>
          <a:srgbClr val="00002A"/>
        </a:accent4>
        <a:accent5>
          <a:srgbClr val="D0E5EC"/>
        </a:accent5>
        <a:accent6>
          <a:srgbClr val="0D7F96"/>
        </a:accent6>
        <a:hlink>
          <a:srgbClr val="666699"/>
        </a:hlink>
        <a:folHlink>
          <a:srgbClr val="99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9">
        <a:dk1>
          <a:srgbClr val="CC3300"/>
        </a:dk1>
        <a:lt1>
          <a:srgbClr val="FFFFFF"/>
        </a:lt1>
        <a:dk2>
          <a:srgbClr val="000000"/>
        </a:dk2>
        <a:lt2>
          <a:srgbClr val="FFFFCC"/>
        </a:lt2>
        <a:accent1>
          <a:srgbClr val="FF9900"/>
        </a:accent1>
        <a:accent2>
          <a:srgbClr val="993300"/>
        </a:accent2>
        <a:accent3>
          <a:srgbClr val="AAAAAA"/>
        </a:accent3>
        <a:accent4>
          <a:srgbClr val="DADADA"/>
        </a:accent4>
        <a:accent5>
          <a:srgbClr val="FFCAAA"/>
        </a:accent5>
        <a:accent6>
          <a:srgbClr val="8A2D00"/>
        </a:accent6>
        <a:hlink>
          <a:srgbClr val="CEC5A2"/>
        </a:hlink>
        <a:folHlink>
          <a:srgbClr val="DDDDDD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Quadrant</Template>
  <TotalTime>42152</TotalTime>
  <Words>1655</Words>
  <Application>Microsoft Macintosh PowerPoint</Application>
  <PresentationFormat>On-screen Show (4:3)</PresentationFormat>
  <Paragraphs>510</Paragraphs>
  <Slides>44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44</vt:i4>
      </vt:variant>
    </vt:vector>
  </HeadingPairs>
  <TitlesOfParts>
    <vt:vector size="45" baseType="lpstr">
      <vt:lpstr>Quadrant</vt:lpstr>
      <vt:lpstr>CS 160 and CMPE/SE 131 Software Engineering April 19 Class Meeting</vt:lpstr>
      <vt:lpstr>Unofficial Field Trip</vt:lpstr>
      <vt:lpstr>Unofficial Field Trip, cont’d</vt:lpstr>
      <vt:lpstr>Unofficial Field Trip, cont’d</vt:lpstr>
      <vt:lpstr>Unofficial Field Trip, cont’d</vt:lpstr>
      <vt:lpstr>Unofficial Field Trip, cont’d</vt:lpstr>
      <vt:lpstr>Code Reviews</vt:lpstr>
      <vt:lpstr>Formal Code Review</vt:lpstr>
      <vt:lpstr>Formal Code Review, cont’d</vt:lpstr>
      <vt:lpstr>Formal Code Review, cont’d</vt:lpstr>
      <vt:lpstr>What to Review</vt:lpstr>
      <vt:lpstr>What to Ask During a Code Review</vt:lpstr>
      <vt:lpstr>Why do Code Reviews?</vt:lpstr>
      <vt:lpstr>Why do Code Reviews? cont’d</vt:lpstr>
      <vt:lpstr>Benefits of Code Reviews</vt:lpstr>
      <vt:lpstr>Resistance to Code Reviews</vt:lpstr>
      <vt:lpstr>Pros and Cons of Code Reviews</vt:lpstr>
      <vt:lpstr>Pros and Cons of Code Reviews, cont’d</vt:lpstr>
      <vt:lpstr>Continuous Code Review</vt:lpstr>
      <vt:lpstr>Productive Code Reviews</vt:lpstr>
      <vt:lpstr>What to Look For in a Code Review</vt:lpstr>
      <vt:lpstr>What to Look For in a Code Review, cont’d</vt:lpstr>
      <vt:lpstr>A Code Review War Story</vt:lpstr>
      <vt:lpstr>Next Week: (Semi) Formal Code Reviews</vt:lpstr>
      <vt:lpstr>Next Week: Code Reviews, cont’d</vt:lpstr>
      <vt:lpstr>Code Review Inspection Meetings: CS 160-01</vt:lpstr>
      <vt:lpstr>Code Review Inspection Meetings: CS 160-02</vt:lpstr>
      <vt:lpstr>Code Review Inspection Meetings: CmpE 131-01</vt:lpstr>
      <vt:lpstr>Software Metrics</vt:lpstr>
      <vt:lpstr>What are Good Attributes and Metrics?</vt:lpstr>
      <vt:lpstr>What are Good Attributes and Metrics? cont’d</vt:lpstr>
      <vt:lpstr>How to Use Metrics</vt:lpstr>
      <vt:lpstr>How to Use Metrics, cont’d</vt:lpstr>
      <vt:lpstr>Process Metrics</vt:lpstr>
      <vt:lpstr>Project Metrics</vt:lpstr>
      <vt:lpstr>Objective Project Metrics</vt:lpstr>
      <vt:lpstr>Subjective Project Metrics</vt:lpstr>
      <vt:lpstr>Subjective Project Metrics, cont’d</vt:lpstr>
      <vt:lpstr>Metric Normalization</vt:lpstr>
      <vt:lpstr>Size-Oriented Normalization</vt:lpstr>
      <vt:lpstr>Function Point Normalization</vt:lpstr>
      <vt:lpstr>Function Point Normalization, cont’d</vt:lpstr>
      <vt:lpstr>Function Point Normalization, cont’d</vt:lpstr>
      <vt:lpstr>Function Point Normalization, cont’d</vt:lpstr>
    </vt:vector>
  </TitlesOfParts>
  <Manager/>
  <Company>San Jose State University</Company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 160: Software Engineering</dc:title>
  <dc:subject/>
  <dc:creator>Ronald Mak</dc:creator>
  <cp:keywords/>
  <dc:description/>
  <cp:lastModifiedBy>Ronald Mak</cp:lastModifiedBy>
  <cp:revision>555</cp:revision>
  <dcterms:created xsi:type="dcterms:W3CDTF">2008-01-12T03:52:55Z</dcterms:created>
  <dcterms:modified xsi:type="dcterms:W3CDTF">2016-04-19T18:29:54Z</dcterms:modified>
  <cp:category/>
</cp:coreProperties>
</file>