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58" r:id="rId21"/>
    <p:sldId id="287" r:id="rId22"/>
    <p:sldId id="288" r:id="rId23"/>
    <p:sldId id="260" r:id="rId24"/>
    <p:sldId id="261" r:id="rId25"/>
    <p:sldId id="262" r:id="rId26"/>
    <p:sldId id="289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90" r:id="rId36"/>
    <p:sldId id="309" r:id="rId37"/>
    <p:sldId id="271" r:id="rId38"/>
    <p:sldId id="272" r:id="rId39"/>
    <p:sldId id="273" r:id="rId40"/>
    <p:sldId id="274" r:id="rId41"/>
    <p:sldId id="275" r:id="rId42"/>
    <p:sldId id="285" r:id="rId43"/>
    <p:sldId id="286" r:id="rId44"/>
    <p:sldId id="29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7D"/>
    <a:srgbClr val="FFFF66"/>
    <a:srgbClr val="B23C00"/>
    <a:srgbClr val="66CCFF"/>
    <a:srgbClr val="993300"/>
    <a:srgbClr val="0080FF"/>
    <a:srgbClr val="0033CC"/>
    <a:srgbClr val="CC99FF"/>
    <a:srgbClr val="99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41" autoAdjust="0"/>
    <p:restoredTop sz="94660"/>
  </p:normalViewPr>
  <p:slideViewPr>
    <p:cSldViewPr>
      <p:cViewPr varScale="1">
        <p:scale>
          <a:sx n="110" d="100"/>
          <a:sy n="110" d="100"/>
        </p:scale>
        <p:origin x="-96" y="-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79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065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April </a:t>
            </a:r>
            <a:r>
              <a:rPr lang="en-US" sz="1000" baseline="0" dirty="0" smtClean="0"/>
              <a:t>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066" y="6263609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160 and 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01" y="1417342"/>
            <a:ext cx="7696200" cy="2057400"/>
          </a:xfrm>
        </p:spPr>
        <p:txBody>
          <a:bodyPr/>
          <a:lstStyle/>
          <a:p>
            <a:r>
              <a:rPr lang="en-US" sz="3600" dirty="0"/>
              <a:t>CS </a:t>
            </a:r>
            <a:r>
              <a:rPr lang="en-US" sz="3600" dirty="0" smtClean="0"/>
              <a:t>160 and 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April </a:t>
            </a:r>
            <a:r>
              <a:rPr lang="en-US" sz="2400" dirty="0" smtClean="0"/>
              <a:t>14 </a:t>
            </a:r>
            <a:r>
              <a:rPr lang="en-US" sz="2400" dirty="0" smtClean="0"/>
              <a:t>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1" y="4618989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9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Don’t Read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Users </a:t>
            </a:r>
            <a:r>
              <a:rPr lang="en-US" dirty="0" smtClean="0">
                <a:solidFill>
                  <a:srgbClr val="B23C00"/>
                </a:solidFill>
              </a:rPr>
              <a:t>scan</a:t>
            </a:r>
            <a:r>
              <a:rPr lang="en-US" dirty="0" smtClean="0"/>
              <a:t> web pages.</a:t>
            </a:r>
          </a:p>
          <a:p>
            <a:pPr lvl="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6" y="1965976"/>
            <a:ext cx="8503877" cy="4286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2170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0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Scan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use </a:t>
            </a:r>
            <a:r>
              <a:rPr lang="en-US" dirty="0" smtClean="0"/>
              <a:t>the web to get something done.</a:t>
            </a:r>
          </a:p>
          <a:p>
            <a:r>
              <a:rPr lang="en-US" dirty="0"/>
              <a:t>Users know </a:t>
            </a:r>
            <a:r>
              <a:rPr lang="en-US" dirty="0" smtClean="0"/>
              <a:t>they don’t have to read everything.</a:t>
            </a:r>
          </a:p>
          <a:p>
            <a:r>
              <a:rPr lang="en-US" dirty="0" smtClean="0"/>
              <a:t>Scanning is a basic skill.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Therefore, it must be easy to find </a:t>
            </a:r>
            <a:br>
              <a:rPr lang="en-US" dirty="0" smtClean="0"/>
            </a:br>
            <a:r>
              <a:rPr lang="en-US" dirty="0" smtClean="0"/>
              <a:t>the key components of a web page.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Format pages to facilitate scanning.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Scan Web </a:t>
            </a:r>
            <a:r>
              <a:rPr lang="en-US" dirty="0" smtClean="0"/>
              <a:t>Pages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7" y="1349004"/>
            <a:ext cx="8686755" cy="473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172170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5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“Satisfice”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don’t make optimal choices when looking for desired items on web pages.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Instead, users “</a:t>
            </a:r>
            <a:r>
              <a:rPr lang="en-US" dirty="0" smtClean="0">
                <a:solidFill>
                  <a:srgbClr val="B23C00"/>
                </a:solidFill>
              </a:rPr>
              <a:t>satisfice</a:t>
            </a:r>
            <a:r>
              <a:rPr lang="en-US" dirty="0" smtClean="0"/>
              <a:t>” – they make the first reasonable choice.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satisfice</a:t>
            </a:r>
            <a:r>
              <a:rPr lang="en-US" dirty="0" smtClean="0"/>
              <a:t> = a made-up word that combines </a:t>
            </a:r>
            <a:br>
              <a:rPr lang="en-US" dirty="0" smtClean="0"/>
            </a:br>
            <a:r>
              <a:rPr lang="en-US" dirty="0" smtClean="0"/>
              <a:t>“satisfy” + “suffice”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03" y="2476500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78" y="2476500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2170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n-US" dirty="0" smtClean="0"/>
              <a:t>Conventions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95400"/>
            <a:ext cx="3291849" cy="4835525"/>
          </a:xfrm>
        </p:spPr>
        <p:txBody>
          <a:bodyPr/>
          <a:lstStyle/>
          <a:p>
            <a:r>
              <a:rPr lang="en-US" dirty="0" smtClean="0"/>
              <a:t>Even if you don</a:t>
            </a:r>
            <a:r>
              <a:rPr lang="fr-FR" dirty="0" smtClean="0"/>
              <a:t>’</a:t>
            </a:r>
            <a:r>
              <a:rPr lang="en-US" dirty="0" smtClean="0"/>
              <a:t>t read Japanese, you can figure out what’s on this page.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8" y="1234464"/>
            <a:ext cx="4067657" cy="562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45" y="5532097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4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Effective Visual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more important </a:t>
            </a:r>
            <a:r>
              <a:rPr lang="en-US" dirty="0"/>
              <a:t>something is,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more prominent </a:t>
            </a:r>
            <a:r>
              <a:rPr lang="en-US" dirty="0" smtClean="0"/>
              <a:t>it should 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81" y="2514610"/>
            <a:ext cx="4013200" cy="341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5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</a:t>
            </a:r>
            <a:r>
              <a:rPr lang="en-US" dirty="0" smtClean="0"/>
              <a:t>Visual Hierarchies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Things that are </a:t>
            </a:r>
            <a:r>
              <a:rPr lang="en-US" dirty="0">
                <a:solidFill>
                  <a:srgbClr val="B23C00"/>
                </a:solidFill>
              </a:rPr>
              <a:t>related logically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be </a:t>
            </a:r>
            <a:r>
              <a:rPr lang="en-US" dirty="0" smtClean="0">
                <a:solidFill>
                  <a:srgbClr val="B23C00"/>
                </a:solidFill>
              </a:rPr>
              <a:t>related </a:t>
            </a:r>
            <a:r>
              <a:rPr lang="en-US" dirty="0">
                <a:solidFill>
                  <a:srgbClr val="B23C00"/>
                </a:solidFill>
              </a:rPr>
              <a:t>visually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58" y="2514575"/>
            <a:ext cx="3911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4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Visual Hierarchies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nesting</a:t>
            </a:r>
            <a:r>
              <a:rPr lang="en-US" dirty="0" smtClean="0"/>
              <a:t> to show what is part of what.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085319"/>
            <a:ext cx="3873500" cy="326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7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Visual Hierarchies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600220"/>
            <a:ext cx="8595316" cy="274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2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Collect statistics about your program execution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How many times was each statement executed?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long does your program spend </a:t>
            </a:r>
            <a:br>
              <a:rPr lang="en-US" dirty="0" smtClean="0"/>
            </a:br>
            <a:r>
              <a:rPr lang="en-US" dirty="0" smtClean="0"/>
              <a:t>in each method</a:t>
            </a:r>
            <a:r>
              <a:rPr lang="en-US" dirty="0" smtClean="0"/>
              <a:t>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many bytes and how many objects </a:t>
            </a:r>
            <a:br>
              <a:rPr lang="en-US" dirty="0" smtClean="0"/>
            </a:br>
            <a:r>
              <a:rPr lang="en-US" dirty="0" smtClean="0"/>
              <a:t>of each type does your program create</a:t>
            </a:r>
            <a:r>
              <a:rPr lang="en-US" dirty="0" smtClean="0"/>
              <a:t>?</a:t>
            </a:r>
          </a:p>
          <a:p>
            <a:pPr lvl="5"/>
            <a:endParaRPr lang="en-US" dirty="0"/>
          </a:p>
          <a:p>
            <a:r>
              <a:rPr lang="en-US" dirty="0" smtClean="0"/>
              <a:t>Google “Rails profiling tools”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336E-68A4-B542-958A-D62D37D0072C}" type="slidenum">
              <a:rPr lang="en-US"/>
              <a:pPr/>
              <a:t>20</a:t>
            </a:fld>
            <a:endParaRPr lang="en-US"/>
          </a:p>
        </p:txBody>
      </p:sp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1" y="1235075"/>
            <a:ext cx="437991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Testing: The German Newton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297363" cy="49682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Apple Newton </a:t>
            </a:r>
            <a:r>
              <a:rPr lang="en-US" dirty="0" err="1" smtClean="0">
                <a:solidFill>
                  <a:srgbClr val="B23C00"/>
                </a:solidFill>
              </a:rPr>
              <a:t>MessagePad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was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iPad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developed in the early 1990s.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Besides the English version, there was a German </a:t>
            </a:r>
            <a:r>
              <a:rPr lang="en-US" dirty="0" smtClean="0"/>
              <a:t>and </a:t>
            </a:r>
            <a:r>
              <a:rPr lang="en-US" dirty="0"/>
              <a:t>a Japanese version.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It was too far ahead of its time and was killed by </a:t>
            </a:r>
            <a:r>
              <a:rPr lang="en-US" dirty="0" smtClean="0"/>
              <a:t>Steve </a:t>
            </a:r>
            <a:r>
              <a:rPr lang="en-US" dirty="0"/>
              <a:t>Jobs shortly after </a:t>
            </a:r>
            <a:r>
              <a:rPr lang="en-US" dirty="0" smtClean="0"/>
              <a:t>he </a:t>
            </a:r>
            <a:r>
              <a:rPr lang="en-US" dirty="0"/>
              <a:t>returned to Apple.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9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3DA-63F3-6546-86C2-F29CF102B01D}" type="slidenum">
              <a:rPr lang="en-US"/>
              <a:pPr/>
              <a:t>21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8" y="411163"/>
            <a:ext cx="8778144" cy="655637"/>
          </a:xfrm>
        </p:spPr>
        <p:txBody>
          <a:bodyPr/>
          <a:lstStyle/>
          <a:p>
            <a:r>
              <a:rPr lang="en-US" dirty="0"/>
              <a:t>Usability Testing: The German Newton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key feature of the Newton was its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handwriting </a:t>
            </a:r>
            <a:r>
              <a:rPr lang="en-US" dirty="0" smtClean="0">
                <a:solidFill>
                  <a:srgbClr val="B23C00"/>
                </a:solidFill>
              </a:rPr>
              <a:t>recognition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err="1">
                <a:solidFill>
                  <a:srgbClr val="B23C00"/>
                </a:solidFill>
              </a:rPr>
              <a:t>Handschrifterkennung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in the German version</a:t>
            </a:r>
            <a:r>
              <a:rPr lang="en-US" dirty="0" smtClean="0">
                <a:cs typeface="Arial" charset="0"/>
              </a:rPr>
              <a:t>.</a:t>
            </a:r>
            <a:endParaRPr lang="en-US" dirty="0" smtClean="0"/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Newton recognized successive words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in </a:t>
            </a:r>
            <a:r>
              <a:rPr lang="en-US" dirty="0">
                <a:cs typeface="Arial" charset="0"/>
              </a:rPr>
              <a:t>a sentence using an algorithm that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tracked </a:t>
            </a:r>
            <a:r>
              <a:rPr lang="en-US" dirty="0">
                <a:cs typeface="Arial" charset="0"/>
              </a:rPr>
              <a:t>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movement </a:t>
            </a:r>
            <a:r>
              <a:rPr lang="en-US" dirty="0">
                <a:cs typeface="Arial" charset="0"/>
              </a:rPr>
              <a:t>of the stylus.</a:t>
            </a:r>
          </a:p>
          <a:p>
            <a:pPr lvl="1"/>
            <a:r>
              <a:rPr lang="en-US" dirty="0">
                <a:cs typeface="Arial" charset="0"/>
              </a:rPr>
              <a:t>Not by optical pattern recognition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solidFill>
                <a:srgbClr val="0033CC"/>
              </a:solidFill>
              <a:cs typeface="Arial" charset="0"/>
            </a:endParaRPr>
          </a:p>
          <a:p>
            <a:r>
              <a:rPr lang="en-US" dirty="0">
                <a:solidFill>
                  <a:srgbClr val="B23C00"/>
                </a:solidFill>
              </a:rPr>
              <a:t>Cultural differences </a:t>
            </a:r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Americans and Germans.</a:t>
            </a:r>
          </a:p>
        </p:txBody>
      </p:sp>
    </p:spTree>
    <p:extLst>
      <p:ext uri="{BB962C8B-B14F-4D97-AF65-F5344CB8AC3E}">
        <p14:creationId xmlns:p14="http://schemas.microsoft.com/office/powerpoint/2010/main" val="354369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charRg st="259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charRg st="259" end="3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74" y="1783098"/>
            <a:ext cx="6309291" cy="37313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3DA-63F3-6546-86C2-F29CF102B01D}" type="slidenum">
              <a:rPr lang="en-US"/>
              <a:pPr/>
              <a:t>22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8" y="411163"/>
            <a:ext cx="8778144" cy="655637"/>
          </a:xfrm>
        </p:spPr>
        <p:txBody>
          <a:bodyPr/>
          <a:lstStyle/>
          <a:p>
            <a:r>
              <a:rPr lang="en-US" dirty="0"/>
              <a:t>Usability Testing: The German Newton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way the Germans write their </a:t>
            </a:r>
            <a:r>
              <a:rPr lang="en-US" dirty="0" smtClean="0"/>
              <a:t>letters: </a:t>
            </a: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pPr lvl="2"/>
            <a:r>
              <a:rPr lang="en-US" dirty="0" smtClean="0">
                <a:cs typeface="Arial" charset="0"/>
              </a:rPr>
              <a:t>In order to demo the German Newton, I had to buy a child’s handwriting book in order to learn to write like a German.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3DA-63F3-6546-86C2-F29CF102B01D}" type="slidenum">
              <a:rPr lang="en-US"/>
              <a:pPr/>
              <a:t>23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8" y="411163"/>
            <a:ext cx="8778144" cy="655637"/>
          </a:xfrm>
        </p:spPr>
        <p:txBody>
          <a:bodyPr/>
          <a:lstStyle/>
          <a:p>
            <a:r>
              <a:rPr lang="en-US" dirty="0"/>
              <a:t>Usability Testing: The German Newton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way the Germans write </a:t>
            </a:r>
            <a:r>
              <a:rPr lang="en-US" dirty="0" smtClean="0"/>
              <a:t>words,</a:t>
            </a:r>
            <a:br>
              <a:rPr lang="en-US" dirty="0" smtClean="0"/>
            </a:br>
            <a:r>
              <a:rPr lang="en-US" dirty="0" smtClean="0"/>
              <a:t>especially the (many) compound words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B23C00"/>
                </a:solidFill>
              </a:rPr>
              <a:t>Gesch</a:t>
            </a:r>
            <a:r>
              <a:rPr lang="en-US" dirty="0" err="1" smtClean="0">
                <a:solidFill>
                  <a:srgbClr val="B23C00"/>
                </a:solidFill>
                <a:cs typeface="Arial" charset="0"/>
              </a:rPr>
              <a:t>ä</a:t>
            </a:r>
            <a:r>
              <a:rPr lang="en-US" dirty="0" err="1" smtClean="0">
                <a:solidFill>
                  <a:srgbClr val="B23C00"/>
                </a:solidFill>
              </a:rPr>
              <a:t>ftsreise</a:t>
            </a:r>
            <a:r>
              <a:rPr lang="en-US" dirty="0" smtClean="0">
                <a:solidFill>
                  <a:srgbClr val="B23C00"/>
                </a:solidFill>
                <a:cs typeface="Arial" charset="0"/>
              </a:rPr>
              <a:t> </a:t>
            </a:r>
            <a:r>
              <a:rPr lang="ja-JP" altLang="en-US" dirty="0">
                <a:latin typeface="Arial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business trip</a:t>
            </a:r>
            <a:r>
              <a:rPr lang="ja-JP" altLang="en-US" dirty="0">
                <a:latin typeface="Arial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Philosophical differences </a:t>
            </a:r>
            <a:r>
              <a:rPr lang="en-US" dirty="0" smtClean="0"/>
              <a:t>with regards to personal handwriting.</a:t>
            </a:r>
          </a:p>
          <a:p>
            <a:pPr lvl="1"/>
            <a:r>
              <a:rPr lang="en-US" dirty="0" smtClean="0"/>
              <a:t>Americans were willing to alter their handwriting in order to make the Newton recognize their words.</a:t>
            </a:r>
          </a:p>
          <a:p>
            <a:pPr lvl="1"/>
            <a:r>
              <a:rPr lang="en-US" dirty="0" smtClean="0"/>
              <a:t>The Germans, on the other hand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B9E-ABA1-E547-BD3C-2850D0EE9AFF}" type="slidenum">
              <a:rPr lang="en-US"/>
              <a:pPr/>
              <a:t>24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Testing: NASA Mars Rover Mission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Beta testing for the </a:t>
            </a:r>
            <a:r>
              <a:rPr lang="en-US" dirty="0">
                <a:solidFill>
                  <a:srgbClr val="B23C00"/>
                </a:solidFill>
              </a:rPr>
              <a:t>Collaborative Information Portal </a:t>
            </a:r>
            <a:r>
              <a:rPr lang="en-US" dirty="0"/>
              <a:t>(CIP) software system.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NASA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Jet Propulsion Laboratory (JPL) conducted several </a:t>
            </a:r>
            <a:r>
              <a:rPr lang="en-US" dirty="0">
                <a:solidFill>
                  <a:srgbClr val="B23C00"/>
                </a:solidFill>
              </a:rPr>
              <a:t>Operational Readiness Tests </a:t>
            </a:r>
            <a:r>
              <a:rPr lang="en-US" dirty="0"/>
              <a:t>(ORTs) before the actual rovers landed.</a:t>
            </a:r>
          </a:p>
        </p:txBody>
      </p:sp>
    </p:spTree>
    <p:extLst>
      <p:ext uri="{BB962C8B-B14F-4D97-AF65-F5344CB8AC3E}">
        <p14:creationId xmlns:p14="http://schemas.microsoft.com/office/powerpoint/2010/main" val="400435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64A-1B6F-D34F-9A53-C8D6C42E0DCC}" type="slidenum">
              <a:rPr lang="en-US"/>
              <a:pPr/>
              <a:t>25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Beta Testing: NASA Mars Rover Mission, </a:t>
            </a:r>
            <a:r>
              <a:rPr lang="en-US" sz="2800" i="1" dirty="0" smtClean="0"/>
              <a:t>cont</a:t>
            </a:r>
            <a:r>
              <a:rPr lang="en-US" sz="2800" i="1" dirty="0" smtClean="0">
                <a:latin typeface="Arial"/>
              </a:rPr>
              <a:t>’</a:t>
            </a:r>
            <a:r>
              <a:rPr lang="en-US" sz="2800" i="1" dirty="0" smtClean="0"/>
              <a:t>d</a:t>
            </a:r>
            <a:endParaRPr lang="en-US" sz="2800" i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320994" cy="4937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Operational Readiness Tests </a:t>
            </a:r>
            <a:r>
              <a:rPr lang="en-US" dirty="0"/>
              <a:t>(ORTs)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working rover was inside of a large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sandbox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in a separate warehouse building at JPL.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Mission control personnel communicated with and operated the sandbox rover as if it were </a:t>
            </a:r>
            <a:r>
              <a:rPr lang="en-US" dirty="0" smtClean="0"/>
              <a:t>actually on </a:t>
            </a:r>
            <a:r>
              <a:rPr lang="en-US" dirty="0"/>
              <a:t>Mars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built-in delay simulated the signal travel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Earth and Mars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64A-1B6F-D34F-9A53-C8D6C42E0DCC}" type="slidenum">
              <a:rPr lang="en-US"/>
              <a:pPr/>
              <a:t>26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Beta Testing: NASA Mars Rover Mission, </a:t>
            </a:r>
            <a:r>
              <a:rPr lang="en-US" sz="2800" i="1" dirty="0" smtClean="0"/>
              <a:t>cont</a:t>
            </a:r>
            <a:r>
              <a:rPr lang="en-US" sz="2800" i="1" dirty="0" smtClean="0">
                <a:latin typeface="Arial"/>
              </a:rPr>
              <a:t>’</a:t>
            </a:r>
            <a:r>
              <a:rPr lang="en-US" sz="2800" i="1" dirty="0" smtClean="0"/>
              <a:t>d</a:t>
            </a:r>
            <a:endParaRPr lang="en-US" sz="2800" i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Mission </a:t>
            </a:r>
            <a:r>
              <a:rPr lang="en-US" dirty="0"/>
              <a:t>scientists accessed and analyzed the data and images downloaded by the sandbox rover.</a:t>
            </a:r>
          </a:p>
          <a:p>
            <a:pPr lvl="7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All mission software, including CIP, was </a:t>
            </a:r>
            <a:r>
              <a:rPr lang="en-US" dirty="0">
                <a:solidFill>
                  <a:srgbClr val="B23C00"/>
                </a:solidFill>
              </a:rPr>
              <a:t>intensely tested </a:t>
            </a:r>
            <a:r>
              <a:rPr lang="en-US" dirty="0"/>
              <a:t>in this simulated environment.</a:t>
            </a:r>
          </a:p>
        </p:txBody>
      </p:sp>
    </p:spTree>
    <p:extLst>
      <p:ext uri="{BB962C8B-B14F-4D97-AF65-F5344CB8AC3E}">
        <p14:creationId xmlns:p14="http://schemas.microsoft.com/office/powerpoint/2010/main" val="92706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FC2E-1DF8-274A-BED8-3CFFFF1F2BE6}" type="slidenum">
              <a:rPr lang="en-US"/>
              <a:pPr/>
              <a:t>27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Testing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the </a:t>
            </a:r>
            <a:r>
              <a:rPr lang="en-US" dirty="0">
                <a:solidFill>
                  <a:srgbClr val="B23C00"/>
                </a:solidFill>
              </a:rPr>
              <a:t>entire application </a:t>
            </a:r>
            <a:r>
              <a:rPr lang="en-US" dirty="0" smtClean="0"/>
              <a:t>in its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operating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 of beta testing.</a:t>
            </a:r>
            <a:endParaRPr lang="en-US" dirty="0" smtClean="0"/>
          </a:p>
          <a:p>
            <a:pPr lvl="5"/>
            <a:endParaRPr lang="en-US" dirty="0"/>
          </a:p>
          <a:p>
            <a:pPr lvl="1"/>
            <a:r>
              <a:rPr lang="en-US" dirty="0"/>
              <a:t>Rerun all regression tests</a:t>
            </a:r>
          </a:p>
          <a:p>
            <a:pPr lvl="1"/>
            <a:r>
              <a:rPr lang="en-US" dirty="0"/>
              <a:t>Installation testing</a:t>
            </a:r>
          </a:p>
          <a:p>
            <a:pPr lvl="1"/>
            <a:r>
              <a:rPr lang="en-US" dirty="0"/>
              <a:t>Performance testing</a:t>
            </a:r>
          </a:p>
          <a:p>
            <a:pPr lvl="1"/>
            <a:r>
              <a:rPr lang="en-US" dirty="0"/>
              <a:t>Stress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Usability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2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performed by the clients.</a:t>
            </a:r>
          </a:p>
          <a:p>
            <a:r>
              <a:rPr lang="en-US" dirty="0">
                <a:solidFill>
                  <a:srgbClr val="B23C00"/>
                </a:solidFill>
              </a:rPr>
              <a:t>Signoff</a:t>
            </a:r>
            <a:r>
              <a:rPr lang="en-US" dirty="0"/>
              <a:t> by stakeholders, clients, and customers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1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E1E-FEEF-BD44-AAAC-1F2747A04106}" type="slidenum">
              <a:rPr lang="en-US"/>
              <a:pPr/>
              <a:t>29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can you stop testing?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Testing can prove the </a:t>
            </a:r>
            <a:r>
              <a:rPr lang="en-US" u="sng" dirty="0">
                <a:solidFill>
                  <a:srgbClr val="B23C00"/>
                </a:solidFill>
              </a:rPr>
              <a:t>presence</a:t>
            </a:r>
            <a:r>
              <a:rPr lang="en-US" dirty="0">
                <a:solidFill>
                  <a:srgbClr val="B23C00"/>
                </a:solidFill>
              </a:rPr>
              <a:t> of bugs,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  but </a:t>
            </a:r>
            <a:r>
              <a:rPr lang="en-US" dirty="0">
                <a:solidFill>
                  <a:srgbClr val="B23C00"/>
                </a:solidFill>
              </a:rPr>
              <a:t>never their </a:t>
            </a:r>
            <a:r>
              <a:rPr lang="en-US" u="sng" dirty="0">
                <a:solidFill>
                  <a:srgbClr val="B23C00"/>
                </a:solidFill>
              </a:rPr>
              <a:t>absence</a:t>
            </a:r>
            <a:r>
              <a:rPr lang="en-US" dirty="0">
                <a:solidFill>
                  <a:srgbClr val="B23C00"/>
                </a:solidFill>
              </a:rPr>
              <a:t>.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  <a:p>
            <a:pPr lvl="6"/>
            <a:endParaRPr lang="en-US" dirty="0"/>
          </a:p>
          <a:p>
            <a:r>
              <a:rPr lang="en-US" dirty="0"/>
              <a:t>Stop testing when</a:t>
            </a:r>
            <a:r>
              <a:rPr lang="en-US" dirty="0" smtClean="0"/>
              <a:t>: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All the regression tests pass. </a:t>
            </a:r>
            <a:endParaRPr lang="en-US" dirty="0" smtClean="0"/>
          </a:p>
          <a:p>
            <a:pPr lvl="7"/>
            <a:endParaRPr lang="en-US" dirty="0"/>
          </a:p>
          <a:p>
            <a:pPr lvl="1"/>
            <a:r>
              <a:rPr lang="en-US" dirty="0"/>
              <a:t>Testing finds only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acceptable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bugs.</a:t>
            </a:r>
          </a:p>
          <a:p>
            <a:pPr lvl="2"/>
            <a:r>
              <a:rPr lang="en-US" dirty="0" smtClean="0"/>
              <a:t>Put </a:t>
            </a:r>
            <a:r>
              <a:rPr lang="en-US" dirty="0"/>
              <a:t>on the </a:t>
            </a:r>
            <a:r>
              <a:rPr lang="en-US" dirty="0">
                <a:solidFill>
                  <a:srgbClr val="B23C00"/>
                </a:solidFill>
              </a:rPr>
              <a:t>Known Bugs </a:t>
            </a:r>
            <a:r>
              <a:rPr lang="en-US" dirty="0" smtClean="0"/>
              <a:t>list.</a:t>
            </a:r>
            <a:endParaRPr lang="en-US" dirty="0"/>
          </a:p>
          <a:p>
            <a:pPr lvl="2"/>
            <a:r>
              <a:rPr lang="en-US" dirty="0" smtClean="0"/>
              <a:t>Have workarounds.</a:t>
            </a:r>
          </a:p>
          <a:p>
            <a:pPr lvl="8"/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dirty="0" smtClean="0"/>
              <a:t>you’ve </a:t>
            </a:r>
            <a:r>
              <a:rPr lang="en-US" dirty="0"/>
              <a:t>run out of time.</a:t>
            </a:r>
          </a:p>
        </p:txBody>
      </p:sp>
    </p:spTree>
    <p:extLst>
      <p:ext uri="{BB962C8B-B14F-4D97-AF65-F5344CB8AC3E}">
        <p14:creationId xmlns:p14="http://schemas.microsoft.com/office/powerpoint/2010/main" val="384596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Book on Web Usability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460475"/>
            <a:ext cx="3302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53FD-CF61-7144-A799-30F223AAA1AA}" type="slidenum">
              <a:rPr lang="en-US"/>
              <a:pPr/>
              <a:t>30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Plan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the product design documentation.</a:t>
            </a:r>
          </a:p>
          <a:p>
            <a:pPr lvl="4"/>
            <a:endParaRPr lang="en-US" dirty="0"/>
          </a:p>
          <a:p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functional</a:t>
            </a:r>
            <a:r>
              <a:rPr lang="en-US" dirty="0"/>
              <a:t>,</a:t>
            </a:r>
            <a:r>
              <a:rPr lang="en-US" dirty="0">
                <a:solidFill>
                  <a:srgbClr val="B23C00"/>
                </a:solidFill>
              </a:rPr>
              <a:t> performance</a:t>
            </a:r>
            <a:r>
              <a:rPr lang="en-US" dirty="0">
                <a:solidFill>
                  <a:schemeClr val="folHlink"/>
                </a:solidFill>
              </a:rPr>
              <a:t>, </a:t>
            </a:r>
            <a:r>
              <a:rPr lang="en-US" dirty="0"/>
              <a:t>and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smtClean="0">
                <a:solidFill>
                  <a:srgbClr val="B23C00"/>
                </a:solidFill>
              </a:rPr>
              <a:t>stress </a:t>
            </a:r>
            <a:r>
              <a:rPr lang="en-US" dirty="0">
                <a:solidFill>
                  <a:srgbClr val="B23C00"/>
                </a:solidFill>
              </a:rPr>
              <a:t>test case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Each test case should be </a:t>
            </a:r>
            <a:r>
              <a:rPr lang="en-US" dirty="0">
                <a:solidFill>
                  <a:srgbClr val="B23C00"/>
                </a:solidFill>
              </a:rPr>
              <a:t>traceable </a:t>
            </a:r>
            <a:r>
              <a:rPr lang="en-US" dirty="0"/>
              <a:t>to a functional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nonfunctional requirement or to a use case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How the </a:t>
            </a:r>
            <a:r>
              <a:rPr lang="en-US" dirty="0" smtClean="0">
                <a:solidFill>
                  <a:srgbClr val="B23C00"/>
                </a:solidFill>
              </a:rPr>
              <a:t>unit tests </a:t>
            </a:r>
            <a:r>
              <a:rPr lang="en-US" dirty="0" smtClean="0"/>
              <a:t>will be generated.</a:t>
            </a:r>
          </a:p>
          <a:p>
            <a:pPr lvl="4"/>
            <a:endParaRPr lang="en-US" dirty="0" smtClean="0"/>
          </a:p>
          <a:p>
            <a:r>
              <a:rPr lang="en-US" dirty="0"/>
              <a:t>Description of each </a:t>
            </a:r>
            <a:r>
              <a:rPr lang="en-US" dirty="0">
                <a:solidFill>
                  <a:schemeClr val="folHlink"/>
                </a:solidFill>
              </a:rPr>
              <a:t>regression test script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2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53FD-CF61-7144-A799-30F223AAA1AA}" type="slidenum">
              <a:rPr lang="en-US"/>
              <a:pPr/>
              <a:t>31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Plan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run </a:t>
            </a:r>
            <a:r>
              <a:rPr lang="en-US" dirty="0" smtClean="0"/>
              <a:t>each test: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Input </a:t>
            </a:r>
            <a:r>
              <a:rPr lang="en-US" dirty="0" smtClean="0"/>
              <a:t>data</a:t>
            </a:r>
          </a:p>
          <a:p>
            <a:pPr lvl="7"/>
            <a:endParaRPr lang="en-US" dirty="0"/>
          </a:p>
          <a:p>
            <a:pPr lvl="1"/>
            <a:r>
              <a:rPr lang="en-US" dirty="0"/>
              <a:t>Manual operations (text input, menu selection, button press, etc.</a:t>
            </a:r>
            <a:r>
              <a:rPr lang="en-US" dirty="0" smtClean="0"/>
              <a:t>)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Expected </a:t>
            </a:r>
            <a:r>
              <a:rPr lang="en-US" dirty="0" smtClean="0"/>
              <a:t>output.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Acceptance criteria </a:t>
            </a:r>
            <a:r>
              <a:rPr lang="en-US" dirty="0"/>
              <a:t>(success/failure</a:t>
            </a:r>
            <a:r>
              <a:rPr lang="en-US" dirty="0" smtClean="0"/>
              <a:t>).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6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F9E1-04D4-3244-AD11-81DC004DC04C}" type="slidenum">
              <a:rPr lang="en-US"/>
              <a:pPr/>
              <a:t>32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  <a:r>
              <a:rPr lang="en-US" i="1" dirty="0"/>
              <a:t>, cont’d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Integration testing </a:t>
            </a:r>
            <a:r>
              <a:rPr lang="en-US" dirty="0"/>
              <a:t>procedure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usability test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Who will be the guinea pigs?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system test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beta test sites?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acceptance test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Signoff checklist</a:t>
            </a:r>
          </a:p>
        </p:txBody>
      </p:sp>
    </p:spTree>
    <p:extLst>
      <p:ext uri="{BB962C8B-B14F-4D97-AF65-F5344CB8AC3E}">
        <p14:creationId xmlns:p14="http://schemas.microsoft.com/office/powerpoint/2010/main" val="14274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2F38-9708-9C46-930E-690E75EEE724}" type="slidenum">
              <a:rPr lang="en-US"/>
              <a:pPr/>
              <a:t>33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Functional </a:t>
            </a:r>
            <a:r>
              <a:rPr lang="en-US" dirty="0"/>
              <a:t>Test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Compute </a:t>
            </a:r>
            <a:r>
              <a:rPr lang="en-US" dirty="0"/>
              <a:t>Square </a:t>
            </a:r>
            <a:r>
              <a:rPr lang="en-US" dirty="0" smtClean="0"/>
              <a:t>Root</a:t>
            </a:r>
            <a:endParaRPr lang="en-US" dirty="0" smtClean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Purpose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Test </a:t>
            </a:r>
            <a:r>
              <a:rPr lang="en-US" dirty="0"/>
              <a:t>that </a:t>
            </a:r>
            <a:r>
              <a:rPr lang="en-US" dirty="0" smtClean="0"/>
              <a:t>the “Square Root Calculator” website can </a:t>
            </a:r>
            <a:r>
              <a:rPr lang="en-US" dirty="0"/>
              <a:t>compute the square root of a value that is zero or positive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9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2F38-9708-9C46-930E-690E75EEE724}" type="slidenum">
              <a:rPr lang="en-US"/>
              <a:pPr/>
              <a:t>34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Test Case </a:t>
            </a:r>
            <a:r>
              <a:rPr lang="en-US" dirty="0" smtClean="0"/>
              <a:t>Specification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95266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Manual </a:t>
            </a:r>
            <a:r>
              <a:rPr lang="en-US" dirty="0">
                <a:solidFill>
                  <a:srgbClr val="B23C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Enter 0 or a valid positive number into the text field.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number may have a + sign and a single decimal point.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maximum value of the number can be 99999999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Press the Submit button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Expected results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THE SQUARE ROOT OF </a:t>
            </a:r>
            <a:r>
              <a:rPr lang="en-US" i="1" dirty="0">
                <a:latin typeface="Times New Roman" charset="0"/>
              </a:rPr>
              <a:t>number</a:t>
            </a:r>
            <a:r>
              <a:rPr lang="en-US" b="1" dirty="0">
                <a:latin typeface="Courier New" charset="0"/>
              </a:rPr>
              <a:t> IS </a:t>
            </a:r>
            <a:r>
              <a:rPr lang="en-US" i="1" dirty="0" err="1">
                <a:latin typeface="Times New Roman" charset="0"/>
              </a:rPr>
              <a:t>sqrt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</a:t>
            </a:r>
            <a:r>
              <a:rPr lang="en-US" i="1" dirty="0">
                <a:latin typeface="Times New Roman" charset="0"/>
              </a:rPr>
              <a:t>number</a:t>
            </a:r>
            <a:r>
              <a:rPr lang="en-US" dirty="0"/>
              <a:t> is the number entered into the text field </a:t>
            </a:r>
            <a:r>
              <a:rPr lang="en-US" dirty="0" smtClean="0"/>
              <a:t>and </a:t>
            </a:r>
            <a:r>
              <a:rPr lang="en-US" i="1" dirty="0" err="1">
                <a:latin typeface="Times New Roman" charset="0"/>
              </a:rPr>
              <a:t>sqrt</a:t>
            </a:r>
            <a:r>
              <a:rPr lang="en-US" dirty="0"/>
              <a:t> is the correct square root of the number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Acceptance criteria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square root is accurate to within 8 significant digits. </a:t>
            </a:r>
          </a:p>
        </p:txBody>
      </p:sp>
    </p:spTree>
    <p:extLst>
      <p:ext uri="{BB962C8B-B14F-4D97-AF65-F5344CB8AC3E}">
        <p14:creationId xmlns:p14="http://schemas.microsoft.com/office/powerpoint/2010/main" val="388139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2F38-9708-9C46-930E-690E75EEE724}" type="slidenum">
              <a:rPr lang="en-US"/>
              <a:pPr/>
              <a:t>35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Test Case </a:t>
            </a:r>
            <a:r>
              <a:rPr lang="en-US" dirty="0" smtClean="0"/>
              <a:t>Specification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95266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Manual </a:t>
            </a:r>
            <a:r>
              <a:rPr lang="en-US" dirty="0">
                <a:solidFill>
                  <a:srgbClr val="B23C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Enter </a:t>
            </a:r>
            <a:r>
              <a:rPr lang="en-US" dirty="0" smtClean="0"/>
              <a:t>a negative number </a:t>
            </a:r>
            <a:r>
              <a:rPr lang="en-US" dirty="0"/>
              <a:t>into the text field.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minimum </a:t>
            </a:r>
            <a:r>
              <a:rPr lang="en-US" dirty="0"/>
              <a:t>value of the number can be </a:t>
            </a:r>
            <a:r>
              <a:rPr lang="en-US" dirty="0" smtClean="0"/>
              <a:t>-99999999</a:t>
            </a:r>
            <a:endParaRPr lang="en-US" dirty="0"/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Press the Submit button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Expected results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Message </a:t>
            </a:r>
            <a:r>
              <a:rPr lang="en-US" b="1" dirty="0" smtClean="0">
                <a:latin typeface="Courier New" charset="0"/>
              </a:rPr>
              <a:t>ERROR: </a:t>
            </a:r>
            <a:r>
              <a:rPr lang="en-US" i="1" dirty="0" smtClean="0">
                <a:latin typeface="Times New Roman" charset="0"/>
              </a:rPr>
              <a:t>number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 smtClean="0">
                <a:latin typeface="Courier New" charset="0"/>
              </a:rPr>
              <a:t>MUST BE POSITIVE</a:t>
            </a:r>
            <a:br>
              <a:rPr lang="en-US" b="1" dirty="0" smtClean="0">
                <a:latin typeface="Courier New" charset="0"/>
              </a:rPr>
            </a:br>
            <a:r>
              <a:rPr lang="en-US" dirty="0" smtClean="0"/>
              <a:t>where </a:t>
            </a:r>
            <a:r>
              <a:rPr lang="en-US" i="1" dirty="0">
                <a:latin typeface="Times New Roman" charset="0"/>
              </a:rPr>
              <a:t>number</a:t>
            </a:r>
            <a:r>
              <a:rPr lang="en-US" dirty="0"/>
              <a:t> is the number entered into the </a:t>
            </a:r>
            <a:r>
              <a:rPr lang="en-US" dirty="0" smtClean="0"/>
              <a:t>text.</a:t>
            </a: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Acceptance criteria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error message appears.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Another number can be entered</a:t>
            </a:r>
            <a:br>
              <a:rPr lang="en-US" dirty="0" smtClean="0"/>
            </a:br>
            <a:r>
              <a:rPr lang="en-US" dirty="0" smtClean="0"/>
              <a:t>(the program did not crash).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0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Write 10 </a:t>
            </a:r>
            <a:r>
              <a:rPr lang="en-US" dirty="0" smtClean="0">
                <a:solidFill>
                  <a:srgbClr val="B23C00"/>
                </a:solidFill>
              </a:rPr>
              <a:t>functional test cases </a:t>
            </a:r>
            <a:r>
              <a:rPr lang="en-US" dirty="0" smtClean="0"/>
              <a:t>for your project.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Each test case should have: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name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manual operations (including input)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expected results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acceptance criteria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Submit to Canvas: Assignment #7</a:t>
            </a:r>
          </a:p>
          <a:p>
            <a:r>
              <a:rPr lang="en-US" dirty="0" smtClean="0"/>
              <a:t>Due Friday, April 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886195"/>
            <a:ext cx="2477098" cy="64633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Repeat 3, 4, and 5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as often as necessary.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A63A-7264-DA4A-A477-8FC9D3324CD5}" type="slidenum">
              <a:rPr lang="en-US"/>
              <a:pPr/>
              <a:t>37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Test-Driven Development (TDD)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programming practice originally from the </a:t>
            </a:r>
            <a:r>
              <a:rPr lang="en-US" dirty="0">
                <a:solidFill>
                  <a:srgbClr val="B23C00"/>
                </a:solidFill>
              </a:rPr>
              <a:t>Extreme Programming </a:t>
            </a:r>
            <a:r>
              <a:rPr lang="en-US" dirty="0"/>
              <a:t>(XP) methodology but which is starting to catch on elsewhere.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Basic idea: </a:t>
            </a:r>
            <a:r>
              <a:rPr lang="en-US" dirty="0"/>
              <a:t>Before adding a new feature to your application, </a:t>
            </a:r>
            <a:r>
              <a:rPr lang="en-US" u="sng" dirty="0" smtClean="0"/>
              <a:t>first</a:t>
            </a:r>
            <a:r>
              <a:rPr lang="en-US" dirty="0" smtClean="0"/>
              <a:t> write </a:t>
            </a:r>
            <a:r>
              <a:rPr lang="en-US" dirty="0"/>
              <a:t>a test case for </a:t>
            </a:r>
            <a:r>
              <a:rPr lang="en-US" dirty="0" smtClean="0"/>
              <a:t>it.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A unit test.</a:t>
            </a:r>
            <a:endParaRPr lang="en-US" dirty="0" smtClean="0"/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Of course, the test will fail, because you haven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written the code for the feature yet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8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A63A-7264-DA4A-A477-8FC9D3324CD5}" type="slidenum">
              <a:rPr lang="en-US"/>
              <a:pPr/>
              <a:t>38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Test-Driven Development (TDD)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Writing </a:t>
            </a:r>
            <a:r>
              <a:rPr lang="en-US" dirty="0"/>
              <a:t>the test case </a:t>
            </a:r>
            <a:r>
              <a:rPr lang="en-US" u="sng" dirty="0"/>
              <a:t>first</a:t>
            </a:r>
            <a:r>
              <a:rPr lang="en-US" dirty="0"/>
              <a:t> forces you to</a:t>
            </a:r>
            <a:r>
              <a:rPr lang="en-US" dirty="0" smtClean="0"/>
              <a:t>: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Understand what the feature is supposed to do based on its requirements and use cases</a:t>
            </a:r>
            <a:r>
              <a:rPr lang="en-US" dirty="0" smtClean="0"/>
              <a:t>.</a:t>
            </a:r>
          </a:p>
          <a:p>
            <a:pPr lvl="7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Design a good API for the feature</a:t>
            </a:r>
            <a:r>
              <a:rPr lang="en-US" dirty="0" smtClean="0"/>
              <a:t>.</a:t>
            </a:r>
          </a:p>
          <a:p>
            <a:pPr lvl="7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     … </a:t>
            </a:r>
            <a:r>
              <a:rPr lang="en-US" u="sng" dirty="0"/>
              <a:t>before</a:t>
            </a:r>
            <a:r>
              <a:rPr lang="en-US" dirty="0"/>
              <a:t>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99233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BB9E-083E-8346-A132-7A9DE1587F8A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Test-Driven Development (TDD)</a:t>
            </a:r>
            <a:r>
              <a:rPr lang="en-US" i="1" dirty="0"/>
              <a:t>, cont’d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69925"/>
          </a:xfrm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Traditional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agile programming cycle: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457200" y="3246438"/>
            <a:ext cx="8229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TDD programming cycle: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9275" y="2057405"/>
            <a:ext cx="8137526" cy="914401"/>
            <a:chOff x="549275" y="2057405"/>
            <a:chExt cx="8137526" cy="914401"/>
          </a:xfrm>
        </p:grpSpPr>
        <p:sp>
          <p:nvSpPr>
            <p:cNvPr id="421894" name="AutoShape 6"/>
            <p:cNvSpPr>
              <a:spLocks noChangeArrowheads="1"/>
            </p:cNvSpPr>
            <p:nvPr/>
          </p:nvSpPr>
          <p:spPr bwMode="auto">
            <a:xfrm>
              <a:off x="4846317" y="2057415"/>
              <a:ext cx="1370013" cy="547688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TEST</a:t>
              </a:r>
            </a:p>
          </p:txBody>
        </p:sp>
        <p:sp>
          <p:nvSpPr>
            <p:cNvPr id="421895" name="AutoShape 7"/>
            <p:cNvSpPr>
              <a:spLocks noChangeArrowheads="1"/>
            </p:cNvSpPr>
            <p:nvPr/>
          </p:nvSpPr>
          <p:spPr bwMode="auto">
            <a:xfrm>
              <a:off x="3017537" y="2057415"/>
              <a:ext cx="1371600" cy="54927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CODE</a:t>
              </a:r>
            </a:p>
          </p:txBody>
        </p:sp>
        <p:sp>
          <p:nvSpPr>
            <p:cNvPr id="421896" name="AutoShape 8"/>
            <p:cNvSpPr>
              <a:spLocks noChangeArrowheads="1"/>
            </p:cNvSpPr>
            <p:nvPr/>
          </p:nvSpPr>
          <p:spPr bwMode="auto">
            <a:xfrm>
              <a:off x="6675438" y="2057405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COMMIT</a:t>
              </a:r>
            </a:p>
          </p:txBody>
        </p:sp>
        <p:sp>
          <p:nvSpPr>
            <p:cNvPr id="421897" name="Line 9"/>
            <p:cNvSpPr>
              <a:spLocks noChangeShapeType="1"/>
            </p:cNvSpPr>
            <p:nvPr/>
          </p:nvSpPr>
          <p:spPr bwMode="auto">
            <a:xfrm>
              <a:off x="8047038" y="2332043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98" name="AutoShape 10"/>
            <p:cNvSpPr>
              <a:spLocks noChangeArrowheads="1"/>
            </p:cNvSpPr>
            <p:nvPr/>
          </p:nvSpPr>
          <p:spPr bwMode="auto">
            <a:xfrm>
              <a:off x="1188757" y="2057415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421899" name="Line 11"/>
            <p:cNvSpPr>
              <a:spLocks noChangeShapeType="1"/>
            </p:cNvSpPr>
            <p:nvPr/>
          </p:nvSpPr>
          <p:spPr bwMode="auto">
            <a:xfrm>
              <a:off x="549275" y="2332043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0" name="Line 12"/>
            <p:cNvSpPr>
              <a:spLocks noChangeShapeType="1"/>
            </p:cNvSpPr>
            <p:nvPr/>
          </p:nvSpPr>
          <p:spPr bwMode="auto">
            <a:xfrm>
              <a:off x="2560638" y="2332043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1" name="Line 13"/>
            <p:cNvSpPr>
              <a:spLocks noChangeShapeType="1"/>
            </p:cNvSpPr>
            <p:nvPr/>
          </p:nvSpPr>
          <p:spPr bwMode="auto">
            <a:xfrm>
              <a:off x="4389438" y="2332043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2" name="Line 14"/>
            <p:cNvSpPr>
              <a:spLocks noChangeShapeType="1"/>
            </p:cNvSpPr>
            <p:nvPr/>
          </p:nvSpPr>
          <p:spPr bwMode="auto">
            <a:xfrm>
              <a:off x="6218238" y="2332043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3" name="Line 15"/>
            <p:cNvSpPr>
              <a:spLocks noChangeShapeType="1"/>
            </p:cNvSpPr>
            <p:nvPr/>
          </p:nvSpPr>
          <p:spPr bwMode="auto">
            <a:xfrm>
              <a:off x="6400800" y="2332043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 flipH="1">
              <a:off x="822325" y="2971805"/>
              <a:ext cx="557847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 flipV="1">
              <a:off x="822325" y="2332043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9275" y="3977634"/>
            <a:ext cx="8137526" cy="914401"/>
            <a:chOff x="549275" y="3977634"/>
            <a:chExt cx="8137526" cy="914401"/>
          </a:xfrm>
        </p:grpSpPr>
        <p:sp>
          <p:nvSpPr>
            <p:cNvPr id="421907" name="AutoShape 19"/>
            <p:cNvSpPr>
              <a:spLocks noChangeArrowheads="1"/>
            </p:cNvSpPr>
            <p:nvPr/>
          </p:nvSpPr>
          <p:spPr bwMode="auto">
            <a:xfrm>
              <a:off x="3017537" y="3977634"/>
              <a:ext cx="1370013" cy="547688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TEST</a:t>
              </a:r>
            </a:p>
          </p:txBody>
        </p:sp>
        <p:sp>
          <p:nvSpPr>
            <p:cNvPr id="421908" name="AutoShape 20"/>
            <p:cNvSpPr>
              <a:spLocks noChangeArrowheads="1"/>
            </p:cNvSpPr>
            <p:nvPr/>
          </p:nvSpPr>
          <p:spPr bwMode="auto">
            <a:xfrm>
              <a:off x="4846317" y="3977634"/>
              <a:ext cx="1371600" cy="54927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421909" name="AutoShape 21"/>
            <p:cNvSpPr>
              <a:spLocks noChangeArrowheads="1"/>
            </p:cNvSpPr>
            <p:nvPr/>
          </p:nvSpPr>
          <p:spPr bwMode="auto">
            <a:xfrm>
              <a:off x="6675438" y="3977634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COMMIT</a:t>
              </a:r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>
              <a:off x="8047038" y="4252272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1" name="AutoShape 23"/>
            <p:cNvSpPr>
              <a:spLocks noChangeArrowheads="1"/>
            </p:cNvSpPr>
            <p:nvPr/>
          </p:nvSpPr>
          <p:spPr bwMode="auto">
            <a:xfrm>
              <a:off x="1188757" y="3977634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421912" name="Line 24"/>
            <p:cNvSpPr>
              <a:spLocks noChangeShapeType="1"/>
            </p:cNvSpPr>
            <p:nvPr/>
          </p:nvSpPr>
          <p:spPr bwMode="auto">
            <a:xfrm>
              <a:off x="549275" y="4252272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3" name="Line 25"/>
            <p:cNvSpPr>
              <a:spLocks noChangeShapeType="1"/>
            </p:cNvSpPr>
            <p:nvPr/>
          </p:nvSpPr>
          <p:spPr bwMode="auto">
            <a:xfrm>
              <a:off x="2560638" y="4252272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4" name="Line 26"/>
            <p:cNvSpPr>
              <a:spLocks noChangeShapeType="1"/>
            </p:cNvSpPr>
            <p:nvPr/>
          </p:nvSpPr>
          <p:spPr bwMode="auto">
            <a:xfrm>
              <a:off x="4389438" y="4252272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5" name="Line 27"/>
            <p:cNvSpPr>
              <a:spLocks noChangeShapeType="1"/>
            </p:cNvSpPr>
            <p:nvPr/>
          </p:nvSpPr>
          <p:spPr bwMode="auto">
            <a:xfrm>
              <a:off x="6218238" y="4252272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6" name="Line 28"/>
            <p:cNvSpPr>
              <a:spLocks noChangeShapeType="1"/>
            </p:cNvSpPr>
            <p:nvPr/>
          </p:nvSpPr>
          <p:spPr bwMode="auto">
            <a:xfrm>
              <a:off x="6400800" y="4252272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7" name="Line 29"/>
            <p:cNvSpPr>
              <a:spLocks noChangeShapeType="1"/>
            </p:cNvSpPr>
            <p:nvPr/>
          </p:nvSpPr>
          <p:spPr bwMode="auto">
            <a:xfrm flipH="1">
              <a:off x="822325" y="4892034"/>
              <a:ext cx="557847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8" name="Line 30"/>
            <p:cNvSpPr>
              <a:spLocks noChangeShapeType="1"/>
            </p:cNvSpPr>
            <p:nvPr/>
          </p:nvSpPr>
          <p:spPr bwMode="auto">
            <a:xfrm flipV="1">
              <a:off x="822325" y="4252272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919" name="Rectangle 31"/>
          <p:cNvSpPr>
            <a:spLocks noChangeArrowheads="1"/>
          </p:cNvSpPr>
          <p:nvPr/>
        </p:nvSpPr>
        <p:spPr bwMode="auto">
          <a:xfrm>
            <a:off x="457200" y="5165724"/>
            <a:ext cx="8229600" cy="10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Your goal as a </a:t>
            </a:r>
            <a:r>
              <a:rPr lang="en-US" sz="2800" dirty="0" smtClean="0"/>
              <a:t>developer:</a:t>
            </a:r>
          </a:p>
          <a:p>
            <a:pPr marL="927100" lvl="1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 smtClean="0">
                <a:solidFill>
                  <a:srgbClr val="B23C00"/>
                </a:solidFill>
              </a:rPr>
              <a:t>Make </a:t>
            </a:r>
            <a:r>
              <a:rPr lang="en-US" sz="2400" dirty="0">
                <a:solidFill>
                  <a:srgbClr val="B23C00"/>
                </a:solidFill>
              </a:rPr>
              <a:t>your code </a:t>
            </a:r>
            <a:r>
              <a:rPr lang="en-US" sz="2400" dirty="0" smtClean="0">
                <a:solidFill>
                  <a:srgbClr val="B23C00"/>
                </a:solidFill>
              </a:rPr>
              <a:t>pass </a:t>
            </a:r>
            <a:r>
              <a:rPr lang="en-US" sz="2400" dirty="0">
                <a:solidFill>
                  <a:srgbClr val="B23C00"/>
                </a:solidFill>
              </a:rPr>
              <a:t>its test.</a:t>
            </a:r>
          </a:p>
        </p:txBody>
      </p:sp>
    </p:spTree>
    <p:extLst>
      <p:ext uri="{BB962C8B-B14F-4D97-AF65-F5344CB8AC3E}">
        <p14:creationId xmlns:p14="http://schemas.microsoft.com/office/powerpoint/2010/main" val="402055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/>
      <p:bldP spid="4219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Useful</a:t>
            </a:r>
          </a:p>
          <a:p>
            <a:pPr lvl="1"/>
            <a:r>
              <a:rPr lang="en-US" dirty="0" smtClean="0"/>
              <a:t>Does it do something people need done?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Learnable</a:t>
            </a:r>
          </a:p>
          <a:p>
            <a:pPr lvl="1"/>
            <a:r>
              <a:rPr lang="en-US" dirty="0" smtClean="0"/>
              <a:t>Can people figure out how to use it?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Memorable</a:t>
            </a:r>
          </a:p>
          <a:p>
            <a:pPr lvl="1"/>
            <a:r>
              <a:rPr lang="en-US" dirty="0" smtClean="0"/>
              <a:t>Do they have to relearn it each time they use it?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Effective</a:t>
            </a:r>
          </a:p>
          <a:p>
            <a:pPr lvl="1"/>
            <a:r>
              <a:rPr lang="en-US" dirty="0" smtClean="0"/>
              <a:t>Does it get the job done?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6DD9-9C5E-6641-8B83-6BF13906C7AD}" type="slidenum">
              <a:rPr lang="en-US"/>
              <a:pPr/>
              <a:t>40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59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Add special </a:t>
            </a:r>
            <a:r>
              <a:rPr lang="en-US" dirty="0">
                <a:solidFill>
                  <a:srgbClr val="B23C00"/>
                </a:solidFill>
              </a:rPr>
              <a:t>logging statements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your application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Generate output to a log file.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be just simple print statements.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logging statement logs (writes) a message containing </a:t>
            </a:r>
            <a:r>
              <a:rPr lang="en-US" dirty="0">
                <a:solidFill>
                  <a:srgbClr val="B23C00"/>
                </a:solidFill>
              </a:rPr>
              <a:t>useful information </a:t>
            </a:r>
            <a:r>
              <a:rPr lang="en-US" dirty="0"/>
              <a:t>about the </a:t>
            </a:r>
            <a:r>
              <a:rPr lang="en-US" dirty="0" smtClean="0"/>
              <a:t>application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execution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am here.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– Execution reached this point.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Status information at that point.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log file provides a 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application’s </a:t>
            </a:r>
            <a:r>
              <a:rPr lang="en-US" dirty="0"/>
              <a:t>execution.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3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752-A430-4C42-871E-448CF6B0DD7D}" type="slidenum">
              <a:rPr lang="en-US"/>
              <a:pPr/>
              <a:t>41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Logs are useful if a failure occurred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Status of the erroneous condition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leading </a:t>
            </a:r>
            <a:r>
              <a:rPr lang="en-US" dirty="0"/>
              <a:t>up to the failure.</a:t>
            </a:r>
          </a:p>
          <a:p>
            <a:pPr lvl="1"/>
            <a:r>
              <a:rPr lang="en-US" dirty="0"/>
              <a:t>Status at the point (or just before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failure occurred.</a:t>
            </a:r>
          </a:p>
          <a:p>
            <a:pPr lvl="6"/>
            <a:endParaRPr lang="en-US" dirty="0"/>
          </a:p>
          <a:p>
            <a:r>
              <a:rPr lang="en-US" dirty="0"/>
              <a:t>Turn logging off before deployment,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leave it on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Perform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log mining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glean useful information about how the application is used and how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behaving.</a:t>
            </a:r>
          </a:p>
        </p:txBody>
      </p:sp>
    </p:spTree>
    <p:extLst>
      <p:ext uri="{BB962C8B-B14F-4D97-AF65-F5344CB8AC3E}">
        <p14:creationId xmlns:p14="http://schemas.microsoft.com/office/powerpoint/2010/main" val="12751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BA5E-26EF-5543-BC8E-83312913B4A0}" type="slidenum">
              <a:rPr lang="en-US"/>
              <a:pPr/>
              <a:t>42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Example</a:t>
            </a:r>
            <a:r>
              <a:rPr lang="en-US" dirty="0"/>
              <a:t>: Mars Rover Mission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381000" y="1234464"/>
            <a:ext cx="8321675" cy="32004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none"/>
          <a:lstStyle/>
          <a:p>
            <a:r>
              <a:rPr lang="en-US" sz="1200" b="1" dirty="0">
                <a:latin typeface="Courier New" charset="0"/>
              </a:rPr>
              <a:t>2004-12-20 20:23:33,435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mjane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Streamer.putDataFile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(/opt/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bea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user_projects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cip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br>
              <a:rPr lang="en-US" sz="1200" b="1" dirty="0">
                <a:solidFill>
                  <a:srgbClr val="B23C00"/>
                </a:solidFill>
                <a:latin typeface="Courier New" charset="0"/>
              </a:rPr>
            </a:b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conf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/preferences/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m.preferences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</a:rPr>
              <a:t>2004-12-20 20:23:33,439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Begin upload </a:t>
            </a:r>
            <a:r>
              <a:rPr lang="en-US" sz="1200" b="1" dirty="0">
                <a:latin typeface="Courier New" charset="0"/>
              </a:rPr>
              <a:t>of file '/opt/</a:t>
            </a:r>
            <a:r>
              <a:rPr lang="en-US" sz="1200" b="1" dirty="0" err="1">
                <a:latin typeface="Courier New" charset="0"/>
              </a:rPr>
              <a:t>bea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user_projects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cip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conf</a:t>
            </a:r>
            <a:r>
              <a:rPr lang="en-US" sz="1200" b="1" dirty="0">
                <a:latin typeface="Courier New" charset="0"/>
              </a:rPr>
              <a:t>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preferences/</a:t>
            </a:r>
            <a:r>
              <a:rPr lang="en-US" sz="1200" b="1" dirty="0" err="1">
                <a:latin typeface="Courier New" charset="0"/>
              </a:rPr>
              <a:t>sthompso.preferences</a:t>
            </a:r>
            <a:r>
              <a:rPr lang="en-US" sz="1200" b="1" dirty="0">
                <a:latin typeface="Courier New" charset="0"/>
              </a:rPr>
              <a:t>'</a:t>
            </a:r>
          </a:p>
          <a:p>
            <a:r>
              <a:rPr lang="en-US" sz="1200" b="1" dirty="0">
                <a:latin typeface="Courier New" charset="0"/>
              </a:rPr>
              <a:t>2004-12-20 20:23:39,140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Completed upload </a:t>
            </a:r>
            <a:r>
              <a:rPr lang="en-US" sz="1200" b="1" dirty="0">
                <a:latin typeface="Courier New" charset="0"/>
              </a:rPr>
              <a:t>of file '/opt/</a:t>
            </a:r>
            <a:r>
              <a:rPr lang="en-US" sz="1200" b="1" dirty="0" err="1">
                <a:latin typeface="Courier New" charset="0"/>
              </a:rPr>
              <a:t>bea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user_projects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cip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conf</a:t>
            </a:r>
            <a:r>
              <a:rPr lang="en-US" sz="1200" b="1" dirty="0">
                <a:latin typeface="Courier New" charset="0"/>
              </a:rPr>
              <a:t>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preferences/</a:t>
            </a:r>
            <a:r>
              <a:rPr lang="en-US" sz="1200" b="1" dirty="0" err="1">
                <a:latin typeface="Courier New" charset="0"/>
              </a:rPr>
              <a:t>sthompso.preferences</a:t>
            </a:r>
            <a:r>
              <a:rPr lang="en-US" sz="1200" b="1" dirty="0">
                <a:latin typeface="Courier New" charset="0"/>
              </a:rPr>
              <a:t>': 35659 bytes</a:t>
            </a:r>
          </a:p>
          <a:p>
            <a:r>
              <a:rPr lang="en-US" sz="1200" b="1" dirty="0">
                <a:latin typeface="Courier New" charset="0"/>
              </a:rPr>
              <a:t>'/opt/</a:t>
            </a:r>
            <a:r>
              <a:rPr lang="en-US" sz="1200" b="1" dirty="0" err="1">
                <a:latin typeface="Courier New" charset="0"/>
              </a:rPr>
              <a:t>bea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user_projects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cip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conf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global.properties</a:t>
            </a:r>
            <a:r>
              <a:rPr lang="en-US" sz="1200" b="1" dirty="0">
                <a:latin typeface="Courier New" charset="0"/>
              </a:rPr>
              <a:t>': 13453 bytes</a:t>
            </a:r>
          </a:p>
          <a:p>
            <a:r>
              <a:rPr lang="en-US" sz="1200" b="1" dirty="0">
                <a:latin typeface="Courier New" charset="0"/>
              </a:rPr>
              <a:t>2004-12-20 20:28:57,516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jdoe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Streamer.getPreferences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(user)</a:t>
            </a:r>
          </a:p>
          <a:p>
            <a:r>
              <a:rPr lang="en-US" sz="1200" b="1" dirty="0">
                <a:latin typeface="Courier New" charset="0"/>
              </a:rPr>
              <a:t>2004-12-20 20:29:29,721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jdoe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Streamer.getFileInfo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()</a:t>
            </a:r>
          </a:p>
          <a:p>
            <a:r>
              <a:rPr lang="en-US" sz="1200" b="1" dirty="0">
                <a:latin typeface="Courier New" charset="0"/>
              </a:rPr>
              <a:t>2004-12-20 20:29:30,784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jdoe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Streamer.getFileInfo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oss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merb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/ops/ops/surface/</a:t>
            </a:r>
            <a:br>
              <a:rPr lang="en-US" sz="1200" b="1" dirty="0">
                <a:solidFill>
                  <a:srgbClr val="B23C00"/>
                </a:solidFill>
                <a:latin typeface="Courier New" charset="0"/>
              </a:rPr>
            </a:b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tactical/sol)</a:t>
            </a:r>
          </a:p>
          <a:p>
            <a:r>
              <a:rPr lang="en-US" sz="1200" b="1" dirty="0">
                <a:latin typeface="Courier New" charset="0"/>
              </a:rPr>
              <a:t>2004-12-21 19:17:43,320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jqpublic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Streamer.getDataFile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(/global/nfs2/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merb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/ops/ops/</a:t>
            </a:r>
            <a:br>
              <a:rPr lang="en-US" sz="1200" b="1" dirty="0">
                <a:solidFill>
                  <a:srgbClr val="B23C00"/>
                </a:solidFill>
                <a:latin typeface="Courier New" charset="0"/>
              </a:rPr>
            </a:b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surface/tactical/sol/120/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opgs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edr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/jpeg/1P138831013ETH2809P2845L2M1.JPG)</a:t>
            </a:r>
          </a:p>
          <a:p>
            <a:r>
              <a:rPr lang="en-US" sz="1200" b="1" dirty="0">
                <a:latin typeface="Courier New" charset="0"/>
              </a:rPr>
              <a:t>2004-12-21 19:17:43,324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Begin download </a:t>
            </a:r>
            <a:r>
              <a:rPr lang="en-US" sz="1200" b="1" dirty="0">
                <a:latin typeface="Courier New" charset="0"/>
              </a:rPr>
              <a:t>of file '/global/nfs2/</a:t>
            </a:r>
            <a:r>
              <a:rPr lang="en-US" sz="1200" b="1" dirty="0" err="1">
                <a:latin typeface="Courier New" charset="0"/>
              </a:rPr>
              <a:t>merb</a:t>
            </a:r>
            <a:r>
              <a:rPr lang="en-US" sz="1200" b="1" dirty="0">
                <a:latin typeface="Courier New" charset="0"/>
              </a:rPr>
              <a:t>/ops/ops/surface/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tactical/sol/120/</a:t>
            </a:r>
            <a:r>
              <a:rPr lang="en-US" sz="1200" b="1" dirty="0" err="1">
                <a:latin typeface="Courier New" charset="0"/>
              </a:rPr>
              <a:t>opgs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edr</a:t>
            </a:r>
            <a:r>
              <a:rPr lang="en-US" sz="1200" b="1" dirty="0">
                <a:latin typeface="Courier New" charset="0"/>
              </a:rPr>
              <a:t>/jpeg/1P138831013ETH2809P2845L2M1JPG'</a:t>
            </a:r>
          </a:p>
          <a:p>
            <a:r>
              <a:rPr lang="en-US" sz="1200" b="1" dirty="0">
                <a:latin typeface="Courier New" charset="0"/>
              </a:rPr>
              <a:t>2004-12-21 19:17:44,584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Completed download </a:t>
            </a:r>
            <a:r>
              <a:rPr lang="en-US" sz="1200" b="1" dirty="0">
                <a:latin typeface="Courier New" charset="0"/>
              </a:rPr>
              <a:t>of file '/global/nfs2/</a:t>
            </a:r>
            <a:r>
              <a:rPr lang="en-US" sz="1200" b="1" dirty="0" err="1">
                <a:latin typeface="Courier New" charset="0"/>
              </a:rPr>
              <a:t>merb</a:t>
            </a:r>
            <a:r>
              <a:rPr lang="en-US" sz="1200" b="1" dirty="0">
                <a:latin typeface="Courier New" charset="0"/>
              </a:rPr>
              <a:t>/ops/ops/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surface/tactical/sol/120/</a:t>
            </a:r>
            <a:r>
              <a:rPr lang="en-US" sz="1200" b="1" dirty="0" err="1">
                <a:latin typeface="Courier New" charset="0"/>
              </a:rPr>
              <a:t>opgs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edr</a:t>
            </a:r>
            <a:r>
              <a:rPr lang="en-US" sz="1200" b="1" dirty="0">
                <a:latin typeface="Courier New" charset="0"/>
              </a:rPr>
              <a:t>/jpeg/1P138831013ETH2809P2845L2M1.JPG': 1876 bytes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45" y="4526268"/>
            <a:ext cx="8320949" cy="1391281"/>
          </a:xfrm>
          <a:noFill/>
          <a:ln/>
        </p:spPr>
        <p:txBody>
          <a:bodyPr/>
          <a:lstStyle/>
          <a:p>
            <a:r>
              <a:rPr lang="en-US" dirty="0"/>
              <a:t>Timestamp, user name, method name</a:t>
            </a:r>
          </a:p>
          <a:p>
            <a:r>
              <a:rPr lang="en-US" dirty="0"/>
              <a:t>Information about the uploaded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downloaded file </a:t>
            </a:r>
          </a:p>
        </p:txBody>
      </p:sp>
    </p:spTree>
    <p:extLst>
      <p:ext uri="{BB962C8B-B14F-4D97-AF65-F5344CB8AC3E}">
        <p14:creationId xmlns:p14="http://schemas.microsoft.com/office/powerpoint/2010/main" val="224443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B32-3122-934E-8F3A-4C0DAD4F9283}" type="slidenum">
              <a:rPr lang="en-US"/>
              <a:pPr/>
              <a:t>43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Log Mining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Example: Mars Rover Mission</a:t>
            </a:r>
          </a:p>
        </p:txBody>
      </p:sp>
      <p:pic>
        <p:nvPicPr>
          <p:cNvPr id="440323" name="Picture 3" descr="Log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Support for Logging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in file log/</a:t>
            </a:r>
            <a:r>
              <a:rPr lang="en-US" dirty="0" err="1" smtClean="0"/>
              <a:t>development.log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Rails logger uses severity levels: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:debug  :info  :warn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:error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:unknown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Set the desired severity level.</a:t>
            </a:r>
          </a:p>
          <a:p>
            <a:r>
              <a:rPr lang="en-US" dirty="0" smtClean="0"/>
              <a:t>The logger adds to the log only those messages whose severity level is higher than the official severity level.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Learn to use Rail’s logger and debugger.</a:t>
            </a:r>
          </a:p>
          <a:p>
            <a:pPr lvl="1"/>
            <a:r>
              <a:rPr lang="en-US" dirty="0" smtClean="0"/>
              <a:t>See Chapter 13 of the </a:t>
            </a:r>
            <a:r>
              <a:rPr lang="en-US" i="1" dirty="0" smtClean="0"/>
              <a:t>Rails Crash Course </a:t>
            </a:r>
            <a:r>
              <a:rPr lang="en-US" dirty="0" smtClean="0"/>
              <a:t>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Usability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Efficient</a:t>
            </a:r>
          </a:p>
          <a:p>
            <a:pPr lvl="1"/>
            <a:r>
              <a:rPr lang="en-US" dirty="0" smtClean="0"/>
              <a:t>Does it do it with a reasonable amount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time and effort?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Desirable</a:t>
            </a:r>
          </a:p>
          <a:p>
            <a:pPr lvl="1"/>
            <a:r>
              <a:rPr lang="en-US" dirty="0" smtClean="0"/>
              <a:t>Do people want it?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Delightful</a:t>
            </a:r>
          </a:p>
          <a:p>
            <a:pPr lvl="1"/>
            <a:r>
              <a:rPr lang="en-US" dirty="0" smtClean="0"/>
              <a:t>Is using it enjoyable, or even fun?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62" y="5074902"/>
            <a:ext cx="7954972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“A person of average (or even below average) ability and experience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can figure out how to use the thing to accomplish something without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it being more trouble than it’s worth.”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9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Make Me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5698" y="4722471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356633"/>
            <a:ext cx="8778194" cy="363265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 smtClean="0"/>
              <a:t>You don’t want users to have to </a:t>
            </a:r>
            <a:br>
              <a:rPr lang="en-US" dirty="0" smtClean="0"/>
            </a:br>
            <a:r>
              <a:rPr lang="en-US" dirty="0" smtClean="0"/>
              <a:t>think about your page.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6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Make Me </a:t>
            </a:r>
            <a:r>
              <a:rPr lang="en-US" dirty="0" smtClean="0"/>
              <a:t>Think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Things should be immediately obvious.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1874537"/>
            <a:ext cx="6766536" cy="4310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258245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4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Me Think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What is clickable?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4" y="1965976"/>
            <a:ext cx="8463516" cy="292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2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Make Me Think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011703" cy="1767844"/>
          </a:xfrm>
        </p:spPr>
        <p:txBody>
          <a:bodyPr/>
          <a:lstStyle/>
          <a:p>
            <a:r>
              <a:rPr lang="en-US" dirty="0" smtClean="0"/>
              <a:t>Booking a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274" y="5532097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59" y="1234464"/>
            <a:ext cx="5357825" cy="54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40708</TotalTime>
  <Words>1364</Words>
  <Application>Microsoft Macintosh PowerPoint</Application>
  <PresentationFormat>On-screen Show (4:3)</PresentationFormat>
  <Paragraphs>361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Quadrant</vt:lpstr>
      <vt:lpstr>CS 160 and CMPE/SE 131 Software Engineering April 14 Class Meeting</vt:lpstr>
      <vt:lpstr>Profiling</vt:lpstr>
      <vt:lpstr>A Good Book on Web Usability</vt:lpstr>
      <vt:lpstr>Definitions of Usability</vt:lpstr>
      <vt:lpstr>Definitions of Usability, cont’d</vt:lpstr>
      <vt:lpstr>Don’t Make Me Think</vt:lpstr>
      <vt:lpstr>Don’t Make Me Think, cont’d</vt:lpstr>
      <vt:lpstr>Don’t Make Me Think, cont’d</vt:lpstr>
      <vt:lpstr>Don’t Make Me Think, cont’d</vt:lpstr>
      <vt:lpstr>Users Don’t Read Pages</vt:lpstr>
      <vt:lpstr>Users Scan Web Pages</vt:lpstr>
      <vt:lpstr>Users Scan Web Pages, cont’d</vt:lpstr>
      <vt:lpstr>Users “Satisfice”</vt:lpstr>
      <vt:lpstr>Follow Conventions</vt:lpstr>
      <vt:lpstr>Follow Conventions, cont’d</vt:lpstr>
      <vt:lpstr>Create Effective Visual Hierarchies</vt:lpstr>
      <vt:lpstr>Create Effective Visual Hierarchies, cont’d</vt:lpstr>
      <vt:lpstr>Create Effective Visual Hierarchies, cont’d</vt:lpstr>
      <vt:lpstr>Create Effective Visual Hierarchies, cont’d</vt:lpstr>
      <vt:lpstr>Usability Testing: The German Newton</vt:lpstr>
      <vt:lpstr>Usability Testing: The German Newton, cont’d</vt:lpstr>
      <vt:lpstr>Usability Testing: The German Newton, cont’d</vt:lpstr>
      <vt:lpstr>Usability Testing: The German Newton, cont’d</vt:lpstr>
      <vt:lpstr>Beta Testing: NASA Mars Rover Mission</vt:lpstr>
      <vt:lpstr>Beta Testing: NASA Mars Rover Mission, cont’d</vt:lpstr>
      <vt:lpstr>Beta Testing: NASA Mars Rover Mission, cont’d</vt:lpstr>
      <vt:lpstr>System Testing</vt:lpstr>
      <vt:lpstr>Acceptance Testing</vt:lpstr>
      <vt:lpstr>When can you stop testing?</vt:lpstr>
      <vt:lpstr>Test Plan</vt:lpstr>
      <vt:lpstr>Test Plan, cont’d</vt:lpstr>
      <vt:lpstr>Test Plan, cont’d</vt:lpstr>
      <vt:lpstr>Example Functional Test Case</vt:lpstr>
      <vt:lpstr>Example Test Case Specification, cont’d</vt:lpstr>
      <vt:lpstr>Example Test Case Specification, cont’d</vt:lpstr>
      <vt:lpstr>Assignment #7</vt:lpstr>
      <vt:lpstr>Test-Driven Development (TDD)</vt:lpstr>
      <vt:lpstr>Test-Driven Development (TDD), cont’d</vt:lpstr>
      <vt:lpstr>Test-Driven Development (TDD), cont’d</vt:lpstr>
      <vt:lpstr>Logging</vt:lpstr>
      <vt:lpstr>Logging, cont’d</vt:lpstr>
      <vt:lpstr>Log Example: Mars Rover Mission</vt:lpstr>
      <vt:lpstr>“Log Mining” Example: Mars Rover Mission</vt:lpstr>
      <vt:lpstr>Rails Support for Logging and Debugging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494</cp:revision>
  <dcterms:created xsi:type="dcterms:W3CDTF">2008-01-12T03:52:55Z</dcterms:created>
  <dcterms:modified xsi:type="dcterms:W3CDTF">2016-04-16T04:01:33Z</dcterms:modified>
  <cp:category/>
</cp:coreProperties>
</file>