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73" r:id="rId9"/>
    <p:sldId id="274" r:id="rId10"/>
    <p:sldId id="275" r:id="rId11"/>
    <p:sldId id="310" r:id="rId12"/>
    <p:sldId id="276" r:id="rId13"/>
    <p:sldId id="311" r:id="rId14"/>
    <p:sldId id="277" r:id="rId15"/>
    <p:sldId id="278" r:id="rId16"/>
    <p:sldId id="279" r:id="rId17"/>
    <p:sldId id="289" r:id="rId18"/>
    <p:sldId id="290" r:id="rId19"/>
    <p:sldId id="280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8" r:id="rId28"/>
    <p:sldId id="300" r:id="rId29"/>
    <p:sldId id="270" r:id="rId30"/>
    <p:sldId id="271" r:id="rId31"/>
    <p:sldId id="272" r:id="rId32"/>
    <p:sldId id="301" r:id="rId33"/>
    <p:sldId id="302" r:id="rId34"/>
    <p:sldId id="303" r:id="rId35"/>
    <p:sldId id="305" r:id="rId36"/>
    <p:sldId id="306" r:id="rId37"/>
    <p:sldId id="308" r:id="rId38"/>
    <p:sldId id="30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7D"/>
    <a:srgbClr val="FFFF66"/>
    <a:srgbClr val="B23C00"/>
    <a:srgbClr val="66CCFF"/>
    <a:srgbClr val="993300"/>
    <a:srgbClr val="0080FF"/>
    <a:srgbClr val="0033CC"/>
    <a:srgbClr val="CC99FF"/>
    <a:srgbClr val="99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6" autoAdjust="0"/>
    <p:restoredTop sz="94660"/>
  </p:normalViewPr>
  <p:slideViewPr>
    <p:cSldViewPr>
      <p:cViewPr varScale="1">
        <p:scale>
          <a:sx n="129" d="100"/>
          <a:sy n="129" d="100"/>
        </p:scale>
        <p:origin x="-120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79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065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SJSU Dept. of Computer Science Fall 2014: August 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March 24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0066" y="6263609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160 and 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nttproject.biz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wh.ieee.org/r5/central_texas/austin_cs/presentations/2004.08.26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001" y="1417342"/>
            <a:ext cx="7696200" cy="2057400"/>
          </a:xfrm>
        </p:spPr>
        <p:txBody>
          <a:bodyPr/>
          <a:lstStyle/>
          <a:p>
            <a:r>
              <a:rPr lang="en-US" sz="3600" dirty="0"/>
              <a:t>CS </a:t>
            </a:r>
            <a:r>
              <a:rPr lang="en-US" sz="3600" dirty="0" smtClean="0"/>
              <a:t>160 and 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March 24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01" y="4618989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49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6-03-24 at 1.2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417342"/>
            <a:ext cx="5798894" cy="899294"/>
          </a:xfrm>
          <a:prstGeom prst="rect">
            <a:avLst/>
          </a:prstGeom>
        </p:spPr>
      </p:pic>
      <p:pic>
        <p:nvPicPr>
          <p:cNvPr id="6" name="Picture 5" descr="Screen Shot 2016-03-24 at 1.25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385628"/>
            <a:ext cx="5796737" cy="11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reen Shot 2016-03-24 at 1.2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600220"/>
            <a:ext cx="5416218" cy="24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9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6-03-24 at 1.2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508781"/>
            <a:ext cx="5765765" cy="11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Screen Shot 2016-03-24 at 1.2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691659"/>
            <a:ext cx="5943535" cy="31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6-03-24 at 1.2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691659"/>
            <a:ext cx="5391038" cy="21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6-03-24 at 1.2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44" y="1234463"/>
            <a:ext cx="6658960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2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6-03-24 at 1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5"/>
            <a:ext cx="6674251" cy="50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6-03-24 at 1.4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329970"/>
            <a:ext cx="6369905" cy="48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6-03-24 at 1.4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4"/>
            <a:ext cx="6492169" cy="49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6-03-24 at 1.3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7" y="1210673"/>
            <a:ext cx="6675097" cy="50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send me your PowerPoint slides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… from your conceptual design review </a:t>
            </a:r>
            <a:br>
              <a:rPr lang="is-IS" dirty="0" smtClean="0"/>
            </a:br>
            <a:r>
              <a:rPr lang="is-IS" dirty="0" smtClean="0"/>
              <a:t>so I can post them to the class website.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Send me your marketing brochure </a:t>
            </a:r>
            <a:br>
              <a:rPr lang="en-US" dirty="0" smtClean="0"/>
            </a:br>
            <a:r>
              <a:rPr lang="en-US" dirty="0" smtClean="0"/>
              <a:t>if you haven’t already done so.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6-03-24 at 1.3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6" y="1234464"/>
            <a:ext cx="6649647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6-03-24 at 1.3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4"/>
            <a:ext cx="6583658" cy="4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6-03-24 at 1.3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74" y="1234464"/>
            <a:ext cx="6631569" cy="50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5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6-03-24 at 1.3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3"/>
            <a:ext cx="6637355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3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6-03-24 at 1.3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234464"/>
            <a:ext cx="6675047" cy="50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6-03-24 at 1.3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2" y="1234463"/>
            <a:ext cx="6588642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6-03-24 at 1.40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51" y="1234464"/>
            <a:ext cx="6504653" cy="4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0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Sins of Software Estimation</a:t>
            </a:r>
            <a:r>
              <a:rPr lang="en-US" i="1" dirty="0" smtClean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6-03-24 at 1.4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3" y="1234463"/>
            <a:ext cx="6610521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6536" y="6263609"/>
            <a:ext cx="1905000" cy="457200"/>
          </a:xfrm>
        </p:spPr>
        <p:txBody>
          <a:bodyPr/>
          <a:lstStyle/>
          <a:p>
            <a:fld id="{E833FAF0-B733-5242-A3F0-07402FC67716}" type="slidenum">
              <a:rPr lang="en-US"/>
              <a:pPr/>
              <a:t>28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Good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Estimates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Estimates 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need to be perfectly accurate as much as they need to be </a:t>
            </a:r>
            <a:r>
              <a:rPr lang="en-US" dirty="0">
                <a:solidFill>
                  <a:srgbClr val="B23C00"/>
                </a:solidFill>
              </a:rPr>
              <a:t>useful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estimates are put into a </a:t>
            </a:r>
            <a:r>
              <a:rPr lang="en-US" dirty="0">
                <a:solidFill>
                  <a:srgbClr val="B23C00"/>
                </a:solidFill>
              </a:rPr>
              <a:t>schedule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they become </a:t>
            </a:r>
            <a:r>
              <a:rPr lang="en-US" dirty="0">
                <a:solidFill>
                  <a:srgbClr val="B23C00"/>
                </a:solidFill>
              </a:rPr>
              <a:t>commitments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7943" y="2423171"/>
            <a:ext cx="6907300" cy="2308324"/>
          </a:xfrm>
          <a:prstGeom prst="rect">
            <a:avLst/>
          </a:prstGeom>
          <a:solidFill>
            <a:srgbClr val="FFFFC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400" dirty="0" smtClean="0"/>
              <a:t>“</a:t>
            </a:r>
            <a:r>
              <a:rPr lang="en-US" sz="2400" dirty="0" smtClean="0"/>
              <a:t>A </a:t>
            </a:r>
            <a:r>
              <a:rPr lang="en-US" sz="2400" dirty="0"/>
              <a:t>good estimate is an estimate that provides a </a:t>
            </a:r>
            <a:br>
              <a:rPr lang="en-US" sz="2400" dirty="0"/>
            </a:br>
            <a:r>
              <a:rPr lang="en-US" sz="2400" dirty="0">
                <a:solidFill>
                  <a:srgbClr val="B23C00"/>
                </a:solidFill>
              </a:rPr>
              <a:t>clear enough view of the project reality </a:t>
            </a:r>
            <a:r>
              <a:rPr lang="en-US" sz="2400" dirty="0"/>
              <a:t>to allow </a:t>
            </a: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the project leadership to make good decisions </a:t>
            </a: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about </a:t>
            </a:r>
            <a:r>
              <a:rPr lang="en-US" sz="2400" dirty="0">
                <a:solidFill>
                  <a:srgbClr val="B23C00"/>
                </a:solidFill>
              </a:rPr>
              <a:t>how to control the project </a:t>
            </a:r>
            <a:r>
              <a:rPr lang="en-US" sz="2400" dirty="0"/>
              <a:t>to hit its targets</a:t>
            </a:r>
            <a:r>
              <a:rPr lang="en-US" sz="2400" dirty="0" smtClean="0"/>
              <a:t>.</a:t>
            </a:r>
            <a:r>
              <a:rPr lang="en-US" altLang="ja-JP" sz="2400" dirty="0" smtClean="0"/>
              <a:t>”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lvl="1" algn="r"/>
            <a:r>
              <a:rPr lang="en-US" sz="2000" i="1" dirty="0" smtClean="0"/>
              <a:t>Steve </a:t>
            </a:r>
            <a:r>
              <a:rPr lang="en-US" sz="2000" i="1" dirty="0"/>
              <a:t>McConnell, </a:t>
            </a:r>
            <a:r>
              <a:rPr lang="en-US" sz="2000" i="1" u="sng" dirty="0"/>
              <a:t>Software </a:t>
            </a:r>
            <a:r>
              <a:rPr lang="en-US" sz="2000" i="1" u="sng" dirty="0" smtClean="0"/>
              <a:t>Estimation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73332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Project Schedule: Gantt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Screen Shot 2016-03-21 at 9.5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42"/>
            <a:ext cx="9144000" cy="4445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78" y="4248375"/>
            <a:ext cx="1403412" cy="369332"/>
          </a:xfrm>
          <a:prstGeom prst="rect">
            <a:avLst/>
          </a:prstGeom>
          <a:solidFill>
            <a:srgbClr val="001F7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Critical path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965A-B3BD-BF48-9D13-FBB97441D0FC}" type="slidenum">
              <a:rPr lang="en-US"/>
              <a:pPr/>
              <a:t>3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 Design </a:t>
            </a:r>
            <a:r>
              <a:rPr lang="en-US" dirty="0" smtClean="0"/>
              <a:t>Reviews</a:t>
            </a:r>
            <a:endParaRPr lang="en-US" i="1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Present and defend key aspects of your design.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CS 160:      15 </a:t>
            </a:r>
            <a:r>
              <a:rPr lang="en-US" dirty="0" smtClean="0"/>
              <a:t>minutes per team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CmpE</a:t>
            </a:r>
            <a:r>
              <a:rPr lang="en-US" dirty="0" smtClean="0"/>
              <a:t> 131: 12 minutes per team.</a:t>
            </a:r>
            <a:endParaRPr lang="en-US" dirty="0" smtClean="0"/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 PowerPoint slides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Turn in your slides after your </a:t>
            </a:r>
            <a:r>
              <a:rPr lang="en-US" dirty="0" smtClean="0"/>
              <a:t>presentation.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Briefly discuss your </a:t>
            </a:r>
            <a:r>
              <a:rPr lang="en-US" dirty="0"/>
              <a:t>overall design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Show and explain the design of your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important or </a:t>
            </a:r>
            <a:r>
              <a:rPr lang="en-US" dirty="0" smtClean="0"/>
              <a:t>core </a:t>
            </a:r>
            <a:r>
              <a:rPr lang="en-US" dirty="0"/>
              <a:t>classes.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UML class diagrams and/or sequence </a:t>
            </a:r>
            <a:r>
              <a:rPr lang="en-US" dirty="0" smtClean="0"/>
              <a:t>diagrams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 Schedule: </a:t>
            </a:r>
            <a:r>
              <a:rPr lang="en-US" dirty="0" smtClean="0"/>
              <a:t>PERT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6-03-21 at 10.0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987"/>
            <a:ext cx="9144000" cy="46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 Schedule: </a:t>
            </a:r>
            <a:r>
              <a:rPr lang="en-US" dirty="0" smtClean="0"/>
              <a:t>Resources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Screen Shot 2016-03-21 at 10.0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903"/>
            <a:ext cx="9144000" cy="41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4295-DB10-1947-8A9F-6BE42D581594}" type="slidenum">
              <a:rPr lang="en-US"/>
              <a:pPr/>
              <a:t>32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Breakdown Structure (WBS)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84325"/>
          </a:xfrm>
        </p:spPr>
        <p:txBody>
          <a:bodyPr/>
          <a:lstStyle/>
          <a:p>
            <a:r>
              <a:rPr lang="en-US" dirty="0"/>
              <a:t>A decomposition of a complex project into a </a:t>
            </a:r>
            <a:r>
              <a:rPr lang="en-US" dirty="0">
                <a:solidFill>
                  <a:srgbClr val="B23C00"/>
                </a:solidFill>
              </a:rPr>
              <a:t>hierarchical set of tasks and subtasks</a:t>
            </a:r>
            <a:r>
              <a:rPr lang="en-US" dirty="0"/>
              <a:t>.</a:t>
            </a:r>
          </a:p>
          <a:p>
            <a:r>
              <a:rPr lang="en-US" dirty="0"/>
              <a:t>Can be shown in outline form or as a tree.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4022725" y="3063875"/>
            <a:ext cx="1098550" cy="365125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Project</a:t>
            </a: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1646238" y="4618038"/>
            <a:ext cx="1098550" cy="3651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1.1</a:t>
            </a: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1646238" y="5257800"/>
            <a:ext cx="1098550" cy="3651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1.2</a:t>
            </a:r>
          </a:p>
        </p:txBody>
      </p:sp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4389438" y="4618038"/>
            <a:ext cx="1098550" cy="3651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2.1</a:t>
            </a: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7132638" y="4618038"/>
            <a:ext cx="1098550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3.1</a:t>
            </a:r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7132638" y="5257800"/>
            <a:ext cx="1098550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3.2</a:t>
            </a:r>
          </a:p>
        </p:txBody>
      </p:sp>
      <p:sp>
        <p:nvSpPr>
          <p:cNvPr id="394250" name="Rectangle 10"/>
          <p:cNvSpPr>
            <a:spLocks noChangeArrowheads="1"/>
          </p:cNvSpPr>
          <p:nvPr/>
        </p:nvSpPr>
        <p:spPr bwMode="auto">
          <a:xfrm>
            <a:off x="7132638" y="5899150"/>
            <a:ext cx="1098550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3.3</a:t>
            </a:r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>
            <a:off x="1463675" y="4343400"/>
            <a:ext cx="0" cy="1096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>
            <a:off x="1463675" y="5440363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>
            <a:off x="1463675" y="4800600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>
            <a:off x="6950075" y="4343400"/>
            <a:ext cx="0" cy="173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5" name="Line 15"/>
          <p:cNvSpPr>
            <a:spLocks noChangeShapeType="1"/>
          </p:cNvSpPr>
          <p:nvPr/>
        </p:nvSpPr>
        <p:spPr bwMode="auto">
          <a:xfrm>
            <a:off x="6950075" y="5440363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6" name="Line 16"/>
          <p:cNvSpPr>
            <a:spLocks noChangeShapeType="1"/>
          </p:cNvSpPr>
          <p:nvPr/>
        </p:nvSpPr>
        <p:spPr bwMode="auto">
          <a:xfrm>
            <a:off x="6950075" y="4800600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7" name="Line 17"/>
          <p:cNvSpPr>
            <a:spLocks noChangeShapeType="1"/>
          </p:cNvSpPr>
          <p:nvPr/>
        </p:nvSpPr>
        <p:spPr bwMode="auto">
          <a:xfrm>
            <a:off x="6950075" y="6080125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8" name="Line 18"/>
          <p:cNvSpPr>
            <a:spLocks noChangeShapeType="1"/>
          </p:cNvSpPr>
          <p:nvPr/>
        </p:nvSpPr>
        <p:spPr bwMode="auto">
          <a:xfrm>
            <a:off x="4206875" y="4343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9" name="Line 19"/>
          <p:cNvSpPr>
            <a:spLocks noChangeShapeType="1"/>
          </p:cNvSpPr>
          <p:nvPr/>
        </p:nvSpPr>
        <p:spPr bwMode="auto">
          <a:xfrm>
            <a:off x="4206875" y="4800600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4260" name="Group 20"/>
          <p:cNvGrpSpPr>
            <a:grpSpLocks/>
          </p:cNvGrpSpPr>
          <p:nvPr/>
        </p:nvGrpSpPr>
        <p:grpSpPr bwMode="auto">
          <a:xfrm>
            <a:off x="1279525" y="3429000"/>
            <a:ext cx="6584950" cy="914400"/>
            <a:chOff x="806" y="2160"/>
            <a:chExt cx="4148" cy="576"/>
          </a:xfrm>
        </p:grpSpPr>
        <p:sp>
          <p:nvSpPr>
            <p:cNvPr id="394261" name="Rectangle 21"/>
            <p:cNvSpPr>
              <a:spLocks noChangeArrowheads="1"/>
            </p:cNvSpPr>
            <p:nvPr/>
          </p:nvSpPr>
          <p:spPr bwMode="auto">
            <a:xfrm>
              <a:off x="806" y="2506"/>
              <a:ext cx="692" cy="230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Task 1</a:t>
              </a:r>
            </a:p>
          </p:txBody>
        </p:sp>
        <p:sp>
          <p:nvSpPr>
            <p:cNvPr id="394262" name="Rectangle 22"/>
            <p:cNvSpPr>
              <a:spLocks noChangeArrowheads="1"/>
            </p:cNvSpPr>
            <p:nvPr/>
          </p:nvSpPr>
          <p:spPr bwMode="auto">
            <a:xfrm>
              <a:off x="2534" y="2506"/>
              <a:ext cx="692" cy="230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Task 2</a:t>
              </a:r>
            </a:p>
          </p:txBody>
        </p:sp>
        <p:sp>
          <p:nvSpPr>
            <p:cNvPr id="394263" name="Rectangle 23"/>
            <p:cNvSpPr>
              <a:spLocks noChangeArrowheads="1"/>
            </p:cNvSpPr>
            <p:nvPr/>
          </p:nvSpPr>
          <p:spPr bwMode="auto">
            <a:xfrm>
              <a:off x="4262" y="2506"/>
              <a:ext cx="692" cy="2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Task 3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>
              <a:off x="2880" y="2160"/>
              <a:ext cx="0" cy="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>
              <a:off x="1152" y="2333"/>
              <a:ext cx="34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>
              <a:off x="1152" y="2333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7" name="Line 27"/>
            <p:cNvSpPr>
              <a:spLocks noChangeShapeType="1"/>
            </p:cNvSpPr>
            <p:nvPr/>
          </p:nvSpPr>
          <p:spPr bwMode="auto">
            <a:xfrm>
              <a:off x="4608" y="2333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15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animBg="1"/>
      <p:bldP spid="394245" grpId="0" animBg="1"/>
      <p:bldP spid="394246" grpId="0" animBg="1"/>
      <p:bldP spid="394247" grpId="0" animBg="1"/>
      <p:bldP spid="394248" grpId="0" animBg="1"/>
      <p:bldP spid="394249" grpId="0" animBg="1"/>
      <p:bldP spid="394250" grpId="0" animBg="1"/>
      <p:bldP spid="394251" grpId="0" animBg="1"/>
      <p:bldP spid="394252" grpId="0" animBg="1"/>
      <p:bldP spid="394253" grpId="0" animBg="1"/>
      <p:bldP spid="394254" grpId="0" animBg="1"/>
      <p:bldP spid="394255" grpId="0" animBg="1"/>
      <p:bldP spid="394256" grpId="0" animBg="1"/>
      <p:bldP spid="394257" grpId="0" animBg="1"/>
      <p:bldP spid="394258" grpId="0" animBg="1"/>
      <p:bldP spid="3942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158-0B5E-CB4F-9B4D-6377D35C2AF5}" type="slidenum">
              <a:rPr lang="en-US"/>
              <a:pPr/>
              <a:t>33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WBS Example: Building a House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Architectural design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Create draft of architecture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Prepare construction documents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Interior design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Pre-design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Select furniture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Plan equipment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Construction phase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Build foundation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Build ground floor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Build second </a:t>
            </a:r>
            <a:r>
              <a:rPr lang="en-US" sz="1800" dirty="0" smtClean="0"/>
              <a:t>floor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Build roof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Complete wiring and plumbing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Decoration phase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Walls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Furniture</a:t>
            </a:r>
          </a:p>
        </p:txBody>
      </p:sp>
    </p:spTree>
    <p:extLst>
      <p:ext uri="{BB962C8B-B14F-4D97-AF65-F5344CB8AC3E}">
        <p14:creationId xmlns:p14="http://schemas.microsoft.com/office/powerpoint/2010/main" val="381751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5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5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45F5-13D1-2A4C-A339-924E1BD662E7}" type="slidenum">
              <a:rPr lang="en-US"/>
              <a:pPr/>
              <a:t>34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Schedule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represented as </a:t>
            </a:r>
            <a:r>
              <a:rPr lang="en-US" dirty="0">
                <a:solidFill>
                  <a:srgbClr val="B23C00"/>
                </a:solidFill>
              </a:rPr>
              <a:t>Gantt charts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Named after </a:t>
            </a:r>
            <a:r>
              <a:rPr lang="en-US" dirty="0">
                <a:solidFill>
                  <a:srgbClr val="B23C00"/>
                </a:solidFill>
              </a:rPr>
              <a:t>Henry Gantt</a:t>
            </a:r>
            <a:r>
              <a:rPr lang="en-US" dirty="0"/>
              <a:t>, who developed them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1917.</a:t>
            </a:r>
          </a:p>
          <a:p>
            <a:pPr lvl="2"/>
            <a:endParaRPr lang="en-US" dirty="0"/>
          </a:p>
          <a:p>
            <a:r>
              <a:rPr lang="en-US" dirty="0" smtClean="0"/>
              <a:t>Enter </a:t>
            </a:r>
            <a:r>
              <a:rPr lang="en-US" dirty="0"/>
              <a:t>the work breakdown structure.</a:t>
            </a:r>
          </a:p>
          <a:p>
            <a:r>
              <a:rPr lang="en-US" dirty="0"/>
              <a:t>Estimate the time requirement for each task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task duration</a:t>
            </a:r>
            <a:r>
              <a:rPr lang="en-US" dirty="0"/>
              <a:t>).</a:t>
            </a:r>
          </a:p>
          <a:p>
            <a:r>
              <a:rPr lang="en-US" dirty="0"/>
              <a:t>Set </a:t>
            </a:r>
            <a:r>
              <a:rPr lang="en-US" dirty="0">
                <a:solidFill>
                  <a:srgbClr val="B23C00"/>
                </a:solidFill>
              </a:rPr>
              <a:t>task dependencies</a:t>
            </a:r>
            <a:r>
              <a:rPr lang="en-US" dirty="0"/>
              <a:t>.</a:t>
            </a:r>
          </a:p>
          <a:p>
            <a:r>
              <a:rPr lang="en-US" dirty="0"/>
              <a:t>Assign </a:t>
            </a:r>
            <a:r>
              <a:rPr lang="en-US" dirty="0">
                <a:solidFill>
                  <a:srgbClr val="B23C00"/>
                </a:solidFill>
              </a:rPr>
              <a:t>task resources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B5C0-97F6-0A4C-AB4B-42B826EE9119}" type="slidenum">
              <a:rPr lang="en-US"/>
              <a:pPr/>
              <a:t>35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Gantt Chart</a:t>
            </a:r>
          </a:p>
        </p:txBody>
      </p:sp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35075"/>
            <a:ext cx="8801100" cy="4964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639763" y="3703638"/>
            <a:ext cx="569912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WBS</a:t>
            </a:r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2193925" y="3703638"/>
            <a:ext cx="560388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Time</a:t>
            </a: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5761038" y="4435475"/>
            <a:ext cx="560387" cy="312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folHlink"/>
                </a:solidFill>
              </a:rPr>
              <a:t>Time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5394325" y="3521075"/>
            <a:ext cx="947738" cy="312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Resources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7589838" y="2789238"/>
            <a:ext cx="1190625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Dependencies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 flipH="1">
            <a:off x="4786313" y="2971800"/>
            <a:ext cx="2803525" cy="4714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 flipH="1">
            <a:off x="7864475" y="3073400"/>
            <a:ext cx="1588" cy="312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4051300" y="4983163"/>
            <a:ext cx="947738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Milestones</a:t>
            </a:r>
          </a:p>
        </p:txBody>
      </p:sp>
      <p:sp>
        <p:nvSpPr>
          <p:cNvPr id="402444" name="Line 12"/>
          <p:cNvSpPr>
            <a:spLocks noChangeShapeType="1"/>
          </p:cNvSpPr>
          <p:nvPr/>
        </p:nvSpPr>
        <p:spPr bwMode="auto">
          <a:xfrm>
            <a:off x="8077200" y="3079750"/>
            <a:ext cx="658813" cy="11318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2445" name="Group 13"/>
          <p:cNvGrpSpPr>
            <a:grpSpLocks/>
          </p:cNvGrpSpPr>
          <p:nvPr/>
        </p:nvGrpSpPr>
        <p:grpSpPr bwMode="auto">
          <a:xfrm>
            <a:off x="4514850" y="3162300"/>
            <a:ext cx="285750" cy="1817688"/>
            <a:chOff x="2844" y="1992"/>
            <a:chExt cx="180" cy="1145"/>
          </a:xfrm>
        </p:grpSpPr>
        <p:sp>
          <p:nvSpPr>
            <p:cNvPr id="402446" name="Oval 14"/>
            <p:cNvSpPr>
              <a:spLocks noChangeArrowheads="1"/>
            </p:cNvSpPr>
            <p:nvPr/>
          </p:nvSpPr>
          <p:spPr bwMode="auto">
            <a:xfrm>
              <a:off x="2908" y="1992"/>
              <a:ext cx="116" cy="115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7" name="Line 15"/>
            <p:cNvSpPr>
              <a:spLocks noChangeShapeType="1"/>
            </p:cNvSpPr>
            <p:nvPr/>
          </p:nvSpPr>
          <p:spPr bwMode="auto">
            <a:xfrm flipH="1">
              <a:off x="2844" y="2105"/>
              <a:ext cx="118" cy="103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8" name="Group 16"/>
          <p:cNvGrpSpPr>
            <a:grpSpLocks/>
          </p:cNvGrpSpPr>
          <p:nvPr/>
        </p:nvGrpSpPr>
        <p:grpSpPr bwMode="auto">
          <a:xfrm>
            <a:off x="4972050" y="4800600"/>
            <a:ext cx="3287713" cy="269875"/>
            <a:chOff x="3132" y="3024"/>
            <a:chExt cx="2071" cy="170"/>
          </a:xfrm>
        </p:grpSpPr>
        <p:sp>
          <p:nvSpPr>
            <p:cNvPr id="402449" name="Oval 17"/>
            <p:cNvSpPr>
              <a:spLocks noChangeArrowheads="1"/>
            </p:cNvSpPr>
            <p:nvPr/>
          </p:nvSpPr>
          <p:spPr bwMode="auto">
            <a:xfrm>
              <a:off x="5087" y="3024"/>
              <a:ext cx="116" cy="115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0" name="Line 18"/>
            <p:cNvSpPr>
              <a:spLocks noChangeShapeType="1"/>
            </p:cNvSpPr>
            <p:nvPr/>
          </p:nvSpPr>
          <p:spPr bwMode="auto">
            <a:xfrm flipV="1">
              <a:off x="3132" y="3084"/>
              <a:ext cx="1954" cy="11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51" name="Group 19"/>
          <p:cNvGrpSpPr>
            <a:grpSpLocks/>
          </p:cNvGrpSpPr>
          <p:nvPr/>
        </p:nvGrpSpPr>
        <p:grpSpPr bwMode="auto">
          <a:xfrm>
            <a:off x="4972050" y="5178425"/>
            <a:ext cx="3851275" cy="387350"/>
            <a:chOff x="3132" y="3262"/>
            <a:chExt cx="2426" cy="244"/>
          </a:xfrm>
        </p:grpSpPr>
        <p:sp>
          <p:nvSpPr>
            <p:cNvPr id="402452" name="Oval 20"/>
            <p:cNvSpPr>
              <a:spLocks noChangeArrowheads="1"/>
            </p:cNvSpPr>
            <p:nvPr/>
          </p:nvSpPr>
          <p:spPr bwMode="auto">
            <a:xfrm>
              <a:off x="5442" y="3391"/>
              <a:ext cx="116" cy="115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3" name="Line 21"/>
            <p:cNvSpPr>
              <a:spLocks noChangeShapeType="1"/>
            </p:cNvSpPr>
            <p:nvPr/>
          </p:nvSpPr>
          <p:spPr bwMode="auto">
            <a:xfrm>
              <a:off x="3132" y="3262"/>
              <a:ext cx="2309" cy="18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54" name="Rectangle 22"/>
          <p:cNvSpPr>
            <a:spLocks noChangeArrowheads="1"/>
          </p:cNvSpPr>
          <p:nvPr/>
        </p:nvSpPr>
        <p:spPr bwMode="auto">
          <a:xfrm>
            <a:off x="496888" y="3154363"/>
            <a:ext cx="1452562" cy="18256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0538" y="4787900"/>
            <a:ext cx="1112837" cy="1825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6" name="Rectangle 24"/>
          <p:cNvSpPr>
            <a:spLocks noChangeArrowheads="1"/>
          </p:cNvSpPr>
          <p:nvPr/>
        </p:nvSpPr>
        <p:spPr bwMode="auto">
          <a:xfrm>
            <a:off x="490538" y="5397500"/>
            <a:ext cx="1033462" cy="1825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7" name="Text Box 25"/>
          <p:cNvSpPr txBox="1">
            <a:spLocks noChangeArrowheads="1"/>
          </p:cNvSpPr>
          <p:nvPr/>
        </p:nvSpPr>
        <p:spPr bwMode="auto">
          <a:xfrm>
            <a:off x="3616325" y="2259013"/>
            <a:ext cx="830263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Progress</a:t>
            </a: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4006850" y="2544763"/>
            <a:ext cx="271463" cy="5365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 flipH="1">
            <a:off x="3740150" y="2547938"/>
            <a:ext cx="261938" cy="3841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nimBg="1"/>
      <p:bldP spid="402437" grpId="0" animBg="1"/>
      <p:bldP spid="402438" grpId="0" animBg="1"/>
      <p:bldP spid="402439" grpId="0" animBg="1"/>
      <p:bldP spid="402440" grpId="0" animBg="1"/>
      <p:bldP spid="402441" grpId="0" animBg="1"/>
      <p:bldP spid="402442" grpId="0" animBg="1"/>
      <p:bldP spid="402443" grpId="0" animBg="1"/>
      <p:bldP spid="402444" grpId="0" animBg="1"/>
      <p:bldP spid="402454" grpId="0" animBg="1"/>
      <p:bldP spid="402455" grpId="0" animBg="1"/>
      <p:bldP spid="402456" grpId="0" animBg="1"/>
      <p:bldP spid="402457" grpId="0" animBg="1"/>
      <p:bldP spid="402458" grpId="0" animBg="1"/>
      <p:bldP spid="4024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6D1F-5270-8D4D-9A92-F1DBC0B4E576}" type="slidenum">
              <a:rPr lang="en-US"/>
              <a:pPr/>
              <a:t>36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Gantt Chart Demo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and install </a:t>
            </a:r>
            <a:r>
              <a:rPr lang="en-US" dirty="0" err="1">
                <a:solidFill>
                  <a:srgbClr val="B23C00"/>
                </a:solidFill>
              </a:rPr>
              <a:t>GanttProject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</a:t>
            </a:r>
            <a:br>
              <a:rPr lang="en-US" dirty="0"/>
            </a:br>
            <a:r>
              <a:rPr lang="en-US" dirty="0">
                <a:hlinkClick r:id="rId2"/>
              </a:rPr>
              <a:t>http://ganttproject.biz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Watch the introductory video.</a:t>
            </a:r>
          </a:p>
          <a:p>
            <a:pPr lvl="1"/>
            <a:r>
              <a:rPr lang="en-US" dirty="0" smtClean="0"/>
              <a:t>Similar to (the very expensive) Microsoft Project.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</a:p>
          <a:p>
            <a:pPr lvl="5"/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Task creation</a:t>
            </a:r>
          </a:p>
          <a:p>
            <a:pPr lvl="1"/>
            <a:r>
              <a:rPr lang="en-US" dirty="0"/>
              <a:t>Task dependencies</a:t>
            </a:r>
          </a:p>
          <a:p>
            <a:pPr lvl="1"/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5047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E0AE-D830-DC46-B542-6D5B251B86B3}" type="slidenum">
              <a:rPr lang="en-US"/>
              <a:pPr/>
              <a:t>37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</a:t>
            </a:r>
            <a:r>
              <a:rPr lang="en-US" dirty="0">
                <a:solidFill>
                  <a:srgbClr val="B23C00"/>
                </a:solidFill>
              </a:rPr>
              <a:t>critical path </a:t>
            </a:r>
            <a:r>
              <a:rPr lang="en-US" dirty="0"/>
              <a:t>of a schedule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longest path of tasks</a:t>
            </a:r>
          </a:p>
          <a:p>
            <a:pPr lvl="1"/>
            <a:r>
              <a:rPr lang="en-US" dirty="0" smtClean="0"/>
              <a:t>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long pole in the tent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The critical path determines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shortest </a:t>
            </a:r>
            <a:r>
              <a:rPr lang="en-US" dirty="0">
                <a:solidFill>
                  <a:srgbClr val="B23C00"/>
                </a:solidFill>
              </a:rPr>
              <a:t>possible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complete the project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Any delay in the critical path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directly </a:t>
            </a:r>
            <a:r>
              <a:rPr lang="en-US" dirty="0"/>
              <a:t>delays </a:t>
            </a:r>
            <a:r>
              <a:rPr lang="en-US" dirty="0" smtClean="0"/>
              <a:t>the </a:t>
            </a:r>
            <a:r>
              <a:rPr lang="en-US" dirty="0"/>
              <a:t>completion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overall project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7975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2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6A9C-7D06-7243-B297-5526A8A67017}" type="slidenum">
              <a:rPr lang="en-US"/>
              <a:pPr/>
              <a:t>38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 Chart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</a:t>
            </a:r>
            <a:r>
              <a:rPr lang="en-US" dirty="0"/>
              <a:t>roject </a:t>
            </a:r>
            <a:r>
              <a:rPr lang="en-US" dirty="0">
                <a:solidFill>
                  <a:srgbClr val="B23C00"/>
                </a:solidFill>
              </a:rPr>
              <a:t>E</a:t>
            </a:r>
            <a:r>
              <a:rPr lang="en-US" dirty="0"/>
              <a:t>valuation and </a:t>
            </a:r>
            <a:r>
              <a:rPr lang="en-US" dirty="0">
                <a:solidFill>
                  <a:srgbClr val="B23C00"/>
                </a:solidFill>
              </a:rPr>
              <a:t>R</a:t>
            </a:r>
            <a:r>
              <a:rPr lang="en-US" dirty="0"/>
              <a:t>eview </a:t>
            </a:r>
            <a:r>
              <a:rPr lang="en-US" dirty="0">
                <a:solidFill>
                  <a:srgbClr val="B23C00"/>
                </a:solidFill>
              </a:rPr>
              <a:t>T</a:t>
            </a:r>
            <a:r>
              <a:rPr lang="en-US" dirty="0"/>
              <a:t>echnique</a:t>
            </a:r>
          </a:p>
          <a:p>
            <a:pPr lvl="4"/>
            <a:endParaRPr lang="en-US" dirty="0"/>
          </a:p>
          <a:p>
            <a:r>
              <a:rPr lang="en-US" dirty="0"/>
              <a:t>Represent the schedule as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acyclic </a:t>
            </a:r>
            <a:r>
              <a:rPr lang="en-US" dirty="0">
                <a:solidFill>
                  <a:srgbClr val="B23C00"/>
                </a:solidFill>
              </a:rPr>
              <a:t>graph </a:t>
            </a:r>
            <a:r>
              <a:rPr lang="en-US" dirty="0" smtClean="0"/>
              <a:t>of </a:t>
            </a:r>
            <a:r>
              <a:rPr lang="en-US" dirty="0"/>
              <a:t>tasks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7975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8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965A-B3BD-BF48-9D13-FBB97441D0F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 Design Reviews,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Briefly discuss your </a:t>
            </a:r>
            <a:r>
              <a:rPr lang="en-US" dirty="0" smtClean="0"/>
              <a:t>database design.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ER diagram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Relational schema diagram (optional)</a:t>
            </a:r>
            <a:endParaRPr lang="en-US" dirty="0" smtClean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Questions and answers at </a:t>
            </a:r>
            <a:r>
              <a:rPr lang="en-US" dirty="0" smtClean="0"/>
              <a:t>the end.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Audience: Very </a:t>
            </a:r>
            <a:r>
              <a:rPr lang="en-US" dirty="0" smtClean="0">
                <a:solidFill>
                  <a:srgbClr val="B23C00"/>
                </a:solidFill>
              </a:rPr>
              <a:t>technical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Other development </a:t>
            </a:r>
            <a:r>
              <a:rPr lang="en-US" dirty="0" smtClean="0"/>
              <a:t>engineer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Technical </a:t>
            </a:r>
            <a:r>
              <a:rPr lang="en-US" dirty="0" smtClean="0"/>
              <a:t>managers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Expect “deep” </a:t>
            </a:r>
            <a:r>
              <a:rPr lang="en-US" dirty="0"/>
              <a:t>questions from the audience</a:t>
            </a:r>
            <a:r>
              <a:rPr lang="en-US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275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 Design Reviews,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Presentation schedule, CS 160-01</a:t>
            </a:r>
          </a:p>
          <a:p>
            <a:pPr lvl="6"/>
            <a:endParaRPr lang="en-US" sz="1100" dirty="0" smtClean="0"/>
          </a:p>
          <a:p>
            <a:r>
              <a:rPr lang="en-US" sz="2400" dirty="0">
                <a:solidFill>
                  <a:srgbClr val="B23C00"/>
                </a:solidFill>
              </a:rPr>
              <a:t>Tuesday, April 5</a:t>
            </a:r>
          </a:p>
          <a:p>
            <a:pPr lvl="1"/>
            <a:r>
              <a:rPr lang="en-US" sz="2000" dirty="0"/>
              <a:t>Ruby Baby</a:t>
            </a:r>
          </a:p>
          <a:p>
            <a:pPr lvl="1"/>
            <a:r>
              <a:rPr lang="en-US" sz="2000" dirty="0" err="1"/>
              <a:t>Softneers</a:t>
            </a:r>
            <a:endParaRPr lang="en-US" sz="2000" dirty="0"/>
          </a:p>
          <a:p>
            <a:pPr lvl="1"/>
            <a:r>
              <a:rPr lang="en-US" sz="2000" dirty="0"/>
              <a:t>TBA</a:t>
            </a:r>
          </a:p>
          <a:p>
            <a:pPr lvl="1"/>
            <a:r>
              <a:rPr lang="en-US" sz="2000" dirty="0"/>
              <a:t>Underground </a:t>
            </a:r>
            <a:r>
              <a:rPr lang="en-US" sz="2000" dirty="0" err="1" smtClean="0"/>
              <a:t>Railsroad</a:t>
            </a:r>
            <a:endParaRPr lang="en-US" sz="2000" dirty="0" smtClean="0"/>
          </a:p>
          <a:p>
            <a:pPr lvl="5"/>
            <a:endParaRPr lang="en-US" sz="800" dirty="0"/>
          </a:p>
          <a:p>
            <a:r>
              <a:rPr lang="en-US" sz="2400" dirty="0" smtClean="0">
                <a:solidFill>
                  <a:srgbClr val="B23C00"/>
                </a:solidFill>
              </a:rPr>
              <a:t>Thursday, April 7</a:t>
            </a:r>
          </a:p>
          <a:p>
            <a:pPr lvl="1"/>
            <a:r>
              <a:rPr lang="en-US" sz="2000" dirty="0" smtClean="0"/>
              <a:t>Big </a:t>
            </a:r>
            <a:r>
              <a:rPr lang="en-US" sz="2000" dirty="0" smtClean="0"/>
              <a:t>Trains</a:t>
            </a:r>
          </a:p>
          <a:p>
            <a:pPr lvl="1"/>
            <a:r>
              <a:rPr lang="en-US" sz="2000" dirty="0" smtClean="0"/>
              <a:t>Code-Ninjas</a:t>
            </a:r>
          </a:p>
          <a:p>
            <a:pPr lvl="1"/>
            <a:r>
              <a:rPr lang="en-US" sz="2000" dirty="0" err="1" smtClean="0"/>
              <a:t>NoName</a:t>
            </a:r>
            <a:endParaRPr lang="en-US" sz="2000" dirty="0" smtClean="0"/>
          </a:p>
          <a:p>
            <a:pPr lvl="1"/>
            <a:r>
              <a:rPr lang="en-US" sz="2000" dirty="0" smtClean="0"/>
              <a:t>Revy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 Design Reviews,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Presentation schedule, CS 160-02</a:t>
            </a:r>
          </a:p>
          <a:p>
            <a:pPr lvl="6"/>
            <a:endParaRPr lang="en-US" sz="1100" dirty="0" smtClean="0"/>
          </a:p>
          <a:p>
            <a:r>
              <a:rPr lang="en-US" sz="2400" dirty="0">
                <a:solidFill>
                  <a:srgbClr val="B23C00"/>
                </a:solidFill>
              </a:rPr>
              <a:t>Tuesday, April 5</a:t>
            </a:r>
          </a:p>
          <a:p>
            <a:pPr lvl="1"/>
            <a:r>
              <a:rPr lang="en-US" sz="2000" dirty="0"/>
              <a:t>Spartans on Rails</a:t>
            </a:r>
          </a:p>
          <a:p>
            <a:pPr lvl="1"/>
            <a:r>
              <a:rPr lang="en-US" sz="2000" dirty="0" err="1"/>
              <a:t>SpartanSE</a:t>
            </a:r>
            <a:endParaRPr lang="en-US" sz="2000" dirty="0"/>
          </a:p>
          <a:p>
            <a:pPr lvl="1"/>
            <a:r>
              <a:rPr lang="en-US" sz="2000" dirty="0"/>
              <a:t>The A Team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smtClean="0"/>
              <a:t>Directors</a:t>
            </a:r>
          </a:p>
          <a:p>
            <a:pPr lvl="5"/>
            <a:endParaRPr lang="en-US" sz="800" dirty="0"/>
          </a:p>
          <a:p>
            <a:r>
              <a:rPr lang="en-US" sz="2400" dirty="0" smtClean="0">
                <a:solidFill>
                  <a:srgbClr val="B23C00"/>
                </a:solidFill>
              </a:rPr>
              <a:t>Thursday</a:t>
            </a:r>
            <a:r>
              <a:rPr lang="en-US" sz="2400" dirty="0">
                <a:solidFill>
                  <a:srgbClr val="B23C00"/>
                </a:solidFill>
              </a:rPr>
              <a:t>, April 7</a:t>
            </a:r>
          </a:p>
          <a:p>
            <a:pPr lvl="1"/>
            <a:r>
              <a:rPr lang="en-US" sz="2000" dirty="0" smtClean="0"/>
              <a:t>Face</a:t>
            </a:r>
            <a:endParaRPr lang="en-US" sz="2000" dirty="0" smtClean="0"/>
          </a:p>
          <a:p>
            <a:pPr lvl="1"/>
            <a:r>
              <a:rPr lang="en-US" sz="2000" dirty="0" smtClean="0"/>
              <a:t>Green</a:t>
            </a:r>
          </a:p>
          <a:p>
            <a:pPr lvl="1"/>
            <a:r>
              <a:rPr lang="en-US" sz="2000" dirty="0" smtClean="0"/>
              <a:t>Hacking Bad</a:t>
            </a:r>
          </a:p>
          <a:p>
            <a:pPr lvl="1"/>
            <a:r>
              <a:rPr lang="en-US" sz="2000" dirty="0" smtClean="0"/>
              <a:t>Mak &amp; </a:t>
            </a:r>
            <a:r>
              <a:rPr lang="en-US" sz="2000" dirty="0" smtClean="0"/>
              <a:t>Cheese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1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 Design Reviews,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sz="2400" dirty="0" smtClean="0"/>
              <a:t>Presentation schedule, CMPE 131-01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45" y="1965977"/>
            <a:ext cx="8229600" cy="292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>
                <a:solidFill>
                  <a:srgbClr val="B23C00"/>
                </a:solidFill>
              </a:rPr>
              <a:t>Tuesday, April 5</a:t>
            </a:r>
          </a:p>
          <a:p>
            <a:pPr lvl="1"/>
            <a:r>
              <a:rPr lang="en-US" sz="2000" dirty="0"/>
              <a:t>NoName4</a:t>
            </a:r>
          </a:p>
          <a:p>
            <a:pPr lvl="1"/>
            <a:r>
              <a:rPr lang="en-US" sz="2000" dirty="0" err="1"/>
              <a:t>Piramides</a:t>
            </a:r>
            <a:endParaRPr lang="en-US" sz="2000" dirty="0"/>
          </a:p>
          <a:p>
            <a:pPr lvl="1"/>
            <a:r>
              <a:rPr lang="en-US" sz="2000" dirty="0"/>
              <a:t>Rubber Ducks</a:t>
            </a:r>
          </a:p>
          <a:p>
            <a:pPr lvl="1"/>
            <a:r>
              <a:rPr lang="en-US" sz="2000" dirty="0" err="1"/>
              <a:t>RubyLand</a:t>
            </a:r>
            <a:endParaRPr lang="en-US" sz="2000" dirty="0"/>
          </a:p>
          <a:p>
            <a:pPr lvl="1"/>
            <a:r>
              <a:rPr lang="en-US" sz="2000" dirty="0"/>
              <a:t>Sour Patch Kids</a:t>
            </a:r>
          </a:p>
          <a:p>
            <a:pPr lvl="1"/>
            <a:r>
              <a:rPr lang="en-US" sz="2000" dirty="0" err="1"/>
              <a:t>Unispace</a:t>
            </a:r>
            <a:endParaRPr lang="en-US" sz="2000" dirty="0"/>
          </a:p>
          <a:p>
            <a:r>
              <a:rPr lang="en-US" sz="2400" dirty="0" smtClean="0">
                <a:solidFill>
                  <a:srgbClr val="B23C00"/>
                </a:solidFill>
              </a:rPr>
              <a:t>Thursday</a:t>
            </a:r>
            <a:r>
              <a:rPr lang="en-US" sz="2400" dirty="0">
                <a:solidFill>
                  <a:srgbClr val="B23C00"/>
                </a:solidFill>
              </a:rPr>
              <a:t>, April 7</a:t>
            </a:r>
          </a:p>
          <a:p>
            <a:pPr lvl="1"/>
            <a:r>
              <a:rPr lang="en-US" sz="2000" dirty="0" smtClean="0"/>
              <a:t>ARMY</a:t>
            </a:r>
            <a:endParaRPr lang="en-US" sz="2000" dirty="0" smtClean="0"/>
          </a:p>
          <a:p>
            <a:pPr lvl="1"/>
            <a:r>
              <a:rPr lang="en-US" sz="2000" dirty="0" err="1" smtClean="0"/>
              <a:t>Codiggers</a:t>
            </a:r>
            <a:endParaRPr lang="en-US" sz="2000" dirty="0" smtClean="0"/>
          </a:p>
          <a:p>
            <a:pPr lvl="1"/>
            <a:r>
              <a:rPr lang="en-US" sz="2000" dirty="0" smtClean="0"/>
              <a:t>Cupid’s Minions</a:t>
            </a:r>
          </a:p>
          <a:p>
            <a:pPr lvl="1"/>
            <a:r>
              <a:rPr lang="en-US" sz="2000" dirty="0" smtClean="0"/>
              <a:t>Fabulous</a:t>
            </a:r>
          </a:p>
          <a:p>
            <a:pPr lvl="1"/>
            <a:r>
              <a:rPr lang="en-US" sz="2000" dirty="0" smtClean="0"/>
              <a:t>Gains</a:t>
            </a:r>
          </a:p>
          <a:p>
            <a:pPr lvl="1"/>
            <a:r>
              <a:rPr lang="en-US" sz="2000" dirty="0" smtClean="0"/>
              <a:t>JAMH</a:t>
            </a:r>
          </a:p>
          <a:p>
            <a:pPr lvl="4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28823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“Sins of Software Estimation”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Excerpts from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“10 Deadly Sins of Software Estimation”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by Steve McConnell</a:t>
            </a:r>
          </a:p>
          <a:p>
            <a:pPr lvl="1"/>
            <a:r>
              <a:rPr lang="en-US" dirty="0">
                <a:hlinkClick r:id="rId2"/>
              </a:rPr>
              <a:t>http://www.ewh.ieee.org/r5/central_texas/austin_cs/presentations/2004.08.26.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“Sins </a:t>
            </a:r>
            <a:r>
              <a:rPr lang="en-US" dirty="0"/>
              <a:t>of Software </a:t>
            </a:r>
            <a:r>
              <a:rPr lang="en-US" dirty="0" smtClean="0"/>
              <a:t>Estimation”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6-03-24 at 1.2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4"/>
            <a:ext cx="6511811" cy="49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37015</TotalTime>
  <Words>653</Words>
  <Application>Microsoft Macintosh PowerPoint</Application>
  <PresentationFormat>On-screen Show (4:3)</PresentationFormat>
  <Paragraphs>222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Quadrant</vt:lpstr>
      <vt:lpstr>CS 160 and CMPE/SE 131 Software Engineering March 24 Class Meeting</vt:lpstr>
      <vt:lpstr>Please send me your PowerPoint slides …</vt:lpstr>
      <vt:lpstr>Project Team Design Reviews</vt:lpstr>
      <vt:lpstr>Project Team Design Reviews, cont’d</vt:lpstr>
      <vt:lpstr>Project Team Design Reviews, cont’d</vt:lpstr>
      <vt:lpstr>Project Team Design Reviews, cont’d</vt:lpstr>
      <vt:lpstr>Project Team Design Reviews, cont’d</vt:lpstr>
      <vt:lpstr>“Sins of Software Estimation”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Sins of Software Estimation, cont’d</vt:lpstr>
      <vt:lpstr>“Good” Estimates</vt:lpstr>
      <vt:lpstr>Example Project Schedule: Gantt Chart</vt:lpstr>
      <vt:lpstr>Example Project Schedule: PERT Chart</vt:lpstr>
      <vt:lpstr>Example Project Schedule: Resources Chart</vt:lpstr>
      <vt:lpstr>Work Breakdown Structure (WBS)</vt:lpstr>
      <vt:lpstr>WBS Example: Building a House</vt:lpstr>
      <vt:lpstr>Project Schedule</vt:lpstr>
      <vt:lpstr>Example Gantt Chart</vt:lpstr>
      <vt:lpstr>Gantt Chart Demo</vt:lpstr>
      <vt:lpstr>Critical Path</vt:lpstr>
      <vt:lpstr>PERT Chart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467</cp:revision>
  <dcterms:created xsi:type="dcterms:W3CDTF">2008-01-12T03:52:55Z</dcterms:created>
  <dcterms:modified xsi:type="dcterms:W3CDTF">2016-03-26T07:51:32Z</dcterms:modified>
  <cp:category/>
</cp:coreProperties>
</file>