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embeddings/oleObject1.bin" ContentType="application/vnd.openxmlformats-officedocument.oleObject"/>
  <Override PartName="/ppt/embeddings/oleObject2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8"/>
  </p:notesMasterIdLst>
  <p:handoutMasterIdLst>
    <p:handoutMasterId r:id="rId29"/>
  </p:handoutMasterIdLst>
  <p:sldIdLst>
    <p:sldId id="256" r:id="rId2"/>
    <p:sldId id="271" r:id="rId3"/>
    <p:sldId id="272" r:id="rId4"/>
    <p:sldId id="273" r:id="rId5"/>
    <p:sldId id="274" r:id="rId6"/>
    <p:sldId id="275" r:id="rId7"/>
    <p:sldId id="276" r:id="rId8"/>
    <p:sldId id="277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8" r:id="rId19"/>
    <p:sldId id="289" r:id="rId20"/>
    <p:sldId id="290" r:id="rId21"/>
    <p:sldId id="291" r:id="rId22"/>
    <p:sldId id="295" r:id="rId23"/>
    <p:sldId id="296" r:id="rId24"/>
    <p:sldId id="293" r:id="rId25"/>
    <p:sldId id="294" r:id="rId26"/>
    <p:sldId id="287" r:id="rId2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B23C00"/>
    <a:srgbClr val="66CCFF"/>
    <a:srgbClr val="993300"/>
    <a:srgbClr val="0080FF"/>
    <a:srgbClr val="0033CC"/>
    <a:srgbClr val="CC99FF"/>
    <a:srgbClr val="99FF66"/>
    <a:srgbClr val="FF9900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468" autoAdjust="0"/>
    <p:restoredTop sz="94660"/>
  </p:normalViewPr>
  <p:slideViewPr>
    <p:cSldViewPr>
      <p:cViewPr varScale="1">
        <p:scale>
          <a:sx n="129" d="100"/>
          <a:sy n="129" d="100"/>
        </p:scale>
        <p:origin x="-104" y="-8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148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005879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581065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SJSU Dept. of Computer Science Fall 2014: August 25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CS 160: Software Engineering</a:t>
            </a:r>
            <a:br>
              <a:rPr lang="en-US"/>
            </a:br>
            <a:r>
              <a:rPr lang="en-US">
                <a:cs typeface="Arial" charset="0"/>
              </a:rPr>
              <a:t>© </a:t>
            </a:r>
            <a:r>
              <a:rPr lang="en-US"/>
              <a:t>R. Mak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6294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Science Dept.</a:t>
            </a:r>
          </a:p>
          <a:p>
            <a:r>
              <a:rPr lang="en-US" sz="1000" baseline="0" dirty="0" smtClean="0"/>
              <a:t>Spring 2016: February 23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200066" y="6263609"/>
            <a:ext cx="302185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CS 160 and 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7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lectures/prototype-100204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BKorP55Aqv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3001" y="1417342"/>
            <a:ext cx="7696200" cy="2057400"/>
          </a:xfrm>
        </p:spPr>
        <p:txBody>
          <a:bodyPr/>
          <a:lstStyle/>
          <a:p>
            <a:r>
              <a:rPr lang="en-US" sz="3600" dirty="0"/>
              <a:t>CS </a:t>
            </a:r>
            <a:r>
              <a:rPr lang="en-US" sz="3600" dirty="0" smtClean="0"/>
              <a:t>160 and 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23 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/>
              <a:t>Department of Computer </a:t>
            </a:r>
            <a:r>
              <a:rPr lang="en-US" dirty="0" smtClean="0"/>
              <a:t>Science</a:t>
            </a:r>
            <a:br>
              <a:rPr lang="en-US" dirty="0" smtClean="0"/>
            </a:b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2016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3001" y="4618989"/>
            <a:ext cx="1154113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56049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0DDC9-E2F4-FD48-B0FF-1A5FBE6C4E19}" type="slidenum">
              <a:rPr lang="en-US"/>
              <a:pPr/>
              <a:t>10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</a:t>
            </a:r>
            <a:r>
              <a:rPr lang="en-US" dirty="0" smtClean="0"/>
              <a:t>Features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When </a:t>
            </a:r>
            <a:r>
              <a:rPr lang="en-US" dirty="0"/>
              <a:t>a fault occurs, </a:t>
            </a:r>
            <a:r>
              <a:rPr lang="en-US" dirty="0">
                <a:solidFill>
                  <a:srgbClr val="B23C00"/>
                </a:solidFill>
              </a:rPr>
              <a:t>search </a:t>
            </a:r>
            <a:r>
              <a:rPr lang="en-US" dirty="0"/>
              <a:t>for 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If there is a fault match, display its remedy.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If there are no exact matches, then display the remedies of the </a:t>
            </a:r>
            <a:r>
              <a:rPr lang="en-US" dirty="0" smtClean="0">
                <a:solidFill>
                  <a:srgbClr val="B23C00"/>
                </a:solidFill>
              </a:rPr>
              <a:t>closest </a:t>
            </a:r>
            <a:r>
              <a:rPr lang="en-US" dirty="0">
                <a:solidFill>
                  <a:srgbClr val="B23C00"/>
                </a:solidFill>
              </a:rPr>
              <a:t>matches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Compute and display the </a:t>
            </a:r>
            <a:r>
              <a:rPr lang="en-US" dirty="0">
                <a:solidFill>
                  <a:srgbClr val="B23C00"/>
                </a:solidFill>
              </a:rPr>
              <a:t>confidence level </a:t>
            </a:r>
            <a:r>
              <a:rPr lang="en-US" dirty="0"/>
              <a:t>of each displayed remedy based on the closeness of match.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Enter the latest fault </a:t>
            </a:r>
            <a:r>
              <a:rPr lang="en-US" dirty="0"/>
              <a:t>and its solution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/>
              <a:t>the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The repository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>
                <a:solidFill>
                  <a:srgbClr val="B23C00"/>
                </a:solidFill>
              </a:rPr>
              <a:t>gains experience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becomes more useful.</a:t>
            </a:r>
          </a:p>
        </p:txBody>
      </p:sp>
    </p:spTree>
    <p:extLst>
      <p:ext uri="{BB962C8B-B14F-4D97-AF65-F5344CB8AC3E}">
        <p14:creationId xmlns:p14="http://schemas.microsoft.com/office/powerpoint/2010/main" val="11337196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CF42-FE0D-614F-9E7D-7F64A5450A73}" type="slidenum">
              <a:rPr lang="en-US"/>
              <a:pPr/>
              <a:t>11</a:t>
            </a:fld>
            <a:endParaRPr 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Modules</a:t>
            </a:r>
          </a:p>
        </p:txBody>
      </p:sp>
      <p:grpSp>
        <p:nvGrpSpPr>
          <p:cNvPr id="200707" name="Group 3"/>
          <p:cNvGrpSpPr>
            <a:grpSpLocks/>
          </p:cNvGrpSpPr>
          <p:nvPr/>
        </p:nvGrpSpPr>
        <p:grpSpPr bwMode="auto">
          <a:xfrm>
            <a:off x="4298950" y="1417638"/>
            <a:ext cx="3108325" cy="823912"/>
            <a:chOff x="2708" y="893"/>
            <a:chExt cx="1958" cy="519"/>
          </a:xfrm>
        </p:grpSpPr>
        <p:sp>
          <p:nvSpPr>
            <p:cNvPr id="200708" name="AutoShape 4"/>
            <p:cNvSpPr>
              <a:spLocks noChangeArrowheads="1"/>
            </p:cNvSpPr>
            <p:nvPr/>
          </p:nvSpPr>
          <p:spPr bwMode="auto">
            <a:xfrm>
              <a:off x="2708" y="893"/>
              <a:ext cx="1958" cy="51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09" name="AutoShape 5"/>
            <p:cNvSpPr>
              <a:spLocks noChangeArrowheads="1"/>
            </p:cNvSpPr>
            <p:nvPr/>
          </p:nvSpPr>
          <p:spPr bwMode="auto">
            <a:xfrm>
              <a:off x="3399" y="1066"/>
              <a:ext cx="230" cy="288"/>
            </a:xfrm>
            <a:prstGeom prst="can">
              <a:avLst>
                <a:gd name="adj" fmla="val 3130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0" name="Oval 6"/>
            <p:cNvSpPr>
              <a:spLocks noChangeArrowheads="1"/>
            </p:cNvSpPr>
            <p:nvPr/>
          </p:nvSpPr>
          <p:spPr bwMode="auto">
            <a:xfrm>
              <a:off x="3860" y="1066"/>
              <a:ext cx="288" cy="28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1" name="Line 7"/>
            <p:cNvSpPr>
              <a:spLocks noChangeShapeType="1"/>
            </p:cNvSpPr>
            <p:nvPr/>
          </p:nvSpPr>
          <p:spPr bwMode="auto">
            <a:xfrm flipV="1">
              <a:off x="3917" y="1123"/>
              <a:ext cx="173" cy="173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12" name="AutoShape 8"/>
            <p:cNvSpPr>
              <a:spLocks noChangeArrowheads="1"/>
            </p:cNvSpPr>
            <p:nvPr/>
          </p:nvSpPr>
          <p:spPr bwMode="auto">
            <a:xfrm>
              <a:off x="4320" y="1066"/>
              <a:ext cx="231" cy="288"/>
            </a:xfrm>
            <a:prstGeom prst="foldedCorner">
              <a:avLst>
                <a:gd name="adj" fmla="val 1250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3" name="Text Box 9"/>
            <p:cNvSpPr txBox="1">
              <a:spLocks noChangeArrowheads="1"/>
            </p:cNvSpPr>
            <p:nvPr/>
          </p:nvSpPr>
          <p:spPr bwMode="auto">
            <a:xfrm>
              <a:off x="2777" y="970"/>
              <a:ext cx="50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Data</a:t>
              </a:r>
            </a:p>
            <a:p>
              <a:r>
                <a:rPr lang="en-US" sz="1400" b="0"/>
                <a:t>sources</a:t>
              </a:r>
            </a:p>
          </p:txBody>
        </p:sp>
        <p:sp>
          <p:nvSpPr>
            <p:cNvPr id="200714" name="Text Box 10"/>
            <p:cNvSpPr txBox="1">
              <a:spLocks noChangeArrowheads="1"/>
            </p:cNvSpPr>
            <p:nvPr/>
          </p:nvSpPr>
          <p:spPr bwMode="auto">
            <a:xfrm>
              <a:off x="3273" y="893"/>
              <a:ext cx="51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Databases</a:t>
              </a:r>
            </a:p>
          </p:txBody>
        </p:sp>
        <p:sp>
          <p:nvSpPr>
            <p:cNvPr id="200715" name="Text Box 11"/>
            <p:cNvSpPr txBox="1">
              <a:spLocks noChangeArrowheads="1"/>
            </p:cNvSpPr>
            <p:nvPr/>
          </p:nvSpPr>
          <p:spPr bwMode="auto">
            <a:xfrm>
              <a:off x="3796" y="893"/>
              <a:ext cx="43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Sensors</a:t>
              </a:r>
            </a:p>
          </p:txBody>
        </p:sp>
        <p:sp>
          <p:nvSpPr>
            <p:cNvPr id="200716" name="Text Box 12"/>
            <p:cNvSpPr txBox="1">
              <a:spLocks noChangeArrowheads="1"/>
            </p:cNvSpPr>
            <p:nvPr/>
          </p:nvSpPr>
          <p:spPr bwMode="auto">
            <a:xfrm>
              <a:off x="4312" y="893"/>
              <a:ext cx="2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Files</a:t>
              </a:r>
            </a:p>
          </p:txBody>
        </p:sp>
      </p:grpSp>
      <p:grpSp>
        <p:nvGrpSpPr>
          <p:cNvPr id="200717" name="Group 13"/>
          <p:cNvGrpSpPr>
            <a:grpSpLocks/>
          </p:cNvGrpSpPr>
          <p:nvPr/>
        </p:nvGrpSpPr>
        <p:grpSpPr bwMode="auto">
          <a:xfrm>
            <a:off x="4846638" y="2789238"/>
            <a:ext cx="2560637" cy="1554162"/>
            <a:chOff x="3053" y="1757"/>
            <a:chExt cx="1613" cy="979"/>
          </a:xfrm>
        </p:grpSpPr>
        <p:sp>
          <p:nvSpPr>
            <p:cNvPr id="200718" name="Rectangle 14"/>
            <p:cNvSpPr>
              <a:spLocks noChangeArrowheads="1"/>
            </p:cNvSpPr>
            <p:nvPr/>
          </p:nvSpPr>
          <p:spPr bwMode="auto">
            <a:xfrm>
              <a:off x="3053" y="1757"/>
              <a:ext cx="1613" cy="97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9" name="Text Box 15"/>
            <p:cNvSpPr txBox="1">
              <a:spLocks noChangeArrowheads="1"/>
            </p:cNvSpPr>
            <p:nvPr/>
          </p:nvSpPr>
          <p:spPr bwMode="auto">
            <a:xfrm>
              <a:off x="3053" y="2506"/>
              <a:ext cx="12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Data integration server</a:t>
              </a:r>
            </a:p>
          </p:txBody>
        </p:sp>
        <p:grpSp>
          <p:nvGrpSpPr>
            <p:cNvPr id="200720" name="Group 16"/>
            <p:cNvGrpSpPr>
              <a:grpSpLocks/>
            </p:cNvGrpSpPr>
            <p:nvPr/>
          </p:nvGrpSpPr>
          <p:grpSpPr bwMode="auto">
            <a:xfrm>
              <a:off x="3110" y="1872"/>
              <a:ext cx="346" cy="288"/>
              <a:chOff x="3341" y="1872"/>
              <a:chExt cx="346" cy="288"/>
            </a:xfrm>
          </p:grpSpPr>
          <p:sp>
            <p:nvSpPr>
              <p:cNvPr id="200721" name="Rectangle 17"/>
              <p:cNvSpPr>
                <a:spLocks noChangeArrowheads="1"/>
              </p:cNvSpPr>
              <p:nvPr/>
            </p:nvSpPr>
            <p:spPr bwMode="auto">
              <a:xfrm>
                <a:off x="3341" y="1872"/>
                <a:ext cx="346" cy="58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22" name="Rectangle 18"/>
              <p:cNvSpPr>
                <a:spLocks noChangeArrowheads="1"/>
              </p:cNvSpPr>
              <p:nvPr/>
            </p:nvSpPr>
            <p:spPr bwMode="auto">
              <a:xfrm>
                <a:off x="3341" y="1930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23" name="Line 19"/>
              <p:cNvSpPr>
                <a:spLocks noChangeShapeType="1"/>
              </p:cNvSpPr>
              <p:nvPr/>
            </p:nvSpPr>
            <p:spPr bwMode="auto">
              <a:xfrm>
                <a:off x="3341" y="198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4" name="Line 20"/>
              <p:cNvSpPr>
                <a:spLocks noChangeShapeType="1"/>
              </p:cNvSpPr>
              <p:nvPr/>
            </p:nvSpPr>
            <p:spPr bwMode="auto">
              <a:xfrm>
                <a:off x="3341" y="2045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5" name="Line 21"/>
              <p:cNvSpPr>
                <a:spLocks noChangeShapeType="1"/>
              </p:cNvSpPr>
              <p:nvPr/>
            </p:nvSpPr>
            <p:spPr bwMode="auto">
              <a:xfrm>
                <a:off x="3341" y="2103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6" name="Line 22"/>
              <p:cNvSpPr>
                <a:spLocks noChangeShapeType="1"/>
              </p:cNvSpPr>
              <p:nvPr/>
            </p:nvSpPr>
            <p:spPr bwMode="auto">
              <a:xfrm>
                <a:off x="3399" y="1930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7" name="Line 23"/>
              <p:cNvSpPr>
                <a:spLocks noChangeShapeType="1"/>
              </p:cNvSpPr>
              <p:nvPr/>
            </p:nvSpPr>
            <p:spPr bwMode="auto">
              <a:xfrm>
                <a:off x="3514" y="1930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728" name="Group 24"/>
            <p:cNvGrpSpPr>
              <a:grpSpLocks/>
            </p:cNvGrpSpPr>
            <p:nvPr/>
          </p:nvGrpSpPr>
          <p:grpSpPr bwMode="auto">
            <a:xfrm>
              <a:off x="3686" y="2045"/>
              <a:ext cx="346" cy="288"/>
              <a:chOff x="3802" y="2045"/>
              <a:chExt cx="346" cy="288"/>
            </a:xfrm>
          </p:grpSpPr>
          <p:sp>
            <p:nvSpPr>
              <p:cNvPr id="200729" name="Rectangle 25"/>
              <p:cNvSpPr>
                <a:spLocks noChangeArrowheads="1"/>
              </p:cNvSpPr>
              <p:nvPr/>
            </p:nvSpPr>
            <p:spPr bwMode="auto">
              <a:xfrm>
                <a:off x="3802" y="2045"/>
                <a:ext cx="346" cy="5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0" name="Rectangle 26"/>
              <p:cNvSpPr>
                <a:spLocks noChangeArrowheads="1"/>
              </p:cNvSpPr>
              <p:nvPr/>
            </p:nvSpPr>
            <p:spPr bwMode="auto">
              <a:xfrm>
                <a:off x="3802" y="2103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1" name="Line 27"/>
              <p:cNvSpPr>
                <a:spLocks noChangeShapeType="1"/>
              </p:cNvSpPr>
              <p:nvPr/>
            </p:nvSpPr>
            <p:spPr bwMode="auto">
              <a:xfrm>
                <a:off x="3802" y="2161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2" name="Line 28"/>
              <p:cNvSpPr>
                <a:spLocks noChangeShapeType="1"/>
              </p:cNvSpPr>
              <p:nvPr/>
            </p:nvSpPr>
            <p:spPr bwMode="auto">
              <a:xfrm>
                <a:off x="3802" y="221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3" name="Line 29"/>
              <p:cNvSpPr>
                <a:spLocks noChangeShapeType="1"/>
              </p:cNvSpPr>
              <p:nvPr/>
            </p:nvSpPr>
            <p:spPr bwMode="auto">
              <a:xfrm>
                <a:off x="3802" y="2276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4" name="Line 30"/>
              <p:cNvSpPr>
                <a:spLocks noChangeShapeType="1"/>
              </p:cNvSpPr>
              <p:nvPr/>
            </p:nvSpPr>
            <p:spPr bwMode="auto">
              <a:xfrm>
                <a:off x="3860" y="2103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5" name="Line 31"/>
              <p:cNvSpPr>
                <a:spLocks noChangeShapeType="1"/>
              </p:cNvSpPr>
              <p:nvPr/>
            </p:nvSpPr>
            <p:spPr bwMode="auto">
              <a:xfrm>
                <a:off x="3975" y="2103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736" name="Group 32"/>
            <p:cNvGrpSpPr>
              <a:grpSpLocks/>
            </p:cNvGrpSpPr>
            <p:nvPr/>
          </p:nvGrpSpPr>
          <p:grpSpPr bwMode="auto">
            <a:xfrm>
              <a:off x="4262" y="1929"/>
              <a:ext cx="346" cy="288"/>
              <a:chOff x="4205" y="1814"/>
              <a:chExt cx="346" cy="288"/>
            </a:xfrm>
          </p:grpSpPr>
          <p:sp>
            <p:nvSpPr>
              <p:cNvPr id="200737" name="Rectangle 33"/>
              <p:cNvSpPr>
                <a:spLocks noChangeArrowheads="1"/>
              </p:cNvSpPr>
              <p:nvPr/>
            </p:nvSpPr>
            <p:spPr bwMode="auto">
              <a:xfrm>
                <a:off x="4205" y="1814"/>
                <a:ext cx="346" cy="58"/>
              </a:xfrm>
              <a:prstGeom prst="rect">
                <a:avLst/>
              </a:prstGeom>
              <a:solidFill>
                <a:srgbClr val="3399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8" name="Rectangle 34"/>
              <p:cNvSpPr>
                <a:spLocks noChangeArrowheads="1"/>
              </p:cNvSpPr>
              <p:nvPr/>
            </p:nvSpPr>
            <p:spPr bwMode="auto">
              <a:xfrm>
                <a:off x="4205" y="1872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9" name="Line 35"/>
              <p:cNvSpPr>
                <a:spLocks noChangeShapeType="1"/>
              </p:cNvSpPr>
              <p:nvPr/>
            </p:nvSpPr>
            <p:spPr bwMode="auto">
              <a:xfrm>
                <a:off x="4205" y="1930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0" name="Line 36"/>
              <p:cNvSpPr>
                <a:spLocks noChangeShapeType="1"/>
              </p:cNvSpPr>
              <p:nvPr/>
            </p:nvSpPr>
            <p:spPr bwMode="auto">
              <a:xfrm>
                <a:off x="4205" y="1987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1" name="Line 37"/>
              <p:cNvSpPr>
                <a:spLocks noChangeShapeType="1"/>
              </p:cNvSpPr>
              <p:nvPr/>
            </p:nvSpPr>
            <p:spPr bwMode="auto">
              <a:xfrm>
                <a:off x="4205" y="2045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2" name="Line 38"/>
              <p:cNvSpPr>
                <a:spLocks noChangeShapeType="1"/>
              </p:cNvSpPr>
              <p:nvPr/>
            </p:nvSpPr>
            <p:spPr bwMode="auto">
              <a:xfrm>
                <a:off x="4263" y="1872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3" name="Line 39"/>
              <p:cNvSpPr>
                <a:spLocks noChangeShapeType="1"/>
              </p:cNvSpPr>
              <p:nvPr/>
            </p:nvSpPr>
            <p:spPr bwMode="auto">
              <a:xfrm>
                <a:off x="4378" y="1872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744" name="Line 40"/>
            <p:cNvSpPr>
              <a:spLocks noChangeShapeType="1"/>
            </p:cNvSpPr>
            <p:nvPr/>
          </p:nvSpPr>
          <p:spPr bwMode="auto">
            <a:xfrm>
              <a:off x="3456" y="1987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5" name="Line 41"/>
            <p:cNvSpPr>
              <a:spLocks noChangeShapeType="1"/>
            </p:cNvSpPr>
            <p:nvPr/>
          </p:nvSpPr>
          <p:spPr bwMode="auto">
            <a:xfrm>
              <a:off x="3571" y="1987"/>
              <a:ext cx="0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6" name="Line 42"/>
            <p:cNvSpPr>
              <a:spLocks noChangeShapeType="1"/>
            </p:cNvSpPr>
            <p:nvPr/>
          </p:nvSpPr>
          <p:spPr bwMode="auto">
            <a:xfrm>
              <a:off x="3571" y="216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7" name="Line 43"/>
            <p:cNvSpPr>
              <a:spLocks noChangeShapeType="1"/>
            </p:cNvSpPr>
            <p:nvPr/>
          </p:nvSpPr>
          <p:spPr bwMode="auto">
            <a:xfrm>
              <a:off x="4032" y="216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8" name="Line 44"/>
            <p:cNvSpPr>
              <a:spLocks noChangeShapeType="1"/>
            </p:cNvSpPr>
            <p:nvPr/>
          </p:nvSpPr>
          <p:spPr bwMode="auto">
            <a:xfrm flipV="1">
              <a:off x="4147" y="2045"/>
              <a:ext cx="0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9" name="Line 45"/>
            <p:cNvSpPr>
              <a:spLocks noChangeShapeType="1"/>
            </p:cNvSpPr>
            <p:nvPr/>
          </p:nvSpPr>
          <p:spPr bwMode="auto">
            <a:xfrm>
              <a:off x="4147" y="2045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50" name="Text Box 46"/>
            <p:cNvSpPr txBox="1">
              <a:spLocks noChangeArrowheads="1"/>
            </p:cNvSpPr>
            <p:nvPr/>
          </p:nvSpPr>
          <p:spPr bwMode="auto">
            <a:xfrm>
              <a:off x="3168" y="2208"/>
              <a:ext cx="5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Virtual</a:t>
              </a:r>
            </a:p>
            <a:p>
              <a:r>
                <a:rPr lang="en-US" sz="1000" i="1"/>
                <a:t>data views</a:t>
              </a:r>
            </a:p>
          </p:txBody>
        </p:sp>
      </p:grpSp>
      <p:grpSp>
        <p:nvGrpSpPr>
          <p:cNvPr id="200751" name="Group 47"/>
          <p:cNvGrpSpPr>
            <a:grpSpLocks/>
          </p:cNvGrpSpPr>
          <p:nvPr/>
        </p:nvGrpSpPr>
        <p:grpSpPr bwMode="auto">
          <a:xfrm>
            <a:off x="4846638" y="4525963"/>
            <a:ext cx="2560637" cy="1463675"/>
            <a:chOff x="3053" y="2851"/>
            <a:chExt cx="1613" cy="922"/>
          </a:xfrm>
        </p:grpSpPr>
        <p:sp>
          <p:nvSpPr>
            <p:cNvPr id="200752" name="Rectangle 48"/>
            <p:cNvSpPr>
              <a:spLocks noChangeArrowheads="1"/>
            </p:cNvSpPr>
            <p:nvPr/>
          </p:nvSpPr>
          <p:spPr bwMode="auto">
            <a:xfrm>
              <a:off x="3053" y="2851"/>
              <a:ext cx="1613" cy="922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3" name="Text Box 49"/>
            <p:cNvSpPr txBox="1">
              <a:spLocks noChangeArrowheads="1"/>
            </p:cNvSpPr>
            <p:nvPr/>
          </p:nvSpPr>
          <p:spPr bwMode="auto">
            <a:xfrm>
              <a:off x="3110" y="3543"/>
              <a:ext cx="11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Faults archive server</a:t>
              </a:r>
            </a:p>
          </p:txBody>
        </p:sp>
        <p:sp>
          <p:nvSpPr>
            <p:cNvPr id="200754" name="AutoShape 50"/>
            <p:cNvSpPr>
              <a:spLocks noChangeArrowheads="1"/>
            </p:cNvSpPr>
            <p:nvPr/>
          </p:nvSpPr>
          <p:spPr bwMode="auto">
            <a:xfrm>
              <a:off x="3514" y="3024"/>
              <a:ext cx="288" cy="345"/>
            </a:xfrm>
            <a:prstGeom prst="can">
              <a:avLst>
                <a:gd name="adj" fmla="val 29948"/>
              </a:avLst>
            </a:prstGeom>
            <a:solidFill>
              <a:srgbClr val="CC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55" name="Group 51"/>
            <p:cNvGrpSpPr>
              <a:grpSpLocks/>
            </p:cNvGrpSpPr>
            <p:nvPr/>
          </p:nvGrpSpPr>
          <p:grpSpPr bwMode="auto">
            <a:xfrm>
              <a:off x="3933" y="2967"/>
              <a:ext cx="634" cy="460"/>
              <a:chOff x="3859" y="2794"/>
              <a:chExt cx="634" cy="460"/>
            </a:xfrm>
          </p:grpSpPr>
          <p:sp>
            <p:nvSpPr>
              <p:cNvPr id="200756" name="AutoShape 52"/>
              <p:cNvSpPr>
                <a:spLocks noChangeArrowheads="1"/>
              </p:cNvSpPr>
              <p:nvPr/>
            </p:nvSpPr>
            <p:spPr bwMode="auto">
              <a:xfrm>
                <a:off x="3859" y="2794"/>
                <a:ext cx="634" cy="460"/>
              </a:xfrm>
              <a:prstGeom prst="roundRect">
                <a:avLst>
                  <a:gd name="adj" fmla="val 16667"/>
                </a:avLst>
              </a:prstGeom>
              <a:solidFill>
                <a:srgbClr val="66FF66"/>
              </a:solidFill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57" name="Text Box 53"/>
              <p:cNvSpPr txBox="1">
                <a:spLocks noChangeArrowheads="1"/>
              </p:cNvSpPr>
              <p:nvPr/>
            </p:nvSpPr>
            <p:spPr bwMode="auto">
              <a:xfrm>
                <a:off x="3859" y="2794"/>
                <a:ext cx="569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400" b="0"/>
                  <a:t>Faults</a:t>
                </a:r>
              </a:p>
              <a:p>
                <a:r>
                  <a:rPr lang="en-US" sz="1400" b="0"/>
                  <a:t>matching</a:t>
                </a:r>
              </a:p>
              <a:p>
                <a:r>
                  <a:rPr lang="en-US" sz="1400" b="0"/>
                  <a:t>engine</a:t>
                </a:r>
              </a:p>
            </p:txBody>
          </p:sp>
        </p:grpSp>
        <p:sp>
          <p:nvSpPr>
            <p:cNvPr id="200758" name="Text Box 54"/>
            <p:cNvSpPr txBox="1">
              <a:spLocks noChangeArrowheads="1"/>
            </p:cNvSpPr>
            <p:nvPr/>
          </p:nvSpPr>
          <p:spPr bwMode="auto">
            <a:xfrm>
              <a:off x="3053" y="3082"/>
              <a:ext cx="5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Faults database</a:t>
              </a:r>
            </a:p>
          </p:txBody>
        </p:sp>
      </p:grpSp>
      <p:grpSp>
        <p:nvGrpSpPr>
          <p:cNvPr id="200759" name="Group 55"/>
          <p:cNvGrpSpPr>
            <a:grpSpLocks/>
          </p:cNvGrpSpPr>
          <p:nvPr/>
        </p:nvGrpSpPr>
        <p:grpSpPr bwMode="auto">
          <a:xfrm>
            <a:off x="2103438" y="2789238"/>
            <a:ext cx="2468562" cy="3200400"/>
            <a:chOff x="1325" y="1757"/>
            <a:chExt cx="1555" cy="2016"/>
          </a:xfrm>
        </p:grpSpPr>
        <p:sp>
          <p:nvSpPr>
            <p:cNvPr id="200760" name="Rectangle 56"/>
            <p:cNvSpPr>
              <a:spLocks noChangeArrowheads="1"/>
            </p:cNvSpPr>
            <p:nvPr/>
          </p:nvSpPr>
          <p:spPr bwMode="auto">
            <a:xfrm>
              <a:off x="1325" y="1757"/>
              <a:ext cx="1555" cy="201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>
                <a:latin typeface="Times New Roman" charset="0"/>
              </a:endParaRPr>
            </a:p>
          </p:txBody>
        </p:sp>
        <p:sp>
          <p:nvSpPr>
            <p:cNvPr id="200761" name="Text Box 57"/>
            <p:cNvSpPr txBox="1">
              <a:spLocks noChangeArrowheads="1"/>
            </p:cNvSpPr>
            <p:nvPr/>
          </p:nvSpPr>
          <p:spPr bwMode="auto">
            <a:xfrm>
              <a:off x="1325" y="1757"/>
              <a:ext cx="83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Server system</a:t>
              </a:r>
            </a:p>
          </p:txBody>
        </p:sp>
        <p:sp>
          <p:nvSpPr>
            <p:cNvPr id="200762" name="Rectangle 58"/>
            <p:cNvSpPr>
              <a:spLocks noChangeArrowheads="1"/>
            </p:cNvSpPr>
            <p:nvPr/>
          </p:nvSpPr>
          <p:spPr bwMode="auto">
            <a:xfrm>
              <a:off x="1440" y="2045"/>
              <a:ext cx="461" cy="161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3" name="Text Box 59"/>
            <p:cNvSpPr txBox="1">
              <a:spLocks noChangeArrowheads="1"/>
            </p:cNvSpPr>
            <p:nvPr/>
          </p:nvSpPr>
          <p:spPr bwMode="auto">
            <a:xfrm>
              <a:off x="1440" y="2045"/>
              <a:ext cx="42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Web</a:t>
              </a:r>
            </a:p>
            <a:p>
              <a:r>
                <a:rPr lang="en-US" sz="1400" b="0"/>
                <a:t>server</a:t>
              </a:r>
            </a:p>
          </p:txBody>
        </p:sp>
        <p:sp>
          <p:nvSpPr>
            <p:cNvPr id="200764" name="Rectangle 60"/>
            <p:cNvSpPr>
              <a:spLocks noChangeArrowheads="1"/>
            </p:cNvSpPr>
            <p:nvPr/>
          </p:nvSpPr>
          <p:spPr bwMode="auto">
            <a:xfrm>
              <a:off x="2016" y="2045"/>
              <a:ext cx="749" cy="1613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5" name="Text Box 61"/>
            <p:cNvSpPr txBox="1">
              <a:spLocks noChangeArrowheads="1"/>
            </p:cNvSpPr>
            <p:nvPr/>
          </p:nvSpPr>
          <p:spPr bwMode="auto">
            <a:xfrm>
              <a:off x="2016" y="2045"/>
              <a:ext cx="663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Application</a:t>
              </a:r>
            </a:p>
            <a:p>
              <a:r>
                <a:rPr lang="en-US" sz="1400" b="0"/>
                <a:t>server</a:t>
              </a:r>
            </a:p>
          </p:txBody>
        </p:sp>
        <p:sp>
          <p:nvSpPr>
            <p:cNvPr id="200766" name="AutoShape 62"/>
            <p:cNvSpPr>
              <a:spLocks noChangeArrowheads="1"/>
            </p:cNvSpPr>
            <p:nvPr/>
          </p:nvSpPr>
          <p:spPr bwMode="auto">
            <a:xfrm>
              <a:off x="1498" y="2447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7" name="AutoShape 63"/>
            <p:cNvSpPr>
              <a:spLocks noChangeArrowheads="1"/>
            </p:cNvSpPr>
            <p:nvPr/>
          </p:nvSpPr>
          <p:spPr bwMode="auto">
            <a:xfrm>
              <a:off x="1728" y="2736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8" name="AutoShape 64"/>
            <p:cNvSpPr>
              <a:spLocks noChangeArrowheads="1"/>
            </p:cNvSpPr>
            <p:nvPr/>
          </p:nvSpPr>
          <p:spPr bwMode="auto">
            <a:xfrm>
              <a:off x="1555" y="2966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9" name="Text Box 65"/>
            <p:cNvSpPr txBox="1">
              <a:spLocks noChangeArrowheads="1"/>
            </p:cNvSpPr>
            <p:nvPr/>
          </p:nvSpPr>
          <p:spPr bwMode="auto">
            <a:xfrm>
              <a:off x="1440" y="3370"/>
              <a:ext cx="39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 i="1"/>
                <a:t>Web</a:t>
              </a:r>
            </a:p>
            <a:p>
              <a:r>
                <a:rPr lang="en-US" sz="1000" i="1"/>
                <a:t>objects</a:t>
              </a:r>
            </a:p>
          </p:txBody>
        </p:sp>
        <p:sp>
          <p:nvSpPr>
            <p:cNvPr id="200770" name="Text Box 66"/>
            <p:cNvSpPr txBox="1">
              <a:spLocks noChangeArrowheads="1"/>
            </p:cNvSpPr>
            <p:nvPr/>
          </p:nvSpPr>
          <p:spPr bwMode="auto">
            <a:xfrm>
              <a:off x="2016" y="3350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 i="1"/>
                <a:t>Application</a:t>
              </a:r>
            </a:p>
            <a:p>
              <a:r>
                <a:rPr lang="en-US" sz="1000" i="1"/>
                <a:t>objects</a:t>
              </a:r>
            </a:p>
          </p:txBody>
        </p:sp>
        <p:sp>
          <p:nvSpPr>
            <p:cNvPr id="200771" name="AutoShape 67"/>
            <p:cNvSpPr>
              <a:spLocks noChangeArrowheads="1"/>
            </p:cNvSpPr>
            <p:nvPr/>
          </p:nvSpPr>
          <p:spPr bwMode="auto">
            <a:xfrm>
              <a:off x="2189" y="2447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2" name="AutoShape 68"/>
            <p:cNvSpPr>
              <a:spLocks noChangeArrowheads="1"/>
            </p:cNvSpPr>
            <p:nvPr/>
          </p:nvSpPr>
          <p:spPr bwMode="auto">
            <a:xfrm>
              <a:off x="2535" y="2621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3" name="AutoShape 69"/>
            <p:cNvSpPr>
              <a:spLocks noChangeArrowheads="1"/>
            </p:cNvSpPr>
            <p:nvPr/>
          </p:nvSpPr>
          <p:spPr bwMode="auto">
            <a:xfrm>
              <a:off x="2362" y="2851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4" name="AutoShape 70"/>
            <p:cNvSpPr>
              <a:spLocks noChangeArrowheads="1"/>
            </p:cNvSpPr>
            <p:nvPr/>
          </p:nvSpPr>
          <p:spPr bwMode="auto">
            <a:xfrm>
              <a:off x="2131" y="3024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5" name="AutoShape 71"/>
            <p:cNvSpPr>
              <a:spLocks noChangeArrowheads="1"/>
            </p:cNvSpPr>
            <p:nvPr/>
          </p:nvSpPr>
          <p:spPr bwMode="auto">
            <a:xfrm>
              <a:off x="2534" y="3139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6" name="Line 72"/>
            <p:cNvSpPr>
              <a:spLocks noChangeShapeType="1"/>
            </p:cNvSpPr>
            <p:nvPr/>
          </p:nvSpPr>
          <p:spPr bwMode="auto">
            <a:xfrm>
              <a:off x="2304" y="2563"/>
              <a:ext cx="230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7" name="Line 73"/>
            <p:cNvSpPr>
              <a:spLocks noChangeShapeType="1"/>
            </p:cNvSpPr>
            <p:nvPr/>
          </p:nvSpPr>
          <p:spPr bwMode="auto">
            <a:xfrm>
              <a:off x="2246" y="3082"/>
              <a:ext cx="288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8" name="Line 74"/>
            <p:cNvSpPr>
              <a:spLocks noChangeShapeType="1"/>
            </p:cNvSpPr>
            <p:nvPr/>
          </p:nvSpPr>
          <p:spPr bwMode="auto">
            <a:xfrm>
              <a:off x="1670" y="3024"/>
              <a:ext cx="461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9" name="Line 75"/>
            <p:cNvSpPr>
              <a:spLocks noChangeShapeType="1"/>
            </p:cNvSpPr>
            <p:nvPr/>
          </p:nvSpPr>
          <p:spPr bwMode="auto">
            <a:xfrm>
              <a:off x="1613" y="2563"/>
              <a:ext cx="115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0" name="Line 76"/>
            <p:cNvSpPr>
              <a:spLocks noChangeShapeType="1"/>
            </p:cNvSpPr>
            <p:nvPr/>
          </p:nvSpPr>
          <p:spPr bwMode="auto">
            <a:xfrm>
              <a:off x="1843" y="2794"/>
              <a:ext cx="519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1" name="Line 77"/>
            <p:cNvSpPr>
              <a:spLocks noChangeShapeType="1"/>
            </p:cNvSpPr>
            <p:nvPr/>
          </p:nvSpPr>
          <p:spPr bwMode="auto">
            <a:xfrm flipV="1">
              <a:off x="1843" y="2563"/>
              <a:ext cx="346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782" name="Line 78"/>
          <p:cNvSpPr>
            <a:spLocks noChangeShapeType="1"/>
          </p:cNvSpPr>
          <p:nvPr/>
        </p:nvSpPr>
        <p:spPr bwMode="auto">
          <a:xfrm flipV="1">
            <a:off x="4206875" y="3429000"/>
            <a:ext cx="639763" cy="731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3" name="Line 79"/>
          <p:cNvSpPr>
            <a:spLocks noChangeShapeType="1"/>
          </p:cNvSpPr>
          <p:nvPr/>
        </p:nvSpPr>
        <p:spPr bwMode="auto">
          <a:xfrm flipV="1">
            <a:off x="3932238" y="4068763"/>
            <a:ext cx="914400" cy="54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4" name="Line 80"/>
          <p:cNvSpPr>
            <a:spLocks noChangeShapeType="1"/>
          </p:cNvSpPr>
          <p:nvPr/>
        </p:nvSpPr>
        <p:spPr bwMode="auto">
          <a:xfrm>
            <a:off x="3930650" y="4708525"/>
            <a:ext cx="915988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5" name="Line 81"/>
          <p:cNvSpPr>
            <a:spLocks noChangeShapeType="1"/>
          </p:cNvSpPr>
          <p:nvPr/>
        </p:nvSpPr>
        <p:spPr bwMode="auto">
          <a:xfrm>
            <a:off x="4206875" y="5075238"/>
            <a:ext cx="639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0786" name="Group 82"/>
          <p:cNvGrpSpPr>
            <a:grpSpLocks/>
          </p:cNvGrpSpPr>
          <p:nvPr/>
        </p:nvGrpSpPr>
        <p:grpSpPr bwMode="auto">
          <a:xfrm>
            <a:off x="7132638" y="4800600"/>
            <a:ext cx="1828800" cy="488950"/>
            <a:chOff x="4493" y="3024"/>
            <a:chExt cx="1152" cy="308"/>
          </a:xfrm>
        </p:grpSpPr>
        <p:sp>
          <p:nvSpPr>
            <p:cNvPr id="200787" name="Text Box 83"/>
            <p:cNvSpPr txBox="1">
              <a:spLocks noChangeArrowheads="1"/>
            </p:cNvSpPr>
            <p:nvPr/>
          </p:nvSpPr>
          <p:spPr bwMode="auto">
            <a:xfrm>
              <a:off x="5126" y="3082"/>
              <a:ext cx="5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Matching</a:t>
              </a:r>
            </a:p>
            <a:p>
              <a:r>
                <a:rPr lang="en-US" sz="1000" i="1"/>
                <a:t>rules base</a:t>
              </a:r>
            </a:p>
          </p:txBody>
        </p:sp>
        <p:grpSp>
          <p:nvGrpSpPr>
            <p:cNvPr id="200788" name="Group 84"/>
            <p:cNvGrpSpPr>
              <a:grpSpLocks/>
            </p:cNvGrpSpPr>
            <p:nvPr/>
          </p:nvGrpSpPr>
          <p:grpSpPr bwMode="auto">
            <a:xfrm>
              <a:off x="4493" y="3024"/>
              <a:ext cx="633" cy="288"/>
              <a:chOff x="4493" y="3024"/>
              <a:chExt cx="633" cy="288"/>
            </a:xfrm>
          </p:grpSpPr>
          <p:sp>
            <p:nvSpPr>
              <p:cNvPr id="200789" name="AutoShape 85"/>
              <p:cNvSpPr>
                <a:spLocks noChangeArrowheads="1"/>
              </p:cNvSpPr>
              <p:nvPr/>
            </p:nvSpPr>
            <p:spPr bwMode="auto">
              <a:xfrm>
                <a:off x="4895" y="3024"/>
                <a:ext cx="231" cy="288"/>
              </a:xfrm>
              <a:prstGeom prst="can">
                <a:avLst>
                  <a:gd name="adj" fmla="val 31169"/>
                </a:avLst>
              </a:prstGeom>
              <a:solidFill>
                <a:srgbClr val="008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90" name="Line 86"/>
              <p:cNvSpPr>
                <a:spLocks noChangeShapeType="1"/>
              </p:cNvSpPr>
              <p:nvPr/>
            </p:nvSpPr>
            <p:spPr bwMode="auto">
              <a:xfrm flipH="1">
                <a:off x="4493" y="3197"/>
                <a:ext cx="40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0791" name="Line 87"/>
          <p:cNvSpPr>
            <a:spLocks noChangeShapeType="1"/>
          </p:cNvSpPr>
          <p:nvPr/>
        </p:nvSpPr>
        <p:spPr bwMode="auto">
          <a:xfrm flipH="1">
            <a:off x="5578475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92" name="Line 88"/>
          <p:cNvSpPr>
            <a:spLocks noChangeShapeType="1"/>
          </p:cNvSpPr>
          <p:nvPr/>
        </p:nvSpPr>
        <p:spPr bwMode="auto">
          <a:xfrm>
            <a:off x="6369050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93" name="Line 89"/>
          <p:cNvSpPr>
            <a:spLocks noChangeShapeType="1"/>
          </p:cNvSpPr>
          <p:nvPr/>
        </p:nvSpPr>
        <p:spPr bwMode="auto">
          <a:xfrm>
            <a:off x="7040563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0794" name="Group 90"/>
          <p:cNvGrpSpPr>
            <a:grpSpLocks/>
          </p:cNvGrpSpPr>
          <p:nvPr/>
        </p:nvGrpSpPr>
        <p:grpSpPr bwMode="auto">
          <a:xfrm>
            <a:off x="549275" y="3429000"/>
            <a:ext cx="1919288" cy="2286000"/>
            <a:chOff x="346" y="2160"/>
            <a:chExt cx="1209" cy="1440"/>
          </a:xfrm>
        </p:grpSpPr>
        <p:graphicFrame>
          <p:nvGraphicFramePr>
            <p:cNvPr id="200795" name="Object 91"/>
            <p:cNvGraphicFramePr>
              <a:graphicFrameLocks noChangeAspect="1"/>
            </p:cNvGraphicFramePr>
            <p:nvPr/>
          </p:nvGraphicFramePr>
          <p:xfrm>
            <a:off x="346" y="2160"/>
            <a:ext cx="51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5" name="Micrografx Windows Draw 6.0 Drawing" r:id="rId3" imgW="474480" imgH="457200" progId="Draw.Document.6">
                    <p:embed/>
                  </p:oleObj>
                </mc:Choice>
                <mc:Fallback>
                  <p:oleObj name="Micrografx Windows Draw 6.0 Drawing" r:id="rId3" imgW="474480" imgH="457200" progId="Draw.Document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" y="2160"/>
                          <a:ext cx="51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0796" name="Object 92"/>
            <p:cNvGraphicFramePr>
              <a:graphicFrameLocks noChangeAspect="1"/>
            </p:cNvGraphicFramePr>
            <p:nvPr/>
          </p:nvGraphicFramePr>
          <p:xfrm>
            <a:off x="346" y="2909"/>
            <a:ext cx="51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56" name="Micrografx Windows Draw 6.0 Drawing" r:id="rId5" imgW="474480" imgH="457200" progId="Draw.Document.6">
                    <p:embed/>
                  </p:oleObj>
                </mc:Choice>
                <mc:Fallback>
                  <p:oleObj name="Micrografx Windows Draw 6.0 Drawing" r:id="rId5" imgW="474480" imgH="457200" progId="Draw.Document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" y="2909"/>
                          <a:ext cx="51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0797" name="Text Box 93"/>
            <p:cNvSpPr txBox="1">
              <a:spLocks noChangeArrowheads="1"/>
            </p:cNvSpPr>
            <p:nvPr/>
          </p:nvSpPr>
          <p:spPr bwMode="auto">
            <a:xfrm>
              <a:off x="403" y="3408"/>
              <a:ext cx="4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Users</a:t>
              </a:r>
            </a:p>
          </p:txBody>
        </p:sp>
        <p:sp>
          <p:nvSpPr>
            <p:cNvPr id="200798" name="Line 94"/>
            <p:cNvSpPr>
              <a:spLocks noChangeShapeType="1"/>
            </p:cNvSpPr>
            <p:nvPr/>
          </p:nvSpPr>
          <p:spPr bwMode="auto">
            <a:xfrm>
              <a:off x="864" y="2448"/>
              <a:ext cx="634" cy="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99" name="Line 95"/>
            <p:cNvSpPr>
              <a:spLocks noChangeShapeType="1"/>
            </p:cNvSpPr>
            <p:nvPr/>
          </p:nvSpPr>
          <p:spPr bwMode="auto">
            <a:xfrm flipV="1">
              <a:off x="922" y="3024"/>
              <a:ext cx="633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8313235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0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82" grpId="0" animBg="1"/>
      <p:bldP spid="200783" grpId="0" animBg="1"/>
      <p:bldP spid="200784" grpId="0" animBg="1"/>
      <p:bldP spid="200785" grpId="0" animBg="1"/>
      <p:bldP spid="200791" grpId="0" animBg="1"/>
      <p:bldP spid="200792" grpId="0" animBg="1"/>
      <p:bldP spid="2007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B65A-13E6-1A4B-A5FA-6A165B85BBF8}" type="slidenum">
              <a:rPr lang="en-US"/>
              <a:pPr/>
              <a:t>12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Analysis Use Case</a:t>
            </a:r>
            <a:endParaRPr lang="en-US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Name: </a:t>
            </a:r>
            <a:r>
              <a:rPr lang="en-US" dirty="0"/>
              <a:t>Fix Coolant Leak</a:t>
            </a:r>
          </a:p>
          <a:p>
            <a:pPr lvl="5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Goal: </a:t>
            </a:r>
            <a:r>
              <a:rPr lang="en-US" dirty="0"/>
              <a:t>Provide remedies to a coolant leak.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Summary: </a:t>
            </a:r>
            <a:r>
              <a:rPr lang="en-US" dirty="0"/>
              <a:t>An astronaut must be provided remedies to a detected coolant leak in the space vehicle.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Actors: </a:t>
            </a:r>
            <a:r>
              <a:rPr lang="en-US" dirty="0"/>
              <a:t>The astronaut and the space </a:t>
            </a:r>
            <a:r>
              <a:rPr lang="en-US" dirty="0" smtClean="0"/>
              <a:t>vehicle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0004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B65A-13E6-1A4B-A5FA-6A165B85BBF8}" type="slidenum">
              <a:rPr lang="en-US"/>
              <a:pPr/>
              <a:t>13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Preconditions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astronaut is in the space vehicle.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space vehicle is in space.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system sensors are actively monitoring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vehicle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Primary </a:t>
            </a:r>
            <a:r>
              <a:rPr lang="en-US" dirty="0" smtClean="0">
                <a:solidFill>
                  <a:srgbClr val="B23C00"/>
                </a:solidFill>
              </a:rPr>
              <a:t>trigger</a:t>
            </a:r>
          </a:p>
          <a:p>
            <a:pPr marL="2817813" lvl="5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/>
            <a:r>
              <a:rPr lang="en-US" dirty="0"/>
              <a:t>The </a:t>
            </a:r>
            <a:r>
              <a:rPr lang="en-US" dirty="0" smtClean="0"/>
              <a:t>vehicle sensors </a:t>
            </a:r>
            <a:r>
              <a:rPr lang="en-US" dirty="0"/>
              <a:t>detect a drop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warp engine coolant level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494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431E-54C0-E64D-B866-CC2B1CE50605}" type="slidenum">
              <a:rPr lang="en-US"/>
              <a:pPr/>
              <a:t>14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/>
              <a:t>, cont’d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 smtClean="0">
                <a:solidFill>
                  <a:srgbClr val="B23C00"/>
                </a:solidFill>
              </a:rPr>
              <a:t>Primary sequence</a:t>
            </a:r>
          </a:p>
          <a:p>
            <a:pPr marL="2817813" lvl="5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sensor monitor display flags a coolant leak</a:t>
            </a:r>
            <a:r>
              <a:rPr lang="en-US" dirty="0" smtClean="0"/>
              <a:t>.</a:t>
            </a:r>
          </a:p>
          <a:p>
            <a:pPr marL="3232151" lvl="6" indent="-457200">
              <a:buFont typeface="Wingdings" charset="0"/>
              <a:buAutoNum type="arabicPeriod"/>
            </a:pPr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Realtime fault analysis </a:t>
            </a:r>
            <a:r>
              <a:rPr lang="en-US" dirty="0" smtClean="0"/>
              <a:t>displays </a:t>
            </a:r>
            <a:r>
              <a:rPr lang="en-US" dirty="0"/>
              <a:t>possible diagnoses.</a:t>
            </a:r>
          </a:p>
          <a:p>
            <a:pPr lvl="2">
              <a:buFont typeface="Wingdings" charset="0"/>
              <a:buChar char="n"/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Match fault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2">
              <a:buFont typeface="Wingdings" charset="0"/>
              <a:buChar char="n"/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Compute confidence level</a:t>
            </a:r>
            <a:r>
              <a:rPr lang="ja-JP" altLang="en-US" dirty="0" smtClean="0">
                <a:latin typeface="Arial"/>
              </a:rPr>
              <a:t>”</a:t>
            </a:r>
            <a:endParaRPr lang="en-US" altLang="ja-JP" dirty="0" smtClean="0">
              <a:latin typeface="Arial"/>
            </a:endParaRPr>
          </a:p>
          <a:p>
            <a:pPr lvl="7"/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astronaut clicks on each diagnosis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display the associated remedy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58666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59DE-69DE-B249-95F9-144145AC4D1C}" type="slidenum">
              <a:rPr lang="en-US"/>
              <a:pPr/>
              <a:t>15</a:t>
            </a:fld>
            <a:endParaRPr 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/>
              <a:t>, cont’d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Primary </a:t>
            </a:r>
            <a:r>
              <a:rPr lang="en-US" dirty="0" err="1" smtClean="0">
                <a:solidFill>
                  <a:srgbClr val="B23C00"/>
                </a:solidFill>
              </a:rPr>
              <a:t>postconditions</a:t>
            </a:r>
            <a:endParaRPr lang="en-US" dirty="0" smtClean="0">
              <a:solidFill>
                <a:srgbClr val="B23C00"/>
              </a:solidFill>
            </a:endParaRP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000" dirty="0"/>
              <a:t>The astronaut chooses the most likely diagnosis.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astronaut implements the corresponding remedy.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Alternate sequences</a:t>
            </a:r>
          </a:p>
          <a:p>
            <a:pPr lvl="1">
              <a:lnSpc>
                <a:spcPct val="80000"/>
              </a:lnSpc>
            </a:pPr>
            <a:r>
              <a:rPr lang="en-US" sz="2000" i="1" dirty="0"/>
              <a:t>etc.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Nonfunctional </a:t>
            </a:r>
            <a:r>
              <a:rPr lang="en-US" dirty="0" smtClean="0">
                <a:solidFill>
                  <a:srgbClr val="B23C00"/>
                </a:solidFill>
              </a:rPr>
              <a:t>requirements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000" dirty="0"/>
              <a:t>The system sensors are constantly active.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system displays alerts in real time.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Glossary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olidFill>
                  <a:srgbClr val="0033CC"/>
                </a:solidFill>
              </a:rPr>
              <a:t>astronaut </a:t>
            </a:r>
            <a:r>
              <a:rPr lang="en-US" sz="2000" dirty="0"/>
              <a:t>= a person flying in the space vehicle.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olidFill>
                  <a:srgbClr val="0033CC"/>
                </a:solidFill>
              </a:rPr>
              <a:t>space vehicle </a:t>
            </a:r>
            <a:r>
              <a:rPr lang="en-US" sz="2000" dirty="0"/>
              <a:t>= </a:t>
            </a:r>
            <a:r>
              <a:rPr lang="en-US" sz="2000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15531202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3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3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37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37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37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4611-106D-4B47-B2ED-13107A72205F}" type="slidenum">
              <a:rPr lang="en-US"/>
              <a:pPr/>
              <a:t>16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Case Demo</a:t>
            </a:r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107366" y="1783098"/>
            <a:ext cx="885370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b="0" u="sng" dirty="0">
                <a:solidFill>
                  <a:srgbClr val="0000FF"/>
                </a:solidFill>
                <a:hlinkClick r:id="rId2"/>
              </a:rPr>
              <a:t>http://www.cs.sjsu.edu/~mak</a:t>
            </a:r>
            <a:r>
              <a:rPr lang="en-US" sz="2400" b="0" u="sng" dirty="0" smtClean="0">
                <a:solidFill>
                  <a:srgbClr val="0000FF"/>
                </a:solidFill>
                <a:hlinkClick r:id="rId2"/>
              </a:rPr>
              <a:t>/CS160/lectures</a:t>
            </a:r>
            <a:r>
              <a:rPr lang="en-US" sz="2400" b="0" u="sng" dirty="0">
                <a:solidFill>
                  <a:srgbClr val="0000FF"/>
                </a:solidFill>
                <a:hlinkClick r:id="rId2"/>
              </a:rPr>
              <a:t>/prototype-100204/</a:t>
            </a:r>
            <a:endParaRPr lang="en-US" sz="2400" b="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70513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3B42-46BD-DB44-BBCE-D2859BB8A731}" type="slidenum">
              <a:rPr lang="en-US"/>
              <a:pPr/>
              <a:t>17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Screen Shot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8475" y="1295400"/>
            <a:ext cx="3108325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NASA lingo</a:t>
            </a:r>
          </a:p>
          <a:p>
            <a:pPr lvl="2">
              <a:lnSpc>
                <a:spcPct val="90000"/>
              </a:lnSpc>
            </a:pPr>
            <a:endParaRPr lang="en-US" sz="1800" dirty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ISS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International Space Station</a:t>
            </a:r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PUI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Program Unique Identifier (i.e., part number)</a:t>
            </a:r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PRACA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Problem Report and Corrective Action</a:t>
            </a:r>
          </a:p>
        </p:txBody>
      </p:sp>
      <p:pic>
        <p:nvPicPr>
          <p:cNvPr id="205828" name="Picture 4" descr="screensh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3" y="1235075"/>
            <a:ext cx="4960937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9686770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18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Design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Oral presentations next </a:t>
            </a:r>
            <a:r>
              <a:rPr lang="en-US" dirty="0" smtClean="0">
                <a:solidFill>
                  <a:srgbClr val="B23C00"/>
                </a:solidFill>
              </a:rPr>
              <a:t>week.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CS 160: </a:t>
            </a:r>
            <a:r>
              <a:rPr lang="en-US" dirty="0" smtClean="0"/>
              <a:t>     4 </a:t>
            </a:r>
            <a:r>
              <a:rPr lang="en-US" dirty="0"/>
              <a:t>teams Tuesday, 4 teams Thursday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CMPE 131: 6 teams Tuesday, 6 teams Thursday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product pitch </a:t>
            </a:r>
            <a:r>
              <a:rPr lang="en-US" dirty="0"/>
              <a:t>for your web application.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CS 160 project team has 15 minutes.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Each CMPE 131 project team has 12 </a:t>
            </a:r>
            <a:r>
              <a:rPr lang="en-US" dirty="0" smtClean="0"/>
              <a:t>minutes.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Grab </a:t>
            </a:r>
            <a:r>
              <a:rPr lang="en-US" dirty="0"/>
              <a:t>the audience’s attention in the first </a:t>
            </a:r>
            <a:r>
              <a:rPr lang="en-US" dirty="0" smtClean="0"/>
              <a:t>minute.</a:t>
            </a:r>
            <a:endParaRPr lang="en-US" sz="1450" dirty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PowerPoint </a:t>
            </a:r>
            <a:r>
              <a:rPr lang="en-US" dirty="0"/>
              <a:t>slides plus a </a:t>
            </a:r>
            <a:r>
              <a:rPr lang="en-US" dirty="0">
                <a:solidFill>
                  <a:srgbClr val="B23C00"/>
                </a:solidFill>
              </a:rPr>
              <a:t>live web demo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Demo </a:t>
            </a:r>
            <a:r>
              <a:rPr lang="en-US" dirty="0"/>
              <a:t>the prototype of a key use case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0318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6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19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rest of the class will represent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potential future users and customers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your product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Allow </a:t>
            </a:r>
            <a:r>
              <a:rPr lang="en-US" dirty="0" smtClean="0"/>
              <a:t>a few minutes </a:t>
            </a:r>
            <a:r>
              <a:rPr lang="en-US" dirty="0"/>
              <a:t>for Q&amp;A and suggestions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rest of the class will fill out </a:t>
            </a:r>
            <a:r>
              <a:rPr lang="en-US" dirty="0">
                <a:solidFill>
                  <a:srgbClr val="B23C00"/>
                </a:solidFill>
              </a:rPr>
              <a:t>survey forms </a:t>
            </a:r>
            <a:r>
              <a:rPr lang="en-US" dirty="0"/>
              <a:t>rating whether or not they would buy and use your product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129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E62-8524-9F4E-897F-15D0D91087B1}" type="slidenum">
              <a:rPr lang="en-US"/>
              <a:pPr/>
              <a:t>2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Design</a:t>
            </a:r>
            <a:endParaRPr lang="en-US" dirty="0"/>
          </a:p>
        </p:txBody>
      </p:sp>
      <p:pic>
        <p:nvPicPr>
          <p:cNvPr id="194564" name="Picture 4" descr="fig020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928" y="1417342"/>
            <a:ext cx="8681412" cy="40233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1180563" y="2648324"/>
            <a:ext cx="2103097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550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5029145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reate </a:t>
            </a:r>
            <a:r>
              <a:rPr lang="en-US" dirty="0"/>
              <a:t>a 1- or 2-page </a:t>
            </a:r>
            <a:r>
              <a:rPr lang="en-US" dirty="0">
                <a:solidFill>
                  <a:srgbClr val="B23C00"/>
                </a:solidFill>
              </a:rPr>
              <a:t>marketing </a:t>
            </a:r>
            <a:r>
              <a:rPr lang="en-US" dirty="0" smtClean="0">
                <a:solidFill>
                  <a:srgbClr val="B23C00"/>
                </a:solidFill>
              </a:rPr>
              <a:t>brochure</a:t>
            </a:r>
            <a:r>
              <a:rPr lang="en-US" dirty="0" smtClean="0"/>
              <a:t>:</a:t>
            </a:r>
            <a:endParaRPr lang="en-US" sz="3200" dirty="0"/>
          </a:p>
          <a:p>
            <a:pPr lvl="1"/>
            <a:r>
              <a:rPr lang="en-US" dirty="0"/>
              <a:t>The name of your product (the web application)</a:t>
            </a:r>
          </a:p>
          <a:p>
            <a:pPr lvl="1"/>
            <a:r>
              <a:rPr lang="en-US" dirty="0"/>
              <a:t>Problem statement and objectives</a:t>
            </a:r>
          </a:p>
          <a:p>
            <a:pPr lvl="2"/>
            <a:r>
              <a:rPr lang="en-US" dirty="0"/>
              <a:t>What is the purpose of this application?</a:t>
            </a:r>
          </a:p>
          <a:p>
            <a:pPr lvl="2"/>
            <a:r>
              <a:rPr lang="en-US" dirty="0"/>
              <a:t>What will it do?</a:t>
            </a:r>
          </a:p>
          <a:p>
            <a:pPr lvl="1"/>
            <a:r>
              <a:rPr lang="en-US" dirty="0"/>
              <a:t>A list of major </a:t>
            </a:r>
            <a:r>
              <a:rPr lang="en-US" dirty="0" smtClean="0"/>
              <a:t>features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Submit your </a:t>
            </a:r>
            <a:r>
              <a:rPr lang="en-US" dirty="0"/>
              <a:t>brochure </a:t>
            </a:r>
            <a:r>
              <a:rPr lang="en-US" dirty="0" smtClean="0"/>
              <a:t>(</a:t>
            </a:r>
            <a:r>
              <a:rPr lang="en-US" dirty="0"/>
              <a:t>as a PDF, JPEG, or GIF</a:t>
            </a:r>
            <a:r>
              <a:rPr lang="en-US" dirty="0" smtClean="0"/>
              <a:t>) to Canvas at </a:t>
            </a:r>
            <a:r>
              <a:rPr lang="en-US" dirty="0"/>
              <a:t>least one day before </a:t>
            </a:r>
            <a:r>
              <a:rPr lang="en-US" dirty="0" smtClean="0"/>
              <a:t>your presentation.</a:t>
            </a:r>
          </a:p>
          <a:p>
            <a:pPr lvl="1"/>
            <a:r>
              <a:rPr lang="en-US" dirty="0" smtClean="0"/>
              <a:t>Assignments/Brochure</a:t>
            </a:r>
            <a:endParaRPr lang="en-US" dirty="0"/>
          </a:p>
          <a:p>
            <a:pPr lvl="1"/>
            <a:r>
              <a:rPr lang="en-US" dirty="0" smtClean="0"/>
              <a:t>I will post </a:t>
            </a:r>
            <a:r>
              <a:rPr lang="en-US" dirty="0"/>
              <a:t>it on the class </a:t>
            </a:r>
            <a:r>
              <a:rPr lang="en-US" dirty="0" smtClean="0"/>
              <a:t>website.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592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Presentation schedule, CS 160-01</a:t>
            </a:r>
          </a:p>
          <a:p>
            <a:pPr lvl="6"/>
            <a:endParaRPr lang="en-US" sz="11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Tuesday, March 1</a:t>
            </a:r>
          </a:p>
          <a:p>
            <a:pPr lvl="1"/>
            <a:r>
              <a:rPr lang="en-US" sz="2000" dirty="0" smtClean="0"/>
              <a:t>Big Trains</a:t>
            </a:r>
          </a:p>
          <a:p>
            <a:pPr lvl="1"/>
            <a:r>
              <a:rPr lang="en-US" sz="2000" dirty="0" smtClean="0"/>
              <a:t>Code-Ninjas</a:t>
            </a:r>
          </a:p>
          <a:p>
            <a:pPr lvl="1"/>
            <a:r>
              <a:rPr lang="en-US" sz="2000" dirty="0" err="1" smtClean="0"/>
              <a:t>NoName</a:t>
            </a:r>
            <a:endParaRPr lang="en-US" sz="2000" dirty="0" smtClean="0"/>
          </a:p>
          <a:p>
            <a:pPr lvl="1"/>
            <a:r>
              <a:rPr lang="en-US" sz="2000" dirty="0" smtClean="0"/>
              <a:t>Revy</a:t>
            </a:r>
          </a:p>
          <a:p>
            <a:pPr lvl="4"/>
            <a:endParaRPr lang="en-US" sz="11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Thursday, March 3</a:t>
            </a:r>
          </a:p>
          <a:p>
            <a:pPr lvl="1"/>
            <a:r>
              <a:rPr lang="en-US" sz="2000" dirty="0" smtClean="0"/>
              <a:t>Ruby Baby</a:t>
            </a:r>
          </a:p>
          <a:p>
            <a:pPr lvl="1"/>
            <a:r>
              <a:rPr lang="en-US" sz="2000" dirty="0" err="1" smtClean="0"/>
              <a:t>Softneers</a:t>
            </a:r>
            <a:endParaRPr lang="en-US" sz="2000" dirty="0" smtClean="0"/>
          </a:p>
          <a:p>
            <a:pPr lvl="1"/>
            <a:r>
              <a:rPr lang="en-US" sz="2000" dirty="0" smtClean="0"/>
              <a:t>TBA</a:t>
            </a:r>
          </a:p>
          <a:p>
            <a:pPr lvl="1"/>
            <a:r>
              <a:rPr lang="en-US" sz="2000" dirty="0" smtClean="0"/>
              <a:t>Underground </a:t>
            </a:r>
            <a:r>
              <a:rPr lang="en-US" sz="2000" dirty="0" err="1" smtClean="0"/>
              <a:t>Railsroad</a:t>
            </a:r>
            <a:endParaRPr lang="en-US" sz="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7674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Presentation schedule, CS 160-02</a:t>
            </a:r>
          </a:p>
          <a:p>
            <a:pPr lvl="6"/>
            <a:endParaRPr lang="en-US" sz="11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Tuesday, March 1</a:t>
            </a:r>
          </a:p>
          <a:p>
            <a:pPr lvl="1"/>
            <a:r>
              <a:rPr lang="en-US" sz="2000" dirty="0" smtClean="0"/>
              <a:t>Face</a:t>
            </a:r>
          </a:p>
          <a:p>
            <a:pPr lvl="1"/>
            <a:r>
              <a:rPr lang="en-US" sz="2000" dirty="0" smtClean="0"/>
              <a:t>Green</a:t>
            </a:r>
          </a:p>
          <a:p>
            <a:pPr lvl="1"/>
            <a:r>
              <a:rPr lang="en-US" sz="2000" dirty="0" smtClean="0"/>
              <a:t>Hacking Bad</a:t>
            </a:r>
          </a:p>
          <a:p>
            <a:pPr lvl="1"/>
            <a:r>
              <a:rPr lang="en-US" sz="2000" dirty="0" smtClean="0"/>
              <a:t>Mak &amp; Cheese</a:t>
            </a:r>
          </a:p>
          <a:p>
            <a:pPr lvl="4"/>
            <a:endParaRPr lang="en-US" sz="11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Thursday, March 3</a:t>
            </a:r>
          </a:p>
          <a:p>
            <a:pPr lvl="1"/>
            <a:r>
              <a:rPr lang="en-US" sz="2000" dirty="0" smtClean="0"/>
              <a:t>Spartans on Rails</a:t>
            </a:r>
          </a:p>
          <a:p>
            <a:pPr lvl="1"/>
            <a:r>
              <a:rPr lang="en-US" sz="2000" dirty="0" err="1" smtClean="0"/>
              <a:t>SpartanSE</a:t>
            </a:r>
            <a:endParaRPr lang="en-US" sz="2000" dirty="0" smtClean="0"/>
          </a:p>
          <a:p>
            <a:pPr lvl="1"/>
            <a:r>
              <a:rPr lang="en-US" sz="2000" dirty="0" smtClean="0"/>
              <a:t>The A Team</a:t>
            </a:r>
          </a:p>
          <a:p>
            <a:pPr lvl="1"/>
            <a:r>
              <a:rPr lang="en-US" sz="2000" dirty="0" smtClean="0"/>
              <a:t>The Directors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8327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1"/>
            <a:ext cx="8229600" cy="487698"/>
          </a:xfrm>
        </p:spPr>
        <p:txBody>
          <a:bodyPr/>
          <a:lstStyle/>
          <a:p>
            <a:r>
              <a:rPr lang="en-US" sz="2400" dirty="0" smtClean="0"/>
              <a:t>Presentation schedule, CMPE 131-01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457245" y="1965977"/>
            <a:ext cx="8229600" cy="3108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2" anchor="t" anchorCtr="0" compatLnSpc="1">
            <a:prstTxWarp prst="textNoShape">
              <a:avLst/>
            </a:prstTxWarp>
          </a:bodyPr>
          <a:lstStyle>
            <a:lvl1pPr marL="469900" indent="-469900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70000"/>
              <a:buFont typeface="Wingdings" charset="0"/>
              <a:buChar char="o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08050" indent="-436563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1377950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SzPct val="65000"/>
              <a:buFont typeface="Wingdings" charset="0"/>
              <a:buChar char="o"/>
              <a:defRPr sz="2000">
                <a:solidFill>
                  <a:schemeClr val="tx1"/>
                </a:solidFill>
                <a:latin typeface="+mn-lt"/>
                <a:ea typeface="+mn-ea"/>
              </a:defRPr>
            </a:lvl3pPr>
            <a:lvl4pPr marL="1827213" indent="-438150" algn="l" rtl="0" fontAlgn="base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5000"/>
              <a:buFont typeface="Wingdings" charset="0"/>
              <a:buChar char="n"/>
              <a:defRPr sz="1600">
                <a:solidFill>
                  <a:schemeClr val="tx1"/>
                </a:solidFill>
                <a:latin typeface="+mn-lt"/>
                <a:ea typeface="+mn-ea"/>
              </a:defRPr>
            </a:lvl4pPr>
            <a:lvl5pPr marL="22971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5pPr>
            <a:lvl6pPr marL="27543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6pPr>
            <a:lvl7pPr marL="32115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7pPr>
            <a:lvl8pPr marL="36687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8pPr>
            <a:lvl9pPr marL="4125913" indent="-468313" algn="l" rtl="0" fontAlgn="base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charset="0"/>
              <a:buChar char="o"/>
              <a:defRPr sz="12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r>
              <a:rPr lang="en-US" sz="2400" dirty="0" smtClean="0">
                <a:solidFill>
                  <a:srgbClr val="B23C00"/>
                </a:solidFill>
              </a:rPr>
              <a:t>Tuesday, March 1</a:t>
            </a:r>
          </a:p>
          <a:p>
            <a:pPr lvl="1"/>
            <a:r>
              <a:rPr lang="en-US" sz="2000" dirty="0" smtClean="0"/>
              <a:t>ARMY</a:t>
            </a:r>
          </a:p>
          <a:p>
            <a:pPr lvl="1"/>
            <a:r>
              <a:rPr lang="en-US" sz="2000" dirty="0" err="1" smtClean="0"/>
              <a:t>Codiggers</a:t>
            </a:r>
            <a:endParaRPr lang="en-US" sz="2000" dirty="0" smtClean="0"/>
          </a:p>
          <a:p>
            <a:pPr lvl="1"/>
            <a:r>
              <a:rPr lang="en-US" sz="2000" dirty="0" smtClean="0"/>
              <a:t>Cupid’s Minions</a:t>
            </a:r>
          </a:p>
          <a:p>
            <a:pPr lvl="1"/>
            <a:r>
              <a:rPr lang="en-US" sz="2000" dirty="0" smtClean="0"/>
              <a:t>Fabulous</a:t>
            </a:r>
          </a:p>
          <a:p>
            <a:pPr lvl="1"/>
            <a:r>
              <a:rPr lang="en-US" sz="2000" dirty="0" smtClean="0"/>
              <a:t>Gains</a:t>
            </a:r>
          </a:p>
          <a:p>
            <a:pPr lvl="1"/>
            <a:r>
              <a:rPr lang="en-US" sz="2000" dirty="0" smtClean="0"/>
              <a:t>JAMH</a:t>
            </a:r>
          </a:p>
          <a:p>
            <a:pPr lvl="4"/>
            <a:endParaRPr lang="en-US" sz="1100" dirty="0" smtClean="0"/>
          </a:p>
          <a:p>
            <a:r>
              <a:rPr lang="en-US" sz="2400" dirty="0" smtClean="0">
                <a:solidFill>
                  <a:srgbClr val="B23C00"/>
                </a:solidFill>
              </a:rPr>
              <a:t>Thursday, March 3</a:t>
            </a:r>
          </a:p>
          <a:p>
            <a:pPr lvl="1"/>
            <a:r>
              <a:rPr lang="en-US" sz="2000" dirty="0" smtClean="0"/>
              <a:t>NoName4</a:t>
            </a:r>
          </a:p>
          <a:p>
            <a:pPr lvl="1"/>
            <a:r>
              <a:rPr lang="en-US" sz="2000" dirty="0" err="1" smtClean="0"/>
              <a:t>Piramides</a:t>
            </a:r>
            <a:endParaRPr lang="en-US" sz="2000" dirty="0" smtClean="0"/>
          </a:p>
          <a:p>
            <a:pPr lvl="1"/>
            <a:r>
              <a:rPr lang="en-US" sz="2000" dirty="0" smtClean="0"/>
              <a:t>Rubber Ducks</a:t>
            </a:r>
          </a:p>
          <a:p>
            <a:pPr lvl="1"/>
            <a:r>
              <a:rPr lang="en-US" sz="2000" dirty="0" err="1" smtClean="0"/>
              <a:t>RubyLand</a:t>
            </a:r>
            <a:endParaRPr lang="en-US" sz="2000" dirty="0" smtClean="0"/>
          </a:p>
          <a:p>
            <a:pPr lvl="1"/>
            <a:r>
              <a:rPr lang="en-US" sz="2000" dirty="0" smtClean="0"/>
              <a:t>Sour Patch Kids</a:t>
            </a:r>
          </a:p>
          <a:p>
            <a:pPr lvl="1"/>
            <a:r>
              <a:rPr lang="en-US" sz="2000" dirty="0" err="1" smtClean="0"/>
              <a:t>Unispace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10877366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24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</a:t>
            </a:r>
            <a:r>
              <a:rPr lang="en-US" dirty="0" smtClean="0"/>
              <a:t>Design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Add the Conceptual Design to your </a:t>
            </a:r>
            <a:br>
              <a:rPr lang="en-US" dirty="0" smtClean="0"/>
            </a:br>
            <a:r>
              <a:rPr lang="en-US" dirty="0" smtClean="0"/>
              <a:t>Functional Specification.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0"/>
            <a:r>
              <a:rPr lang="en-US" dirty="0"/>
              <a:t>An overview of your </a:t>
            </a:r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list of major features</a:t>
            </a:r>
            <a:endParaRPr lang="en-US" sz="2800" dirty="0"/>
          </a:p>
          <a:p>
            <a:pPr lvl="1"/>
            <a:r>
              <a:rPr lang="en-US" dirty="0"/>
              <a:t>A description of your application’s major modules and how they will interact with each other</a:t>
            </a:r>
            <a:endParaRPr lang="en-US" sz="2800" dirty="0"/>
          </a:p>
          <a:p>
            <a:pPr lvl="1"/>
            <a:r>
              <a:rPr lang="en-US" dirty="0"/>
              <a:t>High-level architecture diagrams</a:t>
            </a:r>
            <a:endParaRPr lang="en-US" sz="2800" dirty="0"/>
          </a:p>
          <a:p>
            <a:pPr lvl="1"/>
            <a:r>
              <a:rPr lang="en-US" dirty="0"/>
              <a:t>No implementation </a:t>
            </a:r>
            <a:r>
              <a:rPr lang="en-US" dirty="0" smtClean="0"/>
              <a:t>details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88165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25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#4: Conceptual </a:t>
            </a:r>
            <a:r>
              <a:rPr lang="en-US" dirty="0" smtClean="0"/>
              <a:t>Design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Screen </a:t>
            </a:r>
            <a:r>
              <a:rPr lang="en-US" dirty="0"/>
              <a:t>shots of mocked-up web </a:t>
            </a:r>
            <a:r>
              <a:rPr lang="en-US" dirty="0" smtClean="0"/>
              <a:t>pages</a:t>
            </a:r>
          </a:p>
          <a:p>
            <a:pPr lvl="5"/>
            <a:endParaRPr lang="en-US" dirty="0"/>
          </a:p>
          <a:p>
            <a:pPr lvl="1"/>
            <a:r>
              <a:rPr lang="en-US" dirty="0"/>
              <a:t>Illustrate the sequence of web pages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key use case</a:t>
            </a:r>
            <a:r>
              <a:rPr lang="en-US" dirty="0" smtClean="0"/>
              <a:t>.</a:t>
            </a:r>
          </a:p>
          <a:p>
            <a:pPr lvl="6"/>
            <a:endParaRPr lang="en-US" dirty="0" smtClean="0"/>
          </a:p>
          <a:p>
            <a:pPr lvl="1"/>
            <a:r>
              <a:rPr lang="en-US" dirty="0" smtClean="0"/>
              <a:t>Taken from your live presentation.</a:t>
            </a:r>
          </a:p>
          <a:p>
            <a:pPr lvl="5"/>
            <a:endParaRPr lang="en-US" dirty="0"/>
          </a:p>
          <a:p>
            <a:r>
              <a:rPr lang="en-US" dirty="0" smtClean="0"/>
              <a:t>Your revised Functional Specification will </a:t>
            </a:r>
            <a:r>
              <a:rPr lang="en-US" dirty="0"/>
              <a:t>be due one week after your oral presentation</a:t>
            </a:r>
            <a:r>
              <a:rPr lang="en-US" dirty="0" smtClean="0"/>
              <a:t>.</a:t>
            </a:r>
          </a:p>
          <a:p>
            <a:pPr lvl="4"/>
            <a:endParaRPr lang="en-US" dirty="0" smtClean="0"/>
          </a:p>
          <a:p>
            <a:r>
              <a:rPr lang="en-US" dirty="0" smtClean="0"/>
              <a:t>Resubmit to Canvas: Assignment #4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6410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Link to Design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hlinkClick r:id="rId2"/>
              </a:rPr>
              <a:t>https://www.youtube.com/watch?v=</a:t>
            </a:r>
            <a:r>
              <a:rPr lang="en-US" sz="2400" dirty="0" smtClean="0">
                <a:hlinkClick r:id="rId2"/>
              </a:rPr>
              <a:t>BKorP55Aqvg</a:t>
            </a:r>
            <a:r>
              <a:rPr lang="en-US" sz="2400" dirty="0" smtClean="0"/>
              <a:t> 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4F0376-0E54-9843-B673-E00D6670E830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45674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CEAC3-7F4A-7349-8C9D-BF99DC4B9BE7}" type="slidenum">
              <a:rPr lang="en-US"/>
              <a:pPr/>
              <a:t>3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</a:t>
            </a:r>
            <a:r>
              <a:rPr lang="en-US" dirty="0" smtClean="0"/>
              <a:t>Design,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high-level description </a:t>
            </a:r>
            <a:r>
              <a:rPr lang="en-US" dirty="0"/>
              <a:t>of your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application design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 written report and an oral presentation.</a:t>
            </a:r>
          </a:p>
          <a:p>
            <a:pPr lvl="1"/>
            <a:r>
              <a:rPr lang="en-US" dirty="0"/>
              <a:t>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product pitch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/>
              <a:t>.</a:t>
            </a:r>
          </a:p>
          <a:p>
            <a:pPr lvl="1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Conceptual design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formal design </a:t>
            </a:r>
            <a:r>
              <a:rPr lang="en-US" dirty="0" smtClean="0"/>
              <a:t>document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Created by the software developers.</a:t>
            </a:r>
          </a:p>
          <a:p>
            <a:pPr lvl="1"/>
            <a:r>
              <a:rPr lang="en-US" dirty="0"/>
              <a:t>Understandable by the </a:t>
            </a:r>
            <a:r>
              <a:rPr lang="en-US" dirty="0" smtClean="0"/>
              <a:t>product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users, clients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stakeholders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6650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FD1F-3ED5-034B-8CE2-2EB79ED2FCF2}" type="slidenum">
              <a:rPr lang="en-US"/>
              <a:pPr/>
              <a:t>4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Design Contents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Problem</a:t>
            </a:r>
            <a:r>
              <a:rPr lang="en-US" dirty="0"/>
              <a:t> statement and objectives</a:t>
            </a:r>
            <a:r>
              <a:rPr lang="en-US" dirty="0" smtClean="0"/>
              <a:t>.</a:t>
            </a:r>
          </a:p>
          <a:p>
            <a:pPr lvl="6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What is the purpose of this application?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What will it do?</a:t>
            </a:r>
          </a:p>
          <a:p>
            <a:pPr lvl="2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Overview</a:t>
            </a:r>
            <a:r>
              <a:rPr lang="en-US" dirty="0"/>
              <a:t> of your </a:t>
            </a:r>
            <a:r>
              <a:rPr lang="en-US" dirty="0" smtClean="0"/>
              <a:t>solution</a:t>
            </a:r>
          </a:p>
          <a:p>
            <a:pPr lvl="7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list of major features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A description of your </a:t>
            </a:r>
            <a:r>
              <a:rPr lang="en-US" dirty="0" smtClean="0"/>
              <a:t>application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major modules and how they will interact with each other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High-level diagrams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No implementation </a:t>
            </a:r>
            <a:r>
              <a:rPr lang="en-US" dirty="0" smtClean="0"/>
              <a:t>details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3648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5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FD1F-3ED5-034B-8CE2-2EB79ED2FCF2}" type="slidenum">
              <a:rPr lang="en-US"/>
              <a:pPr/>
              <a:t>5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Design </a:t>
            </a:r>
            <a:r>
              <a:rPr lang="en-US" dirty="0" smtClean="0"/>
              <a:t>Contents,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Prototype</a:t>
            </a:r>
            <a:r>
              <a:rPr lang="en-US" dirty="0" smtClean="0"/>
              <a:t> </a:t>
            </a:r>
            <a:r>
              <a:rPr lang="en-US" dirty="0"/>
              <a:t>of a key use </a:t>
            </a:r>
            <a:r>
              <a:rPr lang="en-US" dirty="0" smtClean="0"/>
              <a:t>case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sequence of screen </a:t>
            </a:r>
            <a:r>
              <a:rPr lang="en-US" dirty="0" smtClean="0"/>
              <a:t>shots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Or a live </a:t>
            </a:r>
            <a:r>
              <a:rPr lang="en-US" dirty="0"/>
              <a:t>demo with mocked-up web pages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can be </a:t>
            </a:r>
            <a:r>
              <a:rPr lang="en-US" dirty="0" smtClean="0"/>
              <a:t>static pages)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Or Rails-generated web pages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8841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8516-72F5-414D-A396-54AE70A2AB4B}" type="slidenum">
              <a:rPr lang="en-US"/>
              <a:pPr/>
              <a:t>6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Conceptual Design Presentation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1789113" y="1417638"/>
            <a:ext cx="5526087" cy="1582737"/>
          </a:xfrm>
          <a:prstGeom prst="rect">
            <a:avLst/>
          </a:prstGeom>
          <a:noFill/>
          <a:ln w="28575">
            <a:solidFill>
              <a:srgbClr val="33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0">
                <a:solidFill>
                  <a:srgbClr val="000099"/>
                </a:solidFill>
                <a:latin typeface="Times New Roman" charset="0"/>
              </a:rPr>
              <a:t>Real-time Fault Analysis</a:t>
            </a:r>
            <a:br>
              <a:rPr lang="en-US" sz="3200" b="0">
                <a:solidFill>
                  <a:srgbClr val="000099"/>
                </a:solidFill>
                <a:latin typeface="Times New Roman" charset="0"/>
              </a:rPr>
            </a:br>
            <a:r>
              <a:rPr lang="en-US" sz="3200" b="0">
                <a:solidFill>
                  <a:srgbClr val="000099"/>
                </a:solidFill>
                <a:latin typeface="Times New Roman" charset="0"/>
              </a:rPr>
              <a:t>for</a:t>
            </a:r>
            <a:br>
              <a:rPr lang="en-US" sz="3200" b="0">
                <a:solidFill>
                  <a:srgbClr val="000099"/>
                </a:solidFill>
                <a:latin typeface="Times New Roman" charset="0"/>
              </a:rPr>
            </a:br>
            <a:r>
              <a:rPr lang="en-US" sz="3200" b="0">
                <a:solidFill>
                  <a:srgbClr val="000099"/>
                </a:solidFill>
                <a:latin typeface="Times New Roman" charset="0"/>
              </a:rPr>
              <a:t>Manned Space Vehicle Systems</a:t>
            </a: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2471738" y="5532438"/>
            <a:ext cx="42941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b="0"/>
              <a:t>(Based on a real NASA application</a:t>
            </a:r>
          </a:p>
          <a:p>
            <a:pPr algn="ctr"/>
            <a:r>
              <a:rPr lang="en-US" sz="2000" b="0"/>
              <a:t>and an actual presentation.)</a:t>
            </a:r>
            <a:endParaRPr lang="en-US" sz="2000" b="0">
              <a:solidFill>
                <a:schemeClr val="folHlink"/>
              </a:solidFill>
              <a:latin typeface="Times New Roman" charset="0"/>
            </a:endParaRPr>
          </a:p>
        </p:txBody>
      </p:sp>
      <p:pic>
        <p:nvPicPr>
          <p:cNvPr id="196613" name="Picture 5" descr="133830main_leave_earth_h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3246438"/>
            <a:ext cx="3886200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7104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354B-010A-F246-8FAD-9538E6073CF8}" type="slidenum">
              <a:rPr lang="en-US"/>
              <a:pPr/>
              <a:t>7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Statement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During emergency situations, a real-time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fault analysis system </a:t>
            </a:r>
            <a:r>
              <a:rPr lang="en-US" dirty="0"/>
              <a:t>must rapidly suggest correct remedies for the onboard astronauts to implement.</a:t>
            </a:r>
          </a:p>
          <a:p>
            <a:pPr lvl="5"/>
            <a:endParaRPr lang="en-US" dirty="0"/>
          </a:p>
          <a:p>
            <a:r>
              <a:rPr lang="en-US" dirty="0"/>
              <a:t>Space vehicle fault analysis is a daunting task, especially in extremely remote environments.</a:t>
            </a:r>
          </a:p>
        </p:txBody>
      </p:sp>
    </p:spTree>
    <p:extLst>
      <p:ext uri="{BB962C8B-B14F-4D97-AF65-F5344CB8AC3E}">
        <p14:creationId xmlns:p14="http://schemas.microsoft.com/office/powerpoint/2010/main" val="1072161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BAFC-073C-6844-880F-1DBEC7921AA3}" type="slidenum">
              <a:rPr lang="en-US"/>
              <a:pPr/>
              <a:t>8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Objectives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and develop a </a:t>
            </a:r>
            <a:r>
              <a:rPr lang="en-US" dirty="0">
                <a:solidFill>
                  <a:srgbClr val="B23C00"/>
                </a:solidFill>
              </a:rPr>
              <a:t>real-time fault analysis </a:t>
            </a:r>
            <a:r>
              <a:rPr lang="en-US" dirty="0"/>
              <a:t>system for manned space vehicles that overcomes the following challenges: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Diverse and disparate data sources</a:t>
            </a:r>
          </a:p>
          <a:p>
            <a:pPr lvl="1"/>
            <a:r>
              <a:rPr lang="en-US" dirty="0"/>
              <a:t>Incomplete or imprecise vehicle sensor data</a:t>
            </a:r>
          </a:p>
          <a:p>
            <a:pPr lvl="1"/>
            <a:r>
              <a:rPr lang="en-US" dirty="0"/>
              <a:t>Insufficient working knowledge of the vehicle system</a:t>
            </a:r>
          </a:p>
          <a:p>
            <a:pPr lvl="1"/>
            <a:r>
              <a:rPr lang="en-US" dirty="0"/>
              <a:t>Real time diagnosis and rapid response</a:t>
            </a:r>
          </a:p>
          <a:p>
            <a:pPr lvl="1"/>
            <a:r>
              <a:rPr lang="en-US" dirty="0"/>
              <a:t>Limited system resources</a:t>
            </a:r>
          </a:p>
          <a:p>
            <a:pPr lvl="1"/>
            <a:r>
              <a:rPr lang="en-US" dirty="0"/>
              <a:t>Loss of communication with ground </a:t>
            </a:r>
            <a:r>
              <a:rPr lang="en-US" dirty="0" smtClean="0"/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93429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8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8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8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8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8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98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8659" grpId="0" build="p" bldLvl="2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0DDC9-E2F4-FD48-B0FF-1A5FBE6C4E19}" type="slidenum">
              <a:rPr lang="en-US"/>
              <a:pPr/>
              <a:t>9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Features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web application that stores and remembers </a:t>
            </a:r>
            <a:r>
              <a:rPr lang="en-US" dirty="0">
                <a:solidFill>
                  <a:srgbClr val="B23C00"/>
                </a:solidFill>
              </a:rPr>
              <a:t>past faults </a:t>
            </a:r>
            <a:r>
              <a:rPr lang="en-US" dirty="0"/>
              <a:t>and their remedies in a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Each fault is defined by a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>
                <a:solidFill>
                  <a:srgbClr val="B23C00"/>
                </a:solidFill>
              </a:rPr>
              <a:t>snapshot </a:t>
            </a:r>
            <a:r>
              <a:rPr lang="en-US" dirty="0">
                <a:solidFill>
                  <a:srgbClr val="B23C00"/>
                </a:solidFill>
              </a:rPr>
              <a:t>of sensor readings</a:t>
            </a:r>
            <a:r>
              <a:rPr lang="en-US" dirty="0"/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Collect and integrate data </a:t>
            </a:r>
            <a:r>
              <a:rPr lang="en-US" dirty="0"/>
              <a:t>from various sources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Sensor readings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Parts lists and maintenance </a:t>
            </a:r>
            <a:r>
              <a:rPr lang="en-US" dirty="0" smtClean="0"/>
              <a:t>manuals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483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28736</TotalTime>
  <Words>838</Words>
  <Application>Microsoft Macintosh PowerPoint</Application>
  <PresentationFormat>On-screen Show (4:3)</PresentationFormat>
  <Paragraphs>268</Paragraphs>
  <Slides>26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8" baseType="lpstr">
      <vt:lpstr>Quadrant</vt:lpstr>
      <vt:lpstr>Micrografx Windows Draw 6.0 Drawing</vt:lpstr>
      <vt:lpstr>CS 160 and CMPE/SE 131 Software Engineering February 23 Class Meeting</vt:lpstr>
      <vt:lpstr>Conceptual Design</vt:lpstr>
      <vt:lpstr>Conceptual Design, cont’d</vt:lpstr>
      <vt:lpstr>Conceptual Design Contents</vt:lpstr>
      <vt:lpstr>Conceptual Design Contents, cont’d</vt:lpstr>
      <vt:lpstr>Example Conceptual Design Presentation</vt:lpstr>
      <vt:lpstr>Problem Statement</vt:lpstr>
      <vt:lpstr>Project Objectives</vt:lpstr>
      <vt:lpstr>Product Features</vt:lpstr>
      <vt:lpstr>Product Features, cont’d</vt:lpstr>
      <vt:lpstr>Major Modules</vt:lpstr>
      <vt:lpstr>Fault Analysis Use Case</vt:lpstr>
      <vt:lpstr>Fault Analysis Use Case, cont’d</vt:lpstr>
      <vt:lpstr>Fault Analysis Use Case, cont’d</vt:lpstr>
      <vt:lpstr>Fault Analysis Use Case, cont’d</vt:lpstr>
      <vt:lpstr>Use Case Demo</vt:lpstr>
      <vt:lpstr>Actual Screen Shot</vt:lpstr>
      <vt:lpstr>Assignment #4: Conceptual Design</vt:lpstr>
      <vt:lpstr>Assignment #4: Conceptual Design, cont’d</vt:lpstr>
      <vt:lpstr>Assignment #4: Conceptual Design, cont’d</vt:lpstr>
      <vt:lpstr>Assignment #4: Conceptual Design, cont’d</vt:lpstr>
      <vt:lpstr>Assignment #4: Conceptual Design, cont’d</vt:lpstr>
      <vt:lpstr>Assignment #4: Conceptual Design, cont’d</vt:lpstr>
      <vt:lpstr>Assignment #4: Conceptual Design, cont’d</vt:lpstr>
      <vt:lpstr>Assignment #4: Conceptual Design, cont’d</vt:lpstr>
      <vt:lpstr>Link to Design Video</vt:lpstr>
    </vt:vector>
  </TitlesOfParts>
  <Manager/>
  <Company>San Jose State University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369</cp:revision>
  <dcterms:created xsi:type="dcterms:W3CDTF">2008-01-12T03:52:55Z</dcterms:created>
  <dcterms:modified xsi:type="dcterms:W3CDTF">2016-02-25T13:10:37Z</dcterms:modified>
  <cp:category/>
</cp:coreProperties>
</file>