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321" r:id="rId3"/>
    <p:sldId id="332" r:id="rId4"/>
    <p:sldId id="322" r:id="rId5"/>
    <p:sldId id="326" r:id="rId6"/>
    <p:sldId id="327" r:id="rId7"/>
    <p:sldId id="328" r:id="rId8"/>
    <p:sldId id="329" r:id="rId9"/>
    <p:sldId id="331" r:id="rId10"/>
    <p:sldId id="323" r:id="rId11"/>
    <p:sldId id="325" r:id="rId12"/>
    <p:sldId id="333" r:id="rId13"/>
    <p:sldId id="324" r:id="rId14"/>
    <p:sldId id="334" r:id="rId15"/>
    <p:sldId id="335" r:id="rId16"/>
    <p:sldId id="337" r:id="rId17"/>
    <p:sldId id="336" r:id="rId18"/>
    <p:sldId id="338" r:id="rId19"/>
    <p:sldId id="339" r:id="rId20"/>
    <p:sldId id="340" r:id="rId21"/>
    <p:sldId id="341" r:id="rId22"/>
    <p:sldId id="342" r:id="rId23"/>
    <p:sldId id="343" r:id="rId24"/>
    <p:sldId id="345" r:id="rId25"/>
    <p:sldId id="344" r:id="rId26"/>
    <p:sldId id="346" r:id="rId27"/>
    <p:sldId id="347" r:id="rId28"/>
    <p:sldId id="348" r:id="rId29"/>
    <p:sldId id="349" r:id="rId30"/>
    <p:sldId id="350" r:id="rId31"/>
    <p:sldId id="351" r:id="rId32"/>
    <p:sldId id="352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B23C00"/>
    <a:srgbClr val="66CCFF"/>
    <a:srgbClr val="993300"/>
    <a:srgbClr val="0080FF"/>
    <a:srgbClr val="0033CC"/>
    <a:srgbClr val="CC99FF"/>
    <a:srgbClr val="99FF66"/>
    <a:srgbClr val="FF99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64" autoAdjust="0"/>
    <p:restoredTop sz="94660"/>
  </p:normalViewPr>
  <p:slideViewPr>
    <p:cSldViewPr>
      <p:cViewPr varScale="1">
        <p:scale>
          <a:sx n="131" d="100"/>
          <a:sy n="131" d="100"/>
        </p:scale>
        <p:origin x="-120" y="-6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55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ocalhost:3000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ocalhost:3000/posts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4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Rails will get the initial version of your web application up and running within minutes.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Traditionally, getting that first version to work </a:t>
            </a:r>
            <a:br>
              <a:rPr lang="en-US" dirty="0" smtClean="0"/>
            </a:br>
            <a:r>
              <a:rPr lang="en-US" dirty="0" smtClean="0"/>
              <a:t>has been very difficult.</a:t>
            </a:r>
          </a:p>
          <a:p>
            <a:pPr lvl="5"/>
            <a:endParaRPr lang="en-US" dirty="0"/>
          </a:p>
          <a:p>
            <a:r>
              <a:rPr lang="en-US" dirty="0" smtClean="0"/>
              <a:t>Once you have something working, you can incrementally build the rest of the application.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Always build on code that already works.</a:t>
            </a:r>
          </a:p>
          <a:p>
            <a:pPr lvl="1"/>
            <a:r>
              <a:rPr lang="en-US" dirty="0" smtClean="0"/>
              <a:t>And keep that code working!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51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i="1" dirty="0" smtClean="0"/>
              <a:t>Rails Crash Course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mkdir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code</a:t>
            </a:r>
          </a:p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cd code</a:t>
            </a:r>
          </a:p>
          <a:p>
            <a:pPr lvl="4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rails new blog</a:t>
            </a:r>
          </a:p>
          <a:p>
            <a:pPr lvl="5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We create a weblog app called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blog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will create the Rails directory structure and run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bundle install </a:t>
            </a:r>
            <a:r>
              <a:rPr lang="en-US" dirty="0" smtClean="0"/>
              <a:t>to download all the required gems (Ruby packages).</a:t>
            </a:r>
          </a:p>
          <a:p>
            <a:pPr lvl="1"/>
            <a:r>
              <a:rPr lang="en-US" dirty="0" smtClean="0"/>
              <a:t>This takes several minutes.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533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Rails Directory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25"/>
            <a:ext cx="8229600" cy="1036332"/>
          </a:xfrm>
        </p:spPr>
        <p:txBody>
          <a:bodyPr/>
          <a:lstStyle/>
          <a:p>
            <a:r>
              <a:rPr lang="en-US" dirty="0" smtClean="0"/>
              <a:t>Rails has created a directory structure for us.</a:t>
            </a:r>
          </a:p>
          <a:p>
            <a:pPr lvl="1"/>
            <a:r>
              <a:rPr lang="en-US" dirty="0" smtClean="0"/>
              <a:t>Top level subdirectories of the main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blog</a:t>
            </a:r>
            <a:r>
              <a:rPr lang="en-US" dirty="0" smtClean="0"/>
              <a:t> directory: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019815"/>
              </p:ext>
            </p:extLst>
          </p:nvPr>
        </p:nvGraphicFramePr>
        <p:xfrm>
          <a:off x="274367" y="2148810"/>
          <a:ext cx="8686705" cy="402336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026175"/>
                <a:gridCol w="7660530"/>
              </a:tblGrid>
              <a:tr h="283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Folder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Purpose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Where most application files are kept.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bin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Scripts</a:t>
                      </a:r>
                      <a:r>
                        <a:rPr lang="en-US" sz="1800" baseline="0" dirty="0" smtClean="0"/>
                        <a:t> to run bundle, rails, rake, and other command-line programs.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config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For those unavoidable configuration files.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db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Files to create</a:t>
                      </a:r>
                      <a:r>
                        <a:rPr lang="en-US" sz="1800" baseline="0" dirty="0" smtClean="0"/>
                        <a:t> and populate database tables.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lib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Any</a:t>
                      </a:r>
                      <a:r>
                        <a:rPr lang="en-US" sz="1800" baseline="0" dirty="0" smtClean="0"/>
                        <a:t> reusable library code that you write.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log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Log files generated when your application is running.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public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Files</a:t>
                      </a:r>
                      <a:r>
                        <a:rPr lang="en-US" sz="1800" baseline="0" dirty="0" smtClean="0"/>
                        <a:t> that are sent to users as if they were in the application root directory.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test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Automated tests.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tmp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Temporary files.</a:t>
                      </a:r>
                      <a:endParaRPr lang="en-US" sz="1800" dirty="0"/>
                    </a:p>
                  </a:txBody>
                  <a:tcPr/>
                </a:tc>
              </a:tr>
              <a:tr h="283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vendor</a:t>
                      </a:r>
                      <a:endParaRPr lang="en-US" sz="16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Third-party gems.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965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Rails Crash Course </a:t>
            </a:r>
            <a:r>
              <a:rPr lang="en-US" dirty="0" smtClean="0"/>
              <a:t>Example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cd blog</a:t>
            </a:r>
          </a:p>
          <a:p>
            <a:pPr lvl="4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bin/rails server</a:t>
            </a:r>
          </a:p>
          <a:p>
            <a:pPr lvl="4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Start Ruby’s built-in </a:t>
            </a:r>
            <a:r>
              <a:rPr lang="en-US" dirty="0" err="1" smtClean="0"/>
              <a:t>WEBrick</a:t>
            </a:r>
            <a:r>
              <a:rPr lang="en-US" dirty="0" smtClean="0"/>
              <a:t> web server.</a:t>
            </a:r>
          </a:p>
          <a:p>
            <a:pPr lvl="1"/>
            <a:r>
              <a:rPr lang="en-US" dirty="0" smtClean="0"/>
              <a:t>Windows: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ruby bin/rails </a:t>
            </a:r>
            <a:r>
              <a:rPr lang="en-US" dirty="0" smtClean="0"/>
              <a:t>server</a:t>
            </a:r>
          </a:p>
          <a:p>
            <a:pPr lvl="1"/>
            <a:r>
              <a:rPr lang="en-US" dirty="0">
                <a:hlinkClick r:id="rId2"/>
              </a:rPr>
              <a:t>http://localhost:</a:t>
            </a:r>
            <a:r>
              <a:rPr lang="en-US" dirty="0" smtClean="0">
                <a:hlinkClick r:id="rId2"/>
              </a:rPr>
              <a:t>3000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19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Rails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gem</a:t>
            </a:r>
          </a:p>
          <a:p>
            <a:pPr lvl="1"/>
            <a:r>
              <a:rPr lang="en-US" dirty="0" smtClean="0"/>
              <a:t>Installs Ruby gems.</a:t>
            </a:r>
          </a:p>
          <a:p>
            <a:pPr lvl="1"/>
            <a:r>
              <a:rPr lang="en-US" dirty="0" smtClean="0"/>
              <a:t>Gems dependencies are maintained by the Bundler.</a:t>
            </a:r>
          </a:p>
          <a:p>
            <a:pPr lvl="5"/>
            <a:endParaRPr lang="en-US" dirty="0" smtClean="0"/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bundle</a:t>
            </a:r>
          </a:p>
          <a:p>
            <a:pPr lvl="1"/>
            <a:r>
              <a:rPr lang="en-US" dirty="0" smtClean="0"/>
              <a:t>Interact with the Bundler to install and update gems needed by your application.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bin/bundle list</a:t>
            </a:r>
          </a:p>
          <a:p>
            <a:pPr lvl="5"/>
            <a:endParaRPr lang="en-US" dirty="0" smtClean="0"/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rake</a:t>
            </a:r>
          </a:p>
          <a:p>
            <a:pPr lvl="1"/>
            <a:r>
              <a:rPr lang="en-US" dirty="0" smtClean="0"/>
              <a:t>Automated build tool (think Unix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make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261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Rails </a:t>
            </a:r>
            <a:r>
              <a:rPr lang="en-US" dirty="0" smtClean="0"/>
              <a:t>Commands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rails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Create an application.</a:t>
            </a:r>
          </a:p>
          <a:p>
            <a:pPr lvl="1"/>
            <a:r>
              <a:rPr lang="en-US" dirty="0" smtClean="0"/>
              <a:t>Start the web server.</a:t>
            </a:r>
          </a:p>
          <a:p>
            <a:pPr lvl="1"/>
            <a:r>
              <a:rPr lang="en-US" dirty="0" smtClean="0"/>
              <a:t>Generate new code.</a:t>
            </a:r>
          </a:p>
          <a:p>
            <a:pPr lvl="1"/>
            <a:r>
              <a:rPr lang="en-US" dirty="0" smtClean="0"/>
              <a:t>Start an interactive Ruby console that runs </a:t>
            </a:r>
            <a:br>
              <a:rPr lang="en-US" dirty="0" smtClean="0"/>
            </a:br>
            <a:r>
              <a:rPr lang="en-US" dirty="0" smtClean="0"/>
              <a:t>within the application’s environment.</a:t>
            </a:r>
          </a:p>
          <a:p>
            <a:pPr lvl="1"/>
            <a:r>
              <a:rPr lang="en-US" dirty="0" smtClean="0"/>
              <a:t>Start a command-line interface </a:t>
            </a:r>
            <a:br>
              <a:rPr lang="en-US" dirty="0" smtClean="0"/>
            </a:br>
            <a:r>
              <a:rPr lang="en-US" dirty="0" smtClean="0"/>
              <a:t>to the application’s database.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47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Migrations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scripts that create and modify </a:t>
            </a:r>
            <a:br>
              <a:rPr lang="en-US" dirty="0" smtClean="0"/>
            </a:br>
            <a:r>
              <a:rPr lang="en-US" dirty="0" smtClean="0"/>
              <a:t>your database tables.</a:t>
            </a:r>
          </a:p>
          <a:p>
            <a:pPr lvl="5"/>
            <a:endParaRPr lang="en-US" dirty="0" smtClean="0"/>
          </a:p>
          <a:p>
            <a:pPr lvl="1"/>
            <a:r>
              <a:rPr lang="en-US" dirty="0"/>
              <a:t>Example: Add a column to a table.</a:t>
            </a:r>
          </a:p>
          <a:p>
            <a:pPr lvl="1"/>
            <a:r>
              <a:rPr lang="en-US" dirty="0" smtClean="0"/>
              <a:t>Stored </a:t>
            </a:r>
            <a:r>
              <a:rPr lang="en-US" dirty="0" smtClean="0"/>
              <a:t>in directory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/migrate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script is time-stamped (GMT)  so that Rails </a:t>
            </a:r>
            <a:br>
              <a:rPr lang="en-US" dirty="0" smtClean="0"/>
            </a:br>
            <a:r>
              <a:rPr lang="en-US" dirty="0" smtClean="0"/>
              <a:t>can keep track of which migrations have already been run.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bin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/rake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db:migrate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/>
              <a:t>to run migrations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File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schema.rb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contains </a:t>
            </a:r>
            <a:br>
              <a:rPr lang="en-US" dirty="0" smtClean="0"/>
            </a:br>
            <a:r>
              <a:rPr lang="en-US" dirty="0" smtClean="0"/>
              <a:t>the current database schema.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07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Scaffolding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A fast way to bootstrap an application!</a:t>
            </a:r>
          </a:p>
          <a:p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Generate a scaffold for </a:t>
            </a:r>
            <a:r>
              <a:rPr lang="en-US" dirty="0" smtClean="0">
                <a:solidFill>
                  <a:srgbClr val="B23C00"/>
                </a:solidFill>
              </a:rPr>
              <a:t>model</a:t>
            </a:r>
            <a:r>
              <a:rPr lang="en-US" dirty="0" smtClean="0"/>
              <a:t> called </a:t>
            </a:r>
            <a:r>
              <a:rPr lang="en-US" dirty="0" smtClean="0">
                <a:solidFill>
                  <a:srgbClr val="B23C00"/>
                </a:solidFill>
              </a:rPr>
              <a:t>Post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that will represent blog posts.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Each post will have a title (a string) </a:t>
            </a:r>
            <a:br>
              <a:rPr lang="en-US" dirty="0" smtClean="0"/>
            </a:br>
            <a:r>
              <a:rPr lang="en-US" dirty="0" smtClean="0"/>
              <a:t>and a body (a text field).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1173" y="1874537"/>
            <a:ext cx="864989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bin/rails generate scaffold Post </a:t>
            </a:r>
            <a:r>
              <a:rPr lang="en-US" sz="2000" b="1" dirty="0" err="1">
                <a:latin typeface="Courier New"/>
                <a:cs typeface="Courier New"/>
              </a:rPr>
              <a:t>title:string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latin typeface="Courier New"/>
                <a:cs typeface="Courier New"/>
              </a:rPr>
              <a:t>body:text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31224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Scaffolding Code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bin/rake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db:migrate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4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Run the initial database migration.</a:t>
            </a:r>
          </a:p>
          <a:p>
            <a:pPr lvl="1"/>
            <a:r>
              <a:rPr lang="en-US" dirty="0" smtClean="0"/>
              <a:t>Create a database table with fields: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Go </a:t>
            </a:r>
            <a:r>
              <a:rPr lang="en-US" dirty="0"/>
              <a:t>to: </a:t>
            </a:r>
            <a:r>
              <a:rPr lang="en-US" dirty="0">
                <a:hlinkClick r:id="rId2"/>
              </a:rPr>
              <a:t>http://localhost:3000/</a:t>
            </a:r>
            <a:r>
              <a:rPr lang="en-US" dirty="0" smtClean="0">
                <a:hlinkClick r:id="rId2"/>
              </a:rPr>
              <a:t>posts</a:t>
            </a:r>
            <a:r>
              <a:rPr lang="en-US" dirty="0" smtClean="0"/>
              <a:t> 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The first version of the application is already</a:t>
            </a:r>
            <a:br>
              <a:rPr lang="en-US" dirty="0" smtClean="0"/>
            </a:br>
            <a:r>
              <a:rPr lang="en-US" dirty="0" smtClean="0"/>
              <a:t>up and running!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25" y="2880366"/>
            <a:ext cx="1108146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id</a:t>
            </a:r>
          </a:p>
          <a:p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title</a:t>
            </a:r>
          </a:p>
          <a:p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body</a:t>
            </a:r>
            <a:endParaRPr lang="en-US" sz="2400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6171" y="2880366"/>
            <a:ext cx="20316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created_at</a:t>
            </a:r>
            <a:endParaRPr lang="en-US" sz="2400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sz="24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updated_at</a:t>
            </a:r>
            <a:endParaRPr lang="en-US" sz="2400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826437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Rails by default uses the </a:t>
            </a:r>
            <a:r>
              <a:rPr lang="en-US" dirty="0" smtClean="0">
                <a:solidFill>
                  <a:srgbClr val="B23C00"/>
                </a:solidFill>
              </a:rPr>
              <a:t>SQLite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relational database manager (RDBM).</a:t>
            </a:r>
          </a:p>
          <a:p>
            <a:pPr lvl="1"/>
            <a:r>
              <a:rPr lang="en-US" dirty="0" smtClean="0"/>
              <a:t>The other popular web RDBM is MySQL.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External tools to manage your databases: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SQLite Studio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SQLite Manager </a:t>
            </a:r>
            <a:r>
              <a:rPr lang="en-US" dirty="0" smtClean="0"/>
              <a:t>(Firefox browser add-on)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39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on Rails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</a:t>
            </a:r>
          </a:p>
          <a:p>
            <a:pPr lvl="1"/>
            <a:r>
              <a:rPr lang="en-US" dirty="0" smtClean="0"/>
              <a:t>A dynamic, object-oriented programming language</a:t>
            </a:r>
          </a:p>
          <a:p>
            <a:pPr lvl="1"/>
            <a:r>
              <a:rPr lang="en-US" dirty="0" smtClean="0"/>
              <a:t>Invented in 1993 by Yukihiro “</a:t>
            </a:r>
            <a:r>
              <a:rPr lang="en-US" dirty="0" err="1" smtClean="0"/>
              <a:t>Matz</a:t>
            </a:r>
            <a:r>
              <a:rPr lang="en-US" dirty="0" smtClean="0"/>
              <a:t>” Matsumoto</a:t>
            </a:r>
          </a:p>
          <a:p>
            <a:pPr lvl="1"/>
            <a:r>
              <a:rPr lang="en-US" dirty="0" smtClean="0"/>
              <a:t>Combines Perl, Smalltalk, Eiffel, Ada, and Lisp</a:t>
            </a:r>
          </a:p>
          <a:p>
            <a:pPr lvl="1"/>
            <a:r>
              <a:rPr lang="en-US" dirty="0" smtClean="0"/>
              <a:t>“A programmer’s best friend”</a:t>
            </a:r>
          </a:p>
          <a:p>
            <a:pPr lvl="4"/>
            <a:endParaRPr lang="en-US" dirty="0"/>
          </a:p>
          <a:p>
            <a:r>
              <a:rPr lang="en-US" dirty="0" smtClean="0"/>
              <a:t>Rails</a:t>
            </a:r>
          </a:p>
          <a:p>
            <a:pPr lvl="1"/>
            <a:r>
              <a:rPr lang="en-US" dirty="0" smtClean="0"/>
              <a:t>Open source, full stack web framework</a:t>
            </a:r>
          </a:p>
          <a:p>
            <a:pPr lvl="1"/>
            <a:r>
              <a:rPr lang="en-US" dirty="0" smtClean="0"/>
              <a:t>Runs on Ruby</a:t>
            </a:r>
          </a:p>
          <a:p>
            <a:pPr lvl="1"/>
            <a:r>
              <a:rPr lang="en-US" dirty="0" smtClean="0"/>
              <a:t>“Programmer happiness and productivity”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“Convention over configuration”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7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Object-Relational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is object-oriented.</a:t>
            </a:r>
          </a:p>
          <a:p>
            <a:r>
              <a:rPr lang="en-US" dirty="0" smtClean="0"/>
              <a:t>The database is table row-oriented.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Object-relational mapping </a:t>
            </a:r>
            <a:r>
              <a:rPr lang="en-US" dirty="0">
                <a:solidFill>
                  <a:srgbClr val="B23C00"/>
                </a:solidFill>
              </a:rPr>
              <a:t>(ORM) </a:t>
            </a:r>
            <a:r>
              <a:rPr lang="en-US" dirty="0" smtClean="0"/>
              <a:t>maps data between ruby objects and database table rows.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Rails uses the </a:t>
            </a:r>
            <a:r>
              <a:rPr lang="en-US" dirty="0" smtClean="0">
                <a:solidFill>
                  <a:srgbClr val="B23C00"/>
                </a:solidFill>
              </a:rPr>
              <a:t>Active Record design pattern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to implement ORM for your application.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There is a Ruby class for each database.</a:t>
            </a:r>
          </a:p>
          <a:p>
            <a:pPr lvl="1"/>
            <a:r>
              <a:rPr lang="en-US" dirty="0" smtClean="0"/>
              <a:t>Example: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Post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31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Rails Console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bin/rails console</a:t>
            </a:r>
          </a:p>
          <a:p>
            <a:pPr lvl="5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Start an interactive </a:t>
            </a:r>
            <a:r>
              <a:rPr lang="en-US" dirty="0"/>
              <a:t>Ruby </a:t>
            </a:r>
            <a:r>
              <a:rPr lang="en-US" dirty="0" smtClean="0"/>
              <a:t>console (the IRB).</a:t>
            </a:r>
          </a:p>
          <a:p>
            <a:pPr lvl="1"/>
            <a:r>
              <a:rPr lang="en-US" dirty="0" smtClean="0"/>
              <a:t>Your application’s environment </a:t>
            </a:r>
            <a:br>
              <a:rPr lang="en-US" dirty="0" smtClean="0"/>
            </a:br>
            <a:r>
              <a:rPr lang="en-US" dirty="0" smtClean="0"/>
              <a:t>is automatically loaded.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80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Database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67844"/>
          </a:xfrm>
        </p:spPr>
        <p:txBody>
          <a:bodyPr/>
          <a:lstStyle/>
          <a:p>
            <a:r>
              <a:rPr lang="en-US" dirty="0" smtClean="0"/>
              <a:t>The Ruby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Post</a:t>
            </a:r>
            <a:r>
              <a:rPr lang="en-US" dirty="0" smtClean="0"/>
              <a:t> class represents </a:t>
            </a:r>
            <a:br>
              <a:rPr lang="en-US" dirty="0" smtClean="0"/>
            </a:br>
            <a:r>
              <a:rPr lang="en-US" dirty="0" smtClean="0"/>
              <a:t>our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posts</a:t>
            </a:r>
            <a:r>
              <a:rPr lang="en-US" dirty="0" smtClean="0"/>
              <a:t> database table.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create</a:t>
            </a:r>
            <a:r>
              <a:rPr lang="en-US" dirty="0" smtClean="0"/>
              <a:t> method: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960" y="3154683"/>
            <a:ext cx="8911551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(main):006:0&gt;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Post.create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400" b="1" dirty="0">
                <a:latin typeface="Courier New"/>
                <a:cs typeface="Courier New"/>
              </a:rPr>
              <a:t>title: "Third post!", body: "This is my third post."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(1.5ms)  begin transaction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  SQL (0.4ms)  INSERT INTO "posts" ("title", "body", "</a:t>
            </a:r>
            <a:r>
              <a:rPr lang="en-US" sz="1400" b="1" dirty="0" err="1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", 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")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VALUES </a:t>
            </a:r>
            <a:r>
              <a:rPr lang="en-US" sz="1400" b="1" dirty="0">
                <a:latin typeface="Courier New"/>
                <a:cs typeface="Courier New"/>
              </a:rPr>
              <a:t>(?, ?, ?, ?)  [["title", "Third post!"],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           [</a:t>
            </a:r>
            <a:r>
              <a:rPr lang="en-US" sz="1400" b="1" dirty="0">
                <a:latin typeface="Courier New"/>
                <a:cs typeface="Courier New"/>
              </a:rPr>
              <a:t>"body", "This is my third post."],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                        [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", "2016-02-04 08:47:56.397971"],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           [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", "2016-02-04 08:47:56.397971"]]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(3.1ms)  commit transaction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=&gt; #&lt;Post id: 4, title: "Third post!", body: "This is my third post.", 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      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 smtClean="0">
                <a:latin typeface="Courier New"/>
                <a:cs typeface="Courier New"/>
              </a:rPr>
              <a:t>: "2016-02-04 08:47:56",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 smtClean="0">
                <a:latin typeface="Courier New"/>
                <a:cs typeface="Courier New"/>
              </a:rPr>
              <a:t>: "2016-02-04 08:47:56"&gt;</a:t>
            </a:r>
            <a:endParaRPr lang="en-US" sz="1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74144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Database </a:t>
            </a:r>
            <a:r>
              <a:rPr lang="en-US" dirty="0" smtClean="0"/>
              <a:t>Record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25"/>
            <a:ext cx="8229600" cy="140208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create</a:t>
            </a:r>
            <a:r>
              <a:rPr lang="en-US" dirty="0" smtClean="0"/>
              <a:t> method is actually a shortcut.</a:t>
            </a:r>
          </a:p>
          <a:p>
            <a:pPr lvl="1"/>
            <a:r>
              <a:rPr lang="en-US" dirty="0" smtClean="0"/>
              <a:t>Don</a:t>
            </a:r>
            <a:r>
              <a:rPr lang="uk-UA" dirty="0" smtClean="0"/>
              <a:t>’</a:t>
            </a:r>
            <a:r>
              <a:rPr lang="en-US" dirty="0" smtClean="0"/>
              <a:t>t forget to call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save</a:t>
            </a:r>
            <a:r>
              <a:rPr lang="en-US" dirty="0" smtClean="0"/>
              <a:t> method.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save</a:t>
            </a:r>
            <a:r>
              <a:rPr lang="en-US" dirty="0" smtClean="0"/>
              <a:t> returns true upon success.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2467" y="2606049"/>
            <a:ext cx="8588334" cy="35394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(main):007:0&gt;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Post.new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=&gt; </a:t>
            </a:r>
            <a:r>
              <a:rPr lang="en-US" sz="1400" b="1" dirty="0" smtClean="0">
                <a:latin typeface="Courier New"/>
                <a:cs typeface="Courier New"/>
              </a:rPr>
              <a:t>#</a:t>
            </a:r>
            <a:r>
              <a:rPr lang="en-US" sz="1400" b="1" dirty="0">
                <a:latin typeface="Courier New"/>
                <a:cs typeface="Courier New"/>
              </a:rPr>
              <a:t>&lt;Post id: nil, title: nil, body: nil, </a:t>
            </a:r>
            <a:r>
              <a:rPr lang="en-US" sz="1400" b="1" dirty="0" err="1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nil, 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nil&gt;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(main):008:0&gt;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post.title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= "Fourth post"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"Fourth post"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(main):009:0&gt;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post.body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= "This is my fourth post."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"This is my fourth post."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(main):010:0&gt;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post.save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  SQL (19.9ms)  INSERT INTO "posts" ("title", "body", "</a:t>
            </a:r>
            <a:r>
              <a:rPr lang="en-US" sz="1400" b="1" dirty="0" err="1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       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") VALUES (?, ?, ?, ?) 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[</a:t>
            </a:r>
            <a:r>
              <a:rPr lang="en-US" sz="1400" b="1" dirty="0">
                <a:latin typeface="Courier New"/>
                <a:cs typeface="Courier New"/>
              </a:rPr>
              <a:t>["title", "Fourth post"], ["body", "This is my fourth post."],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[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", "2016-02-04 08:52:05.818904"],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[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", "2016-02-04 08:52:05.818904"]]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(2.6ms)  commit transaction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=&gt; </a:t>
            </a:r>
            <a:r>
              <a:rPr lang="en-US" sz="1400" b="1" dirty="0" smtClean="0">
                <a:solidFill>
                  <a:srgbClr val="B23C00"/>
                </a:solidFill>
                <a:latin typeface="Courier New"/>
                <a:cs typeface="Courier New"/>
              </a:rPr>
              <a:t>true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540442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(Query) the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all</a:t>
            </a:r>
            <a:r>
              <a:rPr lang="en-US" dirty="0" smtClean="0"/>
              <a:t> method returns an array of records: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Ask for the first record: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3267" y="1874537"/>
            <a:ext cx="8480594" cy="24622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(main):011:0&gt; posts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Post.all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Post Load (0.2ms)  SELECT "posts".* FROM "posts"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</a:t>
            </a:r>
            <a:r>
              <a:rPr lang="en-US" sz="1400" b="1" dirty="0" err="1">
                <a:latin typeface="Courier New"/>
                <a:cs typeface="Courier New"/>
              </a:rPr>
              <a:t>ActiveRecord</a:t>
            </a:r>
            <a:r>
              <a:rPr lang="en-US" sz="1400" b="1" dirty="0">
                <a:latin typeface="Courier New"/>
                <a:cs typeface="Courier New"/>
              </a:rPr>
              <a:t>::Relation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[</a:t>
            </a:r>
            <a:r>
              <a:rPr lang="en-US" sz="1400" b="1" dirty="0">
                <a:latin typeface="Courier New"/>
                <a:cs typeface="Courier New"/>
              </a:rPr>
              <a:t>#&lt;Post id: 1, title: "First post!", body: "This is my very first post!",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07:53:07",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07:53:15"&gt;,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#</a:t>
            </a:r>
            <a:r>
              <a:rPr lang="en-US" sz="1400" b="1" dirty="0">
                <a:latin typeface="Courier New"/>
                <a:cs typeface="Courier New"/>
              </a:rPr>
              <a:t>&lt;Post id: 2, title: "Second post!", body: "This is my second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07:53:37",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07:53:37"&gt;,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#</a:t>
            </a:r>
            <a:r>
              <a:rPr lang="en-US" sz="1400" b="1" dirty="0">
                <a:latin typeface="Courier New"/>
                <a:cs typeface="Courier New"/>
              </a:rPr>
              <a:t>&lt;Post id: 4, title: "Third post!", body: "This is my third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08:47:56",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08:47:56"&gt;,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#</a:t>
            </a:r>
            <a:r>
              <a:rPr lang="en-US" sz="1400" b="1" dirty="0">
                <a:latin typeface="Courier New"/>
                <a:cs typeface="Courier New"/>
              </a:rPr>
              <a:t>&lt;Post id: 5, title: "Fourth post", body: "This is my fourth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08:52:05",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08:52:05"&gt;]&gt;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9467" y="4969933"/>
            <a:ext cx="8265115" cy="116955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(main):013:0&gt;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Post.first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Post Load (0.8ms)  SELECT  "posts".* FROM "posts" 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ORDER </a:t>
            </a:r>
            <a:r>
              <a:rPr lang="en-US" sz="1400" b="1" dirty="0">
                <a:latin typeface="Courier New"/>
                <a:cs typeface="Courier New"/>
              </a:rPr>
              <a:t>BY 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ASC LIMIT 1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1, title: "First post!", body: "This is my very first post!",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07:53:07",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07:53:15"&gt;</a:t>
            </a:r>
          </a:p>
        </p:txBody>
      </p:sp>
    </p:spTree>
    <p:extLst>
      <p:ext uri="{BB962C8B-B14F-4D97-AF65-F5344CB8AC3E}">
        <p14:creationId xmlns:p14="http://schemas.microsoft.com/office/powerpoint/2010/main" val="543773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(Query) the Database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Ask for the last record: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Query by record id: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3267" y="1893693"/>
            <a:ext cx="8049637" cy="116955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(main):015:0&gt;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Post.last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Post Load (0.2ms)  SELECT  "posts".* FROM "posts" 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        ORDER </a:t>
            </a:r>
            <a:r>
              <a:rPr lang="en-US" sz="1400" b="1" dirty="0">
                <a:latin typeface="Courier New"/>
                <a:cs typeface="Courier New"/>
              </a:rPr>
              <a:t>BY 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DESC LIMIT 1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5, title: "Fourth post", body: "This is my fourth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08:52:05",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08:52:05"&gt;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977634"/>
            <a:ext cx="8049637" cy="116955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b="1" dirty="0" err="1">
                <a:latin typeface="Courier New"/>
                <a:cs typeface="Courier New"/>
              </a:rPr>
              <a:t>irb</a:t>
            </a:r>
            <a:r>
              <a:rPr lang="fr-FR" sz="1400" b="1" dirty="0">
                <a:latin typeface="Courier New"/>
                <a:cs typeface="Courier New"/>
              </a:rPr>
              <a:t>(main):012:0&gt; </a:t>
            </a:r>
            <a:r>
              <a:rPr lang="fr-FR" sz="1400" b="1" dirty="0" smtClean="0">
                <a:latin typeface="Courier New"/>
                <a:cs typeface="Courier New"/>
              </a:rPr>
              <a:t>post = </a:t>
            </a:r>
            <a:r>
              <a:rPr lang="en-US" sz="1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Post.find</a:t>
            </a:r>
            <a:r>
              <a:rPr lang="en-US" sz="1400" b="1" dirty="0" smtClean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2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(0.1ms)  SELECT  "posts".* FROM "posts"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LIMIT 1  [["id", 2]]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2, title: "Second post!", body: "This is my second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07:53:37",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07:53:37"&gt;</a:t>
            </a:r>
          </a:p>
        </p:txBody>
      </p:sp>
    </p:spTree>
    <p:extLst>
      <p:ext uri="{BB962C8B-B14F-4D97-AF65-F5344CB8AC3E}">
        <p14:creationId xmlns:p14="http://schemas.microsoft.com/office/powerpoint/2010/main" val="661268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(Query) the Database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596624"/>
          </a:xfrm>
        </p:spPr>
        <p:txBody>
          <a:bodyPr/>
          <a:lstStyle/>
          <a:p>
            <a:r>
              <a:rPr lang="en-US" dirty="0" smtClean="0"/>
              <a:t>Query using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where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method.</a:t>
            </a:r>
          </a:p>
          <a:p>
            <a:pPr lvl="1"/>
            <a:r>
              <a:rPr lang="en-US" dirty="0" smtClean="0"/>
              <a:t>Returns a relation, so also use the </a:t>
            </a:r>
            <a:br>
              <a:rPr lang="en-US" dirty="0" smtClean="0"/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all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first</a:t>
            </a:r>
            <a:r>
              <a:rPr lang="en-US" dirty="0" smtClean="0"/>
              <a:t>, or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last</a:t>
            </a:r>
            <a:r>
              <a:rPr lang="en-US" dirty="0" smtClean="0"/>
              <a:t> method.</a:t>
            </a:r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3"/>
            <a:endParaRPr lang="en-US" dirty="0" smtClean="0"/>
          </a:p>
          <a:p>
            <a:r>
              <a:rPr lang="en-US" dirty="0" smtClean="0"/>
              <a:t>Query using the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find_by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shortcut method: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8667" y="2697488"/>
            <a:ext cx="8265115" cy="138499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(main):017:0&gt; </a:t>
            </a:r>
            <a:r>
              <a:rPr lang="en-US" sz="1400" b="1" dirty="0" smtClean="0">
                <a:latin typeface="Courier New"/>
                <a:cs typeface="Courier New"/>
              </a:rPr>
              <a:t>post = </a:t>
            </a:r>
            <a:r>
              <a:rPr lang="en-US" sz="1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Post.where</a:t>
            </a:r>
            <a:r>
              <a:rPr lang="en-US" sz="1400" b="1" dirty="0">
                <a:latin typeface="Courier New"/>
                <a:cs typeface="Courier New"/>
              </a:rPr>
              <a:t>(title: "First post!").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first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(1.7ms)  SELECT  "posts".* FROM "posts"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posts"."title</a:t>
            </a:r>
            <a:r>
              <a:rPr lang="en-US" sz="1400" b="1" dirty="0">
                <a:latin typeface="Courier New"/>
                <a:cs typeface="Courier New"/>
              </a:rPr>
              <a:t>" = ?  ORDER BY 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ASC </a:t>
            </a:r>
            <a:r>
              <a:rPr lang="en-US" sz="1400" b="1" dirty="0">
                <a:latin typeface="Courier New"/>
                <a:cs typeface="Courier New"/>
              </a:rPr>
              <a:t>LIMIT 1  [["title", "First post!"]]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1, title: "First post!", body: "This is my very first post!",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07:53:07",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07:53:15"&gt;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1800" y="4800585"/>
            <a:ext cx="8049637" cy="138499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(main):018:0&gt; 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Post.find_by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400" b="1" dirty="0">
                <a:latin typeface="Courier New"/>
                <a:cs typeface="Courier New"/>
              </a:rPr>
              <a:t>title: "Second post!"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(0.3ms)  SELECT  "posts".* FROM "posts"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posts"."title</a:t>
            </a:r>
            <a:r>
              <a:rPr lang="en-US" sz="1400" b="1" dirty="0">
                <a:latin typeface="Courier New"/>
                <a:cs typeface="Courier New"/>
              </a:rPr>
              <a:t>" = ? LIMIT 1 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[</a:t>
            </a:r>
            <a:r>
              <a:rPr lang="en-US" sz="1400" b="1" dirty="0">
                <a:latin typeface="Courier New"/>
                <a:cs typeface="Courier New"/>
              </a:rPr>
              <a:t>["title", "Second post!"]]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2, title: "Second post!", body: "This is my second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07:53:37",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07:53:37"&gt;</a:t>
            </a:r>
          </a:p>
        </p:txBody>
      </p:sp>
    </p:spTree>
    <p:extLst>
      <p:ext uri="{BB962C8B-B14F-4D97-AF65-F5344CB8AC3E}">
        <p14:creationId xmlns:p14="http://schemas.microsoft.com/office/powerpoint/2010/main" val="242390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the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93526"/>
          </a:xfrm>
        </p:spPr>
        <p:txBody>
          <a:bodyPr/>
          <a:lstStyle/>
          <a:p>
            <a:r>
              <a:rPr lang="en-US" dirty="0" smtClean="0"/>
              <a:t>Make changes to the record variable, </a:t>
            </a:r>
            <a:br>
              <a:rPr lang="en-US" dirty="0" smtClean="0"/>
            </a:br>
            <a:r>
              <a:rPr lang="en-US" dirty="0" smtClean="0"/>
              <a:t>and then call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save</a:t>
            </a:r>
            <a:r>
              <a:rPr lang="en-US" dirty="0" smtClean="0"/>
              <a:t> method.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save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 returns true upon success.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7940" y="2880748"/>
            <a:ext cx="8157376" cy="310854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(main):020:0&gt;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Post.find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4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(0.1ms)  SELECT  "posts".* FROM "posts"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LIMIT 1  [["id", 4]]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4, title: "Third post!", body: "This is my third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08:47:56",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08:47:56"&gt;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(main):021:0&gt;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post.body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= "My 3rd post."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"My 3rd post."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(main):022:0&gt;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post.save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  SQL (18.5ms)  UPDATE "posts" SET "body" = ?, 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 = ?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 [["body", "My 3rd post."],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[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", "2016-02-04 09:22:53.133946"], ["id", 4]]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(6.2ms)  commit transaction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=&gt; </a:t>
            </a:r>
            <a:r>
              <a:rPr lang="en-US" sz="1400" b="1" dirty="0" smtClean="0">
                <a:solidFill>
                  <a:srgbClr val="B23C00"/>
                </a:solidFill>
                <a:latin typeface="Courier New"/>
                <a:cs typeface="Courier New"/>
              </a:rPr>
              <a:t>true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8252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the </a:t>
            </a:r>
            <a:r>
              <a:rPr lang="en-US" dirty="0" smtClean="0"/>
              <a:t>Database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update</a:t>
            </a:r>
            <a:r>
              <a:rPr lang="en-US" dirty="0" smtClean="0"/>
              <a:t> method does the save.</a:t>
            </a:r>
          </a:p>
          <a:p>
            <a:pPr lvl="1"/>
            <a:r>
              <a:rPr lang="en-US" dirty="0" smtClean="0"/>
              <a:t>Returns true upon success.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9400" y="2438400"/>
            <a:ext cx="8265115" cy="28931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(main):023:0&gt;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Post.find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5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(0.1ms)  SELECT  "posts".* FROM "posts"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LIMIT 1  [["id", 5]]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5, title: "Fourth post", body: "This is my fourth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08:52:05",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08:52:05"&gt;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(main):024:0&gt;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post.update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body: "My 4th post"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  SQL (19.2ms)  UPDATE "posts" SET "body" = ?, 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 = ?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[</a:t>
            </a:r>
            <a:r>
              <a:rPr lang="en-US" sz="1400" b="1" dirty="0">
                <a:latin typeface="Courier New"/>
                <a:cs typeface="Courier New"/>
              </a:rPr>
              <a:t>["body", "My 4th post"],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[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", "2016-02-04 09:30:23.755547"], ["id", 5]]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(2.8ms)  commit transaction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</a:t>
            </a:r>
            <a:r>
              <a:rPr lang="en-US" sz="1400" b="1" dirty="0" smtClean="0">
                <a:latin typeface="Courier New"/>
                <a:cs typeface="Courier New"/>
              </a:rPr>
              <a:t>true</a:t>
            </a:r>
            <a:endParaRPr lang="en-US" sz="1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71681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036332"/>
          </a:xfrm>
        </p:spPr>
        <p:txBody>
          <a:bodyPr/>
          <a:lstStyle/>
          <a:p>
            <a:r>
              <a:rPr lang="en-US" dirty="0" smtClean="0"/>
              <a:t>Method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destroy</a:t>
            </a:r>
            <a:r>
              <a:rPr lang="en-US" dirty="0" smtClean="0"/>
              <a:t> deletes records.</a:t>
            </a:r>
          </a:p>
          <a:p>
            <a:pPr lvl="1"/>
            <a:r>
              <a:rPr lang="en-US" dirty="0" smtClean="0"/>
              <a:t>Returns the records that were deleted.</a:t>
            </a:r>
          </a:p>
          <a:p>
            <a:endParaRPr lang="en-US" dirty="0"/>
          </a:p>
          <a:p>
            <a:pPr lvl="3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3418" y="2364680"/>
            <a:ext cx="7941898" cy="28931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(main):025:0&gt;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Post.find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2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(0.2ms)  SELECT  "posts".* FROM "posts"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LIMIT 1  [["id", 2]]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2, title: "Second post!", body: "This is my second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07:53:37",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</a:t>
            </a:r>
            <a:r>
              <a:rPr lang="en-US" sz="1400" b="1" dirty="0" smtClean="0">
                <a:latin typeface="Courier New"/>
                <a:cs typeface="Courier New"/>
              </a:rPr>
              <a:t>37”&gt;</a:t>
            </a:r>
          </a:p>
          <a:p>
            <a:r>
              <a:rPr lang="en-US" sz="1400" b="1" dirty="0" err="1" smtClean="0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(main):026:0&gt;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post.destroy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de-DE" sz="1400" b="1" dirty="0">
                <a:latin typeface="Courier New"/>
                <a:cs typeface="Courier New"/>
              </a:rPr>
              <a:t>  SQL (1.7ms)  DELETE FROM "</a:t>
            </a:r>
            <a:r>
              <a:rPr lang="de-DE" sz="1400" b="1" dirty="0" err="1">
                <a:latin typeface="Courier New"/>
                <a:cs typeface="Courier New"/>
              </a:rPr>
              <a:t>posts</a:t>
            </a:r>
            <a:r>
              <a:rPr lang="de-DE" sz="1400" b="1" dirty="0">
                <a:latin typeface="Courier New"/>
                <a:cs typeface="Courier New"/>
              </a:rPr>
              <a:t>" WHERE "</a:t>
            </a:r>
            <a:r>
              <a:rPr lang="de-DE" sz="1400" b="1" dirty="0" err="1">
                <a:latin typeface="Courier New"/>
                <a:cs typeface="Courier New"/>
              </a:rPr>
              <a:t>posts</a:t>
            </a:r>
            <a:r>
              <a:rPr lang="de-DE" sz="1400" b="1" dirty="0">
                <a:latin typeface="Courier New"/>
                <a:cs typeface="Courier New"/>
              </a:rPr>
              <a:t>"."</a:t>
            </a:r>
            <a:r>
              <a:rPr lang="de-DE" sz="1400" b="1" dirty="0" err="1">
                <a:latin typeface="Courier New"/>
                <a:cs typeface="Courier New"/>
              </a:rPr>
              <a:t>id</a:t>
            </a:r>
            <a:r>
              <a:rPr lang="de-DE" sz="1400" b="1" dirty="0">
                <a:latin typeface="Courier New"/>
                <a:cs typeface="Courier New"/>
              </a:rPr>
              <a:t>" = ?  [["</a:t>
            </a:r>
            <a:r>
              <a:rPr lang="de-DE" sz="1400" b="1" dirty="0" err="1">
                <a:latin typeface="Courier New"/>
                <a:cs typeface="Courier New"/>
              </a:rPr>
              <a:t>id</a:t>
            </a:r>
            <a:r>
              <a:rPr lang="de-DE" sz="1400" b="1" dirty="0">
                <a:latin typeface="Courier New"/>
                <a:cs typeface="Courier New"/>
              </a:rPr>
              <a:t>", 2]]</a:t>
            </a:r>
          </a:p>
          <a:p>
            <a:r>
              <a:rPr lang="de-DE" sz="1400" b="1" dirty="0">
                <a:latin typeface="Courier New"/>
                <a:cs typeface="Courier New"/>
              </a:rPr>
              <a:t>   (5.6ms)  </a:t>
            </a:r>
            <a:r>
              <a:rPr lang="de-DE" sz="1400" b="1" dirty="0" err="1">
                <a:latin typeface="Courier New"/>
                <a:cs typeface="Courier New"/>
              </a:rPr>
              <a:t>commit</a:t>
            </a:r>
            <a:r>
              <a:rPr lang="de-DE" sz="1400" b="1" dirty="0">
                <a:latin typeface="Courier New"/>
                <a:cs typeface="Courier New"/>
              </a:rPr>
              <a:t> </a:t>
            </a:r>
            <a:r>
              <a:rPr lang="de-DE" sz="1400" b="1" dirty="0" err="1">
                <a:latin typeface="Courier New"/>
                <a:cs typeface="Courier New"/>
              </a:rPr>
              <a:t>transaction</a:t>
            </a:r>
            <a:endParaRPr lang="de-DE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=&gt; #&lt;Post id: 2, title: "Second post!", body: "This is my second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07:53:37",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07:53:37"&gt;</a:t>
            </a:r>
          </a:p>
        </p:txBody>
      </p:sp>
    </p:spTree>
    <p:extLst>
      <p:ext uri="{BB962C8B-B14F-4D97-AF65-F5344CB8AC3E}">
        <p14:creationId xmlns:p14="http://schemas.microsoft.com/office/powerpoint/2010/main" val="2845382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Stack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everything you need </a:t>
            </a:r>
            <a:br>
              <a:rPr lang="en-US" dirty="0" smtClean="0"/>
            </a:br>
            <a:r>
              <a:rPr lang="en-US" dirty="0" smtClean="0"/>
              <a:t>to build a web application that: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accepts user input</a:t>
            </a:r>
          </a:p>
          <a:p>
            <a:pPr lvl="1"/>
            <a:r>
              <a:rPr lang="en-US" dirty="0" smtClean="0"/>
              <a:t>queries databases</a:t>
            </a:r>
          </a:p>
          <a:p>
            <a:pPr lvl="1"/>
            <a:r>
              <a:rPr lang="en-US" dirty="0" smtClean="0"/>
              <a:t>responds with dynamically generated web pages</a:t>
            </a:r>
          </a:p>
          <a:p>
            <a:pPr lvl="5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72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036332"/>
          </a:xfrm>
        </p:spPr>
        <p:txBody>
          <a:bodyPr/>
          <a:lstStyle/>
          <a:p>
            <a:r>
              <a:rPr lang="en-US" dirty="0" smtClean="0"/>
              <a:t>Method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destroy_all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deletes from a relation.</a:t>
            </a:r>
          </a:p>
          <a:p>
            <a:pPr lvl="1"/>
            <a:r>
              <a:rPr lang="en-US" dirty="0" smtClean="0"/>
              <a:t>Returns the records that were deleted.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5339" y="2331732"/>
            <a:ext cx="8372855" cy="20313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(main):027:0&gt;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Post.where</a:t>
            </a:r>
            <a:r>
              <a:rPr lang="en-US" sz="1400" b="1" dirty="0">
                <a:latin typeface="Courier New"/>
                <a:cs typeface="Courier New"/>
              </a:rPr>
              <a:t>(title: "Fourth post").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destroy_all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Post Load (1.6ms)  SELECT "posts".* FROM "posts" WHERE "</a:t>
            </a:r>
            <a:r>
              <a:rPr lang="en-US" sz="1400" b="1" dirty="0" err="1">
                <a:latin typeface="Courier New"/>
                <a:cs typeface="Courier New"/>
              </a:rPr>
              <a:t>posts"."title</a:t>
            </a:r>
            <a:r>
              <a:rPr lang="en-US" sz="1400" b="1" dirty="0">
                <a:latin typeface="Courier New"/>
                <a:cs typeface="Courier New"/>
              </a:rPr>
              <a:t>" = ? 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  [</a:t>
            </a:r>
            <a:r>
              <a:rPr lang="en-US" sz="1400" b="1" dirty="0">
                <a:latin typeface="Courier New"/>
                <a:cs typeface="Courier New"/>
              </a:rPr>
              <a:t>["title", "Fourth post"]]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de-DE" sz="1400" b="1" dirty="0">
                <a:latin typeface="Courier New"/>
                <a:cs typeface="Courier New"/>
              </a:rPr>
              <a:t>  SQL (0.3ms)  DELETE FROM "</a:t>
            </a:r>
            <a:r>
              <a:rPr lang="de-DE" sz="1400" b="1" dirty="0" err="1">
                <a:latin typeface="Courier New"/>
                <a:cs typeface="Courier New"/>
              </a:rPr>
              <a:t>posts</a:t>
            </a:r>
            <a:r>
              <a:rPr lang="de-DE" sz="1400" b="1" dirty="0">
                <a:latin typeface="Courier New"/>
                <a:cs typeface="Courier New"/>
              </a:rPr>
              <a:t>" WHERE "</a:t>
            </a:r>
            <a:r>
              <a:rPr lang="de-DE" sz="1400" b="1" dirty="0" err="1">
                <a:latin typeface="Courier New"/>
                <a:cs typeface="Courier New"/>
              </a:rPr>
              <a:t>posts</a:t>
            </a:r>
            <a:r>
              <a:rPr lang="de-DE" sz="1400" b="1" dirty="0">
                <a:latin typeface="Courier New"/>
                <a:cs typeface="Courier New"/>
              </a:rPr>
              <a:t>"."</a:t>
            </a:r>
            <a:r>
              <a:rPr lang="de-DE" sz="1400" b="1" dirty="0" err="1">
                <a:latin typeface="Courier New"/>
                <a:cs typeface="Courier New"/>
              </a:rPr>
              <a:t>id</a:t>
            </a:r>
            <a:r>
              <a:rPr lang="de-DE" sz="1400" b="1" dirty="0">
                <a:latin typeface="Courier New"/>
                <a:cs typeface="Courier New"/>
              </a:rPr>
              <a:t>" = ?  [["</a:t>
            </a:r>
            <a:r>
              <a:rPr lang="de-DE" sz="1400" b="1" dirty="0" err="1">
                <a:latin typeface="Courier New"/>
                <a:cs typeface="Courier New"/>
              </a:rPr>
              <a:t>id</a:t>
            </a:r>
            <a:r>
              <a:rPr lang="de-DE" sz="1400" b="1" dirty="0">
                <a:latin typeface="Courier New"/>
                <a:cs typeface="Courier New"/>
              </a:rPr>
              <a:t>", 5]]</a:t>
            </a:r>
          </a:p>
          <a:p>
            <a:r>
              <a:rPr lang="de-DE" sz="1400" b="1" dirty="0">
                <a:latin typeface="Courier New"/>
                <a:cs typeface="Courier New"/>
              </a:rPr>
              <a:t>   (5.6ms)  </a:t>
            </a:r>
            <a:r>
              <a:rPr lang="de-DE" sz="1400" b="1" dirty="0" err="1">
                <a:latin typeface="Courier New"/>
                <a:cs typeface="Courier New"/>
              </a:rPr>
              <a:t>commit</a:t>
            </a:r>
            <a:r>
              <a:rPr lang="de-DE" sz="1400" b="1" dirty="0">
                <a:latin typeface="Courier New"/>
                <a:cs typeface="Courier New"/>
              </a:rPr>
              <a:t> </a:t>
            </a:r>
            <a:r>
              <a:rPr lang="de-DE" sz="1400" b="1" dirty="0" err="1">
                <a:latin typeface="Courier New"/>
                <a:cs typeface="Courier New"/>
              </a:rPr>
              <a:t>transaction</a:t>
            </a:r>
            <a:endParaRPr lang="de-DE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=&gt; [#&lt;Post id: 5, title: "Fourth post", body: "My 4th post",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08:52:05",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09:30:23"&gt;]</a:t>
            </a:r>
          </a:p>
        </p:txBody>
      </p:sp>
    </p:spTree>
    <p:extLst>
      <p:ext uri="{BB962C8B-B14F-4D97-AF65-F5344CB8AC3E}">
        <p14:creationId xmlns:p14="http://schemas.microsoft.com/office/powerpoint/2010/main" val="2333951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Use methods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count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minimum</a:t>
            </a:r>
            <a:r>
              <a:rPr lang="en-US" dirty="0" smtClean="0"/>
              <a:t>,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maximum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2057415"/>
            <a:ext cx="6972244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(main):006:0&gt;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Post.count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(0.2ms)  SELECT COUNT(*) FROM "posts"</a:t>
            </a:r>
          </a:p>
          <a:p>
            <a:r>
              <a:rPr lang="en-US" b="1" dirty="0">
                <a:latin typeface="Courier New"/>
                <a:cs typeface="Courier New"/>
              </a:rPr>
              <a:t>=&gt; 4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(main):007:0&gt;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Post.minimum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:id</a:t>
            </a:r>
          </a:p>
          <a:p>
            <a:r>
              <a:rPr lang="en-US" b="1" dirty="0">
                <a:latin typeface="Courier New"/>
                <a:cs typeface="Courier New"/>
              </a:rPr>
              <a:t>   (0.2ms)  SELECT MIN("</a:t>
            </a:r>
            <a:r>
              <a:rPr lang="en-US" b="1" dirty="0" err="1">
                <a:latin typeface="Courier New"/>
                <a:cs typeface="Courier New"/>
              </a:rPr>
              <a:t>posts"."id</a:t>
            </a:r>
            <a:r>
              <a:rPr lang="en-US" b="1" dirty="0">
                <a:latin typeface="Courier New"/>
                <a:cs typeface="Courier New"/>
              </a:rPr>
              <a:t>") FROM "posts"</a:t>
            </a:r>
          </a:p>
          <a:p>
            <a:r>
              <a:rPr lang="en-US" b="1" dirty="0">
                <a:latin typeface="Courier New"/>
                <a:cs typeface="Courier New"/>
              </a:rPr>
              <a:t>=&gt; 1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(main):008:0&gt;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Post.maximum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:id</a:t>
            </a:r>
          </a:p>
          <a:p>
            <a:r>
              <a:rPr lang="en-US" b="1" dirty="0">
                <a:latin typeface="Courier New"/>
                <a:cs typeface="Courier New"/>
              </a:rPr>
              <a:t>   (0.2ms)  SELECT MAX("</a:t>
            </a:r>
            <a:r>
              <a:rPr lang="en-US" b="1" dirty="0" err="1">
                <a:latin typeface="Courier New"/>
                <a:cs typeface="Courier New"/>
              </a:rPr>
              <a:t>posts"."id</a:t>
            </a:r>
            <a:r>
              <a:rPr lang="en-US" b="1" dirty="0">
                <a:latin typeface="Courier New"/>
                <a:cs typeface="Courier New"/>
              </a:rPr>
              <a:t>") FROM "posts"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4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8059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62"/>
            <a:ext cx="8229600" cy="1036331"/>
          </a:xfrm>
        </p:spPr>
        <p:txBody>
          <a:bodyPr/>
          <a:lstStyle/>
          <a:p>
            <a:r>
              <a:rPr lang="en-US" dirty="0" smtClean="0"/>
              <a:t>Stores the current state of your database.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schema.rb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1702" y="2195595"/>
            <a:ext cx="7726419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ActiveRecord</a:t>
            </a:r>
            <a:r>
              <a:rPr lang="en-US" sz="1400" b="1" dirty="0">
                <a:latin typeface="Courier New"/>
                <a:cs typeface="Courier New"/>
              </a:rPr>
              <a:t>::</a:t>
            </a:r>
            <a:r>
              <a:rPr lang="en-US" sz="1400" b="1" dirty="0" err="1">
                <a:latin typeface="Courier New"/>
                <a:cs typeface="Courier New"/>
              </a:rPr>
              <a:t>Schema.define</a:t>
            </a:r>
            <a:r>
              <a:rPr lang="en-US" sz="1400" b="1" dirty="0">
                <a:latin typeface="Courier New"/>
                <a:cs typeface="Courier New"/>
              </a:rPr>
              <a:t>(version: 20160122000915) do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</a:t>
            </a:r>
            <a:r>
              <a:rPr lang="en-US" sz="1400" b="1" dirty="0" err="1">
                <a:latin typeface="Courier New"/>
                <a:cs typeface="Courier New"/>
              </a:rPr>
              <a:t>create_table</a:t>
            </a:r>
            <a:r>
              <a:rPr lang="en-US" sz="1400" b="1" dirty="0">
                <a:latin typeface="Courier New"/>
                <a:cs typeface="Courier New"/>
              </a:rPr>
              <a:t> "comments", force: :cascade do |t|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t.string</a:t>
            </a:r>
            <a:r>
              <a:rPr lang="en-US" sz="1400" b="1" dirty="0">
                <a:latin typeface="Courier New"/>
                <a:cs typeface="Courier New"/>
              </a:rPr>
              <a:t>   "author"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t.text</a:t>
            </a:r>
            <a:r>
              <a:rPr lang="en-US" sz="1400" b="1" dirty="0">
                <a:latin typeface="Courier New"/>
                <a:cs typeface="Courier New"/>
              </a:rPr>
              <a:t>     "body"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t.integer</a:t>
            </a:r>
            <a:r>
              <a:rPr lang="en-US" sz="1400" b="1" dirty="0">
                <a:latin typeface="Courier New"/>
                <a:cs typeface="Courier New"/>
              </a:rPr>
              <a:t>  "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t.datetime</a:t>
            </a:r>
            <a:r>
              <a:rPr lang="en-US" sz="1400" b="1" dirty="0">
                <a:latin typeface="Courier New"/>
                <a:cs typeface="Courier New"/>
              </a:rPr>
              <a:t> "</a:t>
            </a:r>
            <a:r>
              <a:rPr lang="en-US" sz="1400" b="1" dirty="0" err="1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", null: false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t.datetime</a:t>
            </a:r>
            <a:r>
              <a:rPr lang="en-US" sz="1400" b="1" dirty="0">
                <a:latin typeface="Courier New"/>
                <a:cs typeface="Courier New"/>
              </a:rPr>
              <a:t> 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", null: false</a:t>
            </a:r>
          </a:p>
          <a:p>
            <a:r>
              <a:rPr lang="en-US" sz="1400" b="1" dirty="0">
                <a:latin typeface="Courier New"/>
                <a:cs typeface="Courier New"/>
              </a:rPr>
              <a:t>  end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</a:t>
            </a:r>
            <a:r>
              <a:rPr lang="en-US" sz="1400" b="1" dirty="0" err="1">
                <a:latin typeface="Courier New"/>
                <a:cs typeface="Courier New"/>
              </a:rPr>
              <a:t>add_index</a:t>
            </a:r>
            <a:r>
              <a:rPr lang="en-US" sz="1400" b="1" dirty="0">
                <a:latin typeface="Courier New"/>
                <a:cs typeface="Courier New"/>
              </a:rPr>
              <a:t> "comments", ["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"], name: "</a:t>
            </a:r>
            <a:r>
              <a:rPr lang="en-US" sz="1400" b="1" dirty="0" err="1">
                <a:latin typeface="Courier New"/>
                <a:cs typeface="Courier New"/>
              </a:rPr>
              <a:t>index_comments_on_post_id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</a:t>
            </a:r>
            <a:r>
              <a:rPr lang="en-US" sz="1400" b="1" dirty="0" err="1">
                <a:latin typeface="Courier New"/>
                <a:cs typeface="Courier New"/>
              </a:rPr>
              <a:t>create_table</a:t>
            </a:r>
            <a:r>
              <a:rPr lang="en-US" sz="1400" b="1" dirty="0">
                <a:latin typeface="Courier New"/>
                <a:cs typeface="Courier New"/>
              </a:rPr>
              <a:t> "posts", force: :cascade do |t|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t.string</a:t>
            </a:r>
            <a:r>
              <a:rPr lang="en-US" sz="1400" b="1" dirty="0">
                <a:latin typeface="Courier New"/>
                <a:cs typeface="Courier New"/>
              </a:rPr>
              <a:t>   "title"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t.text</a:t>
            </a:r>
            <a:r>
              <a:rPr lang="en-US" sz="1400" b="1" dirty="0">
                <a:latin typeface="Courier New"/>
                <a:cs typeface="Courier New"/>
              </a:rPr>
              <a:t>     "body"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t.datetime</a:t>
            </a:r>
            <a:r>
              <a:rPr lang="en-US" sz="1400" b="1" dirty="0">
                <a:latin typeface="Courier New"/>
                <a:cs typeface="Courier New"/>
              </a:rPr>
              <a:t> "</a:t>
            </a:r>
            <a:r>
              <a:rPr lang="en-US" sz="1400" b="1" dirty="0" err="1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", null: false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t.datetime</a:t>
            </a:r>
            <a:r>
              <a:rPr lang="en-US" sz="1400" b="1" dirty="0">
                <a:latin typeface="Courier New"/>
                <a:cs typeface="Courier New"/>
              </a:rPr>
              <a:t> 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", null: false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t.string</a:t>
            </a:r>
            <a:r>
              <a:rPr lang="en-US" sz="1400" b="1" dirty="0">
                <a:latin typeface="Courier New"/>
                <a:cs typeface="Courier New"/>
              </a:rPr>
              <a:t>   "author"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end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72443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Rails Mantra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Convention over configuration</a:t>
            </a:r>
          </a:p>
          <a:p>
            <a:pPr lvl="4"/>
            <a:endParaRPr lang="en-US" dirty="0" smtClean="0">
              <a:solidFill>
                <a:srgbClr val="B23C00"/>
              </a:solidFill>
            </a:endParaRPr>
          </a:p>
          <a:p>
            <a:pPr lvl="1"/>
            <a:r>
              <a:rPr lang="en-US" dirty="0" smtClean="0"/>
              <a:t>Rails expects a certain directory structure.</a:t>
            </a:r>
          </a:p>
          <a:p>
            <a:pPr lvl="1"/>
            <a:r>
              <a:rPr lang="en-US" dirty="0" smtClean="0"/>
              <a:t>Rails expects you to follow its naming conventions.</a:t>
            </a:r>
          </a:p>
          <a:p>
            <a:pPr lvl="1"/>
            <a:r>
              <a:rPr lang="en-US" dirty="0" smtClean="0"/>
              <a:t>If you do, “Everything should just work.”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Don’t repeat yourself (DRY)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Each part of a Rails web application has a single, specific place where it belongs.</a:t>
            </a:r>
          </a:p>
          <a:p>
            <a:pPr lvl="1"/>
            <a:r>
              <a:rPr lang="en-US" dirty="0" smtClean="0"/>
              <a:t>Things that can be inferred from another source don’t need to be specified anywhere.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52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1FB9-E1C1-0042-9413-E65235ABAD2F}" type="slidenum">
              <a:rPr lang="en-US"/>
              <a:pPr/>
              <a:t>5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Model-View-Controller </a:t>
            </a:r>
            <a:r>
              <a:rPr lang="en-US" dirty="0" smtClean="0"/>
              <a:t>Architecture (MVC)</a:t>
            </a:r>
            <a:endParaRPr lang="en-US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Model-View-Controller (MVC) </a:t>
            </a:r>
            <a:r>
              <a:rPr lang="en-US" dirty="0" smtClean="0"/>
              <a:t>architecture is </a:t>
            </a:r>
            <a:r>
              <a:rPr lang="en-US" dirty="0"/>
              <a:t>used for client-server </a:t>
            </a:r>
            <a:r>
              <a:rPr lang="en-US" dirty="0" smtClean="0"/>
              <a:t>applications that </a:t>
            </a:r>
            <a:r>
              <a:rPr lang="en-US" dirty="0"/>
              <a:t>include a user interface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Well-designed web applications </a:t>
            </a:r>
            <a:br>
              <a:rPr lang="en-US" dirty="0" smtClean="0"/>
            </a:br>
            <a:r>
              <a:rPr lang="en-US" dirty="0" smtClean="0"/>
              <a:t>use the MVC architecture.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48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1FB9-E1C1-0042-9413-E65235ABAD2F}" type="slidenum">
              <a:rPr lang="en-US"/>
              <a:pPr/>
              <a:t>6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MVC Objects</a:t>
            </a:r>
            <a:endParaRPr lang="en-US" i="1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Model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Maintain the data and knowledge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your application.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View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Display the model to the user.</a:t>
            </a:r>
          </a:p>
          <a:p>
            <a:pPr lvl="1"/>
            <a:r>
              <a:rPr lang="en-US" dirty="0"/>
              <a:t>The presentation layer.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Controller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Manage the application flow.</a:t>
            </a:r>
          </a:p>
          <a:p>
            <a:pPr lvl="1"/>
            <a:r>
              <a:rPr lang="en-US" dirty="0"/>
              <a:t>Handle user interactions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28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4D3C-E7E9-ED44-9B0B-4F40F6A91174}" type="slidenum">
              <a:rPr lang="en-US"/>
              <a:pPr/>
              <a:t>7</a:t>
            </a:fld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Model-View-</a:t>
            </a:r>
            <a:r>
              <a:rPr lang="en-US" dirty="0" smtClean="0"/>
              <a:t>Controller Operation</a:t>
            </a:r>
            <a:endParaRPr lang="en-US" i="1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7363" y="1235075"/>
            <a:ext cx="4389437" cy="49387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The user interacts with the controller to send it commands.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Via buttons, text fields, </a:t>
            </a:r>
            <a:br>
              <a:rPr lang="en-US" sz="1800" dirty="0"/>
            </a:br>
            <a:r>
              <a:rPr lang="en-US" sz="1800" dirty="0"/>
              <a:t>mouse actions, etc.</a:t>
            </a:r>
          </a:p>
          <a:p>
            <a:pPr lvl="3">
              <a:lnSpc>
                <a:spcPct val="80000"/>
              </a:lnSpc>
            </a:pPr>
            <a:endParaRPr lang="en-US" sz="1050" dirty="0"/>
          </a:p>
          <a:p>
            <a:pPr>
              <a:lnSpc>
                <a:spcPct val="80000"/>
              </a:lnSpc>
            </a:pPr>
            <a:r>
              <a:rPr lang="en-US" sz="2000" dirty="0"/>
              <a:t>The commands may tell the controller to modify the view directly, or the controller may alter the state of the model.</a:t>
            </a:r>
          </a:p>
          <a:p>
            <a:pPr lvl="3">
              <a:lnSpc>
                <a:spcPct val="80000"/>
              </a:lnSpc>
            </a:pPr>
            <a:endParaRPr lang="en-US" sz="1050" dirty="0"/>
          </a:p>
          <a:p>
            <a:pPr>
              <a:lnSpc>
                <a:spcPct val="80000"/>
              </a:lnSpc>
            </a:pPr>
            <a:r>
              <a:rPr lang="en-US" sz="2000" dirty="0"/>
              <a:t>The altered model causes the view to update how it displays the model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 data.</a:t>
            </a:r>
          </a:p>
          <a:p>
            <a:pPr lvl="3">
              <a:lnSpc>
                <a:spcPct val="80000"/>
              </a:lnSpc>
            </a:pPr>
            <a:endParaRPr lang="en-US" sz="1050" dirty="0"/>
          </a:p>
          <a:p>
            <a:pPr>
              <a:lnSpc>
                <a:spcPct val="80000"/>
              </a:lnSpc>
            </a:pPr>
            <a:r>
              <a:rPr lang="en-US" sz="2000" dirty="0"/>
              <a:t>The user may react to changes in the view by interacting with the controller to send new commands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198660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08125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3001" y="4983463"/>
            <a:ext cx="3045951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chemeClr val="folHlink"/>
                </a:solidFill>
              </a:rPr>
              <a:t>The user never manipulates </a:t>
            </a:r>
            <a:endParaRPr lang="en-US" sz="1800" dirty="0" smtClean="0">
              <a:solidFill>
                <a:schemeClr val="folHlink"/>
              </a:solidFill>
            </a:endParaRPr>
          </a:p>
          <a:p>
            <a:pPr algn="ctr"/>
            <a:r>
              <a:rPr lang="en-US" sz="1800" dirty="0" smtClean="0">
                <a:solidFill>
                  <a:schemeClr val="folHlink"/>
                </a:solidFill>
              </a:rPr>
              <a:t>the </a:t>
            </a:r>
            <a:r>
              <a:rPr lang="en-US" sz="1800" dirty="0">
                <a:solidFill>
                  <a:schemeClr val="folHlink"/>
                </a:solidFill>
              </a:rPr>
              <a:t>model directly, </a:t>
            </a:r>
            <a:endParaRPr lang="en-US" sz="1800" dirty="0" smtClean="0">
              <a:solidFill>
                <a:schemeClr val="folHlink"/>
              </a:solidFill>
            </a:endParaRPr>
          </a:p>
          <a:p>
            <a:pPr algn="ctr"/>
            <a:r>
              <a:rPr lang="en-US" sz="1800" dirty="0" smtClean="0">
                <a:solidFill>
                  <a:schemeClr val="folHlink"/>
                </a:solidFill>
              </a:rPr>
              <a:t>only </a:t>
            </a:r>
            <a:r>
              <a:rPr lang="en-US" sz="1800" dirty="0">
                <a:solidFill>
                  <a:schemeClr val="folHlink"/>
                </a:solidFill>
              </a:rPr>
              <a:t>through the controller</a:t>
            </a:r>
            <a:r>
              <a:rPr lang="en-US" sz="1800" dirty="0" smtClean="0">
                <a:solidFill>
                  <a:schemeClr val="folHlink"/>
                </a:solidFill>
              </a:rPr>
              <a:t>.</a:t>
            </a:r>
            <a:endParaRPr lang="en-US" sz="1800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560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FD6E-82EA-E049-BCF7-73A8340627A4}" type="slidenum">
              <a:rPr lang="en-US"/>
              <a:pPr/>
              <a:t>8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Model-View-Controller Example</a:t>
            </a:r>
          </a:p>
        </p:txBody>
      </p:sp>
      <p:grpSp>
        <p:nvGrpSpPr>
          <p:cNvPr id="199683" name="Group 3"/>
          <p:cNvGrpSpPr>
            <a:grpSpLocks/>
          </p:cNvGrpSpPr>
          <p:nvPr/>
        </p:nvGrpSpPr>
        <p:grpSpPr bwMode="auto">
          <a:xfrm>
            <a:off x="4297363" y="2058011"/>
            <a:ext cx="944562" cy="1371600"/>
            <a:chOff x="2707" y="1584"/>
            <a:chExt cx="595" cy="864"/>
          </a:xfrm>
        </p:grpSpPr>
        <p:sp>
          <p:nvSpPr>
            <p:cNvPr id="199684" name="Line 4"/>
            <p:cNvSpPr>
              <a:spLocks noChangeShapeType="1"/>
            </p:cNvSpPr>
            <p:nvPr/>
          </p:nvSpPr>
          <p:spPr bwMode="auto">
            <a:xfrm flipV="1">
              <a:off x="2707" y="1584"/>
              <a:ext cx="0" cy="864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685" name="Text Box 5"/>
            <p:cNvSpPr txBox="1">
              <a:spLocks noChangeArrowheads="1"/>
            </p:cNvSpPr>
            <p:nvPr/>
          </p:nvSpPr>
          <p:spPr bwMode="auto">
            <a:xfrm>
              <a:off x="2765" y="1987"/>
              <a:ext cx="53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alter state</a:t>
              </a:r>
            </a:p>
          </p:txBody>
        </p:sp>
      </p:grpSp>
      <p:grpSp>
        <p:nvGrpSpPr>
          <p:cNvPr id="199686" name="Group 6"/>
          <p:cNvGrpSpPr>
            <a:grpSpLocks/>
          </p:cNvGrpSpPr>
          <p:nvPr/>
        </p:nvGrpSpPr>
        <p:grpSpPr bwMode="auto">
          <a:xfrm>
            <a:off x="2378075" y="1783374"/>
            <a:ext cx="1554163" cy="731837"/>
            <a:chOff x="1498" y="1411"/>
            <a:chExt cx="979" cy="461"/>
          </a:xfrm>
        </p:grpSpPr>
        <p:sp>
          <p:nvSpPr>
            <p:cNvPr id="199687" name="Line 7"/>
            <p:cNvSpPr>
              <a:spLocks noChangeShapeType="1"/>
            </p:cNvSpPr>
            <p:nvPr/>
          </p:nvSpPr>
          <p:spPr bwMode="auto">
            <a:xfrm flipH="1">
              <a:off x="1498" y="1469"/>
              <a:ext cx="979" cy="403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688" name="Text Box 8"/>
            <p:cNvSpPr txBox="1">
              <a:spLocks noChangeArrowheads="1"/>
            </p:cNvSpPr>
            <p:nvPr/>
          </p:nvSpPr>
          <p:spPr bwMode="auto">
            <a:xfrm>
              <a:off x="1728" y="1411"/>
              <a:ext cx="40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update</a:t>
              </a:r>
            </a:p>
          </p:txBody>
        </p:sp>
      </p:grpSp>
      <p:grpSp>
        <p:nvGrpSpPr>
          <p:cNvPr id="199689" name="Group 9"/>
          <p:cNvGrpSpPr>
            <a:grpSpLocks/>
          </p:cNvGrpSpPr>
          <p:nvPr/>
        </p:nvGrpSpPr>
        <p:grpSpPr bwMode="auto">
          <a:xfrm>
            <a:off x="4754563" y="1783374"/>
            <a:ext cx="1281112" cy="731837"/>
            <a:chOff x="2995" y="1411"/>
            <a:chExt cx="807" cy="461"/>
          </a:xfrm>
        </p:grpSpPr>
        <p:sp>
          <p:nvSpPr>
            <p:cNvPr id="199690" name="Line 10"/>
            <p:cNvSpPr>
              <a:spLocks noChangeShapeType="1"/>
            </p:cNvSpPr>
            <p:nvPr/>
          </p:nvSpPr>
          <p:spPr bwMode="auto">
            <a:xfrm>
              <a:off x="2995" y="1469"/>
              <a:ext cx="807" cy="403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691" name="Text Box 11"/>
            <p:cNvSpPr txBox="1">
              <a:spLocks noChangeArrowheads="1"/>
            </p:cNvSpPr>
            <p:nvPr/>
          </p:nvSpPr>
          <p:spPr bwMode="auto">
            <a:xfrm>
              <a:off x="3283" y="1411"/>
              <a:ext cx="40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update</a:t>
              </a:r>
            </a:p>
          </p:txBody>
        </p:sp>
      </p:grpSp>
      <p:grpSp>
        <p:nvGrpSpPr>
          <p:cNvPr id="199692" name="Group 12"/>
          <p:cNvGrpSpPr>
            <a:grpSpLocks/>
          </p:cNvGrpSpPr>
          <p:nvPr/>
        </p:nvGrpSpPr>
        <p:grpSpPr bwMode="auto">
          <a:xfrm>
            <a:off x="549275" y="1600811"/>
            <a:ext cx="8137525" cy="2743200"/>
            <a:chOff x="346" y="1296"/>
            <a:chExt cx="5126" cy="1728"/>
          </a:xfrm>
        </p:grpSpPr>
        <p:sp>
          <p:nvSpPr>
            <p:cNvPr id="199693" name="Rectangle 13"/>
            <p:cNvSpPr>
              <a:spLocks noChangeArrowheads="1"/>
            </p:cNvSpPr>
            <p:nvPr/>
          </p:nvSpPr>
          <p:spPr bwMode="auto">
            <a:xfrm>
              <a:off x="2246" y="2448"/>
              <a:ext cx="922" cy="288"/>
            </a:xfrm>
            <a:prstGeom prst="rect">
              <a:avLst/>
            </a:prstGeom>
            <a:solidFill>
              <a:srgbClr val="CC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CONTROLLER</a:t>
              </a:r>
            </a:p>
          </p:txBody>
        </p:sp>
        <p:grpSp>
          <p:nvGrpSpPr>
            <p:cNvPr id="199694" name="Group 14"/>
            <p:cNvGrpSpPr>
              <a:grpSpLocks/>
            </p:cNvGrpSpPr>
            <p:nvPr/>
          </p:nvGrpSpPr>
          <p:grpSpPr bwMode="auto">
            <a:xfrm>
              <a:off x="346" y="1872"/>
              <a:ext cx="1152" cy="1152"/>
              <a:chOff x="1152" y="1584"/>
              <a:chExt cx="1152" cy="1152"/>
            </a:xfrm>
          </p:grpSpPr>
          <p:sp>
            <p:nvSpPr>
              <p:cNvPr id="199695" name="Rectangle 15"/>
              <p:cNvSpPr>
                <a:spLocks noChangeArrowheads="1"/>
              </p:cNvSpPr>
              <p:nvPr/>
            </p:nvSpPr>
            <p:spPr bwMode="auto">
              <a:xfrm>
                <a:off x="1152" y="1584"/>
                <a:ext cx="1152" cy="1152"/>
              </a:xfrm>
              <a:prstGeom prst="rect">
                <a:avLst/>
              </a:prstGeom>
              <a:solidFill>
                <a:srgbClr val="EAEAEA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696" name="Line 16"/>
              <p:cNvSpPr>
                <a:spLocks noChangeShapeType="1"/>
              </p:cNvSpPr>
              <p:nvPr/>
            </p:nvSpPr>
            <p:spPr bwMode="auto">
              <a:xfrm>
                <a:off x="1267" y="175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697" name="Line 17"/>
              <p:cNvSpPr>
                <a:spLocks noChangeShapeType="1"/>
              </p:cNvSpPr>
              <p:nvPr/>
            </p:nvSpPr>
            <p:spPr bwMode="auto">
              <a:xfrm>
                <a:off x="1613" y="175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698" name="Line 18"/>
              <p:cNvSpPr>
                <a:spLocks noChangeShapeType="1"/>
              </p:cNvSpPr>
              <p:nvPr/>
            </p:nvSpPr>
            <p:spPr bwMode="auto">
              <a:xfrm>
                <a:off x="1958" y="175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699" name="Line 19"/>
              <p:cNvSpPr>
                <a:spLocks noChangeShapeType="1"/>
              </p:cNvSpPr>
              <p:nvPr/>
            </p:nvSpPr>
            <p:spPr bwMode="auto">
              <a:xfrm>
                <a:off x="1267" y="187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0" name="Line 20"/>
              <p:cNvSpPr>
                <a:spLocks noChangeShapeType="1"/>
              </p:cNvSpPr>
              <p:nvPr/>
            </p:nvSpPr>
            <p:spPr bwMode="auto">
              <a:xfrm>
                <a:off x="1613" y="187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1" name="Line 21"/>
              <p:cNvSpPr>
                <a:spLocks noChangeShapeType="1"/>
              </p:cNvSpPr>
              <p:nvPr/>
            </p:nvSpPr>
            <p:spPr bwMode="auto">
              <a:xfrm>
                <a:off x="1958" y="187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2" name="Line 22"/>
              <p:cNvSpPr>
                <a:spLocks noChangeShapeType="1"/>
              </p:cNvSpPr>
              <p:nvPr/>
            </p:nvSpPr>
            <p:spPr bwMode="auto">
              <a:xfrm>
                <a:off x="1267" y="198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3" name="Line 23"/>
              <p:cNvSpPr>
                <a:spLocks noChangeShapeType="1"/>
              </p:cNvSpPr>
              <p:nvPr/>
            </p:nvSpPr>
            <p:spPr bwMode="auto">
              <a:xfrm>
                <a:off x="1613" y="198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4" name="Line 24"/>
              <p:cNvSpPr>
                <a:spLocks noChangeShapeType="1"/>
              </p:cNvSpPr>
              <p:nvPr/>
            </p:nvSpPr>
            <p:spPr bwMode="auto">
              <a:xfrm>
                <a:off x="1958" y="198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5" name="Line 25"/>
              <p:cNvSpPr>
                <a:spLocks noChangeShapeType="1"/>
              </p:cNvSpPr>
              <p:nvPr/>
            </p:nvSpPr>
            <p:spPr bwMode="auto">
              <a:xfrm>
                <a:off x="1267" y="210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6" name="Line 26"/>
              <p:cNvSpPr>
                <a:spLocks noChangeShapeType="1"/>
              </p:cNvSpPr>
              <p:nvPr/>
            </p:nvSpPr>
            <p:spPr bwMode="auto">
              <a:xfrm>
                <a:off x="1613" y="210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7" name="Line 27"/>
              <p:cNvSpPr>
                <a:spLocks noChangeShapeType="1"/>
              </p:cNvSpPr>
              <p:nvPr/>
            </p:nvSpPr>
            <p:spPr bwMode="auto">
              <a:xfrm>
                <a:off x="1958" y="210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8" name="Line 28"/>
              <p:cNvSpPr>
                <a:spLocks noChangeShapeType="1"/>
              </p:cNvSpPr>
              <p:nvPr/>
            </p:nvSpPr>
            <p:spPr bwMode="auto">
              <a:xfrm>
                <a:off x="1267" y="221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9" name="Line 29"/>
              <p:cNvSpPr>
                <a:spLocks noChangeShapeType="1"/>
              </p:cNvSpPr>
              <p:nvPr/>
            </p:nvSpPr>
            <p:spPr bwMode="auto">
              <a:xfrm>
                <a:off x="1613" y="221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0" name="Line 30"/>
              <p:cNvSpPr>
                <a:spLocks noChangeShapeType="1"/>
              </p:cNvSpPr>
              <p:nvPr/>
            </p:nvSpPr>
            <p:spPr bwMode="auto">
              <a:xfrm>
                <a:off x="1958" y="221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1" name="Line 31"/>
              <p:cNvSpPr>
                <a:spLocks noChangeShapeType="1"/>
              </p:cNvSpPr>
              <p:nvPr/>
            </p:nvSpPr>
            <p:spPr bwMode="auto">
              <a:xfrm>
                <a:off x="1267" y="233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2" name="Line 32"/>
              <p:cNvSpPr>
                <a:spLocks noChangeShapeType="1"/>
              </p:cNvSpPr>
              <p:nvPr/>
            </p:nvSpPr>
            <p:spPr bwMode="auto">
              <a:xfrm>
                <a:off x="1613" y="233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3" name="Line 33"/>
              <p:cNvSpPr>
                <a:spLocks noChangeShapeType="1"/>
              </p:cNvSpPr>
              <p:nvPr/>
            </p:nvSpPr>
            <p:spPr bwMode="auto">
              <a:xfrm>
                <a:off x="1958" y="233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4" name="Line 34"/>
              <p:cNvSpPr>
                <a:spLocks noChangeShapeType="1"/>
              </p:cNvSpPr>
              <p:nvPr/>
            </p:nvSpPr>
            <p:spPr bwMode="auto">
              <a:xfrm>
                <a:off x="1267" y="244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5" name="Line 35"/>
              <p:cNvSpPr>
                <a:spLocks noChangeShapeType="1"/>
              </p:cNvSpPr>
              <p:nvPr/>
            </p:nvSpPr>
            <p:spPr bwMode="auto">
              <a:xfrm>
                <a:off x="1613" y="244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6" name="Line 36"/>
              <p:cNvSpPr>
                <a:spLocks noChangeShapeType="1"/>
              </p:cNvSpPr>
              <p:nvPr/>
            </p:nvSpPr>
            <p:spPr bwMode="auto">
              <a:xfrm>
                <a:off x="1958" y="244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7" name="Line 37"/>
              <p:cNvSpPr>
                <a:spLocks noChangeShapeType="1"/>
              </p:cNvSpPr>
              <p:nvPr/>
            </p:nvSpPr>
            <p:spPr bwMode="auto">
              <a:xfrm>
                <a:off x="1267" y="256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8" name="Line 38"/>
              <p:cNvSpPr>
                <a:spLocks noChangeShapeType="1"/>
              </p:cNvSpPr>
              <p:nvPr/>
            </p:nvSpPr>
            <p:spPr bwMode="auto">
              <a:xfrm>
                <a:off x="1613" y="256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9" name="Line 39"/>
              <p:cNvSpPr>
                <a:spLocks noChangeShapeType="1"/>
              </p:cNvSpPr>
              <p:nvPr/>
            </p:nvSpPr>
            <p:spPr bwMode="auto">
              <a:xfrm>
                <a:off x="1958" y="256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9720" name="Group 40"/>
            <p:cNvGrpSpPr>
              <a:grpSpLocks/>
            </p:cNvGrpSpPr>
            <p:nvPr/>
          </p:nvGrpSpPr>
          <p:grpSpPr bwMode="auto">
            <a:xfrm>
              <a:off x="3802" y="1872"/>
              <a:ext cx="1670" cy="1152"/>
              <a:chOff x="3456" y="1584"/>
              <a:chExt cx="1670" cy="1152"/>
            </a:xfrm>
          </p:grpSpPr>
          <p:sp>
            <p:nvSpPr>
              <p:cNvPr id="199721" name="Rectangle 41"/>
              <p:cNvSpPr>
                <a:spLocks noChangeArrowheads="1"/>
              </p:cNvSpPr>
              <p:nvPr/>
            </p:nvSpPr>
            <p:spPr bwMode="auto">
              <a:xfrm>
                <a:off x="3456" y="1584"/>
                <a:ext cx="1670" cy="11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2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199722" name="Line 42"/>
              <p:cNvSpPr>
                <a:spLocks noChangeShapeType="1"/>
              </p:cNvSpPr>
              <p:nvPr/>
            </p:nvSpPr>
            <p:spPr bwMode="auto">
              <a:xfrm flipV="1">
                <a:off x="3629" y="1699"/>
                <a:ext cx="0" cy="92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23" name="Line 43"/>
              <p:cNvSpPr>
                <a:spLocks noChangeShapeType="1"/>
              </p:cNvSpPr>
              <p:nvPr/>
            </p:nvSpPr>
            <p:spPr bwMode="auto">
              <a:xfrm>
                <a:off x="3514" y="2506"/>
                <a:ext cx="14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24" name="Line 44"/>
              <p:cNvSpPr>
                <a:spLocks noChangeShapeType="1"/>
              </p:cNvSpPr>
              <p:nvPr/>
            </p:nvSpPr>
            <p:spPr bwMode="auto">
              <a:xfrm flipV="1">
                <a:off x="3571" y="2102"/>
                <a:ext cx="403" cy="231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25" name="Line 45"/>
              <p:cNvSpPr>
                <a:spLocks noChangeShapeType="1"/>
              </p:cNvSpPr>
              <p:nvPr/>
            </p:nvSpPr>
            <p:spPr bwMode="auto">
              <a:xfrm>
                <a:off x="3974" y="2102"/>
                <a:ext cx="288" cy="173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26" name="Line 46"/>
              <p:cNvSpPr>
                <a:spLocks noChangeShapeType="1"/>
              </p:cNvSpPr>
              <p:nvPr/>
            </p:nvSpPr>
            <p:spPr bwMode="auto">
              <a:xfrm flipV="1">
                <a:off x="4262" y="1814"/>
                <a:ext cx="519" cy="461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9727" name="Rectangle 47"/>
            <p:cNvSpPr>
              <a:spLocks noChangeArrowheads="1"/>
            </p:cNvSpPr>
            <p:nvPr/>
          </p:nvSpPr>
          <p:spPr bwMode="auto">
            <a:xfrm>
              <a:off x="2419" y="1296"/>
              <a:ext cx="634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MODEL</a:t>
              </a:r>
            </a:p>
          </p:txBody>
        </p:sp>
      </p:grpSp>
      <p:sp>
        <p:nvSpPr>
          <p:cNvPr id="199729" name="Text Box 49"/>
          <p:cNvSpPr txBox="1">
            <a:spLocks noChangeArrowheads="1"/>
          </p:cNvSpPr>
          <p:nvPr/>
        </p:nvSpPr>
        <p:spPr bwMode="auto">
          <a:xfrm>
            <a:off x="914400" y="4350361"/>
            <a:ext cx="1085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VIEW #1</a:t>
            </a:r>
          </a:p>
        </p:txBody>
      </p:sp>
      <p:sp>
        <p:nvSpPr>
          <p:cNvPr id="199730" name="Text Box 50"/>
          <p:cNvSpPr txBox="1">
            <a:spLocks noChangeArrowheads="1"/>
          </p:cNvSpPr>
          <p:nvPr/>
        </p:nvSpPr>
        <p:spPr bwMode="auto">
          <a:xfrm>
            <a:off x="6858000" y="4350361"/>
            <a:ext cx="1085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VIEW #2</a:t>
            </a:r>
          </a:p>
        </p:txBody>
      </p:sp>
      <p:grpSp>
        <p:nvGrpSpPr>
          <p:cNvPr id="199739" name="Group 59"/>
          <p:cNvGrpSpPr>
            <a:grpSpLocks/>
          </p:cNvGrpSpPr>
          <p:nvPr/>
        </p:nvGrpSpPr>
        <p:grpSpPr bwMode="auto">
          <a:xfrm>
            <a:off x="4013200" y="4585311"/>
            <a:ext cx="558800" cy="1038225"/>
            <a:chOff x="2528" y="3024"/>
            <a:chExt cx="352" cy="654"/>
          </a:xfrm>
        </p:grpSpPr>
        <p:grpSp>
          <p:nvGrpSpPr>
            <p:cNvPr id="199732" name="Group 52"/>
            <p:cNvGrpSpPr>
              <a:grpSpLocks/>
            </p:cNvGrpSpPr>
            <p:nvPr/>
          </p:nvGrpSpPr>
          <p:grpSpPr bwMode="auto">
            <a:xfrm>
              <a:off x="2592" y="3024"/>
              <a:ext cx="230" cy="404"/>
              <a:chOff x="634" y="1238"/>
              <a:chExt cx="230" cy="404"/>
            </a:xfrm>
          </p:grpSpPr>
          <p:sp>
            <p:nvSpPr>
              <p:cNvPr id="199733" name="Oval 53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734" name="Line 54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35" name="Line 55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36" name="Line 56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37" name="Line 57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9738" name="Text Box 58"/>
            <p:cNvSpPr txBox="1">
              <a:spLocks noChangeArrowheads="1"/>
            </p:cNvSpPr>
            <p:nvPr/>
          </p:nvSpPr>
          <p:spPr bwMode="auto">
            <a:xfrm>
              <a:off x="2528" y="3486"/>
              <a:ext cx="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User</a:t>
              </a:r>
            </a:p>
          </p:txBody>
        </p:sp>
      </p:grpSp>
      <p:grpSp>
        <p:nvGrpSpPr>
          <p:cNvPr id="199742" name="Group 62"/>
          <p:cNvGrpSpPr>
            <a:grpSpLocks/>
          </p:cNvGrpSpPr>
          <p:nvPr/>
        </p:nvGrpSpPr>
        <p:grpSpPr bwMode="auto">
          <a:xfrm>
            <a:off x="4297363" y="3886811"/>
            <a:ext cx="1314450" cy="639763"/>
            <a:chOff x="2707" y="2736"/>
            <a:chExt cx="828" cy="403"/>
          </a:xfrm>
        </p:grpSpPr>
        <p:sp>
          <p:nvSpPr>
            <p:cNvPr id="199740" name="Line 60"/>
            <p:cNvSpPr>
              <a:spLocks noChangeShapeType="1"/>
            </p:cNvSpPr>
            <p:nvPr/>
          </p:nvSpPr>
          <p:spPr bwMode="auto">
            <a:xfrm flipV="1">
              <a:off x="2707" y="2736"/>
              <a:ext cx="0" cy="403"/>
            </a:xfrm>
            <a:prstGeom prst="line">
              <a:avLst/>
            </a:prstGeom>
            <a:noFill/>
            <a:ln w="5715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741" name="Text Box 61"/>
            <p:cNvSpPr txBox="1">
              <a:spLocks noChangeArrowheads="1"/>
            </p:cNvSpPr>
            <p:nvPr/>
          </p:nvSpPr>
          <p:spPr bwMode="auto">
            <a:xfrm>
              <a:off x="2765" y="2909"/>
              <a:ext cx="77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send command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4254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9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29" grpId="0"/>
      <p:bldP spid="1997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the MVC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Well-established industry convention.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Well-defined roles for the objects of a </a:t>
            </a:r>
            <a:br>
              <a:rPr lang="en-US" dirty="0" smtClean="0"/>
            </a:br>
            <a:r>
              <a:rPr lang="en-US" dirty="0" smtClean="0"/>
              <a:t>GUI-based client-server application.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Once interfaces are designed and agreed upon, developers can work independently.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MVC architectures are supported by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web application frameworks</a:t>
            </a:r>
            <a:r>
              <a:rPr lang="en-US" dirty="0" smtClean="0"/>
              <a:t> like Rails.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14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24641</TotalTime>
  <Words>1800</Words>
  <Application>Microsoft Macintosh PowerPoint</Application>
  <PresentationFormat>On-screen Show (4:3)</PresentationFormat>
  <Paragraphs>384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Quadrant</vt:lpstr>
      <vt:lpstr>CS 160 and CMPE/SE 131 Software Engineering February 4 Class Meeting</vt:lpstr>
      <vt:lpstr>Ruby on Rails</vt:lpstr>
      <vt:lpstr>Full Stack Framework</vt:lpstr>
      <vt:lpstr>Rails Mantra</vt:lpstr>
      <vt:lpstr>Model-View-Controller Architecture (MVC)</vt:lpstr>
      <vt:lpstr>Three Types of MVC Objects</vt:lpstr>
      <vt:lpstr>Model-View-Controller Operation</vt:lpstr>
      <vt:lpstr>Model-View-Controller Example</vt:lpstr>
      <vt:lpstr>Advantages of the MVC Architecture</vt:lpstr>
      <vt:lpstr>Fast Start</vt:lpstr>
      <vt:lpstr>The Rails Crash Course Example</vt:lpstr>
      <vt:lpstr>Rails Directory Structure</vt:lpstr>
      <vt:lpstr>The Rails Crash Course Example, cont’d</vt:lpstr>
      <vt:lpstr>Rails Commands</vt:lpstr>
      <vt:lpstr>Rails Commands, cont’d</vt:lpstr>
      <vt:lpstr>Database Migrations</vt:lpstr>
      <vt:lpstr>Generate Scaffolding Code</vt:lpstr>
      <vt:lpstr>Generate Scaffolding Code, cont’d</vt:lpstr>
      <vt:lpstr>SQLite</vt:lpstr>
      <vt:lpstr>Object-Relational Mapping</vt:lpstr>
      <vt:lpstr>The Rails Console</vt:lpstr>
      <vt:lpstr>Create a Database Record</vt:lpstr>
      <vt:lpstr>Create a Database Record, cont’d</vt:lpstr>
      <vt:lpstr>Read (Query) the Database</vt:lpstr>
      <vt:lpstr>Read (Query) the Database, cont’d</vt:lpstr>
      <vt:lpstr>Read (Query) the Database, cont’d</vt:lpstr>
      <vt:lpstr>Update the Database</vt:lpstr>
      <vt:lpstr>Update the Database, cont’d</vt:lpstr>
      <vt:lpstr>Delete Records</vt:lpstr>
      <vt:lpstr>Delete Records</vt:lpstr>
      <vt:lpstr>Query Calculations</vt:lpstr>
      <vt:lpstr>Database Schema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244</cp:revision>
  <dcterms:created xsi:type="dcterms:W3CDTF">2008-01-12T03:52:55Z</dcterms:created>
  <dcterms:modified xsi:type="dcterms:W3CDTF">2016-02-05T08:31:36Z</dcterms:modified>
  <cp:category/>
</cp:coreProperties>
</file>