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embeddings/Microsoft_Equation1.bin" ContentType="application/vnd.openxmlformats-officedocument.oleObject"/>
  <Override PartName="/ppt/embeddings/Microsoft_Equation2.bin" ContentType="application/vnd.openxmlformats-officedocument.oleObject"/>
  <Override PartName="/ppt/embeddings/Microsoft_Equation3.bin" ContentType="application/vnd.openxmlformats-officedocument.oleObject"/>
  <Override PartName="/ppt/embeddings/Microsoft_Equation4.bin" ContentType="application/vnd.openxmlformats-officedocument.oleObject"/>
  <Override PartName="/ppt/embeddings/Microsoft_Equation5.bin" ContentType="application/vnd.openxmlformats-officedocument.oleObject"/>
  <Override PartName="/ppt/embeddings/Microsoft_Equation6.bin" ContentType="application/vnd.openxmlformats-officedocument.oleObject"/>
  <Override PartName="/ppt/embeddings/Microsoft_Equation7.bin" ContentType="application/vnd.openxmlformats-officedocument.oleObject"/>
  <Override PartName="/ppt/embeddings/Microsoft_Equation8.bin" ContentType="application/vnd.openxmlformats-officedocument.oleObject"/>
  <Override PartName="/ppt/embeddings/Microsoft_Equation9.bin" ContentType="application/vnd.openxmlformats-officedocument.oleObject"/>
  <Override PartName="/ppt/embeddings/Microsoft_Equation10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28"/>
  </p:notesMasterIdLst>
  <p:handoutMasterIdLst>
    <p:handoutMasterId r:id="rId29"/>
  </p:handoutMasterIdLst>
  <p:sldIdLst>
    <p:sldId id="256" r:id="rId2"/>
    <p:sldId id="378" r:id="rId3"/>
    <p:sldId id="354" r:id="rId4"/>
    <p:sldId id="355" r:id="rId5"/>
    <p:sldId id="356" r:id="rId6"/>
    <p:sldId id="357" r:id="rId7"/>
    <p:sldId id="358" r:id="rId8"/>
    <p:sldId id="359" r:id="rId9"/>
    <p:sldId id="360" r:id="rId10"/>
    <p:sldId id="361" r:id="rId11"/>
    <p:sldId id="362" r:id="rId12"/>
    <p:sldId id="363" r:id="rId13"/>
    <p:sldId id="364" r:id="rId14"/>
    <p:sldId id="365" r:id="rId15"/>
    <p:sldId id="366" r:id="rId16"/>
    <p:sldId id="367" r:id="rId17"/>
    <p:sldId id="369" r:id="rId18"/>
    <p:sldId id="368" r:id="rId19"/>
    <p:sldId id="370" r:id="rId20"/>
    <p:sldId id="371" r:id="rId21"/>
    <p:sldId id="373" r:id="rId22"/>
    <p:sldId id="374" r:id="rId23"/>
    <p:sldId id="372" r:id="rId24"/>
    <p:sldId id="375" r:id="rId25"/>
    <p:sldId id="376" r:id="rId26"/>
    <p:sldId id="377" r:id="rId2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CC66"/>
    <a:srgbClr val="ADE2FF"/>
    <a:srgbClr val="66FFFF"/>
    <a:srgbClr val="B1E754"/>
    <a:srgbClr val="400080"/>
    <a:srgbClr val="66CCFF"/>
    <a:srgbClr val="A12A03"/>
    <a:srgbClr val="B23C00"/>
    <a:srgbClr val="A400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047" autoAdjust="0"/>
    <p:restoredTop sz="98450" autoAdjust="0"/>
  </p:normalViewPr>
  <p:slideViewPr>
    <p:cSldViewPr>
      <p:cViewPr varScale="1">
        <p:scale>
          <a:sx n="127" d="100"/>
          <a:sy n="127" d="100"/>
        </p:scale>
        <p:origin x="-120" y="-296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Relationship Id="rId2" Type="http://schemas.openxmlformats.org/officeDocument/2006/relationships/image" Target="../media/image6.emf"/><Relationship Id="rId3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Relationship Id="rId2" Type="http://schemas.openxmlformats.org/officeDocument/2006/relationships/image" Target="../media/image10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Relationship Id="rId2" Type="http://schemas.openxmlformats.org/officeDocument/2006/relationships/image" Target="../media/image12.emf"/><Relationship Id="rId3" Type="http://schemas.openxmlformats.org/officeDocument/2006/relationships/image" Target="../media/image1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5/11/16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6294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Spring 2016: May </a:t>
            </a:r>
            <a:r>
              <a:rPr lang="en-US" sz="1000" baseline="0" dirty="0" smtClean="0"/>
              <a:t>12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303449" y="6263609"/>
            <a:ext cx="28150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154: Formal Languages and Computability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omputerhistory.org/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1.bin"/><Relationship Id="rId4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2.bin"/><Relationship Id="rId4" Type="http://schemas.openxmlformats.org/officeDocument/2006/relationships/image" Target="../media/image5.emf"/><Relationship Id="rId5" Type="http://schemas.openxmlformats.org/officeDocument/2006/relationships/oleObject" Target="../embeddings/Microsoft_Equation3.bin"/><Relationship Id="rId6" Type="http://schemas.openxmlformats.org/officeDocument/2006/relationships/image" Target="../media/image6.emf"/><Relationship Id="rId7" Type="http://schemas.openxmlformats.org/officeDocument/2006/relationships/oleObject" Target="../embeddings/Microsoft_Equation4.bin"/><Relationship Id="rId8" Type="http://schemas.openxmlformats.org/officeDocument/2006/relationships/image" Target="../media/image7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5.bin"/><Relationship Id="rId4" Type="http://schemas.openxmlformats.org/officeDocument/2006/relationships/image" Target="../media/image8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6.bin"/><Relationship Id="rId4" Type="http://schemas.openxmlformats.org/officeDocument/2006/relationships/image" Target="../media/image9.emf"/><Relationship Id="rId5" Type="http://schemas.openxmlformats.org/officeDocument/2006/relationships/oleObject" Target="../embeddings/Microsoft_Equation7.bin"/><Relationship Id="rId6" Type="http://schemas.openxmlformats.org/officeDocument/2006/relationships/image" Target="../media/image10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8.bin"/><Relationship Id="rId4" Type="http://schemas.openxmlformats.org/officeDocument/2006/relationships/image" Target="../media/image11.emf"/><Relationship Id="rId5" Type="http://schemas.openxmlformats.org/officeDocument/2006/relationships/oleObject" Target="../embeddings/Microsoft_Equation9.bin"/><Relationship Id="rId6" Type="http://schemas.openxmlformats.org/officeDocument/2006/relationships/image" Target="../media/image12.emf"/><Relationship Id="rId7" Type="http://schemas.openxmlformats.org/officeDocument/2006/relationships/oleObject" Target="../embeddings/Microsoft_Equation10.bin"/><Relationship Id="rId8" Type="http://schemas.openxmlformats.org/officeDocument/2006/relationships/image" Target="../media/image13.e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154</a:t>
            </a:r>
            <a:br>
              <a:rPr lang="en-US" sz="3200" dirty="0" smtClean="0"/>
            </a:br>
            <a:r>
              <a:rPr lang="en-US" sz="3200" dirty="0" smtClean="0"/>
              <a:t>Formal Languages and Computability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May </a:t>
            </a:r>
            <a:r>
              <a:rPr lang="en-US" sz="2400" dirty="0" smtClean="0"/>
              <a:t>12 </a:t>
            </a:r>
            <a:r>
              <a:rPr lang="en-US" sz="2400" dirty="0" smtClean="0"/>
              <a:t>Class Meeting</a:t>
            </a:r>
            <a:endParaRPr lang="en-US" sz="24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Spring 2016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67" y="411163"/>
            <a:ext cx="8595266" cy="655637"/>
          </a:xfrm>
        </p:spPr>
        <p:txBody>
          <a:bodyPr/>
          <a:lstStyle/>
          <a:p>
            <a:r>
              <a:rPr lang="en-US" dirty="0" smtClean="0"/>
              <a:t>Polynomial-Time Reduction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language </a:t>
            </a:r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baseline="-25000" dirty="0" smtClean="0">
                <a:latin typeface="Times New Roman"/>
                <a:cs typeface="Times New Roman"/>
              </a:rPr>
              <a:t>1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rgbClr val="A12A03"/>
                </a:solidFill>
              </a:rPr>
              <a:t>polynomial-time reducible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another language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baseline="-25000" dirty="0">
                <a:latin typeface="Times New Roman"/>
                <a:cs typeface="Times New Roman"/>
              </a:rPr>
              <a:t>2</a:t>
            </a:r>
            <a:r>
              <a:rPr lang="en-US" dirty="0" smtClean="0"/>
              <a:t> if there exists a </a:t>
            </a:r>
            <a:r>
              <a:rPr lang="en-US" u="sng" dirty="0" smtClean="0"/>
              <a:t>deterministic</a:t>
            </a:r>
            <a:r>
              <a:rPr lang="en-US" dirty="0" smtClean="0"/>
              <a:t> Turing machine </a:t>
            </a:r>
            <a:r>
              <a:rPr lang="en-US" i="1" dirty="0">
                <a:latin typeface="Times New Roman"/>
                <a:cs typeface="Times New Roman"/>
              </a:rPr>
              <a:t>M</a:t>
            </a:r>
            <a:r>
              <a:rPr lang="en-US" dirty="0" smtClean="0"/>
              <a:t> such that:</a:t>
            </a:r>
          </a:p>
          <a:p>
            <a:pPr lvl="5"/>
            <a:endParaRPr lang="en-US" dirty="0" smtClean="0"/>
          </a:p>
          <a:p>
            <a:pPr lvl="1"/>
            <a:r>
              <a:rPr lang="en-US" i="1" dirty="0">
                <a:latin typeface="Times New Roman"/>
                <a:cs typeface="Times New Roman"/>
              </a:rPr>
              <a:t>M</a:t>
            </a:r>
            <a:r>
              <a:rPr lang="en-US" dirty="0" smtClean="0"/>
              <a:t> can transform any string </a:t>
            </a:r>
            <a:r>
              <a:rPr lang="en-US" i="1" dirty="0">
                <a:latin typeface="Times New Roman"/>
                <a:cs typeface="Times New Roman"/>
              </a:rPr>
              <a:t>w</a:t>
            </a:r>
            <a:r>
              <a:rPr lang="en-US" baseline="-25000" dirty="0">
                <a:latin typeface="Times New Roman"/>
                <a:cs typeface="Times New Roman"/>
              </a:rPr>
              <a:t>1</a:t>
            </a:r>
            <a:r>
              <a:rPr lang="en-US" dirty="0" smtClean="0"/>
              <a:t> in the alphabet of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baseline="-25000" dirty="0">
                <a:latin typeface="Times New Roman"/>
                <a:cs typeface="Times New Roman"/>
              </a:rPr>
              <a:t>1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to a string </a:t>
            </a:r>
            <a:r>
              <a:rPr lang="en-US" i="1" dirty="0">
                <a:latin typeface="Times New Roman"/>
                <a:cs typeface="Times New Roman"/>
              </a:rPr>
              <a:t>w</a:t>
            </a:r>
            <a:r>
              <a:rPr lang="en-US" baseline="-25000" dirty="0">
                <a:latin typeface="Times New Roman"/>
                <a:cs typeface="Times New Roman"/>
              </a:rPr>
              <a:t>2</a:t>
            </a:r>
            <a:r>
              <a:rPr lang="en-US" dirty="0" smtClean="0"/>
              <a:t> in the alphabet of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baseline="-25000" dirty="0">
                <a:latin typeface="Times New Roman"/>
                <a:cs typeface="Times New Roman"/>
              </a:rPr>
              <a:t>2</a:t>
            </a:r>
            <a:r>
              <a:rPr lang="en-US" dirty="0" smtClean="0"/>
              <a:t>.</a:t>
            </a:r>
          </a:p>
          <a:p>
            <a:pPr lvl="6"/>
            <a:endParaRPr lang="en-US" dirty="0" smtClean="0"/>
          </a:p>
          <a:p>
            <a:pPr lvl="1"/>
            <a:r>
              <a:rPr lang="en-US" i="1" dirty="0">
                <a:latin typeface="Times New Roman"/>
                <a:cs typeface="Times New Roman"/>
              </a:rPr>
              <a:t>w</a:t>
            </a:r>
            <a:r>
              <a:rPr lang="en-US" baseline="-25000" dirty="0">
                <a:latin typeface="Times New Roman"/>
                <a:cs typeface="Times New Roman"/>
              </a:rPr>
              <a:t>1</a:t>
            </a:r>
            <a:r>
              <a:rPr lang="en-US" dirty="0" smtClean="0"/>
              <a:t> is in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baseline="-25000" dirty="0">
                <a:latin typeface="Times New Roman"/>
                <a:cs typeface="Times New Roman"/>
              </a:rPr>
              <a:t>1</a:t>
            </a:r>
            <a:r>
              <a:rPr lang="en-US" dirty="0" smtClean="0"/>
              <a:t> if and only if </a:t>
            </a:r>
            <a:r>
              <a:rPr lang="en-US" i="1" dirty="0">
                <a:latin typeface="Times New Roman"/>
                <a:cs typeface="Times New Roman"/>
              </a:rPr>
              <a:t>w</a:t>
            </a:r>
            <a:r>
              <a:rPr lang="en-US" baseline="-25000" dirty="0">
                <a:latin typeface="Times New Roman"/>
                <a:cs typeface="Times New Roman"/>
              </a:rPr>
              <a:t>2</a:t>
            </a:r>
            <a:r>
              <a:rPr lang="en-US" dirty="0" smtClean="0"/>
              <a:t> is in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baseline="-25000" dirty="0">
                <a:latin typeface="Times New Roman"/>
                <a:cs typeface="Times New Roman"/>
              </a:rPr>
              <a:t>2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6961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NP-Complete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320994" cy="4896461"/>
          </a:xfrm>
        </p:spPr>
        <p:txBody>
          <a:bodyPr/>
          <a:lstStyle/>
          <a:p>
            <a:r>
              <a:rPr lang="en-US" dirty="0"/>
              <a:t>A language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/>
              <a:t> is </a:t>
            </a:r>
            <a:r>
              <a:rPr lang="en-US" dirty="0">
                <a:solidFill>
                  <a:srgbClr val="A12A03"/>
                </a:solidFill>
              </a:rPr>
              <a:t>NP-complete </a:t>
            </a:r>
            <a:r>
              <a:rPr lang="en-US" dirty="0"/>
              <a:t>if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/>
              <a:t> is in NP </a:t>
            </a:r>
            <a:br>
              <a:rPr lang="en-US" dirty="0"/>
            </a:br>
            <a:r>
              <a:rPr lang="en-US" dirty="0"/>
              <a:t>and every other language in NP is </a:t>
            </a:r>
            <a:br>
              <a:rPr lang="en-US" dirty="0"/>
            </a:br>
            <a:r>
              <a:rPr lang="en-US" dirty="0"/>
              <a:t>polynomial-time reducible to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If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 smtClean="0"/>
              <a:t> is NP-complete and polynomial-time reducible to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baseline="-25000" dirty="0">
                <a:latin typeface="Times New Roman"/>
                <a:cs typeface="Times New Roman"/>
              </a:rPr>
              <a:t>1</a:t>
            </a:r>
            <a:r>
              <a:rPr lang="en-US" dirty="0" smtClean="0"/>
              <a:t>, then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baseline="-25000" dirty="0">
                <a:latin typeface="Times New Roman"/>
                <a:cs typeface="Times New Roman"/>
              </a:rPr>
              <a:t>1</a:t>
            </a:r>
            <a:r>
              <a:rPr lang="en-US" dirty="0" smtClean="0"/>
              <a:t> is also NP-complete.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If you can find one </a:t>
            </a:r>
            <a:r>
              <a:rPr lang="en-US" u="sng" dirty="0" smtClean="0"/>
              <a:t>deterministic</a:t>
            </a:r>
            <a:r>
              <a:rPr lang="en-US" dirty="0" smtClean="0"/>
              <a:t> polynomial-time algorithm for any NP-complete language, then every language in NP is also in P, so P = NP.</a:t>
            </a:r>
          </a:p>
          <a:p>
            <a:pPr lvl="1"/>
            <a:r>
              <a:rPr lang="en-US" dirty="0" smtClean="0"/>
              <a:t>If you can find this algorithm, you’ll win $1,000,000 from the Clay Institute and a turkey from Don Knuth.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869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the Heck </a:t>
            </a:r>
            <a:r>
              <a:rPr lang="is-IS" dirty="0" smtClean="0"/>
              <a:t>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15276" y="1508781"/>
            <a:ext cx="513413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s-IS" sz="3200" dirty="0" smtClean="0"/>
              <a:t>… </a:t>
            </a:r>
            <a:r>
              <a:rPr lang="en-US" sz="3200" dirty="0" smtClean="0"/>
              <a:t>was this class all about?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410470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Theory of Computation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wanted to study the </a:t>
            </a:r>
            <a:r>
              <a:rPr lang="en-US" dirty="0" smtClean="0">
                <a:solidFill>
                  <a:srgbClr val="A12A03"/>
                </a:solidFill>
              </a:rPr>
              <a:t>theory of computation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 theory underlying all of computer science.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Guys like G</a:t>
            </a:r>
            <a:r>
              <a:rPr lang="en-US" dirty="0" smtClean="0"/>
              <a:t>ödel, Church, </a:t>
            </a:r>
            <a:r>
              <a:rPr lang="en-US" dirty="0" err="1" smtClean="0"/>
              <a:t>Kleene</a:t>
            </a:r>
            <a:r>
              <a:rPr lang="en-US" dirty="0" smtClean="0"/>
              <a:t>, Post, and Turing during the 1930s had deep thoughts about algorithms and how to compute them.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We studied </a:t>
            </a:r>
            <a:r>
              <a:rPr lang="en-US" dirty="0" smtClean="0">
                <a:solidFill>
                  <a:srgbClr val="A12A03"/>
                </a:solidFill>
              </a:rPr>
              <a:t>automata</a:t>
            </a:r>
            <a:r>
              <a:rPr lang="en-US" dirty="0" smtClean="0"/>
              <a:t>, which were (imaginary) primitive machines.</a:t>
            </a:r>
          </a:p>
          <a:p>
            <a:pPr lvl="1"/>
            <a:r>
              <a:rPr lang="en-US" dirty="0" smtClean="0"/>
              <a:t>Control states, inputs, and transition functions.</a:t>
            </a:r>
          </a:p>
          <a:p>
            <a:pPr lvl="1"/>
            <a:r>
              <a:rPr lang="en-US" smtClean="0"/>
              <a:t>Increasingly </a:t>
            </a:r>
            <a:r>
              <a:rPr lang="en-US" dirty="0" smtClean="0"/>
              <a:t>more sophisticated memory.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2603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Automata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5029145"/>
          </a:xfrm>
        </p:spPr>
        <p:txBody>
          <a:bodyPr/>
          <a:lstStyle/>
          <a:p>
            <a:r>
              <a:rPr lang="en-US" dirty="0" smtClean="0"/>
              <a:t>Finite state automata</a:t>
            </a:r>
          </a:p>
          <a:p>
            <a:pPr lvl="1"/>
            <a:r>
              <a:rPr lang="en-US" dirty="0" smtClean="0"/>
              <a:t>Internal control states only, no other memory</a:t>
            </a:r>
          </a:p>
          <a:p>
            <a:pPr lvl="1"/>
            <a:r>
              <a:rPr lang="en-US" dirty="0" smtClean="0"/>
              <a:t>DFA: deterministic</a:t>
            </a:r>
          </a:p>
          <a:p>
            <a:pPr lvl="1"/>
            <a:r>
              <a:rPr lang="en-US" dirty="0" smtClean="0"/>
              <a:t>NDFA: nondeterministic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Pushdown automata</a:t>
            </a:r>
          </a:p>
          <a:p>
            <a:pPr lvl="1"/>
            <a:r>
              <a:rPr lang="en-US" dirty="0" smtClean="0"/>
              <a:t>Control states + a stack</a:t>
            </a:r>
          </a:p>
          <a:p>
            <a:pPr lvl="1"/>
            <a:r>
              <a:rPr lang="en-US" dirty="0" smtClean="0"/>
              <a:t>PDA: deterministic</a:t>
            </a:r>
          </a:p>
          <a:p>
            <a:pPr lvl="1"/>
            <a:r>
              <a:rPr lang="en-US" dirty="0" smtClean="0"/>
              <a:t>NPDA: nondeterministic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Turing machine</a:t>
            </a:r>
          </a:p>
          <a:p>
            <a:pPr lvl="1"/>
            <a:r>
              <a:rPr lang="en-US" dirty="0" smtClean="0"/>
              <a:t>Control states + one or more infinite tapes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340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Language Acceptors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US" dirty="0" smtClean="0"/>
              <a:t>n automaton processes an input string </a:t>
            </a:r>
            <a:r>
              <a:rPr lang="en-US" i="1" dirty="0" smtClean="0">
                <a:latin typeface="Times New Roman"/>
                <a:cs typeface="Times New Roman"/>
              </a:rPr>
              <a:t>w</a:t>
            </a:r>
            <a:r>
              <a:rPr lang="en-US" dirty="0" smtClean="0"/>
              <a:t> and</a:t>
            </a:r>
          </a:p>
          <a:p>
            <a:pPr lvl="1"/>
            <a:r>
              <a:rPr lang="en-US" dirty="0" smtClean="0"/>
              <a:t>Halts in a </a:t>
            </a:r>
            <a:r>
              <a:rPr lang="en-US" u="sng" dirty="0" smtClean="0"/>
              <a:t>final</a:t>
            </a:r>
            <a:r>
              <a:rPr lang="en-US" dirty="0" smtClean="0"/>
              <a:t> state: the automaton accepts </a:t>
            </a:r>
            <a:r>
              <a:rPr lang="en-US" i="1" dirty="0" smtClean="0">
                <a:latin typeface="Times New Roman"/>
                <a:cs typeface="Times New Roman"/>
              </a:rPr>
              <a:t>w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Halts in a </a:t>
            </a:r>
            <a:r>
              <a:rPr lang="en-US" u="sng" dirty="0" err="1" smtClean="0"/>
              <a:t>nonfinal</a:t>
            </a:r>
            <a:r>
              <a:rPr lang="en-US" dirty="0" smtClean="0"/>
              <a:t> state: the automaton rejects </a:t>
            </a:r>
            <a:r>
              <a:rPr lang="en-US" i="1" dirty="0">
                <a:latin typeface="Times New Roman"/>
                <a:cs typeface="Times New Roman"/>
              </a:rPr>
              <a:t>w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 Turing machine can also go into an infinite loop and </a:t>
            </a:r>
            <a:r>
              <a:rPr lang="en-US" u="sng" dirty="0" smtClean="0"/>
              <a:t>never halt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The strings </a:t>
            </a:r>
            <a:r>
              <a:rPr lang="en-US" dirty="0" smtClean="0">
                <a:solidFill>
                  <a:srgbClr val="A12A03"/>
                </a:solidFill>
              </a:rPr>
              <a:t>accepted</a:t>
            </a:r>
            <a:r>
              <a:rPr lang="en-US" dirty="0" smtClean="0"/>
              <a:t> by an automaton constitute a language.</a:t>
            </a:r>
          </a:p>
          <a:p>
            <a:pPr lvl="1"/>
            <a:r>
              <a:rPr lang="en-US" dirty="0" smtClean="0"/>
              <a:t>DFA and NDFA: regular languages</a:t>
            </a:r>
          </a:p>
          <a:p>
            <a:pPr lvl="1"/>
            <a:r>
              <a:rPr lang="en-US" dirty="0" smtClean="0"/>
              <a:t>PDA and NPDA: context-free languages</a:t>
            </a:r>
          </a:p>
          <a:p>
            <a:pPr lvl="1"/>
            <a:r>
              <a:rPr lang="en-US" dirty="0" smtClean="0"/>
              <a:t>Turing machine: recursively enumerable languages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3849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Languages and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555" cy="4835525"/>
          </a:xfrm>
        </p:spPr>
        <p:txBody>
          <a:bodyPr/>
          <a:lstStyle/>
          <a:p>
            <a:r>
              <a:rPr lang="en-US" dirty="0" smtClean="0"/>
              <a:t>So computation theory is tied to languages.</a:t>
            </a:r>
          </a:p>
          <a:p>
            <a:pPr lvl="1"/>
            <a:r>
              <a:rPr lang="en-US" dirty="0" smtClean="0"/>
              <a:t>A </a:t>
            </a:r>
            <a:r>
              <a:rPr lang="en-US" dirty="0" smtClean="0">
                <a:solidFill>
                  <a:srgbClr val="A12A03"/>
                </a:solidFill>
              </a:rPr>
              <a:t>formal language </a:t>
            </a:r>
            <a:r>
              <a:rPr lang="en-US" dirty="0" smtClean="0"/>
              <a:t>is an abstraction of the general characteristics of programming languages.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We examined algorithms for determining </a:t>
            </a:r>
            <a:br>
              <a:rPr lang="en-US" dirty="0" smtClean="0"/>
            </a:br>
            <a:r>
              <a:rPr lang="en-US" dirty="0" smtClean="0"/>
              <a:t>whether or not a string is in a given language.</a:t>
            </a:r>
          </a:p>
          <a:p>
            <a:pPr lvl="1"/>
            <a:r>
              <a:rPr lang="en-US" dirty="0" smtClean="0"/>
              <a:t>We implemented these algorithms with automata.</a:t>
            </a:r>
          </a:p>
          <a:p>
            <a:pPr lvl="1"/>
            <a:r>
              <a:rPr lang="en-US" dirty="0" smtClean="0"/>
              <a:t>Studying languages also means studying </a:t>
            </a:r>
            <a:r>
              <a:rPr lang="en-US" dirty="0" smtClean="0">
                <a:solidFill>
                  <a:srgbClr val="A12A03"/>
                </a:solidFill>
              </a:rPr>
              <a:t>algorithms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5737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Grammars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smtClean="0">
                <a:solidFill>
                  <a:srgbClr val="A12A03"/>
                </a:solidFill>
              </a:rPr>
              <a:t>grammar</a:t>
            </a:r>
            <a:r>
              <a:rPr lang="en-US" dirty="0" smtClean="0"/>
              <a:t> is a way to specify a language.</a:t>
            </a:r>
          </a:p>
          <a:p>
            <a:pPr lvl="1"/>
            <a:r>
              <a:rPr lang="en-US" dirty="0" smtClean="0"/>
              <a:t>regular grammar</a:t>
            </a:r>
          </a:p>
          <a:p>
            <a:pPr lvl="1"/>
            <a:r>
              <a:rPr lang="en-US" dirty="0" smtClean="0"/>
              <a:t>context-free grammar</a:t>
            </a:r>
          </a:p>
          <a:p>
            <a:pPr lvl="1"/>
            <a:r>
              <a:rPr lang="en-US" dirty="0" smtClean="0"/>
              <a:t>context-sensitive grammar</a:t>
            </a:r>
          </a:p>
          <a:p>
            <a:pPr lvl="1"/>
            <a:r>
              <a:rPr lang="en-US" dirty="0" smtClean="0"/>
              <a:t>unrestricted grammar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A grammar has an alphabet, terminals, variables (non-terminals), a starting variable, and a set of production rules.</a:t>
            </a:r>
          </a:p>
          <a:p>
            <a:pPr lvl="1"/>
            <a:r>
              <a:rPr lang="en-US" dirty="0" smtClean="0"/>
              <a:t>Grammars for different classes of languages have different restrictions on the productions.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1069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Languages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Different classes of languages </a:t>
            </a:r>
            <a:br>
              <a:rPr lang="en-US" dirty="0" smtClean="0"/>
            </a:br>
            <a:r>
              <a:rPr lang="en-US" dirty="0" smtClean="0"/>
              <a:t>have different closure properties.</a:t>
            </a:r>
          </a:p>
          <a:p>
            <a:pPr lvl="1"/>
            <a:r>
              <a:rPr lang="en-US" dirty="0" smtClean="0"/>
              <a:t>union, intersection, concatenation, complementation, star-closure, homomorphism, right quotient, reversal</a:t>
            </a:r>
          </a:p>
          <a:p>
            <a:pPr lvl="5"/>
            <a:endParaRPr lang="en-US" dirty="0"/>
          </a:p>
          <a:p>
            <a:r>
              <a:rPr lang="en-US" dirty="0" smtClean="0"/>
              <a:t>A </a:t>
            </a:r>
            <a:r>
              <a:rPr lang="en-US" dirty="0"/>
              <a:t>regular language and a context-free language </a:t>
            </a:r>
            <a:r>
              <a:rPr lang="en-US" dirty="0" smtClean="0"/>
              <a:t>each has a </a:t>
            </a:r>
            <a:r>
              <a:rPr lang="en-US" dirty="0" smtClean="0">
                <a:solidFill>
                  <a:srgbClr val="A12A03"/>
                </a:solidFill>
              </a:rPr>
              <a:t>pumping lemma </a:t>
            </a:r>
            <a:r>
              <a:rPr lang="en-US" dirty="0" smtClean="0"/>
              <a:t>that we can use </a:t>
            </a:r>
            <a:br>
              <a:rPr lang="en-US" dirty="0" smtClean="0"/>
            </a:br>
            <a:r>
              <a:rPr lang="en-US" dirty="0" smtClean="0"/>
              <a:t>to prove by contradiction that certain strings </a:t>
            </a:r>
            <a:br>
              <a:rPr lang="en-US" dirty="0" smtClean="0"/>
            </a:br>
            <a:r>
              <a:rPr lang="en-US" dirty="0" smtClean="0"/>
              <a:t>are </a:t>
            </a:r>
            <a:r>
              <a:rPr lang="en-US" u="sng" dirty="0" smtClean="0"/>
              <a:t>not</a:t>
            </a:r>
            <a:r>
              <a:rPr lang="en-US" dirty="0" smtClean="0"/>
              <a:t> in the language.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640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Uses of Languages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Regular expressions are used for </a:t>
            </a:r>
            <a:br>
              <a:rPr lang="en-US" dirty="0" smtClean="0"/>
            </a:br>
            <a:r>
              <a:rPr lang="en-US" dirty="0" smtClean="0"/>
              <a:t>string pattern matching.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Context-free grammars are used by compilers to parse programming languages.</a:t>
            </a:r>
            <a:endParaRPr lang="en-US" dirty="0"/>
          </a:p>
          <a:p>
            <a:pPr lvl="1"/>
            <a:r>
              <a:rPr lang="en-US" dirty="0" smtClean="0"/>
              <a:t>Compiler writers use BNF to express </a:t>
            </a:r>
            <a:br>
              <a:rPr lang="en-US" dirty="0" smtClean="0"/>
            </a:br>
            <a:r>
              <a:rPr lang="en-US" dirty="0" smtClean="0"/>
              <a:t>a context-free grammar.</a:t>
            </a:r>
          </a:p>
          <a:p>
            <a:pPr lvl="1"/>
            <a:r>
              <a:rPr lang="en-US" dirty="0" err="1" smtClean="0"/>
              <a:t>JavaCC</a:t>
            </a:r>
            <a:r>
              <a:rPr lang="en-US" dirty="0" smtClean="0"/>
              <a:t> is a compiler-writing tool that </a:t>
            </a:r>
            <a:br>
              <a:rPr lang="en-US" dirty="0" smtClean="0"/>
            </a:br>
            <a:r>
              <a:rPr lang="en-US" dirty="0" smtClean="0"/>
              <a:t>uses a form of BNF.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Parsers can be top-down or bottom-up.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4697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75AB9-9FAF-744D-8B1B-8631609A80AA}" type="slidenum">
              <a:rPr lang="en-US"/>
              <a:pPr/>
              <a:t>2</a:t>
            </a:fld>
            <a:endParaRPr lang="en-US"/>
          </a:p>
        </p:txBody>
      </p:sp>
      <p:sp>
        <p:nvSpPr>
          <p:cNvPr id="634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Unofficial Field Trip</a:t>
            </a:r>
          </a:p>
        </p:txBody>
      </p:sp>
      <p:sp>
        <p:nvSpPr>
          <p:cNvPr id="634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1"/>
            <a:ext cx="8229600" cy="4968208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chemeClr val="folHlink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b="1" dirty="0">
                <a:solidFill>
                  <a:srgbClr val="B23C00"/>
                </a:solidFill>
              </a:rPr>
              <a:t>Computer History Museum in Mt. </a:t>
            </a:r>
            <a:r>
              <a:rPr lang="en-US" b="1" dirty="0" smtClean="0">
                <a:solidFill>
                  <a:srgbClr val="B23C00"/>
                </a:solidFill>
              </a:rPr>
              <a:t>View</a:t>
            </a:r>
          </a:p>
          <a:p>
            <a:pPr lvl="4">
              <a:lnSpc>
                <a:spcPct val="90000"/>
              </a:lnSpc>
            </a:pPr>
            <a:endParaRPr lang="en-US" b="1" dirty="0">
              <a:solidFill>
                <a:srgbClr val="B23C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>
                <a:hlinkClick r:id="rId2"/>
              </a:rPr>
              <a:t>http://www.computerhistory.org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en-US" dirty="0" smtClean="0"/>
              <a:t>Provide your own transportation to the museum.</a:t>
            </a:r>
            <a:endParaRPr lang="en-US" dirty="0"/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b="1" dirty="0">
                <a:solidFill>
                  <a:srgbClr val="B23C00"/>
                </a:solidFill>
              </a:rPr>
              <a:t>Saturday, </a:t>
            </a:r>
            <a:r>
              <a:rPr lang="en-US" b="1" dirty="0" smtClean="0">
                <a:solidFill>
                  <a:srgbClr val="B23C00"/>
                </a:solidFill>
              </a:rPr>
              <a:t>May 14, </a:t>
            </a:r>
            <a:r>
              <a:rPr lang="en-US" b="1" dirty="0">
                <a:solidFill>
                  <a:srgbClr val="B23C00"/>
                </a:solidFill>
              </a:rPr>
              <a:t>11:30 – closing </a:t>
            </a:r>
            <a:r>
              <a:rPr lang="en-US" b="1" dirty="0" smtClean="0">
                <a:solidFill>
                  <a:srgbClr val="B23C00"/>
                </a:solidFill>
              </a:rPr>
              <a:t>time</a:t>
            </a:r>
          </a:p>
          <a:p>
            <a:pPr lvl="4">
              <a:lnSpc>
                <a:spcPct val="90000"/>
              </a:lnSpc>
            </a:pPr>
            <a:endParaRPr lang="en-US" b="1" dirty="0">
              <a:solidFill>
                <a:srgbClr val="B23C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 smtClean="0"/>
              <a:t>Special </a:t>
            </a:r>
            <a:r>
              <a:rPr lang="en-US" dirty="0"/>
              <a:t>free </a:t>
            </a:r>
            <a:r>
              <a:rPr lang="en-US" dirty="0" smtClean="0"/>
              <a:t>admission</a:t>
            </a:r>
            <a:r>
              <a:rPr lang="en-US" dirty="0"/>
              <a:t> </a:t>
            </a:r>
            <a:r>
              <a:rPr lang="en-US" dirty="0" smtClean="0"/>
              <a:t>(for my students only).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Experience a fully restored </a:t>
            </a:r>
            <a:r>
              <a:rPr lang="en-US" dirty="0">
                <a:solidFill>
                  <a:schemeClr val="folHlink"/>
                </a:solidFill>
              </a:rPr>
              <a:t>IBM 1401</a:t>
            </a:r>
            <a:r>
              <a:rPr lang="en-US" dirty="0"/>
              <a:t> mainframe computer from the early 1960s in operation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 smtClean="0"/>
              <a:t>Do </a:t>
            </a:r>
            <a:r>
              <a:rPr lang="en-US" dirty="0"/>
              <a:t>a self-guided tour of the </a:t>
            </a:r>
            <a:r>
              <a:rPr lang="en-US" dirty="0" smtClean="0">
                <a:solidFill>
                  <a:schemeClr val="folHlink"/>
                </a:solidFill>
              </a:rPr>
              <a:t>Revolution</a:t>
            </a:r>
            <a:r>
              <a:rPr lang="en-US" dirty="0" smtClean="0"/>
              <a:t> </a:t>
            </a:r>
            <a:r>
              <a:rPr lang="en-US" dirty="0"/>
              <a:t>exhibit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8230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Turing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 computable function can be executed </a:t>
            </a:r>
            <a:br>
              <a:rPr lang="en-US" dirty="0" smtClean="0"/>
            </a:br>
            <a:r>
              <a:rPr lang="en-US" dirty="0" smtClean="0"/>
              <a:t>by a Turing machine.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A TM is an abstraction of all modern computers.</a:t>
            </a:r>
          </a:p>
          <a:p>
            <a:pPr lvl="1"/>
            <a:r>
              <a:rPr lang="en-US" dirty="0" smtClean="0"/>
              <a:t>If an algorithm can’t be computed by a TM, </a:t>
            </a:r>
            <a:br>
              <a:rPr lang="en-US" dirty="0" smtClean="0"/>
            </a:br>
            <a:r>
              <a:rPr lang="en-US" dirty="0" smtClean="0"/>
              <a:t>then no computer can compute it.</a:t>
            </a:r>
          </a:p>
          <a:p>
            <a:pPr lvl="1"/>
            <a:r>
              <a:rPr lang="en-US" dirty="0" smtClean="0"/>
              <a:t>No other computation model is more powerful.</a:t>
            </a:r>
          </a:p>
          <a:p>
            <a:pPr lvl="1"/>
            <a:r>
              <a:rPr lang="en-US" dirty="0" smtClean="0"/>
              <a:t>A TM can have one or many tapes.</a:t>
            </a:r>
            <a:br>
              <a:rPr lang="en-US" dirty="0" smtClean="0"/>
            </a:br>
            <a:r>
              <a:rPr lang="en-US" dirty="0" smtClean="0"/>
              <a:t>They’re all equivalent in computation power.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smtClean="0">
                <a:solidFill>
                  <a:srgbClr val="A12A03"/>
                </a:solidFill>
              </a:rPr>
              <a:t>universal Turing machine </a:t>
            </a:r>
            <a:r>
              <a:rPr lang="en-US" dirty="0" smtClean="0"/>
              <a:t>can simulate </a:t>
            </a:r>
            <a:br>
              <a:rPr lang="en-US" dirty="0" smtClean="0"/>
            </a:br>
            <a:r>
              <a:rPr lang="en-US" dirty="0" smtClean="0"/>
              <a:t>any other TM.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0217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Turing Machines and Languages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5029145"/>
          </a:xfrm>
        </p:spPr>
        <p:txBody>
          <a:bodyPr/>
          <a:lstStyle/>
          <a:p>
            <a:r>
              <a:rPr lang="en-US" dirty="0" smtClean="0"/>
              <a:t>A nondeterministic TM </a:t>
            </a:r>
            <a:r>
              <a:rPr lang="en-US" dirty="0" smtClean="0">
                <a:solidFill>
                  <a:srgbClr val="A12A03"/>
                </a:solidFill>
              </a:rPr>
              <a:t>accepts</a:t>
            </a:r>
            <a:r>
              <a:rPr lang="en-US" dirty="0" smtClean="0"/>
              <a:t> a language </a:t>
            </a:r>
            <a:br>
              <a:rPr lang="en-US" dirty="0" smtClean="0"/>
            </a:br>
            <a:r>
              <a:rPr lang="en-US" dirty="0" smtClean="0"/>
              <a:t>if it halts in a final state for any string in the language.</a:t>
            </a:r>
          </a:p>
          <a:p>
            <a:pPr lvl="1"/>
            <a:r>
              <a:rPr lang="en-US" dirty="0" smtClean="0"/>
              <a:t>If a string is not in the language, the TM can halt </a:t>
            </a:r>
            <a:br>
              <a:rPr lang="en-US" dirty="0" smtClean="0"/>
            </a:br>
            <a:r>
              <a:rPr lang="en-US" dirty="0" smtClean="0"/>
              <a:t>in a </a:t>
            </a:r>
            <a:r>
              <a:rPr lang="en-US" dirty="0" err="1" smtClean="0"/>
              <a:t>nonfinal</a:t>
            </a:r>
            <a:r>
              <a:rPr lang="en-US" dirty="0" smtClean="0"/>
              <a:t> state, or it can go into an infinite loop and never halt.</a:t>
            </a:r>
          </a:p>
          <a:p>
            <a:pPr lvl="5"/>
            <a:endParaRPr lang="en-US" dirty="0" smtClean="0"/>
          </a:p>
          <a:p>
            <a:r>
              <a:rPr lang="en-US" dirty="0"/>
              <a:t>A nondeterministic TM </a:t>
            </a:r>
            <a:r>
              <a:rPr lang="en-US" dirty="0" smtClean="0">
                <a:solidFill>
                  <a:srgbClr val="A12A03"/>
                </a:solidFill>
              </a:rPr>
              <a:t>decides</a:t>
            </a:r>
            <a:r>
              <a:rPr lang="en-US" dirty="0" smtClean="0"/>
              <a:t> a </a:t>
            </a:r>
            <a:r>
              <a:rPr lang="en-US" dirty="0"/>
              <a:t>language if </a:t>
            </a:r>
            <a:r>
              <a:rPr lang="en-US" dirty="0" smtClean="0"/>
              <a:t>any string, it halts in a final state if the string is in the language, otherwise it halts in a </a:t>
            </a:r>
            <a:r>
              <a:rPr lang="en-US" dirty="0" err="1" smtClean="0"/>
              <a:t>nonfinal</a:t>
            </a:r>
            <a:r>
              <a:rPr lang="en-US" dirty="0" smtClean="0"/>
              <a:t> state. The TM always halts for any string.</a:t>
            </a:r>
          </a:p>
          <a:p>
            <a:pPr lvl="1"/>
            <a:r>
              <a:rPr lang="en-US" dirty="0" smtClean="0"/>
              <a:t>A membership algorithm always halts.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0372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Recursive and Recursively Enumerable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language is </a:t>
            </a:r>
            <a:r>
              <a:rPr lang="en-US" dirty="0" smtClean="0">
                <a:solidFill>
                  <a:srgbClr val="A12A03"/>
                </a:solidFill>
              </a:rPr>
              <a:t>recursively enumerable </a:t>
            </a:r>
            <a:r>
              <a:rPr lang="en-US" dirty="0" smtClean="0"/>
              <a:t>if a Turing machine exists that accepts it.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The TM might not halt given a string </a:t>
            </a:r>
            <a:br>
              <a:rPr lang="en-US" dirty="0" smtClean="0"/>
            </a:br>
            <a:r>
              <a:rPr lang="en-US" dirty="0" smtClean="0"/>
              <a:t>that is not in the language.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A language is recursive if a Turing machine exists that accepts it and always halts.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The TM halts in a </a:t>
            </a:r>
            <a:r>
              <a:rPr lang="en-US" dirty="0" err="1" smtClean="0"/>
              <a:t>nonfinal</a:t>
            </a:r>
            <a:r>
              <a:rPr lang="en-US" dirty="0" smtClean="0"/>
              <a:t> state given a string</a:t>
            </a:r>
            <a:br>
              <a:rPr lang="en-US" dirty="0" smtClean="0"/>
            </a:br>
            <a:r>
              <a:rPr lang="en-US" dirty="0" smtClean="0"/>
              <a:t>that is not in the language.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0890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sets are countable.</a:t>
            </a:r>
          </a:p>
          <a:p>
            <a:pPr lvl="1"/>
            <a:r>
              <a:rPr lang="en-US" dirty="0" smtClean="0"/>
              <a:t>You can list the elements of the set in order.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Other sets are uncountable.</a:t>
            </a:r>
          </a:p>
          <a:p>
            <a:pPr lvl="1"/>
            <a:r>
              <a:rPr lang="en-US" dirty="0" smtClean="0"/>
              <a:t>No matter in how you list the elements of the set, some elements cannot fit in the order. </a:t>
            </a:r>
          </a:p>
          <a:p>
            <a:pPr lvl="1"/>
            <a:r>
              <a:rPr lang="en-US" dirty="0" smtClean="0"/>
              <a:t>Cantor </a:t>
            </a:r>
            <a:r>
              <a:rPr lang="en-US" dirty="0" err="1" smtClean="0"/>
              <a:t>diagonalization</a:t>
            </a:r>
            <a:r>
              <a:rPr lang="en-US" dirty="0" smtClean="0"/>
              <a:t> is a way to show this.</a:t>
            </a:r>
          </a:p>
          <a:p>
            <a:pPr lvl="5"/>
            <a:endParaRPr lang="en-US" dirty="0"/>
          </a:p>
          <a:p>
            <a:r>
              <a:rPr lang="en-US" dirty="0" smtClean="0"/>
              <a:t>The set of all Turing machines is countable.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6325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Decidable and Undecidable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807" y="1295400"/>
            <a:ext cx="8320948" cy="4835525"/>
          </a:xfrm>
        </p:spPr>
        <p:txBody>
          <a:bodyPr/>
          <a:lstStyle/>
          <a:p>
            <a:r>
              <a:rPr lang="en-US" dirty="0" smtClean="0"/>
              <a:t>A yes/no problem is </a:t>
            </a:r>
            <a:r>
              <a:rPr lang="en-US" dirty="0" smtClean="0">
                <a:solidFill>
                  <a:srgbClr val="A12A03"/>
                </a:solidFill>
              </a:rPr>
              <a:t>decidable</a:t>
            </a:r>
            <a:r>
              <a:rPr lang="en-US" dirty="0" smtClean="0"/>
              <a:t> if a Turing machine exists that always halts and gives the correct “yes” or “no” answer.</a:t>
            </a:r>
          </a:p>
          <a:p>
            <a:r>
              <a:rPr lang="en-US" dirty="0" smtClean="0"/>
              <a:t>Otherwise, the problem is </a:t>
            </a:r>
            <a:r>
              <a:rPr lang="en-US" dirty="0" smtClean="0">
                <a:solidFill>
                  <a:srgbClr val="A12A03"/>
                </a:solidFill>
              </a:rPr>
              <a:t>undecidable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The halting problem and the Post correspondence problem are undecidable.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You can reduce a known undecidable problem to another problem in order to prove that the latter problem is also undecidable.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8066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Primitive Recursive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A12A03"/>
                </a:solidFill>
              </a:rPr>
              <a:t>Primitive recursive functions </a:t>
            </a:r>
            <a:r>
              <a:rPr lang="en-US" dirty="0" smtClean="0"/>
              <a:t>are built from the </a:t>
            </a:r>
            <a:r>
              <a:rPr lang="en-US" dirty="0" smtClean="0">
                <a:solidFill>
                  <a:srgbClr val="A12A03"/>
                </a:solidFill>
              </a:rPr>
              <a:t>zero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A12A03"/>
                </a:solidFill>
              </a:rPr>
              <a:t>successor</a:t>
            </a:r>
            <a:r>
              <a:rPr lang="en-US" dirty="0" smtClean="0"/>
              <a:t>, and </a:t>
            </a:r>
            <a:r>
              <a:rPr lang="en-US" dirty="0" smtClean="0">
                <a:solidFill>
                  <a:srgbClr val="A12A03"/>
                </a:solidFill>
              </a:rPr>
              <a:t>projector functions</a:t>
            </a:r>
            <a:r>
              <a:rPr lang="en-US" dirty="0" smtClean="0"/>
              <a:t>, and from </a:t>
            </a:r>
            <a:r>
              <a:rPr lang="en-US" dirty="0" smtClean="0">
                <a:solidFill>
                  <a:srgbClr val="A12A03"/>
                </a:solidFill>
              </a:rPr>
              <a:t>composition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A12A03"/>
                </a:solidFill>
              </a:rPr>
              <a:t>primitive recursion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Ackermann’s function is </a:t>
            </a:r>
            <a:r>
              <a:rPr lang="en-US" u="sng" dirty="0" smtClean="0"/>
              <a:t>not</a:t>
            </a:r>
            <a:r>
              <a:rPr lang="en-US" dirty="0" smtClean="0"/>
              <a:t> primitive recursive.</a:t>
            </a:r>
          </a:p>
          <a:p>
            <a:pPr lvl="1"/>
            <a:r>
              <a:rPr lang="en-US" i="1" dirty="0" smtClean="0">
                <a:latin typeface="Times New Roman"/>
                <a:cs typeface="Times New Roman"/>
              </a:rPr>
              <a:t>µ</a:t>
            </a:r>
            <a:r>
              <a:rPr lang="en-US" dirty="0" smtClean="0"/>
              <a:t>-recursive functions have more restrictions.</a:t>
            </a:r>
          </a:p>
          <a:p>
            <a:pPr lvl="5"/>
            <a:endParaRPr lang="en-US" dirty="0"/>
          </a:p>
          <a:p>
            <a:r>
              <a:rPr lang="en-US" dirty="0"/>
              <a:t>Primitive recursive functions are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another model of computation.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8806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Complexity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Classify a language according to how long it takes a Turing machine to decide the language.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Complexity classes P and NP</a:t>
            </a:r>
          </a:p>
          <a:p>
            <a:pPr lvl="1"/>
            <a:r>
              <a:rPr lang="en-US" dirty="0" smtClean="0"/>
              <a:t>NP-complete problems are the hardest of all.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Is P = NP?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5010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Language Families and Complexity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555" cy="4835525"/>
          </a:xfrm>
        </p:spPr>
        <p:txBody>
          <a:bodyPr/>
          <a:lstStyle/>
          <a:p>
            <a:r>
              <a:rPr lang="en-US" dirty="0" smtClean="0"/>
              <a:t>Up until now, we classified languages </a:t>
            </a:r>
            <a:br>
              <a:rPr lang="en-US" dirty="0" smtClean="0"/>
            </a:br>
            <a:r>
              <a:rPr lang="en-US" dirty="0" smtClean="0"/>
              <a:t>based on the nature of their automata.</a:t>
            </a:r>
          </a:p>
          <a:p>
            <a:pPr lvl="6"/>
            <a:endParaRPr lang="en-US" dirty="0" smtClean="0"/>
          </a:p>
          <a:p>
            <a:pPr lvl="1"/>
            <a:r>
              <a:rPr lang="en-US" dirty="0" smtClean="0"/>
              <a:t>regular: finite state automata</a:t>
            </a:r>
          </a:p>
          <a:p>
            <a:pPr lvl="1"/>
            <a:r>
              <a:rPr lang="en-US" dirty="0" smtClean="0"/>
              <a:t>context-free: pushdown automata</a:t>
            </a:r>
          </a:p>
          <a:p>
            <a:pPr lvl="1"/>
            <a:r>
              <a:rPr lang="en-US" dirty="0" smtClean="0"/>
              <a:t>context-sensitive: linear-bounded automata</a:t>
            </a:r>
          </a:p>
          <a:p>
            <a:pPr lvl="1"/>
            <a:r>
              <a:rPr lang="en-US" dirty="0" smtClean="0"/>
              <a:t>recursively-enumerable: Turing machines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Another way to classify languages is to use a Turing machine and consider time-complexity as a distinguishing factor.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6078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Deciding a 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 </a:t>
            </a:r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dirty="0" smtClean="0"/>
              <a:t> be a language and </a:t>
            </a:r>
            <a:r>
              <a:rPr lang="en-US" i="1" dirty="0">
                <a:latin typeface="Times New Roman"/>
                <a:cs typeface="Times New Roman"/>
              </a:rPr>
              <a:t>w</a:t>
            </a:r>
            <a:r>
              <a:rPr lang="en-US" dirty="0" smtClean="0"/>
              <a:t> be </a:t>
            </a:r>
            <a:r>
              <a:rPr lang="en-US" u="sng" dirty="0" smtClean="0"/>
              <a:t>any</a:t>
            </a:r>
            <a:r>
              <a:rPr lang="en-US" dirty="0" smtClean="0"/>
              <a:t> string in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 smtClean="0"/>
              <a:t> with </a:t>
            </a:r>
            <a:r>
              <a:rPr lang="en-US" i="1" dirty="0">
                <a:latin typeface="Times New Roman"/>
                <a:cs typeface="Times New Roman"/>
              </a:rPr>
              <a:t>n</a:t>
            </a:r>
            <a:r>
              <a:rPr lang="en-US" dirty="0">
                <a:latin typeface="Times New Roman"/>
                <a:cs typeface="Times New Roman"/>
              </a:rPr>
              <a:t> = |</a:t>
            </a:r>
            <a:r>
              <a:rPr lang="en-US" i="1" dirty="0">
                <a:latin typeface="Times New Roman"/>
                <a:cs typeface="Times New Roman"/>
              </a:rPr>
              <a:t>w</a:t>
            </a:r>
            <a:r>
              <a:rPr lang="en-US" dirty="0">
                <a:latin typeface="Times New Roman"/>
                <a:cs typeface="Times New Roman"/>
              </a:rPr>
              <a:t>|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A Turing machine </a:t>
            </a:r>
            <a:r>
              <a:rPr lang="en-US" i="1" dirty="0">
                <a:latin typeface="Times New Roman"/>
                <a:cs typeface="Times New Roman"/>
              </a:rPr>
              <a:t>M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A12A03"/>
                </a:solidFill>
              </a:rPr>
              <a:t>decides</a:t>
            </a:r>
            <a:r>
              <a:rPr lang="en-US" dirty="0" smtClean="0"/>
              <a:t> language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in time </a:t>
            </a:r>
            <a:r>
              <a:rPr lang="en-US" i="1" dirty="0">
                <a:latin typeface="Times New Roman"/>
                <a:cs typeface="Times New Roman"/>
              </a:rPr>
              <a:t>T</a:t>
            </a:r>
            <a:r>
              <a:rPr lang="en-US" dirty="0">
                <a:latin typeface="Times New Roman"/>
                <a:cs typeface="Times New Roman"/>
              </a:rPr>
              <a:t>(</a:t>
            </a:r>
            <a:r>
              <a:rPr lang="en-US" i="1" dirty="0">
                <a:latin typeface="Times New Roman"/>
                <a:cs typeface="Times New Roman"/>
              </a:rPr>
              <a:t>n</a:t>
            </a:r>
            <a:r>
              <a:rPr lang="en-US" dirty="0">
                <a:latin typeface="Times New Roman"/>
                <a:cs typeface="Times New Roman"/>
              </a:rPr>
              <a:t>)</a:t>
            </a:r>
            <a:r>
              <a:rPr lang="en-US" dirty="0" smtClean="0"/>
              <a:t> if it accepts </a:t>
            </a:r>
            <a:r>
              <a:rPr lang="en-US" i="1" dirty="0" smtClean="0">
                <a:latin typeface="Times New Roman"/>
                <a:cs typeface="Times New Roman"/>
              </a:rPr>
              <a:t>w</a:t>
            </a:r>
            <a:r>
              <a:rPr lang="en-US" dirty="0" smtClean="0"/>
              <a:t> in </a:t>
            </a:r>
            <a:r>
              <a:rPr lang="en-US" i="1" dirty="0">
                <a:latin typeface="Times New Roman"/>
                <a:cs typeface="Times New Roman"/>
              </a:rPr>
              <a:t>T</a:t>
            </a:r>
            <a:r>
              <a:rPr lang="en-US" dirty="0">
                <a:latin typeface="Times New Roman"/>
                <a:cs typeface="Times New Roman"/>
              </a:rPr>
              <a:t>(</a:t>
            </a:r>
            <a:r>
              <a:rPr lang="en-US" i="1" dirty="0">
                <a:latin typeface="Times New Roman"/>
                <a:cs typeface="Times New Roman"/>
              </a:rPr>
              <a:t>n</a:t>
            </a:r>
            <a:r>
              <a:rPr lang="en-US" dirty="0">
                <a:latin typeface="Times New Roman"/>
                <a:cs typeface="Times New Roman"/>
              </a:rPr>
              <a:t>)</a:t>
            </a:r>
            <a:r>
              <a:rPr lang="en-US" dirty="0" smtClean="0"/>
              <a:t> moves.</a:t>
            </a:r>
          </a:p>
          <a:p>
            <a:pPr lvl="4"/>
            <a:endParaRPr lang="en-US" dirty="0"/>
          </a:p>
          <a:p>
            <a:r>
              <a:rPr lang="en-US" dirty="0" smtClean="0"/>
              <a:t>If </a:t>
            </a:r>
            <a:r>
              <a:rPr lang="en-US" i="1" dirty="0">
                <a:latin typeface="Times New Roman"/>
                <a:cs typeface="Times New Roman"/>
              </a:rPr>
              <a:t>M</a:t>
            </a:r>
            <a:r>
              <a:rPr lang="en-US" dirty="0" smtClean="0"/>
              <a:t> is nondeterministic, it means that </a:t>
            </a:r>
            <a:br>
              <a:rPr lang="en-US" dirty="0" smtClean="0"/>
            </a:br>
            <a:r>
              <a:rPr lang="en-US" dirty="0" smtClean="0"/>
              <a:t>for every </a:t>
            </a:r>
            <a:r>
              <a:rPr lang="en-US" i="1" dirty="0">
                <a:latin typeface="Times New Roman"/>
                <a:cs typeface="Times New Roman"/>
              </a:rPr>
              <a:t>w</a:t>
            </a:r>
            <a:r>
              <a:rPr lang="en-US" dirty="0" smtClean="0"/>
              <a:t> in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 smtClean="0"/>
              <a:t>, there is at least </a:t>
            </a:r>
            <a:br>
              <a:rPr lang="en-US" dirty="0" smtClean="0"/>
            </a:br>
            <a:r>
              <a:rPr lang="en-US" dirty="0" smtClean="0"/>
              <a:t>one sequence of moves of length ≤ </a:t>
            </a:r>
            <a:r>
              <a:rPr lang="en-US" i="1" dirty="0">
                <a:latin typeface="Times New Roman"/>
                <a:cs typeface="Times New Roman"/>
              </a:rPr>
              <a:t>T</a:t>
            </a:r>
            <a:r>
              <a:rPr lang="en-US" dirty="0">
                <a:latin typeface="Times New Roman"/>
                <a:cs typeface="Times New Roman"/>
              </a:rPr>
              <a:t>(</a:t>
            </a:r>
            <a:r>
              <a:rPr lang="en-US" i="1" dirty="0">
                <a:latin typeface="Times New Roman"/>
                <a:cs typeface="Times New Roman"/>
              </a:rPr>
              <a:t>n</a:t>
            </a:r>
            <a:r>
              <a:rPr lang="en-US" dirty="0">
                <a:latin typeface="Times New Roman"/>
                <a:cs typeface="Times New Roman"/>
              </a:rPr>
              <a:t>)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that leads to acceptance.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5476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Classifying a 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Language </a:t>
            </a:r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dirty="0" smtClean="0"/>
              <a:t> is in class </a:t>
            </a:r>
            <a:r>
              <a:rPr lang="en-US" i="1" dirty="0">
                <a:solidFill>
                  <a:srgbClr val="A12A03"/>
                </a:solidFill>
                <a:latin typeface="Times New Roman"/>
                <a:cs typeface="Times New Roman"/>
              </a:rPr>
              <a:t>DTIME</a:t>
            </a:r>
            <a:r>
              <a:rPr lang="en-US" dirty="0" smtClean="0">
                <a:solidFill>
                  <a:srgbClr val="A12A03"/>
                </a:solidFill>
                <a:latin typeface="Times New Roman"/>
                <a:cs typeface="Times New Roman"/>
              </a:rPr>
              <a:t>(</a:t>
            </a:r>
            <a:r>
              <a:rPr lang="en-US" i="1" dirty="0">
                <a:solidFill>
                  <a:srgbClr val="A12A03"/>
                </a:solidFill>
                <a:latin typeface="Times New Roman"/>
                <a:cs typeface="Times New Roman"/>
              </a:rPr>
              <a:t>T</a:t>
            </a:r>
            <a:r>
              <a:rPr lang="en-US" dirty="0" smtClean="0">
                <a:solidFill>
                  <a:srgbClr val="A12A03"/>
                </a:solidFill>
                <a:latin typeface="Times New Roman"/>
                <a:cs typeface="Times New Roman"/>
              </a:rPr>
              <a:t>(</a:t>
            </a:r>
            <a:r>
              <a:rPr lang="en-US" i="1" dirty="0">
                <a:solidFill>
                  <a:srgbClr val="A12A03"/>
                </a:solidFill>
                <a:latin typeface="Times New Roman"/>
                <a:cs typeface="Times New Roman"/>
              </a:rPr>
              <a:t>n</a:t>
            </a:r>
            <a:r>
              <a:rPr lang="en-US" dirty="0" smtClean="0">
                <a:solidFill>
                  <a:srgbClr val="A12A03"/>
                </a:solidFill>
                <a:latin typeface="Times New Roman"/>
                <a:cs typeface="Times New Roman"/>
              </a:rPr>
              <a:t>))</a:t>
            </a:r>
            <a:r>
              <a:rPr lang="en-US" dirty="0" smtClean="0"/>
              <a:t> if there exists a </a:t>
            </a:r>
            <a:r>
              <a:rPr lang="en-US" u="sng" dirty="0" smtClean="0"/>
              <a:t>deterministic</a:t>
            </a:r>
            <a:r>
              <a:rPr lang="en-US" dirty="0" smtClean="0"/>
              <a:t> multi-tape Turing machine that decides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 smtClean="0"/>
              <a:t> in time </a:t>
            </a:r>
            <a:r>
              <a:rPr lang="en-US" i="1" dirty="0">
                <a:latin typeface="Times New Roman"/>
                <a:cs typeface="Times New Roman"/>
              </a:rPr>
              <a:t>O</a:t>
            </a:r>
            <a:r>
              <a:rPr lang="en-US" dirty="0" smtClean="0">
                <a:latin typeface="Times New Roman"/>
                <a:cs typeface="Times New Roman"/>
              </a:rPr>
              <a:t>(</a:t>
            </a:r>
            <a:r>
              <a:rPr lang="en-US" i="1" dirty="0">
                <a:latin typeface="Times New Roman"/>
                <a:cs typeface="Times New Roman"/>
              </a:rPr>
              <a:t>T</a:t>
            </a:r>
            <a:r>
              <a:rPr lang="en-US" dirty="0" smtClean="0">
                <a:latin typeface="Times New Roman"/>
                <a:cs typeface="Times New Roman"/>
              </a:rPr>
              <a:t>(</a:t>
            </a:r>
            <a:r>
              <a:rPr lang="en-US" i="1" dirty="0">
                <a:latin typeface="Times New Roman"/>
                <a:cs typeface="Times New Roman"/>
              </a:rPr>
              <a:t>n</a:t>
            </a:r>
            <a:r>
              <a:rPr lang="en-US" dirty="0" smtClean="0">
                <a:latin typeface="Times New Roman"/>
                <a:cs typeface="Times New Roman"/>
              </a:rPr>
              <a:t>))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Language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/>
              <a:t> is in class </a:t>
            </a:r>
            <a:r>
              <a:rPr lang="en-US" i="1" dirty="0" smtClean="0">
                <a:solidFill>
                  <a:srgbClr val="A12A03"/>
                </a:solidFill>
                <a:latin typeface="Times New Roman"/>
                <a:cs typeface="Times New Roman"/>
              </a:rPr>
              <a:t>NTIME</a:t>
            </a:r>
            <a:r>
              <a:rPr lang="en-US" dirty="0">
                <a:solidFill>
                  <a:srgbClr val="A12A03"/>
                </a:solidFill>
                <a:latin typeface="Times New Roman"/>
                <a:cs typeface="Times New Roman"/>
              </a:rPr>
              <a:t>(</a:t>
            </a:r>
            <a:r>
              <a:rPr lang="en-US" i="1" dirty="0">
                <a:solidFill>
                  <a:srgbClr val="A12A03"/>
                </a:solidFill>
                <a:latin typeface="Times New Roman"/>
                <a:cs typeface="Times New Roman"/>
              </a:rPr>
              <a:t>T</a:t>
            </a:r>
            <a:r>
              <a:rPr lang="en-US" dirty="0">
                <a:solidFill>
                  <a:srgbClr val="A12A03"/>
                </a:solidFill>
                <a:latin typeface="Times New Roman"/>
                <a:cs typeface="Times New Roman"/>
              </a:rPr>
              <a:t>(</a:t>
            </a:r>
            <a:r>
              <a:rPr lang="en-US" i="1" dirty="0">
                <a:solidFill>
                  <a:srgbClr val="A12A03"/>
                </a:solidFill>
                <a:latin typeface="Times New Roman"/>
                <a:cs typeface="Times New Roman"/>
              </a:rPr>
              <a:t>n</a:t>
            </a:r>
            <a:r>
              <a:rPr lang="en-US" dirty="0">
                <a:solidFill>
                  <a:srgbClr val="A12A03"/>
                </a:solidFill>
                <a:latin typeface="Times New Roman"/>
                <a:cs typeface="Times New Roman"/>
              </a:rPr>
              <a:t>))</a:t>
            </a:r>
            <a:r>
              <a:rPr lang="en-US" dirty="0"/>
              <a:t> if there exists a </a:t>
            </a:r>
            <a:r>
              <a:rPr lang="en-US" u="sng" dirty="0" smtClean="0"/>
              <a:t>nondeterministic</a:t>
            </a:r>
            <a:r>
              <a:rPr lang="en-US" dirty="0" smtClean="0"/>
              <a:t> </a:t>
            </a:r>
            <a:r>
              <a:rPr lang="en-US" dirty="0"/>
              <a:t>multi-tape Turing machine that decides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/>
              <a:t> in time </a:t>
            </a:r>
            <a:r>
              <a:rPr lang="en-US" i="1" dirty="0">
                <a:latin typeface="Times New Roman"/>
                <a:cs typeface="Times New Roman"/>
              </a:rPr>
              <a:t>O</a:t>
            </a:r>
            <a:r>
              <a:rPr lang="en-US" dirty="0">
                <a:latin typeface="Times New Roman"/>
                <a:cs typeface="Times New Roman"/>
              </a:rPr>
              <a:t>(</a:t>
            </a:r>
            <a:r>
              <a:rPr lang="en-US" i="1" dirty="0">
                <a:latin typeface="Times New Roman"/>
                <a:cs typeface="Times New Roman"/>
              </a:rPr>
              <a:t>T</a:t>
            </a:r>
            <a:r>
              <a:rPr lang="en-US" dirty="0">
                <a:latin typeface="Times New Roman"/>
                <a:cs typeface="Times New Roman"/>
              </a:rPr>
              <a:t>(</a:t>
            </a:r>
            <a:r>
              <a:rPr lang="en-US" i="1" dirty="0">
                <a:latin typeface="Times New Roman"/>
                <a:cs typeface="Times New Roman"/>
              </a:rPr>
              <a:t>n</a:t>
            </a:r>
            <a:r>
              <a:rPr lang="en-US" dirty="0">
                <a:latin typeface="Times New Roman"/>
                <a:cs typeface="Times New Roman"/>
              </a:rPr>
              <a:t>))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8859466"/>
              </p:ext>
            </p:extLst>
          </p:nvPr>
        </p:nvGraphicFramePr>
        <p:xfrm>
          <a:off x="914440" y="4526268"/>
          <a:ext cx="4356913" cy="4571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35" name="Equation" r:id="rId3" imgW="1930400" imgH="203200" progId="Equation.3">
                  <p:embed/>
                </p:oleObj>
              </mc:Choice>
              <mc:Fallback>
                <p:oleObj name="Equation" r:id="rId3" imgW="19304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40" y="4526268"/>
                        <a:ext cx="4356913" cy="4571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832739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Classifying a </a:t>
            </a:r>
            <a:r>
              <a:rPr lang="en-US" dirty="0" smtClean="0"/>
              <a:t>Language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5029145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i="1" dirty="0" smtClean="0">
                <a:latin typeface="Times New Roman"/>
                <a:cs typeface="Times New Roman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implies</a:t>
            </a:r>
          </a:p>
          <a:p>
            <a:endParaRPr lang="en-US" dirty="0"/>
          </a:p>
          <a:p>
            <a:r>
              <a:rPr lang="en-US" dirty="0" smtClean="0"/>
              <a:t>For every integer </a:t>
            </a:r>
            <a:r>
              <a:rPr lang="en-US" i="1" dirty="0" smtClean="0">
                <a:latin typeface="Times New Roman"/>
                <a:cs typeface="Times New Roman"/>
              </a:rPr>
              <a:t>k</a:t>
            </a:r>
            <a:r>
              <a:rPr lang="en-US" dirty="0" smtClean="0">
                <a:latin typeface="Times New Roman"/>
                <a:cs typeface="Times New Roman"/>
              </a:rPr>
              <a:t> ≥ 1</a:t>
            </a:r>
            <a:r>
              <a:rPr lang="en-US" dirty="0" smtClean="0">
                <a:latin typeface="+mj-lt"/>
                <a:cs typeface="Times New Roman"/>
              </a:rPr>
              <a:t>,</a:t>
            </a:r>
            <a:endParaRPr lang="en-US" dirty="0">
              <a:latin typeface="Times New Roman"/>
              <a:cs typeface="Times New Roman"/>
            </a:endParaRPr>
          </a:p>
          <a:p>
            <a:pPr lvl="6"/>
            <a:endParaRPr lang="en-US" dirty="0" smtClean="0"/>
          </a:p>
          <a:p>
            <a:pPr lvl="1"/>
            <a:r>
              <a:rPr lang="en-US" dirty="0" smtClean="0"/>
              <a:t>Some languages can be decided in time </a:t>
            </a:r>
            <a:r>
              <a:rPr lang="en-US" i="1" dirty="0" smtClean="0">
                <a:latin typeface="Times New Roman"/>
                <a:cs typeface="Times New Roman"/>
              </a:rPr>
              <a:t>O</a:t>
            </a:r>
            <a:r>
              <a:rPr lang="en-US" dirty="0" smtClean="0">
                <a:latin typeface="Times New Roman"/>
                <a:cs typeface="Times New Roman"/>
              </a:rPr>
              <a:t>(</a:t>
            </a:r>
            <a:r>
              <a:rPr lang="en-US" i="1" dirty="0">
                <a:latin typeface="Times New Roman"/>
                <a:cs typeface="Times New Roman"/>
              </a:rPr>
              <a:t>n</a:t>
            </a:r>
            <a:r>
              <a:rPr lang="en-US" baseline="30000" dirty="0" smtClean="0">
                <a:latin typeface="Times New Roman"/>
                <a:cs typeface="Times New Roman"/>
              </a:rPr>
              <a:t>2</a:t>
            </a:r>
            <a:r>
              <a:rPr lang="en-US" dirty="0" smtClean="0">
                <a:latin typeface="Times New Roman"/>
                <a:cs typeface="Times New Roman"/>
              </a:rPr>
              <a:t>) </a:t>
            </a:r>
            <a:r>
              <a:rPr lang="en-US" dirty="0" smtClean="0"/>
              <a:t>for which there is </a:t>
            </a:r>
            <a:r>
              <a:rPr lang="en-US" u="sng" dirty="0" smtClean="0"/>
              <a:t>no</a:t>
            </a:r>
            <a:r>
              <a:rPr lang="en-US" dirty="0" smtClean="0"/>
              <a:t> linear-time membership algorithm.</a:t>
            </a:r>
          </a:p>
          <a:p>
            <a:pPr lvl="1"/>
            <a:r>
              <a:rPr lang="en-US" dirty="0" smtClean="0"/>
              <a:t>There are languages in </a:t>
            </a:r>
            <a:r>
              <a:rPr lang="en-US" i="1" dirty="0">
                <a:latin typeface="Times New Roman"/>
                <a:cs typeface="Times New Roman"/>
              </a:rPr>
              <a:t>DTIME</a:t>
            </a:r>
            <a:r>
              <a:rPr lang="en-US" dirty="0">
                <a:latin typeface="Times New Roman"/>
                <a:cs typeface="Times New Roman"/>
              </a:rPr>
              <a:t>(</a:t>
            </a:r>
            <a:r>
              <a:rPr lang="en-US" i="1" dirty="0">
                <a:latin typeface="Times New Roman"/>
                <a:cs typeface="Times New Roman"/>
              </a:rPr>
              <a:t>n</a:t>
            </a:r>
            <a:r>
              <a:rPr lang="en-US" baseline="30000" dirty="0">
                <a:latin typeface="Times New Roman"/>
                <a:cs typeface="Times New Roman"/>
              </a:rPr>
              <a:t>3</a:t>
            </a:r>
            <a:r>
              <a:rPr lang="en-US" dirty="0">
                <a:latin typeface="Times New Roman"/>
                <a:cs typeface="Times New Roman"/>
              </a:rPr>
              <a:t>) </a:t>
            </a:r>
            <a:r>
              <a:rPr lang="en-US" dirty="0" smtClean="0">
                <a:latin typeface="Times New Roman"/>
                <a:cs typeface="Times New Roman"/>
              </a:rPr>
              <a:t/>
            </a:r>
            <a:br>
              <a:rPr lang="en-US" dirty="0" smtClean="0">
                <a:latin typeface="Times New Roman"/>
                <a:cs typeface="Times New Roman"/>
              </a:rPr>
            </a:br>
            <a:r>
              <a:rPr lang="en-US" dirty="0" smtClean="0"/>
              <a:t>that are </a:t>
            </a:r>
            <a:r>
              <a:rPr lang="en-US" u="sng" dirty="0" smtClean="0"/>
              <a:t>not</a:t>
            </a:r>
            <a:r>
              <a:rPr lang="en-US" dirty="0" smtClean="0"/>
              <a:t> in </a:t>
            </a:r>
            <a:r>
              <a:rPr lang="en-US" i="1" dirty="0">
                <a:latin typeface="Times New Roman"/>
                <a:cs typeface="Times New Roman"/>
              </a:rPr>
              <a:t>DTIME</a:t>
            </a:r>
            <a:r>
              <a:rPr lang="en-US" dirty="0">
                <a:latin typeface="Times New Roman"/>
                <a:cs typeface="Times New Roman"/>
              </a:rPr>
              <a:t>(</a:t>
            </a:r>
            <a:r>
              <a:rPr lang="en-US" i="1" dirty="0">
                <a:latin typeface="Times New Roman"/>
                <a:cs typeface="Times New Roman"/>
              </a:rPr>
              <a:t>n</a:t>
            </a:r>
            <a:r>
              <a:rPr lang="en-US" baseline="30000" dirty="0">
                <a:latin typeface="Times New Roman"/>
                <a:cs typeface="Times New Roman"/>
              </a:rPr>
              <a:t>2</a:t>
            </a:r>
            <a:r>
              <a:rPr lang="en-US" dirty="0">
                <a:latin typeface="Times New Roman"/>
                <a:cs typeface="Times New Roman"/>
              </a:rPr>
              <a:t>)</a:t>
            </a:r>
            <a:r>
              <a:rPr lang="en-US" dirty="0" smtClean="0"/>
              <a:t>, etc.</a:t>
            </a:r>
          </a:p>
          <a:p>
            <a:pPr lvl="5"/>
            <a:endParaRPr lang="en-US" dirty="0"/>
          </a:p>
          <a:p>
            <a:r>
              <a:rPr lang="en-US" dirty="0" smtClean="0"/>
              <a:t>Therefore, there are an infinite number </a:t>
            </a:r>
            <a:br>
              <a:rPr lang="en-US" dirty="0" smtClean="0"/>
            </a:br>
            <a:r>
              <a:rPr lang="en-US" dirty="0" smtClean="0"/>
              <a:t>of nested complexity classes.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0126242"/>
              </p:ext>
            </p:extLst>
          </p:nvPr>
        </p:nvGraphicFramePr>
        <p:xfrm>
          <a:off x="4679905" y="2697488"/>
          <a:ext cx="4006850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18" name="Equation" r:id="rId3" imgW="1739900" imgH="228600" progId="Equation.3">
                  <p:embed/>
                </p:oleObj>
              </mc:Choice>
              <mc:Fallback>
                <p:oleObj name="Equation" r:id="rId3" imgW="17399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79905" y="2697488"/>
                        <a:ext cx="4006850" cy="525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6472882"/>
              </p:ext>
            </p:extLst>
          </p:nvPr>
        </p:nvGraphicFramePr>
        <p:xfrm>
          <a:off x="3383293" y="1417342"/>
          <a:ext cx="2308723" cy="4660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19" name="Equation" r:id="rId5" imgW="1003300" imgH="203200" progId="Equation.3">
                  <p:embed/>
                </p:oleObj>
              </mc:Choice>
              <mc:Fallback>
                <p:oleObj name="Equation" r:id="rId5" imgW="10033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383293" y="1417342"/>
                        <a:ext cx="2308723" cy="4660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4861690"/>
              </p:ext>
            </p:extLst>
          </p:nvPr>
        </p:nvGraphicFramePr>
        <p:xfrm>
          <a:off x="2286025" y="2148854"/>
          <a:ext cx="45624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20" name="Equation" r:id="rId7" imgW="1981200" imgH="203200" progId="Equation.3">
                  <p:embed/>
                </p:oleObj>
              </mc:Choice>
              <mc:Fallback>
                <p:oleObj name="Equation" r:id="rId7" imgW="19812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286025" y="2148854"/>
                        <a:ext cx="4562475" cy="466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006562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Classifying a Language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 </a:t>
            </a:r>
            <a:r>
              <a:rPr lang="en-US" u="sng" dirty="0" smtClean="0"/>
              <a:t>no</a:t>
            </a:r>
            <a:r>
              <a:rPr lang="en-US" dirty="0" smtClean="0"/>
              <a:t> total Turing computable function </a:t>
            </a:r>
            <a:br>
              <a:rPr lang="en-US" dirty="0" smtClean="0"/>
            </a:br>
            <a:r>
              <a:rPr lang="en-US" i="1" dirty="0" smtClean="0">
                <a:latin typeface="Times New Roman"/>
                <a:cs typeface="Times New Roman"/>
              </a:rPr>
              <a:t>f </a:t>
            </a:r>
            <a:r>
              <a:rPr lang="en-US" dirty="0" smtClean="0">
                <a:latin typeface="Times New Roman"/>
                <a:cs typeface="Times New Roman"/>
              </a:rPr>
              <a:t>(</a:t>
            </a:r>
            <a:r>
              <a:rPr lang="en-US" i="1" dirty="0" smtClean="0">
                <a:latin typeface="Times New Roman"/>
                <a:cs typeface="Times New Roman"/>
              </a:rPr>
              <a:t>n</a:t>
            </a:r>
            <a:r>
              <a:rPr lang="en-US" dirty="0" smtClean="0">
                <a:latin typeface="Times New Roman"/>
                <a:cs typeface="Times New Roman"/>
              </a:rPr>
              <a:t>)</a:t>
            </a:r>
            <a:r>
              <a:rPr lang="en-US" dirty="0" smtClean="0"/>
              <a:t> such that every recursive language can be decided in time </a:t>
            </a:r>
            <a:r>
              <a:rPr lang="en-US" i="1" dirty="0">
                <a:latin typeface="Times New Roman"/>
                <a:cs typeface="Times New Roman"/>
              </a:rPr>
              <a:t>f </a:t>
            </a:r>
            <a:r>
              <a:rPr lang="en-US" dirty="0">
                <a:latin typeface="Times New Roman"/>
                <a:cs typeface="Times New Roman"/>
              </a:rPr>
              <a:t>(</a:t>
            </a:r>
            <a:r>
              <a:rPr lang="en-US" i="1" dirty="0">
                <a:latin typeface="Times New Roman"/>
                <a:cs typeface="Times New Roman"/>
              </a:rPr>
              <a:t>n</a:t>
            </a:r>
            <a:r>
              <a:rPr lang="en-US" dirty="0">
                <a:latin typeface="Times New Roman"/>
                <a:cs typeface="Times New Roman"/>
              </a:rPr>
              <a:t>)</a:t>
            </a:r>
            <a:r>
              <a:rPr lang="en-US" dirty="0" smtClean="0"/>
              <a:t>, where </a:t>
            </a:r>
            <a:r>
              <a:rPr lang="en-US" i="1" dirty="0">
                <a:latin typeface="Times New Roman"/>
                <a:cs typeface="Times New Roman"/>
              </a:rPr>
              <a:t>n</a:t>
            </a:r>
            <a:r>
              <a:rPr lang="en-US" dirty="0" smtClean="0"/>
              <a:t> is the input string length.</a:t>
            </a:r>
          </a:p>
          <a:p>
            <a:pPr lvl="1"/>
            <a:r>
              <a:rPr lang="en-US" dirty="0" smtClean="0"/>
              <a:t>Proof by contradiction using </a:t>
            </a:r>
            <a:r>
              <a:rPr lang="en-US" dirty="0" err="1" smtClean="0"/>
              <a:t>diagonalization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(see the textbook).</a:t>
            </a:r>
          </a:p>
          <a:p>
            <a:pPr lvl="5"/>
            <a:endParaRPr lang="en-US" dirty="0"/>
          </a:p>
          <a:p>
            <a:r>
              <a:rPr lang="en-US" dirty="0" smtClean="0"/>
              <a:t>Every regular language </a:t>
            </a:r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i="1" baseline="-25000" dirty="0" smtClean="0">
                <a:latin typeface="Times New Roman"/>
                <a:cs typeface="Times New Roman"/>
              </a:rPr>
              <a:t>REG</a:t>
            </a:r>
            <a:r>
              <a:rPr lang="en-US" dirty="0" smtClean="0"/>
              <a:t> can be recognized by a deterministic finite automaton in time proportional to the input length: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084358"/>
              </p:ext>
            </p:extLst>
          </p:nvPr>
        </p:nvGraphicFramePr>
        <p:xfrm>
          <a:off x="3108976" y="5532097"/>
          <a:ext cx="2651731" cy="4953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7" name="Equation" r:id="rId3" imgW="1155700" imgH="215900" progId="Equation.3">
                  <p:embed/>
                </p:oleObj>
              </mc:Choice>
              <mc:Fallback>
                <p:oleObj name="Equation" r:id="rId3" imgW="11557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08976" y="5532097"/>
                        <a:ext cx="2651731" cy="4953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169964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Classifying a Language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every context-free language </a:t>
            </a:r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i="1" baseline="-25000" dirty="0" smtClean="0">
                <a:latin typeface="Times New Roman"/>
                <a:cs typeface="Times New Roman"/>
              </a:rPr>
              <a:t>CF 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7295195"/>
              </p:ext>
            </p:extLst>
          </p:nvPr>
        </p:nvGraphicFramePr>
        <p:xfrm>
          <a:off x="3108976" y="1965976"/>
          <a:ext cx="2652713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3" name="Equation" r:id="rId3" imgW="1155700" imgH="241300" progId="Equation.3">
                  <p:embed/>
                </p:oleObj>
              </mc:Choice>
              <mc:Fallback>
                <p:oleObj name="Equation" r:id="rId3" imgW="1155700" imgH="2413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08976" y="1965976"/>
                        <a:ext cx="2652713" cy="554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7660018"/>
              </p:ext>
            </p:extLst>
          </p:nvPr>
        </p:nvGraphicFramePr>
        <p:xfrm>
          <a:off x="3108976" y="2933700"/>
          <a:ext cx="2506663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4" name="Equation" r:id="rId5" imgW="1092200" imgH="215900" progId="Equation.3">
                  <p:embed/>
                </p:oleObj>
              </mc:Choice>
              <mc:Fallback>
                <p:oleObj name="Equation" r:id="rId5" imgW="10922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108976" y="2933700"/>
                        <a:ext cx="2506663" cy="495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81980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Languages and Classes P and NP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class of languages that are accepted by some </a:t>
            </a:r>
            <a:r>
              <a:rPr lang="en-US" u="sng" dirty="0" smtClean="0"/>
              <a:t>deterministic</a:t>
            </a:r>
            <a:r>
              <a:rPr lang="en-US" dirty="0" smtClean="0"/>
              <a:t> Turing machine, without any regard to the degree of the polynomial:</a:t>
            </a:r>
          </a:p>
          <a:p>
            <a:endParaRPr lang="en-US" dirty="0" smtClean="0"/>
          </a:p>
          <a:p>
            <a:pPr lvl="5"/>
            <a:endParaRPr lang="en-US" dirty="0"/>
          </a:p>
          <a:p>
            <a:r>
              <a:rPr lang="en-US" dirty="0"/>
              <a:t>The class of languages that are accepted by some </a:t>
            </a:r>
            <a:r>
              <a:rPr lang="en-US" u="sng" dirty="0" smtClean="0"/>
              <a:t>nondeterministic</a:t>
            </a:r>
            <a:r>
              <a:rPr lang="en-US" dirty="0" smtClean="0"/>
              <a:t> </a:t>
            </a:r>
            <a:r>
              <a:rPr lang="en-US" dirty="0"/>
              <a:t>Turing </a:t>
            </a:r>
            <a:r>
              <a:rPr lang="en-US" dirty="0" smtClean="0"/>
              <a:t>machine:</a:t>
            </a:r>
          </a:p>
          <a:p>
            <a:endParaRPr lang="en-US" dirty="0"/>
          </a:p>
          <a:p>
            <a:endParaRPr lang="en-US" dirty="0" smtClean="0"/>
          </a:p>
          <a:p>
            <a:pPr lvl="5"/>
            <a:endParaRPr lang="en-US" dirty="0" smtClean="0"/>
          </a:p>
          <a:p>
            <a:r>
              <a:rPr lang="en-US" dirty="0" smtClean="0"/>
              <a:t>And: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3291854" y="2697488"/>
            <a:ext cx="2480123" cy="731512"/>
            <a:chOff x="3646340" y="2788927"/>
            <a:chExt cx="2480123" cy="731512"/>
          </a:xfrm>
        </p:grpSpPr>
        <p:graphicFrame>
          <p:nvGraphicFramePr>
            <p:cNvPr id="7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79025470"/>
                </p:ext>
              </p:extLst>
            </p:nvPr>
          </p:nvGraphicFramePr>
          <p:xfrm>
            <a:off x="3959020" y="2788927"/>
            <a:ext cx="2167443" cy="7315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67" name="Equation" r:id="rId3" imgW="1016000" imgH="342900" progId="Equation.3">
                    <p:embed/>
                  </p:oleObj>
                </mc:Choice>
                <mc:Fallback>
                  <p:oleObj name="Equation" r:id="rId3" imgW="1016000" imgH="34290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959020" y="2788927"/>
                          <a:ext cx="2167443" cy="73151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" name="TextBox 7"/>
            <p:cNvSpPr txBox="1"/>
            <p:nvPr/>
          </p:nvSpPr>
          <p:spPr>
            <a:xfrm>
              <a:off x="3646340" y="2788927"/>
              <a:ext cx="41767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atin typeface="+mj-lt"/>
                  <a:cs typeface="Times New Roman"/>
                </a:rPr>
                <a:t>P</a:t>
              </a:r>
              <a:endParaRPr lang="en-US" sz="2800" dirty="0">
                <a:latin typeface="+mj-lt"/>
                <a:cs typeface="Times New Roman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108976" y="4434829"/>
            <a:ext cx="2749428" cy="731512"/>
            <a:chOff x="3377035" y="4800585"/>
            <a:chExt cx="2749428" cy="731512"/>
          </a:xfrm>
        </p:grpSpPr>
        <p:graphicFrame>
          <p:nvGraphicFramePr>
            <p:cNvPr id="9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40817109"/>
                </p:ext>
              </p:extLst>
            </p:nvPr>
          </p:nvGraphicFramePr>
          <p:xfrm>
            <a:off x="3959020" y="4800585"/>
            <a:ext cx="2167443" cy="7315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68" name="Equation" r:id="rId5" imgW="1016000" imgH="342900" progId="Equation.3">
                    <p:embed/>
                  </p:oleObj>
                </mc:Choice>
                <mc:Fallback>
                  <p:oleObj name="Equation" r:id="rId5" imgW="1016000" imgH="34290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3959020" y="4800585"/>
                          <a:ext cx="2167443" cy="73151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" name="TextBox 9"/>
            <p:cNvSpPr txBox="1"/>
            <p:nvPr/>
          </p:nvSpPr>
          <p:spPr>
            <a:xfrm>
              <a:off x="3377035" y="4800585"/>
              <a:ext cx="67698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atin typeface="+mj-lt"/>
                  <a:cs typeface="Times New Roman"/>
                </a:rPr>
                <a:t>NP</a:t>
              </a:r>
              <a:endParaRPr lang="en-US" sz="2800" dirty="0">
                <a:latin typeface="+mj-lt"/>
                <a:cs typeface="Times New Roman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657194" y="5557511"/>
            <a:ext cx="1275560" cy="523220"/>
            <a:chOff x="3657194" y="5557511"/>
            <a:chExt cx="1275560" cy="523220"/>
          </a:xfrm>
        </p:grpSpPr>
        <p:graphicFrame>
          <p:nvGraphicFramePr>
            <p:cNvPr id="13" name="Object 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26432319"/>
                </p:ext>
              </p:extLst>
            </p:nvPr>
          </p:nvGraphicFramePr>
          <p:xfrm>
            <a:off x="4023366" y="5681111"/>
            <a:ext cx="274317" cy="3200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69" name="Equation" r:id="rId7" imgW="152400" imgH="177800" progId="Equation.3">
                    <p:embed/>
                  </p:oleObj>
                </mc:Choice>
                <mc:Fallback>
                  <p:oleObj name="Equation" r:id="rId7" imgW="152400" imgH="17780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4023366" y="5681111"/>
                          <a:ext cx="274317" cy="32003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" name="TextBox 13"/>
            <p:cNvSpPr txBox="1"/>
            <p:nvPr/>
          </p:nvSpPr>
          <p:spPr>
            <a:xfrm>
              <a:off x="3657194" y="5557511"/>
              <a:ext cx="127556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latin typeface="+mj-lt"/>
                  <a:cs typeface="Times New Roman"/>
                </a:rPr>
                <a:t>P</a:t>
              </a:r>
              <a:r>
                <a:rPr lang="en-US" sz="2800" dirty="0">
                  <a:latin typeface="Times New Roman"/>
                  <a:cs typeface="Times New Roman"/>
                </a:rPr>
                <a:t>    </a:t>
              </a:r>
              <a:r>
                <a:rPr lang="en-US" sz="2800" dirty="0">
                  <a:latin typeface="+mj-lt"/>
                  <a:cs typeface="Times New Roman"/>
                </a:rPr>
                <a:t>NP</a:t>
              </a:r>
              <a:r>
                <a:rPr lang="en-US" sz="2800" dirty="0" smtClean="0"/>
                <a:t> </a:t>
              </a:r>
              <a:endParaRPr lang="en-US" sz="2800" dirty="0"/>
            </a:p>
          </p:txBody>
        </p:sp>
      </p:grpSp>
    </p:spTree>
    <p:extLst>
      <p:ext uri="{BB962C8B-B14F-4D97-AF65-F5344CB8AC3E}">
        <p14:creationId xmlns:p14="http://schemas.microsoft.com/office/powerpoint/2010/main" val="20495961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78966</TotalTime>
  <Words>888</Words>
  <Application>Microsoft Macintosh PowerPoint</Application>
  <PresentationFormat>On-screen Show (4:3)</PresentationFormat>
  <Paragraphs>219</Paragraphs>
  <Slides>26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Quadrant</vt:lpstr>
      <vt:lpstr>Microsoft Equation</vt:lpstr>
      <vt:lpstr>CS 154 Formal Languages and Computability May 12 Class Meeting</vt:lpstr>
      <vt:lpstr>Unofficial Field Trip</vt:lpstr>
      <vt:lpstr>Language Families and Complexity Classes</vt:lpstr>
      <vt:lpstr>Deciding a Language</vt:lpstr>
      <vt:lpstr>Classifying a Language</vt:lpstr>
      <vt:lpstr>Classifying a Language, cont’d</vt:lpstr>
      <vt:lpstr>Classifying a Language, cont’d</vt:lpstr>
      <vt:lpstr>Classifying a Language, cont’d</vt:lpstr>
      <vt:lpstr>Languages and Classes P and NP</vt:lpstr>
      <vt:lpstr>Polynomial-Time Reduction</vt:lpstr>
      <vt:lpstr>NP-Complete</vt:lpstr>
      <vt:lpstr>What the Heck …</vt:lpstr>
      <vt:lpstr>Theory of Computation</vt:lpstr>
      <vt:lpstr>Automata</vt:lpstr>
      <vt:lpstr>Language Acceptors</vt:lpstr>
      <vt:lpstr>Languages and Algorithms</vt:lpstr>
      <vt:lpstr>Grammars</vt:lpstr>
      <vt:lpstr>Properties of Languages</vt:lpstr>
      <vt:lpstr>Uses of Languages</vt:lpstr>
      <vt:lpstr>Turing Machines</vt:lpstr>
      <vt:lpstr>Turing Machines and Languages</vt:lpstr>
      <vt:lpstr>Recursive and Recursively Enumerable</vt:lpstr>
      <vt:lpstr>Countable</vt:lpstr>
      <vt:lpstr>Decidable and Undecidable</vt:lpstr>
      <vt:lpstr>Primitive Recursive Functions</vt:lpstr>
      <vt:lpstr>Complexity Classes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235: User Interface Design</dc:title>
  <dc:subject/>
  <dc:creator>Ronald Mak</dc:creator>
  <cp:keywords/>
  <dc:description/>
  <cp:lastModifiedBy>Ronald Mak</cp:lastModifiedBy>
  <cp:revision>1713</cp:revision>
  <cp:lastPrinted>2016-04-21T07:51:43Z</cp:lastPrinted>
  <dcterms:created xsi:type="dcterms:W3CDTF">2008-01-12T03:52:55Z</dcterms:created>
  <dcterms:modified xsi:type="dcterms:W3CDTF">2016-05-14T02:21:36Z</dcterms:modified>
  <cp:category/>
</cp:coreProperties>
</file>