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314" r:id="rId3"/>
    <p:sldId id="315" r:id="rId4"/>
    <p:sldId id="336" r:id="rId5"/>
    <p:sldId id="337" r:id="rId6"/>
    <p:sldId id="338" r:id="rId7"/>
    <p:sldId id="339" r:id="rId8"/>
    <p:sldId id="342" r:id="rId9"/>
    <p:sldId id="343" r:id="rId10"/>
    <p:sldId id="317" r:id="rId11"/>
    <p:sldId id="340" r:id="rId12"/>
    <p:sldId id="341" r:id="rId13"/>
    <p:sldId id="318" r:id="rId14"/>
    <p:sldId id="319" r:id="rId15"/>
    <p:sldId id="320" r:id="rId16"/>
    <p:sldId id="321" r:id="rId17"/>
    <p:sldId id="322" r:id="rId18"/>
    <p:sldId id="344" r:id="rId19"/>
    <p:sldId id="345" r:id="rId20"/>
    <p:sldId id="323" r:id="rId21"/>
    <p:sldId id="324" r:id="rId22"/>
    <p:sldId id="325" r:id="rId23"/>
    <p:sldId id="346" r:id="rId24"/>
    <p:sldId id="326" r:id="rId25"/>
    <p:sldId id="347" r:id="rId26"/>
    <p:sldId id="327" r:id="rId27"/>
    <p:sldId id="348" r:id="rId28"/>
    <p:sldId id="349" r:id="rId29"/>
    <p:sldId id="328" r:id="rId30"/>
    <p:sldId id="329" r:id="rId31"/>
    <p:sldId id="350" r:id="rId32"/>
    <p:sldId id="351" r:id="rId33"/>
    <p:sldId id="331" r:id="rId34"/>
    <p:sldId id="332" r:id="rId35"/>
    <p:sldId id="352" r:id="rId36"/>
    <p:sldId id="333" r:id="rId37"/>
    <p:sldId id="334" r:id="rId38"/>
    <p:sldId id="353" r:id="rId39"/>
    <p:sldId id="335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ADE2FF"/>
    <a:srgbClr val="66FFFF"/>
    <a:srgbClr val="B1E754"/>
    <a:srgbClr val="400080"/>
    <a:srgbClr val="66CCFF"/>
    <a:srgbClr val="A12A03"/>
    <a:srgbClr val="B23C00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47" autoAdjust="0"/>
    <p:restoredTop sz="98450" autoAdjust="0"/>
  </p:normalViewPr>
  <p:slideViewPr>
    <p:cSldViewPr>
      <p:cViewPr varScale="1">
        <p:scale>
          <a:sx n="134" d="100"/>
          <a:sy n="134" d="100"/>
        </p:scale>
        <p:origin x="-176" y="-10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10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7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May 10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009E-312E-EF44-9C58-63342E65F76D}" type="slidenum">
              <a:rPr lang="en-US"/>
              <a:pPr/>
              <a:t>10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Algorithms</a:t>
            </a:r>
            <a:endParaRPr lang="en-US" dirty="0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 always have efficient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non-exponential growth) solutions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problems?</a:t>
            </a:r>
          </a:p>
          <a:p>
            <a:pPr lvl="4"/>
            <a:endParaRPr lang="en-US" dirty="0"/>
          </a:p>
          <a:p>
            <a:r>
              <a:rPr lang="en-US" dirty="0"/>
              <a:t>For many problems, the answer is </a:t>
            </a:r>
            <a:r>
              <a:rPr lang="en-US" i="1" u="sng" dirty="0"/>
              <a:t>No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Worse: For a large class of problems,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u="sng" dirty="0"/>
              <a:t>can</a:t>
            </a:r>
            <a:r>
              <a:rPr lang="uk-UA" altLang="ja-JP" u="sng" dirty="0"/>
              <a:t>’</a:t>
            </a:r>
            <a:r>
              <a:rPr lang="en-US" u="sng" dirty="0"/>
              <a:t>t even tell</a:t>
            </a:r>
            <a:r>
              <a:rPr lang="en-US" dirty="0"/>
              <a:t> whether or not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efficient solution might exist.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Programmers: You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find an efficient algorithm.</a:t>
            </a:r>
          </a:p>
          <a:p>
            <a:pPr lvl="1"/>
            <a:r>
              <a:rPr lang="en-US" dirty="0"/>
              <a:t>Theoreticians: Why are these problems so hard</a:t>
            </a:r>
            <a:r>
              <a:rPr lang="en-US" dirty="0" smtClean="0"/>
              <a:t>?</a:t>
            </a:r>
            <a:endParaRPr lang="en-US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795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2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2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D009E-312E-EF44-9C58-63342E65F76D}" type="slidenum">
              <a:rPr lang="en-US"/>
              <a:pPr/>
              <a:t>11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Easy vs. Hard Problems</a:t>
            </a:r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/>
              <a:t>can classify problems as being </a:t>
            </a:r>
            <a:br>
              <a:rPr lang="en-US" dirty="0"/>
            </a:b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easy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hard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 great deal of computer science </a:t>
            </a:r>
            <a:r>
              <a:rPr lang="en-US" dirty="0" smtClean="0"/>
              <a:t>research</a:t>
            </a:r>
            <a:br>
              <a:rPr lang="en-US" dirty="0" smtClean="0"/>
            </a:br>
            <a:r>
              <a:rPr lang="en-US" dirty="0" smtClean="0"/>
              <a:t>has </a:t>
            </a:r>
            <a:r>
              <a:rPr lang="en-US" dirty="0"/>
              <a:t>gone into this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now have mechanisms to classify a new problem as being </a:t>
            </a:r>
            <a:r>
              <a:rPr lang="en-US" u="sng" dirty="0" smtClean="0"/>
              <a:t>as </a:t>
            </a:r>
            <a:r>
              <a:rPr lang="en-US" u="sng" dirty="0"/>
              <a:t>hard </a:t>
            </a:r>
            <a:r>
              <a:rPr lang="en-US" u="sng" dirty="0" smtClean="0"/>
              <a:t>as</a:t>
            </a:r>
            <a:r>
              <a:rPr lang="en-US" dirty="0" smtClean="0"/>
              <a:t> </a:t>
            </a:r>
            <a:r>
              <a:rPr lang="en-US" dirty="0"/>
              <a:t>another problem </a:t>
            </a:r>
            <a:r>
              <a:rPr lang="en-US" dirty="0" smtClean="0"/>
              <a:t>that is already </a:t>
            </a:r>
            <a:r>
              <a:rPr lang="en-US" dirty="0"/>
              <a:t>known to be hard.</a:t>
            </a:r>
          </a:p>
        </p:txBody>
      </p:sp>
    </p:spTree>
    <p:extLst>
      <p:ext uri="{BB962C8B-B14F-4D97-AF65-F5344CB8AC3E}">
        <p14:creationId xmlns:p14="http://schemas.microsoft.com/office/powerpoint/2010/main" val="4059760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34F70-3D19-F64C-A751-7BD4C8263040}" type="slidenum">
              <a:rPr lang="en-US"/>
              <a:pPr/>
              <a:t>12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Easy vs. Hard </a:t>
            </a:r>
            <a:r>
              <a:rPr lang="en-US" dirty="0" smtClean="0"/>
              <a:t>Problems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There is sometimes a fine line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between </a:t>
            </a:r>
            <a:r>
              <a:rPr lang="en-US" dirty="0"/>
              <a:t>easy and hard.</a:t>
            </a:r>
          </a:p>
          <a:p>
            <a:pPr lvl="4"/>
            <a:endParaRPr lang="en-US" dirty="0"/>
          </a:p>
          <a:p>
            <a:r>
              <a:rPr lang="en-US" dirty="0"/>
              <a:t>Easy: Find the </a:t>
            </a:r>
            <a:r>
              <a:rPr lang="en-US" u="sng" dirty="0"/>
              <a:t>shortest path</a:t>
            </a:r>
            <a:r>
              <a:rPr lang="en-US" dirty="0"/>
              <a:t> from vertex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vertex B </a:t>
            </a:r>
            <a:r>
              <a:rPr lang="en-US" dirty="0" smtClean="0"/>
              <a:t>in </a:t>
            </a:r>
            <a:r>
              <a:rPr lang="en-US" dirty="0"/>
              <a:t>a weighted graph.</a:t>
            </a:r>
          </a:p>
          <a:p>
            <a:pPr lvl="1"/>
            <a:r>
              <a:rPr lang="en-US" dirty="0"/>
              <a:t>Do a breadth-first search: </a:t>
            </a:r>
            <a:r>
              <a:rPr lang="en-US" u="sng" dirty="0"/>
              <a:t>linear time</a:t>
            </a:r>
            <a:r>
              <a:rPr lang="en-US" dirty="0"/>
              <a:t>.</a:t>
            </a:r>
          </a:p>
          <a:p>
            <a:pPr lvl="3"/>
            <a:endParaRPr lang="en-US" dirty="0"/>
          </a:p>
          <a:p>
            <a:r>
              <a:rPr lang="en-US" dirty="0"/>
              <a:t>Hard: Find the </a:t>
            </a:r>
            <a:r>
              <a:rPr lang="en-US" u="sng" dirty="0"/>
              <a:t>longest path</a:t>
            </a:r>
            <a:r>
              <a:rPr lang="en-US" dirty="0"/>
              <a:t> (without cycles)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vertex </a:t>
            </a:r>
            <a:r>
              <a:rPr lang="en-US" dirty="0"/>
              <a:t>A to vertex B in a weighted graph.</a:t>
            </a:r>
          </a:p>
          <a:p>
            <a:pPr lvl="1"/>
            <a:r>
              <a:rPr lang="en-US" dirty="0"/>
              <a:t>All known algorithms take </a:t>
            </a:r>
            <a:r>
              <a:rPr lang="en-US" u="sng" dirty="0"/>
              <a:t>exponential time</a:t>
            </a:r>
            <a:r>
              <a:rPr lang="en-US" dirty="0"/>
              <a:t>.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408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3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3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34F70-3D19-F64C-A751-7BD4C8263040}" type="slidenum">
              <a:rPr lang="en-US"/>
              <a:pPr/>
              <a:t>13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 vs</a:t>
            </a:r>
            <a:r>
              <a:rPr lang="en-US" dirty="0"/>
              <a:t>. </a:t>
            </a:r>
            <a:r>
              <a:rPr lang="en-US" dirty="0" smtClean="0"/>
              <a:t>No Problems</a:t>
            </a:r>
            <a:endParaRPr lang="en-US" dirty="0"/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 smtClean="0"/>
              <a:t>Recast </a:t>
            </a:r>
            <a:r>
              <a:rPr lang="en-US" dirty="0"/>
              <a:t>the problem as a </a:t>
            </a:r>
            <a:r>
              <a:rPr lang="en-US" i="1" dirty="0"/>
              <a:t>Yes-No</a:t>
            </a:r>
            <a:r>
              <a:rPr lang="en-US" dirty="0"/>
              <a:t> problem.</a:t>
            </a:r>
          </a:p>
          <a:p>
            <a:pPr lvl="4"/>
            <a:endParaRPr lang="en-US" dirty="0"/>
          </a:p>
          <a:p>
            <a:r>
              <a:rPr lang="en-US" dirty="0"/>
              <a:t>Easy: Is there a path from vertex A to vertex B with weight 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 </a:t>
            </a:r>
            <a:r>
              <a:rPr lang="en-US" i="1" dirty="0" smtClean="0">
                <a:latin typeface="Times New Roman" charset="0"/>
              </a:rPr>
              <a:t>M 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dirty="0"/>
              <a:t>Hard: Is there a path from vertex A to vertex B with weight </a:t>
            </a:r>
            <a:r>
              <a:rPr lang="en-US" dirty="0">
                <a:cs typeface="Arial" charset="0"/>
              </a:rPr>
              <a:t>≥</a:t>
            </a:r>
            <a:r>
              <a:rPr lang="en-US" dirty="0"/>
              <a:t> </a:t>
            </a:r>
            <a:r>
              <a:rPr lang="en-US" i="1" dirty="0" smtClean="0">
                <a:latin typeface="Times New Roman" charset="0"/>
              </a:rPr>
              <a:t>M 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487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3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785F-0F8C-5E4D-B125-85658AC6CE69}" type="slidenum">
              <a:rPr lang="en-US"/>
              <a:pPr/>
              <a:t>14</a:t>
            </a:fld>
            <a:endParaRPr lang="en-US"/>
          </a:p>
        </p:txBody>
      </p:sp>
      <p:sp>
        <p:nvSpPr>
          <p:cNvPr id="103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Reductions</a:t>
            </a:r>
          </a:p>
        </p:txBody>
      </p:sp>
      <p:sp>
        <p:nvSpPr>
          <p:cNvPr id="103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Reduction</a:t>
            </a:r>
            <a:r>
              <a:rPr lang="en-US" dirty="0"/>
              <a:t> allows us to solve one problem </a:t>
            </a:r>
            <a:br>
              <a:rPr lang="en-US" dirty="0"/>
            </a:br>
            <a:r>
              <a:rPr lang="en-US" dirty="0"/>
              <a:t>in terms of another problem.</a:t>
            </a:r>
          </a:p>
          <a:p>
            <a:pPr lvl="4"/>
            <a:endParaRPr lang="en-US" dirty="0"/>
          </a:p>
          <a:p>
            <a:r>
              <a:rPr lang="en-US" dirty="0"/>
              <a:t>When we wish to understand the difficulty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problem, reduction allows us to make </a:t>
            </a:r>
            <a:r>
              <a:rPr lang="en-US" u="sng" dirty="0"/>
              <a:t>relative statements</a:t>
            </a:r>
            <a:r>
              <a:rPr lang="en-US" dirty="0"/>
              <a:t> about the upper and lower bounds on the cost of a problem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We discuss the cost </a:t>
            </a:r>
            <a:r>
              <a:rPr lang="en-US" dirty="0"/>
              <a:t>of a </a:t>
            </a:r>
            <a:r>
              <a:rPr lang="en-US" u="sng" dirty="0"/>
              <a:t>problem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not of a particular </a:t>
            </a:r>
            <a:r>
              <a:rPr lang="en-US" u="sng" dirty="0"/>
              <a:t>algorithm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671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6A8BB-B48F-B74A-B371-1514252F92BD}" type="slidenum">
              <a:rPr lang="en-US"/>
              <a:pPr/>
              <a:t>15</a:t>
            </a:fld>
            <a:endParaRPr lang="en-US"/>
          </a:p>
        </p:txBody>
      </p:sp>
      <p:sp>
        <p:nvSpPr>
          <p:cNvPr id="103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Example</a:t>
            </a:r>
          </a:p>
        </p:txBody>
      </p:sp>
      <p:sp>
        <p:nvSpPr>
          <p:cNvPr id="103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folHlink"/>
                </a:solidFill>
              </a:rPr>
              <a:t>Sorting:</a:t>
            </a:r>
          </a:p>
          <a:p>
            <a:pPr lvl="4"/>
            <a:endParaRPr lang="en-US" sz="1100" dirty="0">
              <a:solidFill>
                <a:schemeClr val="folHlink"/>
              </a:solidFill>
            </a:endParaRPr>
          </a:p>
          <a:p>
            <a:pPr lvl="1"/>
            <a:r>
              <a:rPr lang="en-US" sz="2000" dirty="0"/>
              <a:t>Input: A sequence of integers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baseline="-25000" dirty="0">
                <a:latin typeface="Times New Roman" charset="0"/>
              </a:rPr>
              <a:t>0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imes New Roman" charset="0"/>
              </a:rPr>
              <a:t>, ...,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i="1" baseline="-25000" dirty="0">
                <a:latin typeface="Times New Roman" charset="0"/>
              </a:rPr>
              <a:t>N</a:t>
            </a:r>
            <a:r>
              <a:rPr lang="en-US" sz="2000" baseline="-25000" dirty="0">
                <a:latin typeface="Times New Roman" charset="0"/>
              </a:rPr>
              <a:t>-1</a:t>
            </a:r>
          </a:p>
          <a:p>
            <a:pPr lvl="4"/>
            <a:endParaRPr lang="en-US" sz="1100" baseline="-25000" dirty="0">
              <a:latin typeface="Times New Roman" charset="0"/>
            </a:endParaRPr>
          </a:p>
          <a:p>
            <a:pPr lvl="1"/>
            <a:r>
              <a:rPr lang="en-US" sz="2000" dirty="0"/>
              <a:t>Output: A permutation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baseline="-25000" dirty="0">
                <a:latin typeface="Times New Roman" charset="0"/>
              </a:rPr>
              <a:t>0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imes New Roman" charset="0"/>
              </a:rPr>
              <a:t>, ...,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i="1" baseline="-25000" dirty="0">
                <a:latin typeface="Times New Roman" charset="0"/>
              </a:rPr>
              <a:t>N</a:t>
            </a:r>
            <a:r>
              <a:rPr lang="en-US" sz="2000" baseline="-25000" dirty="0">
                <a:latin typeface="Times New Roman" charset="0"/>
              </a:rPr>
              <a:t>-1</a:t>
            </a:r>
            <a:r>
              <a:rPr lang="en-US" sz="2000" dirty="0"/>
              <a:t> of the sequence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such </a:t>
            </a:r>
            <a:r>
              <a:rPr lang="en-US" sz="2000" dirty="0"/>
              <a:t>that </a:t>
            </a:r>
            <a:r>
              <a:rPr lang="en-US" sz="2000" i="1" dirty="0" err="1">
                <a:latin typeface="Times New Roman" charset="0"/>
              </a:rPr>
              <a:t>y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i="1" dirty="0">
                <a:latin typeface="Times New Roman" charset="0"/>
              </a:rPr>
              <a:t> </a:t>
            </a:r>
            <a:r>
              <a:rPr lang="en-US" sz="2000" i="1" dirty="0">
                <a:latin typeface="Times New Roman" charset="0"/>
                <a:cs typeface="Arial" charset="0"/>
              </a:rPr>
              <a:t>≤ </a:t>
            </a:r>
            <a:r>
              <a:rPr lang="en-US" sz="2000" i="1" dirty="0" err="1">
                <a:latin typeface="Times New Roman" charset="0"/>
                <a:cs typeface="Arial" charset="0"/>
              </a:rPr>
              <a:t>y</a:t>
            </a:r>
            <a:r>
              <a:rPr lang="en-US" sz="2000" i="1" baseline="-25000" dirty="0" err="1">
                <a:latin typeface="Times New Roman" charset="0"/>
                <a:cs typeface="Arial" charset="0"/>
              </a:rPr>
              <a:t>j</a:t>
            </a:r>
            <a:r>
              <a:rPr lang="en-US" sz="2000" dirty="0">
                <a:cs typeface="Arial" charset="0"/>
              </a:rPr>
              <a:t> whenever </a:t>
            </a:r>
            <a:r>
              <a:rPr lang="en-US" sz="2000" i="1" dirty="0" err="1">
                <a:latin typeface="Times New Roman" charset="0"/>
                <a:cs typeface="Arial" charset="0"/>
              </a:rPr>
              <a:t>i</a:t>
            </a:r>
            <a:r>
              <a:rPr lang="en-US" sz="2000" i="1" dirty="0">
                <a:latin typeface="Times New Roman" charset="0"/>
                <a:cs typeface="Arial" charset="0"/>
              </a:rPr>
              <a:t> &lt;</a:t>
            </a:r>
            <a:r>
              <a:rPr lang="en-US" sz="2000" dirty="0">
                <a:latin typeface="Times New Roman" charset="0"/>
                <a:cs typeface="Arial" charset="0"/>
              </a:rPr>
              <a:t> </a:t>
            </a:r>
            <a:r>
              <a:rPr lang="en-US" sz="2000" i="1" dirty="0">
                <a:latin typeface="Times New Roman" charset="0"/>
                <a:cs typeface="Arial" charset="0"/>
              </a:rPr>
              <a:t>j</a:t>
            </a:r>
            <a:r>
              <a:rPr lang="en-US" sz="2000" dirty="0">
                <a:cs typeface="Arial" charset="0"/>
              </a:rPr>
              <a:t>.</a:t>
            </a:r>
          </a:p>
          <a:p>
            <a:pPr lvl="4"/>
            <a:endParaRPr lang="en-US" sz="1100" dirty="0">
              <a:cs typeface="Arial" charset="0"/>
            </a:endParaRPr>
          </a:p>
          <a:p>
            <a:r>
              <a:rPr lang="en-US" sz="2400" dirty="0">
                <a:solidFill>
                  <a:schemeClr val="folHlink"/>
                </a:solidFill>
                <a:cs typeface="Arial" charset="0"/>
              </a:rPr>
              <a:t>Pairing:</a:t>
            </a:r>
          </a:p>
          <a:p>
            <a:pPr lvl="4"/>
            <a:endParaRPr lang="en-US" sz="1100" dirty="0">
              <a:solidFill>
                <a:schemeClr val="folHlink"/>
              </a:solidFill>
              <a:cs typeface="Arial" charset="0"/>
            </a:endParaRPr>
          </a:p>
          <a:p>
            <a:pPr lvl="1"/>
            <a:r>
              <a:rPr lang="en-US" sz="2000" dirty="0">
                <a:cs typeface="Arial" charset="0"/>
              </a:rPr>
              <a:t>Input: Two sequences of integers </a:t>
            </a:r>
            <a:r>
              <a:rPr lang="en-US" sz="2000" i="1" dirty="0">
                <a:latin typeface="Times New Roman" charset="0"/>
                <a:cs typeface="Arial" charset="0"/>
              </a:rPr>
              <a:t>X =</a:t>
            </a:r>
            <a:r>
              <a:rPr lang="en-US" sz="2000" dirty="0">
                <a:cs typeface="Arial" charset="0"/>
              </a:rPr>
              <a:t> (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baseline="-25000" dirty="0">
                <a:latin typeface="Times New Roman" charset="0"/>
              </a:rPr>
              <a:t>0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imes New Roman" charset="0"/>
              </a:rPr>
              <a:t>, ...,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i="1" baseline="-25000" dirty="0">
                <a:latin typeface="Times New Roman" charset="0"/>
              </a:rPr>
              <a:t>N</a:t>
            </a:r>
            <a:r>
              <a:rPr lang="en-US" sz="2000" baseline="-25000" dirty="0">
                <a:latin typeface="Times New Roman" charset="0"/>
              </a:rPr>
              <a:t>-1</a:t>
            </a:r>
            <a:r>
              <a:rPr lang="en-US" sz="2000" dirty="0"/>
              <a:t>)</a:t>
            </a:r>
            <a:br>
              <a:rPr lang="en-US" sz="2000" dirty="0"/>
            </a:br>
            <a:r>
              <a:rPr lang="en-US" sz="2000" dirty="0"/>
              <a:t>and </a:t>
            </a:r>
            <a:r>
              <a:rPr lang="en-US" sz="2000" i="1" dirty="0">
                <a:latin typeface="Times New Roman" charset="0"/>
                <a:cs typeface="Arial" charset="0"/>
              </a:rPr>
              <a:t>Y =</a:t>
            </a:r>
            <a:r>
              <a:rPr lang="en-US" sz="2000" dirty="0"/>
              <a:t> (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baseline="-25000" dirty="0">
                <a:latin typeface="Times New Roman" charset="0"/>
              </a:rPr>
              <a:t>0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baseline="-25000" dirty="0">
                <a:latin typeface="Times New Roman" charset="0"/>
              </a:rPr>
              <a:t>1</a:t>
            </a:r>
            <a:r>
              <a:rPr lang="en-US" sz="2000" dirty="0">
                <a:latin typeface="Times New Roman" charset="0"/>
              </a:rPr>
              <a:t>,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baseline="-25000" dirty="0">
                <a:latin typeface="Times New Roman" charset="0"/>
              </a:rPr>
              <a:t>2</a:t>
            </a:r>
            <a:r>
              <a:rPr lang="en-US" sz="2000" dirty="0">
                <a:latin typeface="Times New Roman" charset="0"/>
              </a:rPr>
              <a:t>, ...,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i="1" baseline="-25000" dirty="0">
                <a:latin typeface="Times New Roman" charset="0"/>
              </a:rPr>
              <a:t>N</a:t>
            </a:r>
            <a:r>
              <a:rPr lang="en-US" sz="2000" baseline="-25000" dirty="0">
                <a:latin typeface="Times New Roman" charset="0"/>
              </a:rPr>
              <a:t>-1</a:t>
            </a:r>
            <a:r>
              <a:rPr lang="en-US" sz="2000" dirty="0"/>
              <a:t>)</a:t>
            </a:r>
          </a:p>
          <a:p>
            <a:pPr lvl="4"/>
            <a:endParaRPr lang="en-US" sz="1100" dirty="0"/>
          </a:p>
          <a:p>
            <a:pPr lvl="1"/>
            <a:r>
              <a:rPr lang="en-US" sz="2000" dirty="0"/>
              <a:t>Output: A pairing of the elements in the two sequences such the smallest value in </a:t>
            </a:r>
            <a:r>
              <a:rPr lang="en-US" sz="2000" i="1" dirty="0">
                <a:latin typeface="Times New Roman" charset="0"/>
                <a:cs typeface="Arial" charset="0"/>
              </a:rPr>
              <a:t>X</a:t>
            </a:r>
            <a:r>
              <a:rPr lang="en-US" sz="2000" dirty="0"/>
              <a:t> is paired with the smallest value in </a:t>
            </a:r>
            <a:r>
              <a:rPr lang="en-US" sz="2000" i="1" dirty="0">
                <a:latin typeface="Times New Roman" charset="0"/>
                <a:cs typeface="Arial" charset="0"/>
              </a:rPr>
              <a:t>Y</a:t>
            </a:r>
            <a:r>
              <a:rPr lang="en-US" sz="2000" dirty="0"/>
              <a:t>, the next smallest value in </a:t>
            </a:r>
            <a:r>
              <a:rPr lang="en-US" sz="2000" i="1" dirty="0">
                <a:latin typeface="Times New Roman" charset="0"/>
                <a:cs typeface="Arial" charset="0"/>
              </a:rPr>
              <a:t>X</a:t>
            </a:r>
            <a:r>
              <a:rPr lang="en-US" sz="2000" dirty="0"/>
              <a:t> is paired with the next smallest value in </a:t>
            </a:r>
            <a:r>
              <a:rPr lang="en-US" sz="2000" i="1" dirty="0">
                <a:latin typeface="Times New Roman" charset="0"/>
                <a:cs typeface="Arial" charset="0"/>
              </a:rPr>
              <a:t>Y</a:t>
            </a:r>
            <a:r>
              <a:rPr lang="en-US" sz="2000" dirty="0"/>
              <a:t>, etc.</a:t>
            </a:r>
          </a:p>
        </p:txBody>
      </p:sp>
    </p:spTree>
    <p:extLst>
      <p:ext uri="{BB962C8B-B14F-4D97-AF65-F5344CB8AC3E}">
        <p14:creationId xmlns:p14="http://schemas.microsoft.com/office/powerpoint/2010/main" val="15588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5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35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85BD5-6A3C-3A4E-8D7A-490A2A4D735F}" type="slidenum">
              <a:rPr lang="en-US"/>
              <a:pPr/>
              <a:t>16</a:t>
            </a:fld>
            <a:endParaRPr lang="en-US"/>
          </a:p>
        </p:txBody>
      </p:sp>
      <p:sp>
        <p:nvSpPr>
          <p:cNvPr id="103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Reduction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3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71805"/>
            <a:ext cx="8229600" cy="3251200"/>
          </a:xfrm>
        </p:spPr>
        <p:txBody>
          <a:bodyPr/>
          <a:lstStyle/>
          <a:p>
            <a:r>
              <a:rPr lang="en-US" sz="2400" dirty="0">
                <a:solidFill>
                  <a:schemeClr val="folHlink"/>
                </a:solidFill>
              </a:rPr>
              <a:t>The reduction</a:t>
            </a:r>
            <a:r>
              <a:rPr lang="en-US" sz="2400" dirty="0"/>
              <a:t>: pairing </a:t>
            </a:r>
            <a:r>
              <a:rPr lang="en-US" sz="2400" dirty="0">
                <a:sym typeface="Wingdings" charset="0"/>
              </a:rPr>
              <a:t> sorting</a:t>
            </a:r>
          </a:p>
          <a:p>
            <a:pPr lvl="1">
              <a:buFont typeface="Wingdings" charset="0"/>
              <a:buAutoNum type="arabicPeriod"/>
            </a:pPr>
            <a:r>
              <a:rPr lang="en-US" sz="2000" dirty="0"/>
              <a:t>Convert the one instance of the pairing problem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into </a:t>
            </a:r>
            <a:r>
              <a:rPr lang="en-US" sz="2000" dirty="0"/>
              <a:t>two instances of a sorting problem.</a:t>
            </a:r>
          </a:p>
          <a:p>
            <a:pPr lvl="1">
              <a:buFont typeface="Wingdings" charset="0"/>
              <a:buAutoNum type="arabicPeriod"/>
            </a:pPr>
            <a:r>
              <a:rPr lang="en-US" sz="2000" dirty="0"/>
              <a:t>Sort the </a:t>
            </a:r>
            <a:r>
              <a:rPr lang="en-US" sz="2000" i="1" dirty="0">
                <a:latin typeface="Times New Roman" charset="0"/>
              </a:rPr>
              <a:t>X</a:t>
            </a:r>
            <a:r>
              <a:rPr lang="en-US" sz="2000" dirty="0"/>
              <a:t> and </a:t>
            </a:r>
            <a:r>
              <a:rPr lang="en-US" sz="2000" i="1" dirty="0">
                <a:latin typeface="Times New Roman" charset="0"/>
              </a:rPr>
              <a:t>Y</a:t>
            </a:r>
            <a:r>
              <a:rPr lang="en-US" sz="2000" dirty="0"/>
              <a:t> sequences.</a:t>
            </a:r>
          </a:p>
          <a:p>
            <a:pPr lvl="1">
              <a:buFont typeface="Wingdings" charset="0"/>
              <a:buAutoNum type="arabicPeriod"/>
            </a:pPr>
            <a:r>
              <a:rPr lang="en-US" sz="2000" dirty="0"/>
              <a:t>Convert the sorting output into the pairing output.</a:t>
            </a:r>
          </a:p>
          <a:p>
            <a:pPr lvl="4">
              <a:buFont typeface="Wingdings" charset="0"/>
              <a:buAutoNum type="arabicPeriod"/>
            </a:pPr>
            <a:endParaRPr lang="en-US" sz="1100" dirty="0"/>
          </a:p>
          <a:p>
            <a:r>
              <a:rPr lang="en-US" sz="2400" dirty="0">
                <a:solidFill>
                  <a:schemeClr val="folHlink"/>
                </a:solidFill>
              </a:rPr>
              <a:t>Cost analysis</a:t>
            </a:r>
          </a:p>
          <a:p>
            <a:pPr lvl="1"/>
            <a:r>
              <a:rPr lang="en-US" sz="2000" dirty="0"/>
              <a:t>An upper bound for </a:t>
            </a:r>
            <a:r>
              <a:rPr lang="en-US" sz="2000"/>
              <a:t>sorting </a:t>
            </a:r>
            <a:r>
              <a:rPr lang="en-US" sz="2000" smtClean="0"/>
              <a:t>is </a:t>
            </a:r>
            <a:r>
              <a:rPr lang="en-US" sz="2000" i="1" dirty="0">
                <a:latin typeface="Times New Roman" charset="0"/>
              </a:rPr>
              <a:t>O(N</a:t>
            </a:r>
            <a:r>
              <a:rPr lang="en-US" sz="2000" dirty="0">
                <a:latin typeface="Times New Roman" charset="0"/>
              </a:rPr>
              <a:t> log </a:t>
            </a:r>
            <a:r>
              <a:rPr lang="en-US" sz="2000" i="1" dirty="0">
                <a:latin typeface="Times New Roman" charset="0"/>
              </a:rPr>
              <a:t>N</a:t>
            </a:r>
            <a:r>
              <a:rPr lang="en-US" sz="2000" dirty="0"/>
              <a:t>).</a:t>
            </a:r>
          </a:p>
          <a:p>
            <a:pPr lvl="1"/>
            <a:r>
              <a:rPr lang="en-US" sz="2000" dirty="0"/>
              <a:t>Therefore, an upper bound for pairing is also </a:t>
            </a:r>
            <a:r>
              <a:rPr lang="en-US" sz="2000" i="1" dirty="0">
                <a:latin typeface="Times New Roman" charset="0"/>
              </a:rPr>
              <a:t>O(N</a:t>
            </a:r>
            <a:r>
              <a:rPr lang="en-US" sz="2000" dirty="0">
                <a:latin typeface="Times New Roman" charset="0"/>
              </a:rPr>
              <a:t> log </a:t>
            </a:r>
            <a:r>
              <a:rPr lang="en-US" sz="2000" i="1" dirty="0">
                <a:latin typeface="Times New Roman" charset="0"/>
              </a:rPr>
              <a:t>N</a:t>
            </a:r>
            <a:r>
              <a:rPr lang="en-US" sz="2000" dirty="0"/>
              <a:t>).</a:t>
            </a:r>
          </a:p>
        </p:txBody>
      </p:sp>
      <p:sp>
        <p:nvSpPr>
          <p:cNvPr id="1036292" name="Text Box 4"/>
          <p:cNvSpPr txBox="1">
            <a:spLocks noChangeArrowheads="1"/>
          </p:cNvSpPr>
          <p:nvPr/>
        </p:nvSpPr>
        <p:spPr bwMode="auto">
          <a:xfrm>
            <a:off x="2419350" y="1216025"/>
            <a:ext cx="434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charset="0"/>
              </a:rPr>
              <a:t>X</a:t>
            </a:r>
            <a:r>
              <a:rPr lang="en-US" sz="2000"/>
              <a:t>:   23   42   17   93   88   12   57   90</a:t>
            </a:r>
          </a:p>
        </p:txBody>
      </p:sp>
      <p:sp>
        <p:nvSpPr>
          <p:cNvPr id="1036293" name="Text Box 5"/>
          <p:cNvSpPr txBox="1">
            <a:spLocks noChangeArrowheads="1"/>
          </p:cNvSpPr>
          <p:nvPr/>
        </p:nvSpPr>
        <p:spPr bwMode="auto">
          <a:xfrm>
            <a:off x="2419350" y="2482850"/>
            <a:ext cx="433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i="1">
                <a:latin typeface="Times New Roman" charset="0"/>
              </a:rPr>
              <a:t>Y</a:t>
            </a:r>
            <a:r>
              <a:rPr lang="en-US" sz="2000"/>
              <a:t>:   48   59   11   89   12   91   64   34</a:t>
            </a:r>
          </a:p>
        </p:txBody>
      </p:sp>
      <p:sp>
        <p:nvSpPr>
          <p:cNvPr id="1036294" name="Line 6"/>
          <p:cNvSpPr>
            <a:spLocks noChangeShapeType="1"/>
          </p:cNvSpPr>
          <p:nvPr/>
        </p:nvSpPr>
        <p:spPr bwMode="auto">
          <a:xfrm>
            <a:off x="3017838" y="1600200"/>
            <a:ext cx="3382962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5" name="Line 7"/>
          <p:cNvSpPr>
            <a:spLocks noChangeShapeType="1"/>
          </p:cNvSpPr>
          <p:nvPr/>
        </p:nvSpPr>
        <p:spPr bwMode="auto">
          <a:xfrm flipH="1">
            <a:off x="3108325" y="1600200"/>
            <a:ext cx="457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6" name="Line 8"/>
          <p:cNvSpPr>
            <a:spLocks noChangeShapeType="1"/>
          </p:cNvSpPr>
          <p:nvPr/>
        </p:nvSpPr>
        <p:spPr bwMode="auto">
          <a:xfrm>
            <a:off x="4114800" y="16002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7" name="Line 9"/>
          <p:cNvSpPr>
            <a:spLocks noChangeShapeType="1"/>
          </p:cNvSpPr>
          <p:nvPr/>
        </p:nvSpPr>
        <p:spPr bwMode="auto">
          <a:xfrm>
            <a:off x="4572000" y="16002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8" name="Line 10"/>
          <p:cNvSpPr>
            <a:spLocks noChangeShapeType="1"/>
          </p:cNvSpPr>
          <p:nvPr/>
        </p:nvSpPr>
        <p:spPr bwMode="auto">
          <a:xfrm>
            <a:off x="5029200" y="1600200"/>
            <a:ext cx="914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299" name="Line 11"/>
          <p:cNvSpPr>
            <a:spLocks noChangeShapeType="1"/>
          </p:cNvSpPr>
          <p:nvPr/>
        </p:nvSpPr>
        <p:spPr bwMode="auto">
          <a:xfrm flipH="1">
            <a:off x="4022725" y="1600200"/>
            <a:ext cx="14636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300" name="Line 12"/>
          <p:cNvSpPr>
            <a:spLocks noChangeShapeType="1"/>
          </p:cNvSpPr>
          <p:nvPr/>
        </p:nvSpPr>
        <p:spPr bwMode="auto">
          <a:xfrm flipH="1">
            <a:off x="3565525" y="1600200"/>
            <a:ext cx="23780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301" name="Line 13"/>
          <p:cNvSpPr>
            <a:spLocks noChangeShapeType="1"/>
          </p:cNvSpPr>
          <p:nvPr/>
        </p:nvSpPr>
        <p:spPr bwMode="auto">
          <a:xfrm flipH="1">
            <a:off x="4479925" y="1600200"/>
            <a:ext cx="1920875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526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3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36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36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3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36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36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36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3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3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36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36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6292" grpId="0"/>
      <p:bldP spid="1036293" grpId="0"/>
      <p:bldP spid="1036294" grpId="0" animBg="1"/>
      <p:bldP spid="1036295" grpId="0" animBg="1"/>
      <p:bldP spid="1036296" grpId="0" animBg="1"/>
      <p:bldP spid="1036297" grpId="0" animBg="1"/>
      <p:bldP spid="1036298" grpId="0" animBg="1"/>
      <p:bldP spid="1036299" grpId="0" animBg="1"/>
      <p:bldP spid="1036300" grpId="0" animBg="1"/>
      <p:bldP spid="103630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427C-46A5-D740-A0A9-F5E653DDCC4C}" type="slidenum">
              <a:rPr lang="en-US"/>
              <a:pPr/>
              <a:t>17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Easy vs. Hard Problems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503872" cy="4835525"/>
          </a:xfrm>
        </p:spPr>
        <p:txBody>
          <a:bodyPr/>
          <a:lstStyle/>
          <a:p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Easy” </a:t>
            </a:r>
            <a:r>
              <a:rPr lang="en-US" dirty="0"/>
              <a:t>problems have </a:t>
            </a:r>
            <a:r>
              <a:rPr lang="en-US" u="sng" dirty="0"/>
              <a:t>polynomial</a:t>
            </a:r>
            <a:r>
              <a:rPr lang="en-US" dirty="0"/>
              <a:t> running times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Hard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problems have </a:t>
            </a:r>
            <a:r>
              <a:rPr lang="en-US" u="sng" dirty="0"/>
              <a:t>exponential</a:t>
            </a:r>
            <a:r>
              <a:rPr lang="en-US" dirty="0"/>
              <a:t> running times.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51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427C-46A5-D740-A0A9-F5E653DDCC4C}" type="slidenum">
              <a:rPr lang="en-US"/>
              <a:pPr/>
              <a:t>18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Properties of Polynomials</a:t>
            </a:r>
            <a:endParaRPr lang="en-US" dirty="0"/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Polynomials are </a:t>
            </a:r>
            <a:r>
              <a:rPr lang="en-US" dirty="0">
                <a:solidFill>
                  <a:srgbClr val="B23C00"/>
                </a:solidFill>
              </a:rPr>
              <a:t>closed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under </a:t>
            </a:r>
            <a:r>
              <a:rPr lang="en-US" dirty="0"/>
              <a:t>addition </a:t>
            </a:r>
            <a:r>
              <a:rPr lang="en-US" dirty="0" smtClean="0"/>
              <a:t>and </a:t>
            </a:r>
            <a:r>
              <a:rPr lang="en-US" dirty="0"/>
              <a:t>composition.</a:t>
            </a:r>
          </a:p>
          <a:p>
            <a:pPr lvl="4"/>
            <a:endParaRPr lang="en-US" dirty="0"/>
          </a:p>
          <a:p>
            <a:r>
              <a:rPr lang="en-US" dirty="0" smtClean="0"/>
              <a:t>Run </a:t>
            </a:r>
            <a:r>
              <a:rPr lang="en-US" dirty="0"/>
              <a:t>two algorithms in sequence,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each </a:t>
            </a:r>
            <a:r>
              <a:rPr lang="en-US" dirty="0"/>
              <a:t>with polynomial running time,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together they have polynomial </a:t>
            </a:r>
            <a:r>
              <a:rPr lang="en-US" dirty="0"/>
              <a:t>running time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One </a:t>
            </a:r>
            <a:r>
              <a:rPr lang="en-US" dirty="0"/>
              <a:t>algorithm with polynomial running time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calls </a:t>
            </a:r>
            <a:r>
              <a:rPr lang="en-US" dirty="0"/>
              <a:t>another algorithm several times,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latter also with polynomial running time, together </a:t>
            </a:r>
            <a:r>
              <a:rPr lang="en-US" dirty="0" smtClean="0"/>
              <a:t>they have polynomial </a:t>
            </a:r>
            <a:r>
              <a:rPr lang="en-US" dirty="0"/>
              <a:t>running time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298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7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E427C-46A5-D740-A0A9-F5E653DDCC4C}" type="slidenum">
              <a:rPr lang="en-US"/>
              <a:pPr/>
              <a:t>19</a:t>
            </a:fld>
            <a:endParaRPr lang="en-US"/>
          </a:p>
        </p:txBody>
      </p:sp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Properties of Polynomials</a:t>
            </a:r>
            <a:endParaRPr lang="en-US" dirty="0"/>
          </a:p>
        </p:txBody>
      </p:sp>
      <p:sp>
        <p:nvSpPr>
          <p:cNvPr id="103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Computers are </a:t>
            </a:r>
            <a:r>
              <a:rPr lang="en-US" dirty="0" err="1">
                <a:solidFill>
                  <a:srgbClr val="B23C00"/>
                </a:solidFill>
              </a:rPr>
              <a:t>polynomially</a:t>
            </a:r>
            <a:r>
              <a:rPr lang="en-US" dirty="0">
                <a:solidFill>
                  <a:srgbClr val="B23C00"/>
                </a:solidFill>
              </a:rPr>
              <a:t> related</a:t>
            </a:r>
            <a:r>
              <a:rPr lang="en-US" dirty="0"/>
              <a:t>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Any algorithm that runs in polynomial time today, when transferred to </a:t>
            </a:r>
            <a:r>
              <a:rPr lang="en-US" u="sng" dirty="0"/>
              <a:t>any other</a:t>
            </a:r>
            <a:r>
              <a:rPr lang="en-US" dirty="0"/>
              <a:t> computer today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in the future, </a:t>
            </a:r>
            <a:r>
              <a:rPr lang="en-US" dirty="0" smtClean="0"/>
              <a:t>will </a:t>
            </a:r>
            <a:r>
              <a:rPr lang="en-US" dirty="0"/>
              <a:t>still run in polynomial time.</a:t>
            </a:r>
          </a:p>
        </p:txBody>
      </p:sp>
    </p:spTree>
    <p:extLst>
      <p:ext uri="{BB962C8B-B14F-4D97-AF65-F5344CB8AC3E}">
        <p14:creationId xmlns:p14="http://schemas.microsoft.com/office/powerpoint/2010/main" val="478045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Time complexity</a:t>
            </a:r>
            <a:r>
              <a:rPr lang="en-US" dirty="0" smtClean="0"/>
              <a:t>: A rough measure of the time taken by a particular computation.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Characterize the time requirement of a problem as a function of its size.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a Turing machine as the computer model.</a:t>
            </a:r>
          </a:p>
          <a:p>
            <a:r>
              <a:rPr lang="en-US" dirty="0" smtClean="0"/>
              <a:t>Assume a TM makes one move per time unit.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Computation time = number of TM moves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74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469B6-0BC3-7041-ACD8-56B4A4A78F13}" type="slidenum">
              <a:rPr lang="en-US"/>
              <a:pPr/>
              <a:t>20</a:t>
            </a:fld>
            <a:endParaRPr lang="en-US"/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Nondeterministic Machines</a:t>
            </a:r>
            <a:endParaRPr lang="en-US" dirty="0"/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 (theoretical) </a:t>
            </a:r>
            <a:r>
              <a:rPr lang="en-US" dirty="0"/>
              <a:t>nondeterministic machine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Has a </a:t>
            </a:r>
            <a:r>
              <a:rPr lang="en-US" u="sng" dirty="0"/>
              <a:t>choice</a:t>
            </a:r>
            <a:r>
              <a:rPr lang="en-US" dirty="0"/>
              <a:t> of next steps.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Can </a:t>
            </a:r>
            <a:r>
              <a:rPr lang="en-US" dirty="0"/>
              <a:t>evaluate all its next steps </a:t>
            </a:r>
            <a:r>
              <a:rPr lang="en-US" u="sng" dirty="0"/>
              <a:t>in parallel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Is </a:t>
            </a:r>
            <a:r>
              <a:rPr lang="en-US" u="sng" dirty="0"/>
              <a:t>free to choose</a:t>
            </a:r>
            <a:r>
              <a:rPr lang="en-US" dirty="0"/>
              <a:t> any step it wishes.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one of the steps leads to a solution to a problem, </a:t>
            </a:r>
            <a:br>
              <a:rPr lang="en-US" dirty="0"/>
            </a:br>
            <a:r>
              <a:rPr lang="en-US" dirty="0"/>
              <a:t>it will </a:t>
            </a:r>
            <a:r>
              <a:rPr lang="en-US" u="sng" dirty="0"/>
              <a:t>always choose the correct one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A nondeterministic machine has the </a:t>
            </a:r>
            <a:r>
              <a:rPr lang="en-US" dirty="0" smtClean="0"/>
              <a:t>power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of </a:t>
            </a:r>
            <a:r>
              <a:rPr lang="en-US" dirty="0"/>
              <a:t>extremely good (optimal) </a:t>
            </a:r>
            <a:r>
              <a:rPr lang="en-US" u="sng" dirty="0"/>
              <a:t>guessing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Guess</a:t>
            </a:r>
            <a:r>
              <a:rPr lang="en-US" dirty="0" smtClean="0"/>
              <a:t>: Check </a:t>
            </a:r>
            <a:r>
              <a:rPr lang="en-US" dirty="0"/>
              <a:t>all possible problem solutions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in parallel</a:t>
            </a:r>
            <a:r>
              <a:rPr lang="en-US" dirty="0" smtClean="0"/>
              <a:t> to </a:t>
            </a:r>
            <a:r>
              <a:rPr lang="en-US" dirty="0"/>
              <a:t>determine which one is correct.</a:t>
            </a:r>
          </a:p>
        </p:txBody>
      </p:sp>
    </p:spTree>
    <p:extLst>
      <p:ext uri="{BB962C8B-B14F-4D97-AF65-F5344CB8AC3E}">
        <p14:creationId xmlns:p14="http://schemas.microsoft.com/office/powerpoint/2010/main" val="1466151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8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38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C5736-72B6-9B4F-BBA8-991522EE3B66}" type="slidenum">
              <a:rPr lang="en-US"/>
              <a:pPr/>
              <a:t>21</a:t>
            </a:fld>
            <a:endParaRPr lang="en-US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Nondeterministic </a:t>
            </a:r>
            <a:r>
              <a:rPr lang="en-US" dirty="0" smtClean="0"/>
              <a:t>Machines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555" cy="4846267"/>
          </a:xfrm>
        </p:spPr>
        <p:txBody>
          <a:bodyPr/>
          <a:lstStyle/>
          <a:p>
            <a:r>
              <a:rPr lang="en-US" dirty="0"/>
              <a:t>Suppose that:</a:t>
            </a:r>
          </a:p>
          <a:p>
            <a:pPr lvl="1"/>
            <a:r>
              <a:rPr lang="en-US" dirty="0"/>
              <a:t>We have a problem whose solution </a:t>
            </a:r>
            <a:r>
              <a:rPr lang="en-US" dirty="0" smtClean="0"/>
              <a:t>a </a:t>
            </a:r>
            <a:br>
              <a:rPr lang="en-US" dirty="0" smtClean="0"/>
            </a:br>
            <a:r>
              <a:rPr lang="en-US" u="sng" dirty="0" smtClean="0"/>
              <a:t>nondeterministic</a:t>
            </a:r>
            <a:r>
              <a:rPr lang="en-US" dirty="0" smtClean="0"/>
              <a:t> </a:t>
            </a:r>
            <a:r>
              <a:rPr lang="en-US" dirty="0"/>
              <a:t>computer can </a:t>
            </a:r>
            <a:r>
              <a:rPr lang="en-US" dirty="0" smtClean="0"/>
              <a:t>guess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polynomial time.</a:t>
            </a:r>
          </a:p>
          <a:p>
            <a:pPr lvl="1"/>
            <a:r>
              <a:rPr lang="en-US" dirty="0"/>
              <a:t>We can </a:t>
            </a:r>
            <a:r>
              <a:rPr lang="en-US" u="sng" dirty="0"/>
              <a:t>check the correctness</a:t>
            </a:r>
            <a:r>
              <a:rPr lang="en-US" dirty="0"/>
              <a:t> of this solution </a:t>
            </a:r>
            <a:br>
              <a:rPr lang="en-US" dirty="0"/>
            </a:br>
            <a:r>
              <a:rPr lang="en-US" dirty="0"/>
              <a:t>in polynomial time.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 smtClean="0"/>
              <a:t>Therefore, our </a:t>
            </a:r>
            <a:r>
              <a:rPr lang="en-US" dirty="0"/>
              <a:t>nondeterministic computer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can solve the problem in </a:t>
            </a:r>
            <a:r>
              <a:rPr lang="en-US" u="sng" dirty="0"/>
              <a:t>polynomial time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Nondeterministic algorithm</a:t>
            </a:r>
            <a:r>
              <a:rPr lang="en-US" dirty="0"/>
              <a:t>: An algorithm that </a:t>
            </a:r>
            <a:r>
              <a:rPr lang="en-US" dirty="0" smtClean="0"/>
              <a:t>guesses </a:t>
            </a:r>
            <a:r>
              <a:rPr lang="en-US" dirty="0"/>
              <a:t>and </a:t>
            </a:r>
            <a:r>
              <a:rPr lang="en-US" dirty="0" smtClean="0"/>
              <a:t>tests </a:t>
            </a:r>
            <a:r>
              <a:rPr lang="en-US" dirty="0"/>
              <a:t>in polynomial </a:t>
            </a:r>
            <a:r>
              <a:rPr lang="en-US" dirty="0" smtClean="0"/>
              <a:t>time.</a:t>
            </a:r>
            <a:endParaRPr lang="en-US" dirty="0"/>
          </a:p>
          <a:p>
            <a:pPr lvl="4"/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8299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9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9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ABBB-2576-CC4C-B593-A0A7A3ABF7A4}" type="slidenum">
              <a:rPr lang="en-US"/>
              <a:pPr/>
              <a:t>22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</a:t>
            </a:r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Any problem that runs on a nondeterministic machine </a:t>
            </a:r>
            <a:r>
              <a:rPr lang="en-US" dirty="0" smtClean="0"/>
              <a:t>in </a:t>
            </a:r>
            <a:r>
              <a:rPr lang="en-US" dirty="0"/>
              <a:t>polynomial time is in </a:t>
            </a:r>
            <a:r>
              <a:rPr lang="en-US" dirty="0">
                <a:solidFill>
                  <a:srgbClr val="B23C00"/>
                </a:solidFill>
              </a:rPr>
              <a:t>class NP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NP</a:t>
            </a:r>
            <a:r>
              <a:rPr lang="en-US" dirty="0"/>
              <a:t> = nondeterministic polynomial-</a:t>
            </a:r>
            <a:r>
              <a:rPr lang="en-US" dirty="0" smtClean="0"/>
              <a:t>time</a:t>
            </a:r>
          </a:p>
          <a:p>
            <a:pPr lvl="6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class of all problems that can be solved in </a:t>
            </a:r>
            <a:r>
              <a:rPr lang="en-US" u="sng" dirty="0"/>
              <a:t>polynomial time on a nondeterministic machine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8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0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9ABBB-2576-CC4C-B593-A0A7A3ABF7A4}" type="slidenum">
              <a:rPr lang="en-US"/>
              <a:pPr/>
              <a:t>23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34464"/>
            <a:ext cx="8412163" cy="50291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Recall </a:t>
            </a:r>
            <a:r>
              <a:rPr lang="en-US" dirty="0"/>
              <a:t>our example of a </a:t>
            </a:r>
            <a:r>
              <a:rPr lang="en-US" i="1" dirty="0"/>
              <a:t>Yes-No</a:t>
            </a:r>
            <a:r>
              <a:rPr lang="en-US" dirty="0"/>
              <a:t> problem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Easy: Is there a path from vertex A to vertex B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weight 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dirty="0" smtClean="0"/>
              <a:t>?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Hard: Is there a path from vertex A to vertex B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weight </a:t>
            </a:r>
            <a:r>
              <a:rPr lang="en-US" dirty="0">
                <a:cs typeface="Arial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M</a:t>
            </a:r>
            <a:r>
              <a:rPr lang="en-US" dirty="0"/>
              <a:t>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problem is in NP if we can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prove in </a:t>
            </a:r>
            <a:r>
              <a:rPr lang="en-US" u="sng" dirty="0"/>
              <a:t>polynomial time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any </a:t>
            </a:r>
            <a:r>
              <a:rPr lang="en-US" dirty="0" smtClean="0"/>
              <a:t>“yes</a:t>
            </a:r>
            <a:r>
              <a:rPr lang="en-US" altLang="ja-JP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answer </a:t>
            </a:r>
            <a:r>
              <a:rPr lang="en-US" dirty="0" smtClean="0"/>
              <a:t>is </a:t>
            </a:r>
            <a:r>
              <a:rPr lang="en-US" dirty="0"/>
              <a:t>correct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We </a:t>
            </a:r>
            <a:r>
              <a:rPr lang="en-US" dirty="0"/>
              <a:t>can ignore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no” </a:t>
            </a:r>
            <a:r>
              <a:rPr lang="en-US" dirty="0"/>
              <a:t>answers because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nondeterministic </a:t>
            </a:r>
            <a:r>
              <a:rPr lang="en-US" dirty="0"/>
              <a:t>machine always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makes the </a:t>
            </a:r>
            <a:r>
              <a:rPr lang="en-US" dirty="0"/>
              <a:t>right choice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5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3746-12C2-A24F-8D00-EC3272635785}" type="slidenum">
              <a:rPr lang="en-US"/>
              <a:pPr/>
              <a:t>24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Traveling Salesman Problem</a:t>
            </a:r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plain English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Find the shortest route for a salesman </a:t>
            </a:r>
            <a:br>
              <a:rPr lang="en-US" dirty="0"/>
            </a:br>
            <a:r>
              <a:rPr lang="en-US" dirty="0"/>
              <a:t>to visit every state capitol exactly once.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As a graph problem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Input: A complete directed graph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/>
              <a:t> with positive distances assigned to each edge of the graph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Output: The shortest simple cycle that includes every vertex.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01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33746-12C2-A24F-8D00-EC3272635785}" type="slidenum">
              <a:rPr lang="en-US"/>
              <a:pPr/>
              <a:t>25</a:t>
            </a:fld>
            <a:endParaRPr lang="en-US"/>
          </a:p>
        </p:txBody>
      </p:sp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</a:t>
            </a:r>
            <a:r>
              <a:rPr lang="en-US" dirty="0" smtClean="0"/>
              <a:t>Problem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4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</a:t>
            </a:r>
            <a:r>
              <a:rPr lang="en-US" i="1" dirty="0"/>
              <a:t>Yes-No</a:t>
            </a:r>
            <a:r>
              <a:rPr lang="en-US" dirty="0"/>
              <a:t> problem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Input: A complete directed graph </a:t>
            </a:r>
            <a:r>
              <a:rPr lang="en-US" i="1" dirty="0">
                <a:latin typeface="Times New Roman" charset="0"/>
                <a:cs typeface="Arial" charset="0"/>
              </a:rPr>
              <a:t>G</a:t>
            </a:r>
            <a:r>
              <a:rPr lang="en-US" dirty="0"/>
              <a:t> with positive distances assigned to each edge of the graph,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an integer </a:t>
            </a:r>
            <a:r>
              <a:rPr lang="en-US" i="1" dirty="0">
                <a:latin typeface="Times New Roman" charset="0"/>
                <a:cs typeface="Arial" charset="0"/>
              </a:rPr>
              <a:t>k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Output: YES if there is a simple cycle with total distance </a:t>
            </a:r>
            <a:r>
              <a:rPr lang="en-US" dirty="0">
                <a:cs typeface="Arial" charset="0"/>
              </a:rPr>
              <a:t>≤ </a:t>
            </a:r>
            <a:r>
              <a:rPr lang="en-US" i="1" dirty="0">
                <a:latin typeface="Times New Roman" charset="0"/>
                <a:cs typeface="Arial" charset="0"/>
              </a:rPr>
              <a:t>k</a:t>
            </a:r>
            <a:r>
              <a:rPr lang="en-US" dirty="0">
                <a:cs typeface="Arial" charset="0"/>
              </a:rPr>
              <a:t> containing every vertex; NO otherwise.</a:t>
            </a:r>
          </a:p>
        </p:txBody>
      </p:sp>
    </p:spTree>
    <p:extLst>
      <p:ext uri="{BB962C8B-B14F-4D97-AF65-F5344CB8AC3E}">
        <p14:creationId xmlns:p14="http://schemas.microsoft.com/office/powerpoint/2010/main" val="3468006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E6F1-26C4-7B4A-983C-2EC67037FF65}" type="slidenum">
              <a:rPr lang="en-US"/>
              <a:pPr/>
              <a:t>26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34464"/>
            <a:ext cx="8412163" cy="5029145"/>
          </a:xfrm>
        </p:spPr>
        <p:txBody>
          <a:bodyPr/>
          <a:lstStyle/>
          <a:p>
            <a:r>
              <a:rPr lang="en-US" dirty="0"/>
              <a:t>With a </a:t>
            </a:r>
            <a:r>
              <a:rPr lang="en-US" u="sng" dirty="0"/>
              <a:t>nondeterministic</a:t>
            </a:r>
            <a:r>
              <a:rPr lang="en-US" dirty="0"/>
              <a:t> computer, </a:t>
            </a:r>
            <a:r>
              <a:rPr lang="en-US" dirty="0" smtClean="0"/>
              <a:t>we </a:t>
            </a:r>
            <a:r>
              <a:rPr lang="en-US" dirty="0"/>
              <a:t>can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solve </a:t>
            </a:r>
            <a:r>
              <a:rPr lang="en-US" dirty="0"/>
              <a:t>the </a:t>
            </a:r>
            <a:r>
              <a:rPr lang="en-US" dirty="0" smtClean="0"/>
              <a:t>y</a:t>
            </a:r>
            <a:r>
              <a:rPr lang="en-US" i="1" dirty="0" smtClean="0"/>
              <a:t>es-no</a:t>
            </a:r>
            <a:r>
              <a:rPr lang="en-US" dirty="0" smtClean="0"/>
              <a:t> </a:t>
            </a:r>
            <a:r>
              <a:rPr lang="en-US" dirty="0"/>
              <a:t>problem in polynomial time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Check all possible subsets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graph edges </a:t>
            </a:r>
            <a:r>
              <a:rPr lang="en-US" dirty="0" smtClean="0"/>
              <a:t>in </a:t>
            </a:r>
            <a:r>
              <a:rPr lang="en-US" dirty="0"/>
              <a:t>parallel.</a:t>
            </a:r>
          </a:p>
          <a:p>
            <a:pPr lvl="1"/>
            <a:r>
              <a:rPr lang="en-US" dirty="0"/>
              <a:t>Verify the edges form a </a:t>
            </a:r>
            <a:r>
              <a:rPr lang="en-US" dirty="0" smtClean="0"/>
              <a:t>cycle,</a:t>
            </a:r>
          </a:p>
          <a:p>
            <a:pPr lvl="1"/>
            <a:r>
              <a:rPr lang="en-US" dirty="0" smtClean="0"/>
              <a:t>Verify that each vertex is visited </a:t>
            </a:r>
            <a:r>
              <a:rPr lang="en-US" dirty="0"/>
              <a:t>exactly </a:t>
            </a:r>
            <a:r>
              <a:rPr lang="en-US" dirty="0" smtClean="0"/>
              <a:t>once. </a:t>
            </a:r>
          </a:p>
          <a:p>
            <a:pPr lvl="1"/>
            <a:r>
              <a:rPr lang="en-US" dirty="0" smtClean="0"/>
              <a:t>Add </a:t>
            </a:r>
            <a:r>
              <a:rPr lang="en-US" dirty="0"/>
              <a:t>up their distances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Answer </a:t>
            </a:r>
            <a:r>
              <a:rPr lang="en-US" i="1" u="sng" dirty="0" smtClean="0"/>
              <a:t>yes</a:t>
            </a:r>
            <a:r>
              <a:rPr lang="en-US" dirty="0" smtClean="0"/>
              <a:t> if </a:t>
            </a:r>
            <a:r>
              <a:rPr lang="en-US" u="sng" dirty="0"/>
              <a:t>any</a:t>
            </a:r>
            <a:r>
              <a:rPr lang="en-US" dirty="0"/>
              <a:t> subset of edges 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appropriate cycle of total length </a:t>
            </a:r>
            <a:r>
              <a:rPr lang="en-US" dirty="0">
                <a:cs typeface="Arial" charset="0"/>
              </a:rPr>
              <a:t>≤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  <a:cs typeface="Arial" charset="0"/>
              </a:rPr>
              <a:t>k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 smtClean="0"/>
              <a:t>otherwise</a:t>
            </a:r>
            <a:r>
              <a:rPr lang="en-US" dirty="0"/>
              <a:t>, </a:t>
            </a:r>
            <a:r>
              <a:rPr lang="en-US" dirty="0" smtClean="0"/>
              <a:t>answer </a:t>
            </a:r>
            <a:r>
              <a:rPr lang="en-US" i="1" u="sng" dirty="0" smtClean="0"/>
              <a:t>no</a:t>
            </a:r>
            <a:r>
              <a:rPr lang="en-US" dirty="0" smtClean="0"/>
              <a:t>.</a:t>
            </a:r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526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3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43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2E6F1-26C4-7B4A-983C-2EC67037FF65}" type="slidenum">
              <a:rPr lang="en-US"/>
              <a:pPr/>
              <a:t>27</a:t>
            </a:fld>
            <a:endParaRPr lang="en-US"/>
          </a:p>
        </p:txBody>
      </p:sp>
      <p:sp>
        <p:nvSpPr>
          <p:cNvPr id="104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Traveling Salesman Problem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This algorithm </a:t>
            </a:r>
            <a:r>
              <a:rPr lang="en-US" u="sng" dirty="0" smtClean="0"/>
              <a:t>cannot</a:t>
            </a:r>
            <a:r>
              <a:rPr lang="en-US" dirty="0" smtClean="0"/>
              <a:t> be </a:t>
            </a:r>
            <a:r>
              <a:rPr lang="en-US" dirty="0"/>
              <a:t>converted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polynomial </a:t>
            </a:r>
            <a:r>
              <a:rPr lang="en-US" dirty="0"/>
              <a:t>time on a </a:t>
            </a:r>
            <a:r>
              <a:rPr lang="en-US" u="sng" dirty="0" smtClean="0"/>
              <a:t>deterministic</a:t>
            </a:r>
            <a:r>
              <a:rPr lang="en-US" dirty="0" smtClean="0"/>
              <a:t> </a:t>
            </a:r>
            <a:r>
              <a:rPr lang="en-US" dirty="0"/>
              <a:t>computer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 are 2</a:t>
            </a:r>
            <a:r>
              <a:rPr lang="en-US" baseline="30000" dirty="0">
                <a:latin typeface="Times New Roman" charset="0"/>
              </a:rPr>
              <a:t>|</a:t>
            </a:r>
            <a:r>
              <a:rPr lang="en-US" i="1" baseline="30000" dirty="0">
                <a:latin typeface="Times New Roman" charset="0"/>
              </a:rPr>
              <a:t>E</a:t>
            </a:r>
            <a:r>
              <a:rPr lang="en-US" baseline="30000" dirty="0">
                <a:latin typeface="Times New Roman" charset="0"/>
              </a:rPr>
              <a:t>|</a:t>
            </a:r>
            <a:r>
              <a:rPr lang="en-US" dirty="0"/>
              <a:t> subsets to check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Nobody knows of </a:t>
            </a:r>
            <a:r>
              <a:rPr lang="en-US" u="sng" dirty="0"/>
              <a:t>any</a:t>
            </a:r>
            <a:r>
              <a:rPr lang="en-US" dirty="0"/>
              <a:t> other polynomial time algorithm to solve the traveling salesman problem on a deterministic </a:t>
            </a:r>
            <a:r>
              <a:rPr lang="en-US" dirty="0" smtClean="0"/>
              <a:t>computer.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66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4E2F-1715-C547-AD61-09C0E7763ADB}" type="slidenum">
              <a:rPr lang="en-US"/>
              <a:pPr/>
              <a:t>28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NP-Complete</a:t>
            </a:r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NP-complete </a:t>
            </a:r>
            <a:r>
              <a:rPr lang="en-US" dirty="0"/>
              <a:t>class of </a:t>
            </a:r>
            <a:r>
              <a:rPr lang="en-US" dirty="0" smtClean="0"/>
              <a:t>problems</a:t>
            </a:r>
            <a:br>
              <a:rPr lang="en-US" dirty="0" smtClean="0"/>
            </a:br>
            <a:r>
              <a:rPr lang="en-US" dirty="0" smtClean="0"/>
              <a:t>are the </a:t>
            </a:r>
            <a:r>
              <a:rPr lang="en-US" u="sng" dirty="0" smtClean="0"/>
              <a:t>hardest</a:t>
            </a:r>
            <a:r>
              <a:rPr lang="en-US" dirty="0" smtClean="0"/>
              <a:t> problems.</a:t>
            </a:r>
          </a:p>
          <a:p>
            <a:pPr lvl="4"/>
            <a:endParaRPr lang="en-US" dirty="0"/>
          </a:p>
          <a:p>
            <a:r>
              <a:rPr lang="en-US" dirty="0"/>
              <a:t>We know there are efficient </a:t>
            </a:r>
            <a:br>
              <a:rPr lang="en-US" dirty="0"/>
            </a:br>
            <a:r>
              <a:rPr lang="en-US" dirty="0"/>
              <a:t>nondeterministic algorithms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cannot prove that any of these problems </a:t>
            </a:r>
            <a:br>
              <a:rPr lang="en-US" dirty="0"/>
            </a:br>
            <a:r>
              <a:rPr lang="en-US" dirty="0"/>
              <a:t>do </a:t>
            </a:r>
            <a:r>
              <a:rPr lang="en-US" u="sng" dirty="0"/>
              <a:t>not</a:t>
            </a:r>
            <a:r>
              <a:rPr lang="en-US" dirty="0"/>
              <a:t> have efficient deterministic algorithms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An NP-complete problem has the property that 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any problem in NP can be reduced to it</a:t>
            </a:r>
            <a:r>
              <a:rPr lang="en-US" dirty="0"/>
              <a:t>.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3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4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44E2F-1715-C547-AD61-09C0E7763ADB}" type="slidenum">
              <a:rPr lang="en-US"/>
              <a:pPr/>
              <a:t>29</a:t>
            </a:fld>
            <a:endParaRPr lang="en-US"/>
          </a:p>
        </p:txBody>
      </p:sp>
      <p:sp>
        <p:nvSpPr>
          <p:cNvPr id="104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</a:t>
            </a:r>
            <a:r>
              <a:rPr lang="en-US" dirty="0" smtClean="0"/>
              <a:t>Complete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04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 you can </a:t>
            </a:r>
            <a:r>
              <a:rPr lang="en-US" dirty="0"/>
              <a:t>find a solution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an NP-complete problem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runs </a:t>
            </a:r>
            <a:r>
              <a:rPr lang="en-US" dirty="0"/>
              <a:t>in </a:t>
            </a:r>
            <a:r>
              <a:rPr lang="en-US" u="sng" dirty="0"/>
              <a:t>polynomial time</a:t>
            </a:r>
            <a:r>
              <a:rPr lang="en-US" dirty="0"/>
              <a:t> on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deterministic</a:t>
            </a:r>
            <a:r>
              <a:rPr lang="en-US" dirty="0" smtClean="0"/>
              <a:t> computer.</a:t>
            </a:r>
          </a:p>
          <a:p>
            <a:pPr lvl="4"/>
            <a:endParaRPr lang="en-US" dirty="0"/>
          </a:p>
          <a:p>
            <a:r>
              <a:rPr lang="en-US" dirty="0" smtClean="0"/>
              <a:t>Then </a:t>
            </a:r>
            <a:r>
              <a:rPr lang="en-US" dirty="0"/>
              <a:t>by a series of reductions,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u="sng" dirty="0" smtClean="0"/>
              <a:t>every </a:t>
            </a:r>
            <a:r>
              <a:rPr lang="en-US" u="sng" dirty="0"/>
              <a:t>other</a:t>
            </a:r>
            <a:r>
              <a:rPr lang="en-US" dirty="0"/>
              <a:t> problem in NP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also be solved in polynomial time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a deterministic </a:t>
            </a:r>
            <a:r>
              <a:rPr lang="en-US" dirty="0" smtClean="0"/>
              <a:t>computer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5049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</a:t>
            </a:r>
            <a:r>
              <a:rPr lang="en-US" dirty="0" smtClean="0"/>
              <a:t>Complexity</a:t>
            </a:r>
            <a:r>
              <a:rPr lang="en-US" i="1" dirty="0" smtClean="0"/>
              <a:t>, </a:t>
            </a:r>
            <a:r>
              <a:rPr lang="en-US" i="1" dirty="0" err="1" smtClean="0"/>
              <a:t>cont</a:t>
            </a:r>
            <a:r>
              <a:rPr lang="uk-UA" i="1" dirty="0" smtClean="0"/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computation that has time complexity 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requires a TM to make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 moves to complete.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is impractical to actually program a TM to complete a computation and count its moves.</a:t>
            </a:r>
          </a:p>
          <a:p>
            <a:pPr lvl="5"/>
            <a:endParaRPr lang="en-US" dirty="0" smtClean="0"/>
          </a:p>
          <a:p>
            <a:r>
              <a:rPr lang="en-US" dirty="0"/>
              <a:t>We are interested mainly in the </a:t>
            </a:r>
            <a:r>
              <a:rPr lang="en-US" u="sng" dirty="0" smtClean="0"/>
              <a:t>worst </a:t>
            </a:r>
            <a:r>
              <a:rPr lang="en-US" u="sng" dirty="0"/>
              <a:t>case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We hope TM analysis will give us the </a:t>
            </a:r>
            <a:r>
              <a:rPr lang="en-US" dirty="0" smtClean="0">
                <a:solidFill>
                  <a:srgbClr val="B23C00"/>
                </a:solidFill>
              </a:rPr>
              <a:t>asymptotic growth rate </a:t>
            </a:r>
            <a:r>
              <a:rPr lang="en-US" dirty="0" smtClean="0"/>
              <a:t>of time complexity.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66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46C1-BA6B-2740-A091-DE0FA58D5CB5}" type="slidenum">
              <a:rPr lang="en-US"/>
              <a:pPr/>
              <a:t>30</a:t>
            </a:fld>
            <a:endParaRPr lang="en-US"/>
          </a:p>
        </p:txBody>
      </p:sp>
      <p:sp>
        <p:nvSpPr>
          <p:cNvPr id="104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Suppose that:</a:t>
            </a:r>
          </a:p>
          <a:p>
            <a:pPr lvl="1"/>
            <a:r>
              <a:rPr lang="en-US" sz="1800" dirty="0"/>
              <a:t>Problem P</a:t>
            </a:r>
            <a:r>
              <a:rPr lang="en-US" sz="1800" baseline="-25000" dirty="0"/>
              <a:t>1</a:t>
            </a:r>
            <a:r>
              <a:rPr lang="en-US" sz="1800" dirty="0"/>
              <a:t> is NP-complete.</a:t>
            </a:r>
          </a:p>
          <a:p>
            <a:pPr lvl="1"/>
            <a:r>
              <a:rPr lang="en-US" sz="1800" dirty="0"/>
              <a:t>Problem P</a:t>
            </a:r>
            <a:r>
              <a:rPr lang="en-US" sz="1800" baseline="-25000" dirty="0"/>
              <a:t>2</a:t>
            </a:r>
            <a:r>
              <a:rPr lang="en-US" sz="1800" dirty="0"/>
              <a:t> is known to be in NP.</a:t>
            </a:r>
          </a:p>
          <a:p>
            <a:pPr lvl="1"/>
            <a:r>
              <a:rPr lang="en-US" sz="1800" dirty="0"/>
              <a:t>We can </a:t>
            </a:r>
            <a:r>
              <a:rPr lang="en-US" sz="1800" dirty="0" smtClean="0"/>
              <a:t>reduce </a:t>
            </a:r>
            <a:r>
              <a:rPr lang="en-US" sz="1800" dirty="0"/>
              <a:t>P</a:t>
            </a:r>
            <a:r>
              <a:rPr lang="en-US" sz="1800" baseline="-25000" dirty="0"/>
              <a:t>1</a:t>
            </a:r>
            <a:r>
              <a:rPr lang="en-US" sz="1800" dirty="0"/>
              <a:t> to </a:t>
            </a:r>
            <a:r>
              <a:rPr lang="en-US" sz="2000" dirty="0" smtClean="0"/>
              <a:t>P</a:t>
            </a:r>
            <a:r>
              <a:rPr lang="en-US" sz="2000" baseline="-25000" dirty="0" smtClean="0"/>
              <a:t>2</a:t>
            </a:r>
            <a:r>
              <a:rPr lang="en-US" sz="1800" dirty="0" smtClean="0"/>
              <a:t> </a:t>
            </a:r>
            <a:r>
              <a:rPr lang="en-US" sz="1800" dirty="0"/>
              <a:t>in polynomial time.</a:t>
            </a:r>
          </a:p>
          <a:p>
            <a:pPr lvl="4"/>
            <a:endParaRPr lang="en-US" sz="900" dirty="0"/>
          </a:p>
          <a:p>
            <a:r>
              <a:rPr lang="en-US" sz="2000" dirty="0"/>
              <a:t>Therefore, we can solve P</a:t>
            </a:r>
            <a:r>
              <a:rPr lang="en-US" sz="2000" baseline="-25000" dirty="0"/>
              <a:t>1</a:t>
            </a:r>
            <a:r>
              <a:rPr lang="en-US" sz="2000" dirty="0"/>
              <a:t> by </a:t>
            </a:r>
            <a:r>
              <a:rPr lang="en-US" sz="2000" dirty="0" smtClean="0"/>
              <a:t>solving P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with </a:t>
            </a:r>
            <a:r>
              <a:rPr lang="en-US" sz="2000" dirty="0" smtClean="0"/>
              <a:t>only a </a:t>
            </a:r>
            <a:r>
              <a:rPr lang="en-US" sz="2000" dirty="0"/>
              <a:t>polynomial time penalty.</a:t>
            </a:r>
          </a:p>
          <a:p>
            <a:pPr lvl="3"/>
            <a:endParaRPr lang="en-US" sz="1200" dirty="0"/>
          </a:p>
          <a:p>
            <a:r>
              <a:rPr lang="en-US" sz="2000" dirty="0"/>
              <a:t>Since P</a:t>
            </a:r>
            <a:r>
              <a:rPr lang="en-US" sz="2000" baseline="-25000" dirty="0"/>
              <a:t>1</a:t>
            </a:r>
            <a:r>
              <a:rPr lang="en-US" sz="2000" dirty="0"/>
              <a:t> is NP-complete, every problem in NP reduces to P</a:t>
            </a:r>
            <a:r>
              <a:rPr lang="en-US" sz="2000" baseline="-25000" dirty="0"/>
              <a:t>1</a:t>
            </a:r>
            <a:r>
              <a:rPr lang="en-US" sz="2000" dirty="0"/>
              <a:t>.</a:t>
            </a:r>
          </a:p>
          <a:p>
            <a:pPr lvl="4"/>
            <a:endParaRPr lang="en-US" sz="900" dirty="0"/>
          </a:p>
          <a:p>
            <a:r>
              <a:rPr lang="en-US" sz="2000" dirty="0" smtClean="0"/>
              <a:t>Then every </a:t>
            </a:r>
            <a:r>
              <a:rPr lang="en-US" sz="2000" dirty="0"/>
              <a:t>problem in NP can be reduced to P</a:t>
            </a:r>
            <a:r>
              <a:rPr lang="en-US" sz="2000" baseline="-25000" dirty="0"/>
              <a:t>2</a:t>
            </a:r>
            <a:r>
              <a:rPr lang="en-US" sz="2000" dirty="0"/>
              <a:t>.</a:t>
            </a:r>
          </a:p>
          <a:p>
            <a:pPr lvl="1"/>
            <a:r>
              <a:rPr lang="en-US" sz="1800" dirty="0"/>
              <a:t>Apply the closure property of polynomials.</a:t>
            </a:r>
          </a:p>
          <a:p>
            <a:pPr lvl="1"/>
            <a:r>
              <a:rPr lang="en-US" sz="1800" dirty="0"/>
              <a:t>Reduce the problem to P</a:t>
            </a:r>
            <a:r>
              <a:rPr lang="en-US" sz="1800" baseline="-25000" dirty="0"/>
              <a:t>1</a:t>
            </a:r>
            <a:r>
              <a:rPr lang="en-US" sz="1800" dirty="0"/>
              <a:t> and then reduce P</a:t>
            </a:r>
            <a:r>
              <a:rPr lang="en-US" sz="1800" baseline="-25000" dirty="0"/>
              <a:t>1</a:t>
            </a:r>
            <a:r>
              <a:rPr lang="en-US" sz="1800" dirty="0"/>
              <a:t> to P</a:t>
            </a:r>
            <a:r>
              <a:rPr lang="en-US" sz="1800" baseline="-25000" dirty="0"/>
              <a:t>2</a:t>
            </a:r>
            <a:r>
              <a:rPr lang="en-US" sz="1800" dirty="0"/>
              <a:t>.</a:t>
            </a:r>
          </a:p>
          <a:p>
            <a:pPr lvl="4"/>
            <a:endParaRPr lang="en-US" sz="900" dirty="0"/>
          </a:p>
          <a:p>
            <a:r>
              <a:rPr lang="en-US" sz="2000" dirty="0"/>
              <a:t>Therefore, P</a:t>
            </a:r>
            <a:r>
              <a:rPr lang="en-US" sz="2000" baseline="-25000" dirty="0"/>
              <a:t>2</a:t>
            </a:r>
            <a:r>
              <a:rPr lang="en-US" sz="2000" dirty="0"/>
              <a:t> is NP-complete.</a:t>
            </a:r>
          </a:p>
        </p:txBody>
      </p:sp>
    </p:spTree>
    <p:extLst>
      <p:ext uri="{BB962C8B-B14F-4D97-AF65-F5344CB8AC3E}">
        <p14:creationId xmlns:p14="http://schemas.microsoft.com/office/powerpoint/2010/main" val="907306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5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5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5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45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79649-BD6F-D84D-AAD1-7C773B93B96D}" type="slidenum">
              <a:rPr lang="en-US"/>
              <a:pPr/>
              <a:t>31</a:t>
            </a:fld>
            <a:endParaRPr lang="en-US"/>
          </a:p>
        </p:txBody>
      </p:sp>
      <p:sp>
        <p:nvSpPr>
          <p:cNvPr id="104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NP-Complete</a:t>
            </a:r>
          </a:p>
        </p:txBody>
      </p:sp>
      <p:sp>
        <p:nvSpPr>
          <p:cNvPr id="104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To prove a new problem is NP-complete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Show that </a:t>
            </a:r>
            <a:r>
              <a:rPr lang="en-US" dirty="0" smtClean="0"/>
              <a:t>it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in NP.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Show that you can </a:t>
            </a:r>
            <a:r>
              <a:rPr lang="en-US" u="sng" dirty="0"/>
              <a:t>reduce an existing </a:t>
            </a:r>
            <a:br>
              <a:rPr lang="en-US" u="sng" dirty="0"/>
            </a:br>
            <a:r>
              <a:rPr lang="en-US" u="sng" dirty="0"/>
              <a:t>NP-complete </a:t>
            </a:r>
            <a:r>
              <a:rPr lang="en-US" u="sng" dirty="0" smtClean="0"/>
              <a:t>problem</a:t>
            </a:r>
            <a:r>
              <a:rPr lang="en-US" dirty="0" smtClean="0"/>
              <a:t> to </a:t>
            </a:r>
            <a:r>
              <a:rPr lang="en-US" dirty="0"/>
              <a:t>the new problem.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If you can find an efficient algorithm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solves </a:t>
            </a:r>
            <a:r>
              <a:rPr lang="en-US" u="sng" dirty="0"/>
              <a:t>any</a:t>
            </a:r>
            <a:r>
              <a:rPr lang="en-US" dirty="0"/>
              <a:t> NP-complete problem,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will have an efficient algorithm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solve </a:t>
            </a:r>
            <a:r>
              <a:rPr lang="en-US" u="sng" dirty="0"/>
              <a:t>all</a:t>
            </a:r>
            <a:r>
              <a:rPr lang="en-US" dirty="0"/>
              <a:t> of them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The very first NP-complete problem: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>
                <a:solidFill>
                  <a:schemeClr val="folHlink"/>
                </a:solidFill>
              </a:rPr>
              <a:t>Satisfiability Problem (SAT).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29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2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2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A6E0-0FCE-2740-AAD3-317F6F84BC62}" type="slidenum">
              <a:rPr lang="en-US"/>
              <a:pPr/>
              <a:t>32</a:t>
            </a:fld>
            <a:endParaRPr lang="en-US"/>
          </a:p>
        </p:txBody>
      </p:sp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NP-Complete Problems</a:t>
            </a:r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Satisfiablility</a:t>
            </a:r>
            <a:endParaRPr lang="en-US" dirty="0"/>
          </a:p>
          <a:p>
            <a:r>
              <a:rPr lang="en-US" dirty="0"/>
              <a:t>Traveling </a:t>
            </a:r>
            <a:r>
              <a:rPr lang="en-US" dirty="0" smtClean="0"/>
              <a:t>salesman</a:t>
            </a:r>
          </a:p>
          <a:p>
            <a:pPr lvl="4"/>
            <a:endParaRPr lang="en-US" dirty="0"/>
          </a:p>
          <a:p>
            <a:r>
              <a:rPr lang="en-US" dirty="0"/>
              <a:t>Partition</a:t>
            </a:r>
          </a:p>
          <a:p>
            <a:pPr lvl="1"/>
            <a:r>
              <a:rPr lang="en-US" dirty="0"/>
              <a:t>Divide a given set of integers into two sets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equal sums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Integer linear programming</a:t>
            </a:r>
          </a:p>
          <a:p>
            <a:pPr lvl="1"/>
            <a:r>
              <a:rPr lang="en-US" dirty="0"/>
              <a:t>Find an integer solution to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linear </a:t>
            </a:r>
            <a:r>
              <a:rPr lang="en-US" dirty="0"/>
              <a:t>programming problem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95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4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A6E0-0FCE-2740-AAD3-317F6F84BC62}" type="slidenum">
              <a:rPr lang="en-US"/>
              <a:pPr/>
              <a:t>33</a:t>
            </a:fld>
            <a:endParaRPr lang="en-US"/>
          </a:p>
        </p:txBody>
      </p:sp>
      <p:sp>
        <p:nvSpPr>
          <p:cNvPr id="104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NP-Complete Problems</a:t>
            </a:r>
          </a:p>
        </p:txBody>
      </p:sp>
      <p:sp>
        <p:nvSpPr>
          <p:cNvPr id="104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Multiprocessor </a:t>
            </a:r>
            <a:r>
              <a:rPr lang="en-US" dirty="0"/>
              <a:t>scheduling</a:t>
            </a:r>
          </a:p>
          <a:p>
            <a:pPr lvl="1"/>
            <a:r>
              <a:rPr lang="en-US" dirty="0"/>
              <a:t>Assign tasks of varying lengths to identical processors </a:t>
            </a:r>
            <a:r>
              <a:rPr lang="en-US" dirty="0" smtClean="0"/>
              <a:t>in </a:t>
            </a:r>
            <a:r>
              <a:rPr lang="en-US" dirty="0"/>
              <a:t>order to meet a deadline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Clique</a:t>
            </a:r>
          </a:p>
          <a:p>
            <a:pPr lvl="1"/>
            <a:r>
              <a:rPr lang="en-US" dirty="0"/>
              <a:t>Find a subset of Facebook subscribers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all </a:t>
            </a:r>
            <a:r>
              <a:rPr lang="en-US" dirty="0"/>
              <a:t>of whom </a:t>
            </a:r>
            <a:r>
              <a:rPr lang="en-US" dirty="0" smtClean="0"/>
              <a:t>are </a:t>
            </a:r>
            <a:r>
              <a:rPr lang="en-US" dirty="0"/>
              <a:t>friends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3700949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CFD2-670E-BD41-8D22-6A603240BAB3}" type="slidenum">
              <a:rPr lang="en-US"/>
              <a:pPr/>
              <a:t>34</a:t>
            </a:fld>
            <a:endParaRPr lang="en-US"/>
          </a:p>
        </p:txBody>
      </p:sp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1036332"/>
          </a:xfrm>
        </p:spPr>
        <p:txBody>
          <a:bodyPr/>
          <a:lstStyle/>
          <a:p>
            <a:r>
              <a:rPr lang="en-US" dirty="0">
                <a:solidFill>
                  <a:srgbClr val="A12A03"/>
                </a:solidFill>
              </a:rPr>
              <a:t>Class </a:t>
            </a:r>
            <a:r>
              <a:rPr lang="en-US" dirty="0" smtClean="0">
                <a:solidFill>
                  <a:srgbClr val="A12A03"/>
                </a:solidFill>
              </a:rPr>
              <a:t>P</a:t>
            </a:r>
            <a:r>
              <a:rPr lang="en-US" dirty="0" smtClean="0"/>
              <a:t>: all </a:t>
            </a:r>
            <a:r>
              <a:rPr lang="en-US" dirty="0"/>
              <a:t>problems that can be solved by deterministic algorithms in polynomial time.</a:t>
            </a:r>
          </a:p>
        </p:txBody>
      </p:sp>
      <p:grpSp>
        <p:nvGrpSpPr>
          <p:cNvPr id="1047571" name="Group 19"/>
          <p:cNvGrpSpPr>
            <a:grpSpLocks/>
          </p:cNvGrpSpPr>
          <p:nvPr/>
        </p:nvGrpSpPr>
        <p:grpSpPr bwMode="auto">
          <a:xfrm>
            <a:off x="914400" y="2514610"/>
            <a:ext cx="7315200" cy="3292475"/>
            <a:chOff x="576" y="1756"/>
            <a:chExt cx="4608" cy="2074"/>
          </a:xfrm>
        </p:grpSpPr>
        <p:sp>
          <p:nvSpPr>
            <p:cNvPr id="1047556" name="Rectangle 4"/>
            <p:cNvSpPr>
              <a:spLocks noChangeArrowheads="1"/>
            </p:cNvSpPr>
            <p:nvPr/>
          </p:nvSpPr>
          <p:spPr bwMode="auto">
            <a:xfrm>
              <a:off x="576" y="1756"/>
              <a:ext cx="4608" cy="207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47561" name="Text Box 9"/>
            <p:cNvSpPr txBox="1">
              <a:spLocks noChangeArrowheads="1"/>
            </p:cNvSpPr>
            <p:nvPr/>
          </p:nvSpPr>
          <p:spPr bwMode="auto">
            <a:xfrm>
              <a:off x="634" y="1814"/>
              <a:ext cx="175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Exponential time problems</a:t>
              </a:r>
            </a:p>
          </p:txBody>
        </p:sp>
      </p:grpSp>
      <p:grpSp>
        <p:nvGrpSpPr>
          <p:cNvPr id="1047570" name="Group 18"/>
          <p:cNvGrpSpPr>
            <a:grpSpLocks/>
          </p:cNvGrpSpPr>
          <p:nvPr/>
        </p:nvGrpSpPr>
        <p:grpSpPr bwMode="auto">
          <a:xfrm>
            <a:off x="1646238" y="2971204"/>
            <a:ext cx="5943600" cy="2560638"/>
            <a:chOff x="1037" y="2044"/>
            <a:chExt cx="3744" cy="1613"/>
          </a:xfrm>
        </p:grpSpPr>
        <p:sp>
          <p:nvSpPr>
            <p:cNvPr id="1047557" name="Oval 5"/>
            <p:cNvSpPr>
              <a:spLocks noChangeArrowheads="1"/>
            </p:cNvSpPr>
            <p:nvPr/>
          </p:nvSpPr>
          <p:spPr bwMode="auto">
            <a:xfrm>
              <a:off x="1037" y="2044"/>
              <a:ext cx="3744" cy="161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563" name="Text Box 11"/>
            <p:cNvSpPr txBox="1">
              <a:spLocks noChangeArrowheads="1"/>
            </p:cNvSpPr>
            <p:nvPr/>
          </p:nvSpPr>
          <p:spPr bwMode="auto">
            <a:xfrm>
              <a:off x="1210" y="2696"/>
              <a:ext cx="90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0033CC"/>
                  </a:solidFill>
                </a:rPr>
                <a:t>NP problems</a:t>
              </a:r>
            </a:p>
          </p:txBody>
        </p:sp>
      </p:grpSp>
      <p:grpSp>
        <p:nvGrpSpPr>
          <p:cNvPr id="1047569" name="Group 17"/>
          <p:cNvGrpSpPr>
            <a:grpSpLocks/>
          </p:cNvGrpSpPr>
          <p:nvPr/>
        </p:nvGrpSpPr>
        <p:grpSpPr bwMode="auto">
          <a:xfrm>
            <a:off x="3475038" y="4343380"/>
            <a:ext cx="2397125" cy="914400"/>
            <a:chOff x="2189" y="2217"/>
            <a:chExt cx="1510" cy="576"/>
          </a:xfrm>
        </p:grpSpPr>
        <p:sp>
          <p:nvSpPr>
            <p:cNvPr id="1047558" name="AutoShape 6"/>
            <p:cNvSpPr>
              <a:spLocks noChangeArrowheads="1"/>
            </p:cNvSpPr>
            <p:nvPr/>
          </p:nvSpPr>
          <p:spPr bwMode="auto">
            <a:xfrm>
              <a:off x="2189" y="2217"/>
              <a:ext cx="1497" cy="576"/>
            </a:xfrm>
            <a:prstGeom prst="roundRect">
              <a:avLst>
                <a:gd name="adj" fmla="val 16667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564" name="Text Box 12"/>
            <p:cNvSpPr txBox="1">
              <a:spLocks noChangeArrowheads="1"/>
            </p:cNvSpPr>
            <p:nvPr/>
          </p:nvSpPr>
          <p:spPr bwMode="auto">
            <a:xfrm>
              <a:off x="2189" y="2217"/>
              <a:ext cx="151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folHlink"/>
                  </a:solidFill>
                </a:rPr>
                <a:t>NP-complete problems</a:t>
              </a:r>
            </a:p>
          </p:txBody>
        </p:sp>
        <p:sp>
          <p:nvSpPr>
            <p:cNvPr id="1047565" name="Text Box 13"/>
            <p:cNvSpPr txBox="1">
              <a:spLocks noChangeArrowheads="1"/>
            </p:cNvSpPr>
            <p:nvPr/>
          </p:nvSpPr>
          <p:spPr bwMode="auto">
            <a:xfrm>
              <a:off x="2320" y="2465"/>
              <a:ext cx="125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i="1">
                  <a:solidFill>
                    <a:schemeClr val="folHlink"/>
                  </a:solidFill>
                </a:rPr>
                <a:t>Travelling salesman</a:t>
              </a:r>
            </a:p>
          </p:txBody>
        </p:sp>
      </p:grpSp>
      <p:grpSp>
        <p:nvGrpSpPr>
          <p:cNvPr id="1047568" name="Group 16"/>
          <p:cNvGrpSpPr>
            <a:grpSpLocks/>
          </p:cNvGrpSpPr>
          <p:nvPr/>
        </p:nvGrpSpPr>
        <p:grpSpPr bwMode="auto">
          <a:xfrm>
            <a:off x="3475038" y="3246122"/>
            <a:ext cx="2376487" cy="914400"/>
            <a:chOff x="2189" y="2908"/>
            <a:chExt cx="1497" cy="576"/>
          </a:xfrm>
        </p:grpSpPr>
        <p:sp>
          <p:nvSpPr>
            <p:cNvPr id="1047559" name="AutoShape 7"/>
            <p:cNvSpPr>
              <a:spLocks noChangeArrowheads="1"/>
            </p:cNvSpPr>
            <p:nvPr/>
          </p:nvSpPr>
          <p:spPr bwMode="auto">
            <a:xfrm>
              <a:off x="2189" y="2908"/>
              <a:ext cx="1497" cy="576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566" name="Text Box 14"/>
            <p:cNvSpPr txBox="1">
              <a:spLocks noChangeArrowheads="1"/>
            </p:cNvSpPr>
            <p:nvPr/>
          </p:nvSpPr>
          <p:spPr bwMode="auto">
            <a:xfrm>
              <a:off x="2535" y="2965"/>
              <a:ext cx="8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/>
                <a:t>P problems</a:t>
              </a:r>
            </a:p>
          </p:txBody>
        </p:sp>
        <p:sp>
          <p:nvSpPr>
            <p:cNvPr id="1047567" name="Text Box 15"/>
            <p:cNvSpPr txBox="1">
              <a:spLocks noChangeArrowheads="1"/>
            </p:cNvSpPr>
            <p:nvPr/>
          </p:nvSpPr>
          <p:spPr bwMode="auto">
            <a:xfrm>
              <a:off x="2647" y="3196"/>
              <a:ext cx="5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i="1"/>
                <a:t>Sorting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38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7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F0673-8FCE-1A41-982F-1428E4955B60}" type="slidenum">
              <a:rPr lang="en-US"/>
              <a:pPr/>
              <a:t>35</a:t>
            </a:fld>
            <a:endParaRPr lang="en-US"/>
          </a:p>
        </p:txBody>
      </p:sp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P = NP?</a:t>
            </a:r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powerful as nondeterminism is,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 </a:t>
            </a:r>
            <a:r>
              <a:rPr lang="en-US" dirty="0"/>
              <a:t>one has yet been able to </a:t>
            </a:r>
            <a:r>
              <a:rPr lang="en-US" dirty="0" smtClean="0"/>
              <a:t>prove </a:t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it helps with any particular problem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In other words, no one has been able to find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single problem that can be proven to be in NP but not in P (or even prove that such a problem exists)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We do not know </a:t>
            </a:r>
            <a:r>
              <a:rPr lang="en-US" dirty="0">
                <a:solidFill>
                  <a:srgbClr val="A12A03"/>
                </a:solidFill>
              </a:rPr>
              <a:t>whether or not P = NP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3005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F0673-8FCE-1A41-982F-1428E4955B60}" type="slidenum">
              <a:rPr lang="en-US"/>
              <a:pPr/>
              <a:t>36</a:t>
            </a:fld>
            <a:endParaRPr lang="en-US"/>
          </a:p>
        </p:txBody>
      </p:sp>
      <p:sp>
        <p:nvSpPr>
          <p:cNvPr id="104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</a:t>
            </a:r>
            <a:r>
              <a:rPr lang="en-US" dirty="0" smtClean="0"/>
              <a:t>? 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you can prove that a problem is not in P,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dirty="0"/>
              <a:t>you can abandon a search for 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efficient </a:t>
            </a:r>
            <a:r>
              <a:rPr lang="en-US" dirty="0"/>
              <a:t>solution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In the absence of such a proof, there is the possibility that an efficient algorithm has gone undiscovered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 could be an efficient algorithm for every problem in NP, which implies that many efficient algorithms </a:t>
            </a:r>
            <a:r>
              <a:rPr lang="en-US" u="sng" dirty="0"/>
              <a:t>are still undiscovered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2553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E592-ABBD-D44E-A76C-EE2D1E95713C}" type="slidenum">
              <a:rPr lang="en-US"/>
              <a:pPr/>
              <a:t>37</a:t>
            </a:fld>
            <a:endParaRPr lang="en-US"/>
          </a:p>
        </p:txBody>
      </p:sp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Virtually no computer scientists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believe </a:t>
            </a:r>
            <a:r>
              <a:rPr lang="en-US" dirty="0"/>
              <a:t>that P = NP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But it</a:t>
            </a:r>
            <a:r>
              <a:rPr lang="uk-UA" altLang="ja-JP" dirty="0"/>
              <a:t>’</a:t>
            </a:r>
            <a:r>
              <a:rPr lang="en-US" dirty="0"/>
              <a:t>s still an open research question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P does equal NP, then computers will have much greater power </a:t>
            </a:r>
            <a:r>
              <a:rPr lang="en-US" dirty="0" smtClean="0"/>
              <a:t>and </a:t>
            </a:r>
            <a:r>
              <a:rPr lang="en-US" dirty="0"/>
              <a:t>can solve many hard problems efficiently.</a:t>
            </a:r>
          </a:p>
        </p:txBody>
      </p:sp>
    </p:spTree>
    <p:extLst>
      <p:ext uri="{BB962C8B-B14F-4D97-AF65-F5344CB8AC3E}">
        <p14:creationId xmlns:p14="http://schemas.microsoft.com/office/powerpoint/2010/main" val="2115665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CE592-ABBD-D44E-A76C-EE2D1E95713C}" type="slidenum">
              <a:rPr lang="en-US"/>
              <a:pPr/>
              <a:t>38</a:t>
            </a:fld>
            <a:endParaRPr lang="en-US"/>
          </a:p>
        </p:txBody>
      </p:sp>
      <p:sp>
        <p:nvSpPr>
          <p:cNvPr id="104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1049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4835525"/>
          </a:xfrm>
        </p:spPr>
        <p:txBody>
          <a:bodyPr/>
          <a:lstStyle/>
          <a:p>
            <a:r>
              <a:rPr lang="en-US" dirty="0"/>
              <a:t>The Clay Institute in 2000 listed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seven </a:t>
            </a:r>
            <a:r>
              <a:rPr lang="en-US" dirty="0">
                <a:solidFill>
                  <a:srgbClr val="B23C00"/>
                </a:solidFill>
              </a:rPr>
              <a:t>Millennium Problems </a:t>
            </a:r>
            <a:r>
              <a:rPr lang="en-US" dirty="0"/>
              <a:t>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offered </a:t>
            </a:r>
            <a:r>
              <a:rPr lang="en-US" dirty="0"/>
              <a:t>$1 million for each solution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>
              <a:buFont typeface="Wingdings" charset="0"/>
              <a:buAutoNum type="arabicPeriod"/>
            </a:pPr>
            <a:r>
              <a:rPr lang="en-US" dirty="0"/>
              <a:t>Birch and </a:t>
            </a:r>
            <a:r>
              <a:rPr lang="en-US" dirty="0" err="1"/>
              <a:t>Swinnerton</a:t>
            </a:r>
            <a:r>
              <a:rPr lang="en-US" dirty="0"/>
              <a:t>-Dyer conjecture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Hodge conjecture</a:t>
            </a:r>
          </a:p>
          <a:p>
            <a:pPr lvl="1">
              <a:buFont typeface="Wingdings" charset="0"/>
              <a:buAutoNum type="arabicPeriod"/>
            </a:pPr>
            <a:r>
              <a:rPr lang="en-US" dirty="0" err="1"/>
              <a:t>Navier</a:t>
            </a:r>
            <a:r>
              <a:rPr lang="en-US" dirty="0"/>
              <a:t>-Stokes equations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P versus NP</a:t>
            </a:r>
          </a:p>
          <a:p>
            <a:pPr lvl="1">
              <a:buFont typeface="Wingdings" charset="0"/>
              <a:buAutoNum type="arabicPeriod"/>
            </a:pPr>
            <a:r>
              <a:rPr lang="en-US" dirty="0" err="1"/>
              <a:t>Poincaré</a:t>
            </a:r>
            <a:r>
              <a:rPr lang="en-US" dirty="0"/>
              <a:t> hypothesis</a:t>
            </a:r>
          </a:p>
          <a:p>
            <a:pPr lvl="1">
              <a:buFont typeface="Wingdings" charset="0"/>
              <a:buAutoNum type="arabicPeriod"/>
            </a:pPr>
            <a:r>
              <a:rPr lang="en-US" smtClean="0"/>
              <a:t>Riemann </a:t>
            </a:r>
            <a:r>
              <a:rPr lang="en-US" dirty="0"/>
              <a:t>hypothesis</a:t>
            </a:r>
          </a:p>
          <a:p>
            <a:pPr lvl="1">
              <a:buFont typeface="Wingdings" charset="0"/>
              <a:buAutoNum type="arabicPeriod"/>
            </a:pPr>
            <a:r>
              <a:rPr lang="en-US" dirty="0"/>
              <a:t>Yang-Mills </a:t>
            </a:r>
            <a:r>
              <a:rPr lang="en-US" dirty="0" smtClean="0"/>
              <a:t>theory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297683" y="4709146"/>
            <a:ext cx="3480741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Solved </a:t>
            </a:r>
            <a:r>
              <a:rPr lang="en-US" dirty="0"/>
              <a:t>by </a:t>
            </a:r>
            <a:r>
              <a:rPr lang="en-US" dirty="0" err="1"/>
              <a:t>Grigori</a:t>
            </a:r>
            <a:r>
              <a:rPr lang="en-US" dirty="0"/>
              <a:t> Perelman in 2003.</a:t>
            </a:r>
          </a:p>
        </p:txBody>
      </p:sp>
    </p:spTree>
    <p:extLst>
      <p:ext uri="{BB962C8B-B14F-4D97-AF65-F5344CB8AC3E}">
        <p14:creationId xmlns:p14="http://schemas.microsoft.com/office/powerpoint/2010/main" val="3303641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9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9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9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9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9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49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DE016-A499-E241-9BAE-927C09FACEF2}" type="slidenum">
              <a:rPr lang="en-US"/>
              <a:pPr/>
              <a:t>39</a:t>
            </a:fld>
            <a:endParaRPr lang="en-US"/>
          </a:p>
        </p:txBody>
      </p:sp>
      <p:sp>
        <p:nvSpPr>
          <p:cNvPr id="105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P = NP? 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1050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4785331"/>
          </a:xfrm>
        </p:spPr>
        <p:txBody>
          <a:bodyPr/>
          <a:lstStyle/>
          <a:p>
            <a:r>
              <a:rPr lang="en-US" dirty="0"/>
              <a:t>Donald Knuth has offered a </a:t>
            </a:r>
            <a:r>
              <a:rPr lang="en-US" dirty="0">
                <a:solidFill>
                  <a:schemeClr val="folHlink"/>
                </a:solidFill>
              </a:rPr>
              <a:t>live turkey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first person who proves that P = NP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Therefore, if you prove it,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win one million dollars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a live turkey.</a:t>
            </a:r>
          </a:p>
        </p:txBody>
      </p:sp>
    </p:spTree>
    <p:extLst>
      <p:ext uri="{BB962C8B-B14F-4D97-AF65-F5344CB8AC3E}">
        <p14:creationId xmlns:p14="http://schemas.microsoft.com/office/powerpoint/2010/main" val="219066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01235-4464-FD4C-96BF-ACFF5FA5C882}" type="slidenum">
              <a:rPr lang="en-US"/>
              <a:pPr/>
              <a:t>4</a:t>
            </a:fld>
            <a:endParaRPr lang="en-US"/>
          </a:p>
        </p:txBody>
      </p:sp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Running Times</a:t>
            </a:r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Many of the algorithms </a:t>
            </a:r>
            <a:r>
              <a:rPr lang="en-US" dirty="0" smtClean="0"/>
              <a:t>we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ve</a:t>
            </a:r>
            <a:r>
              <a:rPr lang="en-US" dirty="0" smtClean="0"/>
              <a:t> seen </a:t>
            </a:r>
            <a:r>
              <a:rPr lang="en-US" dirty="0"/>
              <a:t>have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polynomial</a:t>
            </a:r>
            <a:r>
              <a:rPr lang="en-US" dirty="0"/>
              <a:t> running times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Example: A </a:t>
            </a:r>
            <a:r>
              <a:rPr lang="en-US" u="sng" dirty="0" smtClean="0"/>
              <a:t>single-tape</a:t>
            </a:r>
            <a:r>
              <a:rPr lang="en-US" dirty="0" smtClean="0"/>
              <a:t> TM for the language</a:t>
            </a:r>
          </a:p>
          <a:p>
            <a:endParaRPr lang="en-US" dirty="0"/>
          </a:p>
          <a:p>
            <a:pPr lvl="1"/>
            <a:r>
              <a:rPr lang="en-US" dirty="0" smtClean="0"/>
              <a:t>For each </a:t>
            </a:r>
            <a:r>
              <a:rPr lang="en-US" i="1" dirty="0" smtClean="0">
                <a:latin typeface="Times New Roman"/>
                <a:cs typeface="Times New Roman"/>
              </a:rPr>
              <a:t>w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  <a:r>
              <a:rPr lang="en-US" i="1" dirty="0" err="1" smtClean="0">
                <a:latin typeface="Times New Roman"/>
                <a:cs typeface="Times New Roman"/>
              </a:rPr>
              <a:t>a</a:t>
            </a:r>
            <a:r>
              <a:rPr lang="en-US" i="1" baseline="30000" dirty="0" err="1" smtClean="0">
                <a:latin typeface="Times New Roman"/>
                <a:cs typeface="Times New Roman"/>
              </a:rPr>
              <a:t>n</a:t>
            </a:r>
            <a:r>
              <a:rPr lang="en-US" i="1" dirty="0" err="1" smtClean="0">
                <a:latin typeface="Times New Roman"/>
                <a:cs typeface="Times New Roman"/>
              </a:rPr>
              <a:t>b</a:t>
            </a:r>
            <a:r>
              <a:rPr lang="en-US" i="1" baseline="30000" dirty="0" err="1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smtClean="0"/>
              <a:t>it takes roughly </a:t>
            </a:r>
            <a:r>
              <a:rPr lang="en-US" dirty="0">
                <a:latin typeface="Times New Roman"/>
                <a:cs typeface="Times New Roman"/>
              </a:rPr>
              <a:t>2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/>
              <a:t> steps </a:t>
            </a:r>
            <a:br>
              <a:rPr lang="en-US" dirty="0" smtClean="0"/>
            </a:br>
            <a:r>
              <a:rPr lang="en-US" dirty="0" smtClean="0"/>
              <a:t>to match each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 with the corresponding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Therefore, the whole computation takes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baseline="30000" dirty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moves.</a:t>
            </a:r>
          </a:p>
          <a:p>
            <a:pPr lvl="5"/>
            <a:endParaRPr lang="en-US" dirty="0"/>
          </a:p>
          <a:p>
            <a:r>
              <a:rPr lang="en-US" dirty="0" smtClean="0"/>
              <a:t>But a </a:t>
            </a:r>
            <a:r>
              <a:rPr lang="en-US" u="sng" dirty="0" smtClean="0"/>
              <a:t>two-tape</a:t>
            </a:r>
            <a:r>
              <a:rPr lang="en-US" dirty="0" smtClean="0"/>
              <a:t> TM can do it in </a:t>
            </a:r>
            <a:r>
              <a:rPr lang="en-US" i="1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moves </a:t>
            </a:r>
            <a:br>
              <a:rPr lang="en-US" dirty="0" smtClean="0"/>
            </a:br>
            <a:r>
              <a:rPr lang="en-US" dirty="0" smtClean="0"/>
              <a:t>and is therefore more efficient.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200415" y="2905780"/>
            <a:ext cx="2750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latin typeface="Times New Roman"/>
                <a:cs typeface="Times New Roman"/>
              </a:rPr>
              <a:t>L</a:t>
            </a:r>
            <a:r>
              <a:rPr lang="en-US" sz="2800" dirty="0" smtClean="0">
                <a:latin typeface="Times New Roman"/>
                <a:cs typeface="Times New Roman"/>
              </a:rPr>
              <a:t> = {</a:t>
            </a:r>
            <a:r>
              <a:rPr lang="en-US" sz="2800" i="1" dirty="0" err="1" smtClean="0">
                <a:latin typeface="Times New Roman"/>
                <a:cs typeface="Times New Roman"/>
              </a:rPr>
              <a:t>a</a:t>
            </a:r>
            <a:r>
              <a:rPr lang="en-US" sz="2800" i="1" baseline="30000" dirty="0" err="1" smtClean="0">
                <a:latin typeface="Times New Roman"/>
                <a:cs typeface="Times New Roman"/>
              </a:rPr>
              <a:t>n</a:t>
            </a:r>
            <a:r>
              <a:rPr lang="en-US" sz="2800" i="1" dirty="0" err="1" smtClean="0">
                <a:latin typeface="Times New Roman"/>
                <a:cs typeface="Times New Roman"/>
              </a:rPr>
              <a:t>b</a:t>
            </a:r>
            <a:r>
              <a:rPr lang="en-US" sz="2800" i="1" baseline="30000" dirty="0" err="1" smtClean="0">
                <a:latin typeface="Times New Roman"/>
                <a:cs typeface="Times New Roman"/>
              </a:rPr>
              <a:t>n</a:t>
            </a:r>
            <a:r>
              <a:rPr lang="en-US" sz="2800" dirty="0" smtClean="0">
                <a:latin typeface="Times New Roman"/>
                <a:cs typeface="Times New Roman"/>
              </a:rPr>
              <a:t> : </a:t>
            </a:r>
            <a:r>
              <a:rPr lang="en-US" sz="2800" i="1" dirty="0" smtClean="0">
                <a:latin typeface="Times New Roman"/>
                <a:cs typeface="Times New Roman"/>
              </a:rPr>
              <a:t>n</a:t>
            </a:r>
            <a:r>
              <a:rPr lang="en-US" sz="2800" dirty="0" smtClean="0">
                <a:latin typeface="Times New Roman"/>
                <a:cs typeface="Times New Roman"/>
              </a:rPr>
              <a:t> ≥ 1}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1372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1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31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1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31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Satisfiability Problem (SAT)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Construct boolean expressions in </a:t>
            </a:r>
            <a:br>
              <a:rPr lang="en-US" dirty="0" smtClean="0"/>
            </a:br>
            <a:r>
              <a:rPr lang="en-US" dirty="0" smtClean="0">
                <a:solidFill>
                  <a:srgbClr val="A12A03"/>
                </a:solidFill>
              </a:rPr>
              <a:t>conjunctive normal form </a:t>
            </a:r>
            <a:r>
              <a:rPr lang="en-US" dirty="0" smtClean="0"/>
              <a:t>(CNF).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A12A03"/>
                </a:solidFill>
              </a:rPr>
              <a:t>clause</a:t>
            </a:r>
            <a:r>
              <a:rPr lang="en-US" dirty="0" smtClean="0"/>
              <a:t> of a CNF consists of boolean variables or their negations </a:t>
            </a:r>
            <a:r>
              <a:rPr lang="en-US" u="sng" dirty="0" err="1" smtClean="0"/>
              <a:t>or</a:t>
            </a:r>
            <a:r>
              <a:rPr lang="en-US" dirty="0" err="1" smtClean="0"/>
              <a:t>’ed</a:t>
            </a:r>
            <a:r>
              <a:rPr lang="en-US" dirty="0" smtClean="0"/>
              <a:t> together.</a:t>
            </a:r>
          </a:p>
          <a:p>
            <a:pPr lvl="1"/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Each such variable or its negation is called a </a:t>
            </a:r>
            <a:r>
              <a:rPr lang="en-US" dirty="0" smtClean="0">
                <a:solidFill>
                  <a:srgbClr val="B23C00"/>
                </a:solidFill>
              </a:rPr>
              <a:t>literal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A CNF is clauses </a:t>
            </a:r>
            <a:r>
              <a:rPr lang="en-US" u="sng" dirty="0" err="1" smtClean="0"/>
              <a:t>and</a:t>
            </a:r>
            <a:r>
              <a:rPr lang="en-US" dirty="0" err="1" smtClean="0"/>
              <a:t>’ed</a:t>
            </a:r>
            <a:r>
              <a:rPr lang="en-US" dirty="0" smtClean="0"/>
              <a:t> together: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710257"/>
              </p:ext>
            </p:extLst>
          </p:nvPr>
        </p:nvGraphicFramePr>
        <p:xfrm>
          <a:off x="2912274" y="3412489"/>
          <a:ext cx="1385409" cy="444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4" name="Equation" r:id="rId3" imgW="673100" imgH="215900" progId="Equation.3">
                  <p:embed/>
                </p:oleObj>
              </mc:Choice>
              <mc:Fallback>
                <p:oleObj name="Equation" r:id="rId3" imgW="6731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2274" y="3412489"/>
                        <a:ext cx="1385409" cy="4443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934952"/>
              </p:ext>
            </p:extLst>
          </p:nvPr>
        </p:nvGraphicFramePr>
        <p:xfrm>
          <a:off x="2834659" y="5077026"/>
          <a:ext cx="3474682" cy="4550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Equation" r:id="rId5" imgW="1651000" imgH="215900" progId="Equation.3">
                  <p:embed/>
                </p:oleObj>
              </mc:Choice>
              <mc:Fallback>
                <p:oleObj name="Equation" r:id="rId5" imgW="16510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34659" y="5077026"/>
                        <a:ext cx="3474682" cy="4550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8646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Satisfiability Problem (SAT)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an expression </a:t>
            </a:r>
            <a:r>
              <a:rPr lang="en-US" i="1" dirty="0" smtClean="0">
                <a:latin typeface="Times New Roman"/>
                <a:cs typeface="Times New Roman"/>
              </a:rPr>
              <a:t>e</a:t>
            </a:r>
            <a:r>
              <a:rPr lang="en-US" dirty="0" smtClean="0"/>
              <a:t> in conjunctive normal form, is there an assignment of 1’s (true) and 0’s (false) to the variables that makes </a:t>
            </a:r>
            <a:r>
              <a:rPr lang="en-US" i="1" dirty="0">
                <a:latin typeface="Times New Roman"/>
                <a:cs typeface="Times New Roman"/>
              </a:rPr>
              <a:t>e</a:t>
            </a:r>
            <a:r>
              <a:rPr lang="en-US" dirty="0" smtClean="0"/>
              <a:t> true?</a:t>
            </a:r>
          </a:p>
          <a:p>
            <a:pPr lvl="1"/>
            <a:r>
              <a:rPr lang="en-US" dirty="0" smtClean="0"/>
              <a:t>Is the expression </a:t>
            </a:r>
            <a:r>
              <a:rPr lang="en-US" dirty="0" smtClean="0">
                <a:solidFill>
                  <a:srgbClr val="B23C00"/>
                </a:solidFill>
              </a:rPr>
              <a:t>satisfiable</a:t>
            </a:r>
            <a:r>
              <a:rPr lang="en-US" dirty="0" smtClean="0"/>
              <a:t>?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Example: </a:t>
            </a:r>
            <a:br>
              <a:rPr lang="en-US" dirty="0" smtClean="0"/>
            </a:br>
            <a:r>
              <a:rPr lang="en-US" dirty="0" smtClean="0"/>
              <a:t>is satisfiable with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 = 0</a:t>
            </a:r>
            <a:r>
              <a:rPr lang="en-US" dirty="0" smtClean="0"/>
              <a:t>,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= 1</a:t>
            </a:r>
            <a:r>
              <a:rPr lang="en-US" dirty="0" smtClean="0"/>
              <a:t>,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baseline="-25000" dirty="0">
                <a:latin typeface="Times New Roman"/>
                <a:cs typeface="Times New Roman"/>
              </a:rPr>
              <a:t>3</a:t>
            </a:r>
            <a:r>
              <a:rPr lang="en-US" dirty="0">
                <a:latin typeface="Times New Roman"/>
                <a:cs typeface="Times New Roman"/>
              </a:rPr>
              <a:t> = 1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Example:</a:t>
            </a:r>
            <a:br>
              <a:rPr lang="en-US" dirty="0" smtClean="0"/>
            </a:br>
            <a:r>
              <a:rPr lang="en-US" dirty="0" smtClean="0"/>
              <a:t>is not satisfiable.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451767"/>
              </p:ext>
            </p:extLst>
          </p:nvPr>
        </p:nvGraphicFramePr>
        <p:xfrm>
          <a:off x="2834659" y="3337561"/>
          <a:ext cx="2931427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6" name="Equation" r:id="rId3" imgW="1384300" imgH="215900" progId="Equation.3">
                  <p:embed/>
                </p:oleObj>
              </mc:Choice>
              <mc:Fallback>
                <p:oleObj name="Equation" r:id="rId3" imgW="13843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34659" y="3337561"/>
                        <a:ext cx="2931427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1230136"/>
              </p:ext>
            </p:extLst>
          </p:nvPr>
        </p:nvGraphicFramePr>
        <p:xfrm>
          <a:off x="2928938" y="4343390"/>
          <a:ext cx="27432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7" name="Equation" r:id="rId5" imgW="1295400" imgH="203200" progId="Equation.3">
                  <p:embed/>
                </p:oleObj>
              </mc:Choice>
              <mc:Fallback>
                <p:oleObj name="Equation" r:id="rId5" imgW="1295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28938" y="4343390"/>
                        <a:ext cx="2743200" cy="430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7010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Satisfiability Problem (SAT)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u="sng" dirty="0" smtClean="0"/>
              <a:t>deterministic</a:t>
            </a:r>
            <a:r>
              <a:rPr lang="en-US" dirty="0" smtClean="0"/>
              <a:t> algorithm for the SAT problem: We can try all possible values for </a:t>
            </a:r>
            <a:r>
              <a:rPr lang="en-US" i="1" dirty="0" smtClean="0">
                <a:latin typeface="Times New Roman"/>
                <a:cs typeface="Times New Roman"/>
              </a:rPr>
              <a:t>x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,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, </a:t>
            </a:r>
            <a:r>
              <a:rPr lang="is-IS" dirty="0" smtClean="0"/>
              <a:t>… </a:t>
            </a:r>
            <a:r>
              <a:rPr lang="is-IS" i="1" dirty="0">
                <a:latin typeface="Times New Roman"/>
                <a:cs typeface="Times New Roman"/>
              </a:rPr>
              <a:t>x</a:t>
            </a:r>
            <a:r>
              <a:rPr lang="is-IS" i="1" baseline="-25000" dirty="0">
                <a:latin typeface="Times New Roman"/>
                <a:cs typeface="Times New Roman"/>
              </a:rPr>
              <a:t>n</a:t>
            </a:r>
            <a:r>
              <a:rPr lang="is-IS" dirty="0" smtClean="0"/>
              <a:t>.</a:t>
            </a:r>
          </a:p>
          <a:p>
            <a:pPr lvl="4"/>
            <a:endParaRPr lang="is-IS" dirty="0" smtClean="0"/>
          </a:p>
          <a:p>
            <a:r>
              <a:rPr lang="is-IS" dirty="0" smtClean="0"/>
              <a:t>There are </a:t>
            </a:r>
            <a:r>
              <a:rPr lang="is-IS" dirty="0">
                <a:latin typeface="Times New Roman"/>
                <a:cs typeface="Times New Roman"/>
              </a:rPr>
              <a:t>2</a:t>
            </a:r>
            <a:r>
              <a:rPr lang="is-IS" i="1" baseline="30000" dirty="0">
                <a:latin typeface="Times New Roman"/>
                <a:cs typeface="Times New Roman"/>
              </a:rPr>
              <a:t>n</a:t>
            </a:r>
            <a:r>
              <a:rPr lang="is-IS" dirty="0" smtClean="0"/>
              <a:t> possibilities, and so the exhaustive search has </a:t>
            </a:r>
            <a:r>
              <a:rPr lang="is-IS" u="sng" dirty="0" smtClean="0"/>
              <a:t>exponential</a:t>
            </a:r>
            <a:r>
              <a:rPr lang="is-IS" dirty="0" smtClean="0"/>
              <a:t> time complexity </a:t>
            </a:r>
            <a:r>
              <a:rPr lang="is-IS" i="1" dirty="0">
                <a:latin typeface="Times New Roman"/>
                <a:cs typeface="Times New Roman"/>
              </a:rPr>
              <a:t>O</a:t>
            </a:r>
            <a:r>
              <a:rPr lang="is-IS" dirty="0">
                <a:latin typeface="Times New Roman"/>
                <a:cs typeface="Times New Roman"/>
              </a:rPr>
              <a:t>(2</a:t>
            </a:r>
            <a:r>
              <a:rPr lang="is-IS" i="1" baseline="30000" dirty="0">
                <a:latin typeface="Times New Roman"/>
                <a:cs typeface="Times New Roman"/>
              </a:rPr>
              <a:t>n</a:t>
            </a:r>
            <a:r>
              <a:rPr lang="is-IS" dirty="0">
                <a:latin typeface="Times New Roman"/>
                <a:cs typeface="Times New Roman"/>
              </a:rPr>
              <a:t>)</a:t>
            </a:r>
            <a:r>
              <a:rPr lang="is-IS" dirty="0" smtClean="0"/>
              <a:t>.</a:t>
            </a:r>
          </a:p>
          <a:p>
            <a:pPr lvl="4"/>
            <a:endParaRPr lang="is-IS" dirty="0" smtClean="0"/>
          </a:p>
          <a:p>
            <a:r>
              <a:rPr lang="is-IS" dirty="0" smtClean="0"/>
              <a:t>A </a:t>
            </a:r>
            <a:r>
              <a:rPr lang="is-IS" u="sng" dirty="0" smtClean="0"/>
              <a:t>nondeterministic</a:t>
            </a:r>
            <a:r>
              <a:rPr lang="is-IS" dirty="0" smtClean="0"/>
              <a:t> algorithm guesses the value of each </a:t>
            </a:r>
            <a:r>
              <a:rPr lang="is-IS" i="1" dirty="0">
                <a:latin typeface="Times New Roman"/>
                <a:cs typeface="Times New Roman"/>
              </a:rPr>
              <a:t>x</a:t>
            </a:r>
            <a:r>
              <a:rPr lang="is-IS" i="1" baseline="-25000" dirty="0">
                <a:latin typeface="Times New Roman"/>
                <a:cs typeface="Times New Roman"/>
              </a:rPr>
              <a:t>i</a:t>
            </a:r>
            <a:r>
              <a:rPr lang="is-IS" dirty="0" smtClean="0"/>
              <a:t> and then evaluates </a:t>
            </a:r>
            <a:r>
              <a:rPr lang="is-IS" i="1" dirty="0">
                <a:latin typeface="Times New Roman"/>
                <a:cs typeface="Times New Roman"/>
              </a:rPr>
              <a:t>e</a:t>
            </a:r>
            <a:r>
              <a:rPr lang="is-IS" dirty="0" smtClean="0"/>
              <a:t>.</a:t>
            </a:r>
          </a:p>
          <a:p>
            <a:pPr lvl="4"/>
            <a:endParaRPr lang="is-IS" dirty="0" smtClean="0"/>
          </a:p>
          <a:p>
            <a:r>
              <a:rPr lang="is-IS" dirty="0" smtClean="0"/>
              <a:t>It has </a:t>
            </a:r>
            <a:r>
              <a:rPr lang="is-IS" u="sng" dirty="0" smtClean="0"/>
              <a:t>linear</a:t>
            </a:r>
            <a:r>
              <a:rPr lang="is-IS" dirty="0" smtClean="0"/>
              <a:t> time complexity </a:t>
            </a:r>
            <a:r>
              <a:rPr lang="is-IS" i="1" dirty="0" smtClean="0">
                <a:latin typeface="Times New Roman"/>
                <a:cs typeface="Times New Roman"/>
              </a:rPr>
              <a:t>O</a:t>
            </a:r>
            <a:r>
              <a:rPr lang="is-IS" dirty="0">
                <a:latin typeface="Times New Roman"/>
                <a:cs typeface="Times New Roman"/>
              </a:rPr>
              <a:t>(</a:t>
            </a:r>
            <a:r>
              <a:rPr lang="is-IS" i="1" dirty="0">
                <a:latin typeface="Times New Roman"/>
                <a:cs typeface="Times New Roman"/>
              </a:rPr>
              <a:t>n</a:t>
            </a:r>
            <a:r>
              <a:rPr lang="is-IS" dirty="0">
                <a:latin typeface="Times New Roman"/>
                <a:cs typeface="Times New Roman"/>
              </a:rPr>
              <a:t>)</a:t>
            </a:r>
            <a:r>
              <a:rPr lang="is-I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97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vs. Nondeterministic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always perform a nondeterministic computation on a deterministic machine.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we have to accept an exponential increase </a:t>
            </a:r>
            <a:br>
              <a:rPr lang="en-US" dirty="0" smtClean="0"/>
            </a:br>
            <a:r>
              <a:rPr lang="en-US" dirty="0" smtClean="0"/>
              <a:t>in the required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24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Single-Tape vs. Multi-Tape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Algorithms for a multi-tape TM may be closer </a:t>
            </a:r>
            <a:br>
              <a:rPr lang="en-US" dirty="0"/>
            </a:br>
            <a:r>
              <a:rPr lang="en-US" dirty="0"/>
              <a:t>to what we would use in practice rather than a clumsy single-tape </a:t>
            </a:r>
            <a:r>
              <a:rPr lang="en-US" dirty="0" smtClean="0"/>
              <a:t>TM.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Therefore, we will use multi-tape TMs </a:t>
            </a:r>
            <a:br>
              <a:rPr lang="en-US" dirty="0" smtClean="0"/>
            </a:br>
            <a:r>
              <a:rPr lang="en-US" dirty="0" smtClean="0"/>
              <a:t>to study complexity.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18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76230</TotalTime>
  <Words>1021</Words>
  <Application>Microsoft Macintosh PowerPoint</Application>
  <PresentationFormat>On-screen Show (4:3)</PresentationFormat>
  <Paragraphs>331</Paragraphs>
  <Slides>39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Quadrant</vt:lpstr>
      <vt:lpstr>Equation</vt:lpstr>
      <vt:lpstr>CS 154 Formal Languages and Computability May 10 Class Meeting</vt:lpstr>
      <vt:lpstr>Time Complexity</vt:lpstr>
      <vt:lpstr>Time Complexity, cont’d</vt:lpstr>
      <vt:lpstr>Algorithm Running Times</vt:lpstr>
      <vt:lpstr>The Satisfiability Problem (SAT)</vt:lpstr>
      <vt:lpstr>The Satisfiability Problem (SAT), cont’d</vt:lpstr>
      <vt:lpstr>The Satisfiability Problem (SAT), cont’d</vt:lpstr>
      <vt:lpstr>Deterministic vs. Nondeterministic</vt:lpstr>
      <vt:lpstr>Single-Tape vs. Multi-Tape</vt:lpstr>
      <vt:lpstr>Efficient Algorithms</vt:lpstr>
      <vt:lpstr>Easy vs. Hard Problems</vt:lpstr>
      <vt:lpstr>Easy vs. Hard Problems, cont’d</vt:lpstr>
      <vt:lpstr>Yes vs. No Problems</vt:lpstr>
      <vt:lpstr>Reductions</vt:lpstr>
      <vt:lpstr>Reduction Example</vt:lpstr>
      <vt:lpstr>Reduction Example, cont’d</vt:lpstr>
      <vt:lpstr>Easy vs. Hard Problems, cont’d</vt:lpstr>
      <vt:lpstr>Useful Properties of Polynomials</vt:lpstr>
      <vt:lpstr>Useful Properties of Polynomials</vt:lpstr>
      <vt:lpstr>Nondeterministic Machines</vt:lpstr>
      <vt:lpstr>Nondeterministic Machines, cont’d</vt:lpstr>
      <vt:lpstr>NP</vt:lpstr>
      <vt:lpstr>NP, cont’d</vt:lpstr>
      <vt:lpstr>The Traveling Salesman Problem</vt:lpstr>
      <vt:lpstr>The Traveling Salesman Problem, cont’d</vt:lpstr>
      <vt:lpstr>The Traveling Salesman Problem, cont’d</vt:lpstr>
      <vt:lpstr>The Traveling Salesman Problem, cont’d</vt:lpstr>
      <vt:lpstr>NP-Complete</vt:lpstr>
      <vt:lpstr>NP-Complete, cont’d</vt:lpstr>
      <vt:lpstr>NP-Complete, cont’d</vt:lpstr>
      <vt:lpstr>NP-Complete</vt:lpstr>
      <vt:lpstr>NP-Complete Problems</vt:lpstr>
      <vt:lpstr>NP-Complete Problems</vt:lpstr>
      <vt:lpstr>P</vt:lpstr>
      <vt:lpstr>Is P = NP?</vt:lpstr>
      <vt:lpstr>Is P = NP?  cont’d</vt:lpstr>
      <vt:lpstr>Is P = NP?  cont’d</vt:lpstr>
      <vt:lpstr>Is P = NP?  cont’d</vt:lpstr>
      <vt:lpstr>Is P = NP? 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1673</cp:revision>
  <cp:lastPrinted>2016-04-21T07:51:43Z</cp:lastPrinted>
  <dcterms:created xsi:type="dcterms:W3CDTF">2008-01-12T03:52:55Z</dcterms:created>
  <dcterms:modified xsi:type="dcterms:W3CDTF">2016-05-12T04:48:23Z</dcterms:modified>
  <cp:category/>
</cp:coreProperties>
</file>