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78" r:id="rId3"/>
    <p:sldId id="279" r:id="rId4"/>
    <p:sldId id="280" r:id="rId5"/>
    <p:sldId id="281" r:id="rId6"/>
    <p:sldId id="286" r:id="rId7"/>
    <p:sldId id="277" r:id="rId8"/>
    <p:sldId id="282" r:id="rId9"/>
    <p:sldId id="288" r:id="rId10"/>
    <p:sldId id="283" r:id="rId11"/>
    <p:sldId id="284" r:id="rId12"/>
    <p:sldId id="285" r:id="rId13"/>
    <p:sldId id="287" r:id="rId14"/>
    <p:sldId id="289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300" r:id="rId24"/>
    <p:sldId id="301" r:id="rId25"/>
    <p:sldId id="302" r:id="rId26"/>
    <p:sldId id="303" r:id="rId27"/>
    <p:sldId id="310" r:id="rId28"/>
    <p:sldId id="311" r:id="rId29"/>
    <p:sldId id="312" r:id="rId30"/>
    <p:sldId id="313" r:id="rId31"/>
    <p:sldId id="314" r:id="rId32"/>
    <p:sldId id="315" r:id="rId3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C66"/>
    <a:srgbClr val="ADE2FF"/>
    <a:srgbClr val="66FFFF"/>
    <a:srgbClr val="B1E754"/>
    <a:srgbClr val="400080"/>
    <a:srgbClr val="66CCFF"/>
    <a:srgbClr val="A12A03"/>
    <a:srgbClr val="B23C00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47" autoAdjust="0"/>
    <p:restoredTop sz="98450" autoAdjust="0"/>
  </p:normalViewPr>
  <p:slideViewPr>
    <p:cSldViewPr>
      <p:cViewPr varScale="1">
        <p:scale>
          <a:sx n="127" d="100"/>
          <a:sy n="127" d="100"/>
        </p:scale>
        <p:origin x="-120" y="-912"/>
      </p:cViewPr>
      <p:guideLst>
        <p:guide orient="horz" pos="2160"/>
        <p:guide pos="28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6904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5/6/16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5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03449" y="6263609"/>
            <a:ext cx="2815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154: Formal Languages and Computability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4" Type="http://schemas.openxmlformats.org/officeDocument/2006/relationships/image" Target="../media/image6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154</a:t>
            </a:r>
            <a:br>
              <a:rPr lang="en-US" sz="3200" dirty="0" smtClean="0"/>
            </a:br>
            <a:r>
              <a:rPr lang="en-US" sz="3200" dirty="0" smtClean="0"/>
              <a:t>Formal Languages and Computability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May 5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Recursive Functions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Most, but not all, common functions are primitive recursive.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The set of all primitive recursive functions </a:t>
            </a:r>
            <a:br>
              <a:rPr lang="en-US" dirty="0" smtClean="0"/>
            </a:br>
            <a:r>
              <a:rPr lang="en-US" dirty="0" smtClean="0"/>
              <a:t>is countable.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Describe each primitive recursive function </a:t>
            </a:r>
            <a:br>
              <a:rPr lang="en-US" dirty="0" smtClean="0"/>
            </a:br>
            <a:r>
              <a:rPr lang="en-US" dirty="0" smtClean="0"/>
              <a:t>by a finite string that indicates how it is defined.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Encode and arrange all the strings in proper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386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Functions are not Primitive </a:t>
            </a:r>
            <a:r>
              <a:rPr lang="en-US" dirty="0"/>
              <a:t>Recursive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Assume that </a:t>
            </a:r>
            <a:r>
              <a:rPr lang="en-US" u="sng" dirty="0" smtClean="0"/>
              <a:t>all</a:t>
            </a:r>
            <a:r>
              <a:rPr lang="en-US" dirty="0" smtClean="0"/>
              <a:t> functions </a:t>
            </a:r>
            <a:r>
              <a:rPr lang="en-US" i="1" dirty="0" smtClean="0">
                <a:latin typeface="Times New Roman"/>
                <a:cs typeface="Times New Roman"/>
              </a:rPr>
              <a:t>f</a:t>
            </a:r>
            <a:r>
              <a:rPr lang="en-US" dirty="0" smtClean="0">
                <a:latin typeface="Times New Roman"/>
                <a:cs typeface="Times New Roman"/>
              </a:rPr>
              <a:t>: </a:t>
            </a:r>
            <a:r>
              <a:rPr lang="en-US" i="1" dirty="0" smtClean="0">
                <a:latin typeface="Times New Roman"/>
                <a:cs typeface="Times New Roman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  <a:sym typeface="Wingdings"/>
              </a:rPr>
              <a:t> 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I</a:t>
            </a:r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/>
              <a:t>are countable.</a:t>
            </a:r>
          </a:p>
          <a:p>
            <a:pPr lvl="1"/>
            <a:r>
              <a:rPr lang="en-US" dirty="0" smtClean="0"/>
              <a:t>Therefore, arrange </a:t>
            </a:r>
            <a:r>
              <a:rPr lang="en-US" dirty="0"/>
              <a:t>all of them in some order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is-IS" dirty="0" smtClean="0">
                <a:latin typeface="Times New Roman"/>
                <a:cs typeface="Times New Roman"/>
              </a:rPr>
              <a:t>…</a:t>
            </a:r>
          </a:p>
          <a:p>
            <a:pPr lvl="6"/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/>
              <a:t>Construct a computable function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dirty="0"/>
              <a:t> </a:t>
            </a:r>
            <a:r>
              <a:rPr lang="en-US" dirty="0" smtClean="0"/>
              <a:t>defined as</a:t>
            </a:r>
          </a:p>
          <a:p>
            <a:endParaRPr lang="en-US" dirty="0"/>
          </a:p>
          <a:p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/>
              <a:t> always differs from </a:t>
            </a:r>
            <a:r>
              <a:rPr lang="en-US" i="1" dirty="0" smtClean="0">
                <a:latin typeface="Times New Roman"/>
                <a:cs typeface="Times New Roman"/>
              </a:rPr>
              <a:t>f</a:t>
            </a:r>
            <a:r>
              <a:rPr lang="en-US" i="1" baseline="-25000" dirty="0" smtClean="0">
                <a:latin typeface="Times New Roman"/>
                <a:cs typeface="Times New Roman"/>
              </a:rPr>
              <a:t>i  </a:t>
            </a:r>
            <a:r>
              <a:rPr lang="en-US" dirty="0"/>
              <a:t>for all values of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endParaRPr lang="en-US" i="1" dirty="0">
              <a:latin typeface="Times New Roman"/>
              <a:cs typeface="Times New Roman"/>
            </a:endParaRPr>
          </a:p>
          <a:p>
            <a:pPr marL="2286000" lvl="5" indent="0">
              <a:buNone/>
            </a:pPr>
            <a:r>
              <a:rPr lang="en-US" dirty="0" smtClean="0"/>
              <a:t>		</a:t>
            </a:r>
            <a:endParaRPr lang="en-US" dirty="0"/>
          </a:p>
          <a:p>
            <a:r>
              <a:rPr lang="en-US" dirty="0" smtClean="0"/>
              <a:t>Therefore, not all functions are countable.</a:t>
            </a:r>
          </a:p>
          <a:p>
            <a:r>
              <a:rPr lang="en-US" dirty="0" smtClean="0"/>
              <a:t>Therefore, there must be some functions </a:t>
            </a:r>
            <a:br>
              <a:rPr lang="en-US" dirty="0" smtClean="0"/>
            </a:br>
            <a:r>
              <a:rPr lang="en-US" dirty="0" smtClean="0"/>
              <a:t>that are </a:t>
            </a:r>
            <a:r>
              <a:rPr lang="en-US" u="sng" dirty="0" smtClean="0"/>
              <a:t>not</a:t>
            </a:r>
            <a:r>
              <a:rPr lang="en-US" dirty="0" smtClean="0"/>
              <a:t> primitive recursive.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8903" y="3337561"/>
            <a:ext cx="40739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g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err="1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) = </a:t>
            </a:r>
            <a:r>
              <a:rPr lang="en-US" sz="2400" i="1" dirty="0">
                <a:latin typeface="Times New Roman"/>
                <a:cs typeface="Times New Roman"/>
              </a:rPr>
              <a:t>f</a:t>
            </a:r>
            <a:r>
              <a:rPr lang="en-US" sz="2400" i="1" baseline="-25000" dirty="0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err="1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) + 1 </a:t>
            </a:r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</a:t>
            </a:r>
            <a:r>
              <a:rPr lang="en-US" sz="2400" dirty="0" smtClean="0"/>
              <a:t>for </a:t>
            </a:r>
            <a:r>
              <a:rPr lang="en-US" sz="2400" i="1" dirty="0" err="1">
                <a:latin typeface="Times New Roman"/>
                <a:cs typeface="Times New Roman"/>
              </a:rPr>
              <a:t>i</a:t>
            </a:r>
            <a:r>
              <a:rPr lang="en-US" sz="2400" dirty="0" smtClean="0">
                <a:latin typeface="Times New Roman"/>
                <a:cs typeface="Times New Roman"/>
              </a:rPr>
              <a:t> = 1, 2, </a:t>
            </a:r>
            <a:r>
              <a:rPr lang="is-IS" sz="2400" dirty="0" smtClean="0">
                <a:latin typeface="Times New Roman"/>
                <a:cs typeface="Times New Roman"/>
              </a:rPr>
              <a:t>…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29195" y="4370592"/>
            <a:ext cx="1763073" cy="369332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0033CC"/>
                </a:solidFill>
              </a:rPr>
              <a:t>Diagonalization</a:t>
            </a:r>
            <a:endParaRPr lang="en-US" sz="18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455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Ackermann’s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Ackermann’s function </a:t>
            </a:r>
            <a:r>
              <a:rPr lang="en-US" i="1" dirty="0" smtClean="0">
                <a:latin typeface="Times New Roman"/>
                <a:cs typeface="Times New Roman"/>
              </a:rPr>
              <a:t>A</a:t>
            </a:r>
            <a:r>
              <a:rPr lang="en-US" dirty="0" smtClean="0"/>
              <a:t> : </a:t>
            </a:r>
            <a:r>
              <a:rPr lang="en-US" i="1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× </a:t>
            </a:r>
            <a:r>
              <a:rPr lang="en-US" i="1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smtClean="0">
                <a:latin typeface="Times New Roman"/>
                <a:cs typeface="Times New Roman"/>
                <a:sym typeface="Wingdings"/>
              </a:rPr>
              <a:t>I</a:t>
            </a:r>
          </a:p>
          <a:p>
            <a:endParaRPr lang="en-US" i="1" dirty="0">
              <a:latin typeface="Times New Roman"/>
              <a:cs typeface="Times New Roman"/>
              <a:sym typeface="Wingdings"/>
            </a:endParaRPr>
          </a:p>
          <a:p>
            <a:endParaRPr lang="en-US" i="1" dirty="0" smtClean="0">
              <a:latin typeface="Times New Roman"/>
              <a:cs typeface="Times New Roman"/>
              <a:sym typeface="Wingdings"/>
            </a:endParaRPr>
          </a:p>
          <a:p>
            <a:endParaRPr lang="en-US" i="1" dirty="0">
              <a:latin typeface="Times New Roman"/>
              <a:cs typeface="Times New Roman"/>
              <a:sym typeface="Wingdings"/>
            </a:endParaRPr>
          </a:p>
          <a:p>
            <a:r>
              <a:rPr lang="en-US" dirty="0" smtClean="0">
                <a:sym typeface="Wingdings"/>
              </a:rPr>
              <a:t>Not primitive recursive.</a:t>
            </a:r>
          </a:p>
          <a:p>
            <a:pPr lvl="5"/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Its growth rate exceeds that of 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any primitive recursive function</a:t>
            </a:r>
            <a:br>
              <a:rPr lang="en-US" dirty="0" smtClean="0">
                <a:sym typeface="Wingdings"/>
              </a:rPr>
            </a:br>
            <a:r>
              <a:rPr lang="en-US" dirty="0" smtClean="0">
                <a:sym typeface="Wingdings"/>
              </a:rPr>
              <a:t>as           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3220" y="1874537"/>
            <a:ext cx="3903683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(0,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       =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 + 1</a:t>
            </a:r>
          </a:p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0)       = </a:t>
            </a:r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 – 1, 1)</a:t>
            </a:r>
          </a:p>
          <a:p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 + 1) = </a:t>
            </a:r>
            <a:r>
              <a:rPr lang="en-US" sz="2400" i="1" dirty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 – 1, </a:t>
            </a:r>
            <a:r>
              <a:rPr lang="en-US" sz="2400" i="1" dirty="0" smtClean="0">
                <a:latin typeface="Times New Roman"/>
                <a:cs typeface="Times New Roman"/>
              </a:rPr>
              <a:t>A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1722943"/>
              </p:ext>
            </p:extLst>
          </p:nvPr>
        </p:nvGraphicFramePr>
        <p:xfrm>
          <a:off x="1463074" y="5074902"/>
          <a:ext cx="1030767" cy="3334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3" imgW="431800" imgH="139700" progId="Equation.3">
                  <p:embed/>
                </p:oleObj>
              </mc:Choice>
              <mc:Fallback>
                <p:oleObj name="Equation" r:id="rId3" imgW="431800" imgH="139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63074" y="5074902"/>
                        <a:ext cx="1030767" cy="33348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0131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Times New Roman"/>
                <a:cs typeface="Times New Roman"/>
              </a:rPr>
              <a:t>µ</a:t>
            </a:r>
            <a:r>
              <a:rPr lang="en-US" dirty="0" smtClean="0"/>
              <a:t> Recursive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Extend the idea of recursive functions.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Define the </a:t>
            </a:r>
            <a:r>
              <a:rPr lang="en-US" dirty="0" smtClean="0">
                <a:solidFill>
                  <a:srgbClr val="B23C00"/>
                </a:solidFill>
              </a:rPr>
              <a:t>minimization operator </a:t>
            </a:r>
            <a:r>
              <a:rPr lang="en-US" i="1" dirty="0" smtClean="0">
                <a:solidFill>
                  <a:srgbClr val="B23C00"/>
                </a:solidFill>
                <a:latin typeface="Times New Roman"/>
                <a:cs typeface="Times New Roman"/>
              </a:rPr>
              <a:t>µ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pPr lvl="5"/>
            <a:endParaRPr lang="en-US" dirty="0" smtClean="0"/>
          </a:p>
          <a:p>
            <a:r>
              <a:rPr lang="en-US" dirty="0" smtClean="0"/>
              <a:t>Example: Let  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>
                <a:latin typeface="Times New Roman"/>
                <a:cs typeface="Times New Roman"/>
              </a:rPr>
              <a:t>) =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>
                <a:latin typeface="Times New Roman"/>
                <a:cs typeface="Times New Roman"/>
              </a:rPr>
              <a:t> +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 smtClean="0">
                <a:latin typeface="Times New Roman"/>
                <a:cs typeface="Times New Roman"/>
              </a:rPr>
              <a:t>   3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>
                <a:latin typeface="Times New Roman"/>
                <a:cs typeface="Times New Roman"/>
              </a:rPr>
              <a:t/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en-US" dirty="0" smtClean="0"/>
              <a:t>Then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80196" y="2510140"/>
            <a:ext cx="65025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>
                <a:solidFill>
                  <a:srgbClr val="A40000"/>
                </a:solidFill>
                <a:latin typeface="Times New Roman"/>
                <a:cs typeface="Times New Roman"/>
              </a:rPr>
              <a:t>µy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g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 </a:t>
            </a:r>
            <a:r>
              <a:rPr lang="en-US" sz="2400" dirty="0" smtClean="0"/>
              <a:t>= the smallest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/>
              <a:t> such that </a:t>
            </a:r>
            <a:r>
              <a:rPr lang="en-US" sz="2400" i="1" dirty="0">
                <a:latin typeface="Times New Roman"/>
                <a:cs typeface="Times New Roman"/>
              </a:rPr>
              <a:t>g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 = 0</a:t>
            </a:r>
            <a:endParaRPr lang="en-US" sz="2400" dirty="0">
              <a:latin typeface="Times New Roman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5144892"/>
              </p:ext>
            </p:extLst>
          </p:nvPr>
        </p:nvGraphicFramePr>
        <p:xfrm>
          <a:off x="5431972" y="3228724"/>
          <a:ext cx="228598" cy="457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3" imgW="127000" imgH="254000" progId="Equation.3">
                  <p:embed/>
                </p:oleObj>
              </mc:Choice>
              <mc:Fallback>
                <p:oleObj name="Equation" r:id="rId3" imgW="127000" imgH="2540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431972" y="3228724"/>
                        <a:ext cx="228598" cy="4571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1884036" y="3703317"/>
            <a:ext cx="4516744" cy="1107996"/>
            <a:chOff x="243550" y="3973997"/>
            <a:chExt cx="4516744" cy="1107996"/>
          </a:xfrm>
        </p:grpSpPr>
        <p:sp>
          <p:nvSpPr>
            <p:cNvPr id="8" name="TextBox 7"/>
            <p:cNvSpPr txBox="1"/>
            <p:nvPr/>
          </p:nvSpPr>
          <p:spPr>
            <a:xfrm>
              <a:off x="243550" y="4366851"/>
              <a:ext cx="18004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µy</a:t>
              </a:r>
              <a:r>
                <a:rPr lang="en-US" sz="2400" dirty="0" smtClean="0">
                  <a:latin typeface="Times New Roman"/>
                  <a:cs typeface="Times New Roman"/>
                </a:rPr>
                <a:t>(</a:t>
              </a:r>
              <a:r>
                <a:rPr lang="en-US" sz="2400" i="1" dirty="0" smtClean="0">
                  <a:latin typeface="Times New Roman"/>
                  <a:cs typeface="Times New Roman"/>
                </a:rPr>
                <a:t>g</a:t>
              </a:r>
              <a:r>
                <a:rPr lang="en-US" sz="2400" dirty="0" smtClean="0">
                  <a:latin typeface="Times New Roman"/>
                  <a:cs typeface="Times New Roman"/>
                </a:rPr>
                <a:t>(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,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y</a:t>
              </a:r>
              <a:r>
                <a:rPr lang="en-US" sz="2400" dirty="0" smtClean="0">
                  <a:latin typeface="Times New Roman"/>
                  <a:cs typeface="Times New Roman"/>
                </a:rPr>
                <a:t>)) =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235444" y="4227668"/>
              <a:ext cx="252485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Times New Roman"/>
                  <a:cs typeface="Times New Roman"/>
                </a:rPr>
                <a:t>3 –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          </a:t>
              </a:r>
              <a:r>
                <a:rPr lang="en-US" sz="2400" dirty="0" smtClean="0">
                  <a:latin typeface="+mn-lt"/>
                  <a:cs typeface="Times New Roman"/>
                </a:rPr>
                <a:t>if</a:t>
              </a:r>
              <a:r>
                <a:rPr lang="en-US" sz="2400" dirty="0" smtClean="0">
                  <a:latin typeface="Times New Roman"/>
                  <a:cs typeface="Times New Roman"/>
                </a:rPr>
                <a:t>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≤ 3</a:t>
              </a:r>
            </a:p>
            <a:p>
              <a:r>
                <a:rPr lang="en-US" sz="2400" dirty="0" smtClean="0">
                  <a:latin typeface="+mn-lt"/>
                  <a:cs typeface="Times New Roman"/>
                </a:rPr>
                <a:t>undefined if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&gt; 3</a:t>
              </a:r>
              <a:endParaRPr lang="en-US" sz="2400" dirty="0">
                <a:latin typeface="Times New Roman"/>
                <a:cs typeface="Times New Roman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767070" y="3973997"/>
              <a:ext cx="59091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dirty="0" smtClean="0">
                  <a:latin typeface="Times New Roman"/>
                  <a:cs typeface="Times New Roman"/>
                </a:rPr>
                <a:t>{</a:t>
              </a:r>
              <a:endParaRPr lang="en-US" sz="6600" dirty="0">
                <a:latin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3132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Times New Roman"/>
                <a:cs typeface="Times New Roman"/>
              </a:rPr>
              <a:t>µ</a:t>
            </a:r>
            <a:r>
              <a:rPr lang="en-US" dirty="0"/>
              <a:t> Recursive </a:t>
            </a:r>
            <a:r>
              <a:rPr lang="en-US" dirty="0" smtClean="0"/>
              <a:t>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function is </a:t>
            </a:r>
            <a:r>
              <a:rPr lang="en-US" i="1" dirty="0" smtClean="0">
                <a:solidFill>
                  <a:srgbClr val="A40000"/>
                </a:solidFill>
                <a:latin typeface="Times New Roman"/>
                <a:cs typeface="Times New Roman"/>
              </a:rPr>
              <a:t>µ</a:t>
            </a:r>
            <a:r>
              <a:rPr lang="en-US" dirty="0" smtClean="0">
                <a:solidFill>
                  <a:srgbClr val="A40000"/>
                </a:solidFill>
              </a:rPr>
              <a:t>-recursive </a:t>
            </a:r>
            <a:r>
              <a:rPr lang="en-US" dirty="0" smtClean="0"/>
              <a:t>if it can be: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constructed from the basic functions by </a:t>
            </a:r>
            <a:br>
              <a:rPr lang="en-US" dirty="0" smtClean="0"/>
            </a:br>
            <a:r>
              <a:rPr lang="en-US" dirty="0" smtClean="0"/>
              <a:t>a sequence of applications of the </a:t>
            </a:r>
            <a:r>
              <a:rPr lang="en-US" i="1" dirty="0" smtClean="0">
                <a:latin typeface="Times New Roman"/>
                <a:cs typeface="Times New Roman"/>
              </a:rPr>
              <a:t>µ</a:t>
            </a:r>
            <a:r>
              <a:rPr lang="en-US" dirty="0" smtClean="0"/>
              <a:t> operator 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and the operations of composition </a:t>
            </a:r>
            <a:br>
              <a:rPr lang="en-US" dirty="0" smtClean="0"/>
            </a:br>
            <a:r>
              <a:rPr lang="en-US" dirty="0" smtClean="0"/>
              <a:t>and primitive recursion.</a:t>
            </a:r>
          </a:p>
          <a:p>
            <a:pPr lvl="4"/>
            <a:endParaRPr lang="en-US" dirty="0"/>
          </a:p>
          <a:p>
            <a:r>
              <a:rPr lang="en-US" dirty="0"/>
              <a:t>A function is </a:t>
            </a:r>
            <a:r>
              <a:rPr lang="en-US" i="1" u="sng" dirty="0">
                <a:latin typeface="Times New Roman"/>
                <a:cs typeface="Times New Roman"/>
              </a:rPr>
              <a:t>µ</a:t>
            </a:r>
            <a:r>
              <a:rPr lang="en-US" u="sng" dirty="0"/>
              <a:t>-recursive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if and only if it is </a:t>
            </a:r>
            <a:r>
              <a:rPr lang="en-US" u="sng" dirty="0"/>
              <a:t>computable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</a:t>
            </a:r>
            <a:r>
              <a:rPr lang="en-US" i="1" dirty="0">
                <a:latin typeface="Times New Roman"/>
                <a:cs typeface="Times New Roman"/>
              </a:rPr>
              <a:t>µ</a:t>
            </a:r>
            <a:r>
              <a:rPr lang="en-US" dirty="0"/>
              <a:t>-recursive functions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another </a:t>
            </a:r>
            <a:r>
              <a:rPr lang="en-US" dirty="0"/>
              <a:t>model for algorithmic computation.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9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4EEAB8-B6A4-DD4A-82FD-1256B3A7D647}" type="slidenum">
              <a:rPr lang="en-US"/>
              <a:pPr/>
              <a:t>15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Computation</a:t>
            </a:r>
            <a:endParaRPr lang="en-US" dirty="0"/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analyze an algorithm, we </a:t>
            </a:r>
            <a:r>
              <a:rPr lang="en-US" dirty="0" smtClean="0"/>
              <a:t>must </a:t>
            </a:r>
            <a:r>
              <a:rPr lang="en-US" dirty="0" smtClean="0">
                <a:solidFill>
                  <a:srgbClr val="B23C00"/>
                </a:solidFill>
              </a:rPr>
              <a:t>measure </a:t>
            </a:r>
            <a:r>
              <a:rPr lang="en-US" dirty="0"/>
              <a:t>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A convenient measure </a:t>
            </a:r>
            <a:r>
              <a:rPr lang="en-US" dirty="0" smtClean="0"/>
              <a:t>must be:</a:t>
            </a:r>
            <a:endParaRPr lang="en-US" dirty="0"/>
          </a:p>
          <a:p>
            <a:pPr lvl="1"/>
            <a:r>
              <a:rPr lang="en-US" dirty="0" smtClean="0"/>
              <a:t>Measuring </a:t>
            </a:r>
            <a:r>
              <a:rPr lang="en-US" dirty="0"/>
              <a:t>a resource we care about </a:t>
            </a:r>
            <a:br>
              <a:rPr lang="en-US" dirty="0"/>
            </a:br>
            <a:r>
              <a:rPr lang="en-US" dirty="0"/>
              <a:t>(elapsed time, memory usage, etc.).</a:t>
            </a:r>
          </a:p>
          <a:p>
            <a:pPr lvl="1"/>
            <a:r>
              <a:rPr lang="en-US" dirty="0" smtClean="0"/>
              <a:t>Quantitative</a:t>
            </a:r>
            <a:r>
              <a:rPr lang="en-US" dirty="0"/>
              <a:t>, to make comparisons possible.</a:t>
            </a:r>
          </a:p>
          <a:p>
            <a:pPr lvl="1"/>
            <a:r>
              <a:rPr lang="en-US" dirty="0" smtClean="0"/>
              <a:t>Easy </a:t>
            </a:r>
            <a:r>
              <a:rPr lang="en-US" dirty="0"/>
              <a:t>to compute.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good predictor of the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goodness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algorithm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r>
              <a:rPr lang="en-US" dirty="0" smtClean="0"/>
              <a:t>We will </a:t>
            </a:r>
            <a:r>
              <a:rPr lang="en-US" dirty="0"/>
              <a:t>be concerned with </a:t>
            </a:r>
            <a:r>
              <a:rPr lang="en-US" dirty="0" smtClean="0">
                <a:solidFill>
                  <a:srgbClr val="B23C00"/>
                </a:solidFill>
              </a:rPr>
              <a:t>time complexity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How much time does an algorithm take to run?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224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4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4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4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94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4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4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4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EA57E-760D-D947-9AA9-F3EE36B352D8}" type="slidenum">
              <a:rPr lang="en-US"/>
              <a:pPr/>
              <a:t>16</a:t>
            </a:fld>
            <a:endParaRPr lang="en-US"/>
          </a:p>
        </p:txBody>
      </p:sp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Reading Books</a:t>
            </a:r>
          </a:p>
        </p:txBody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5"/>
            <a:ext cx="8229600" cy="5059648"/>
          </a:xfrm>
        </p:spPr>
        <p:txBody>
          <a:bodyPr/>
          <a:lstStyle/>
          <a:p>
            <a:r>
              <a:rPr lang="en-US" b="1" dirty="0"/>
              <a:t>Algorithm: </a:t>
            </a:r>
            <a:r>
              <a:rPr lang="en-US" dirty="0"/>
              <a:t>Read a book.</a:t>
            </a:r>
          </a:p>
          <a:p>
            <a:r>
              <a:rPr lang="en-US" b="1" dirty="0"/>
              <a:t>Measure: </a:t>
            </a:r>
            <a:r>
              <a:rPr lang="en-US" dirty="0"/>
              <a:t>Length of time to read a book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Given a set of books to read, can we predict how long it will take to read each one, </a:t>
            </a:r>
            <a:br>
              <a:rPr lang="en-US" dirty="0"/>
            </a:br>
            <a:r>
              <a:rPr lang="en-US" u="sng" dirty="0"/>
              <a:t>without actually reading it</a:t>
            </a:r>
            <a:r>
              <a:rPr lang="en-US" dirty="0" smtClean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Possible ways to compute reading time:</a:t>
            </a:r>
          </a:p>
          <a:p>
            <a:pPr lvl="1"/>
            <a:r>
              <a:rPr lang="en-US" dirty="0"/>
              <a:t>weight of the book</a:t>
            </a:r>
          </a:p>
          <a:p>
            <a:pPr lvl="1"/>
            <a:r>
              <a:rPr lang="en-US" dirty="0"/>
              <a:t>physical size (width, height, thickness) of the book</a:t>
            </a:r>
          </a:p>
          <a:p>
            <a:pPr lvl="1"/>
            <a:r>
              <a:rPr lang="en-US" dirty="0"/>
              <a:t>total number of words</a:t>
            </a:r>
          </a:p>
          <a:p>
            <a:pPr lvl="1"/>
            <a:r>
              <a:rPr lang="en-US" dirty="0"/>
              <a:t>total number of pages</a:t>
            </a:r>
          </a:p>
        </p:txBody>
      </p:sp>
    </p:spTree>
    <p:extLst>
      <p:ext uri="{BB962C8B-B14F-4D97-AF65-F5344CB8AC3E}">
        <p14:creationId xmlns:p14="http://schemas.microsoft.com/office/powerpoint/2010/main" val="130596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0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0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0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0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0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0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17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of Computation</a:t>
            </a:r>
            <a:r>
              <a:rPr lang="en-US" i="1" dirty="0" smtClean="0"/>
              <a:t>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/>
              <a:t>Our concern generally is </a:t>
            </a:r>
            <a:r>
              <a:rPr lang="en-US" dirty="0" smtClean="0">
                <a:solidFill>
                  <a:srgbClr val="B23C00"/>
                </a:solidFill>
              </a:rPr>
              <a:t>not </a:t>
            </a:r>
            <a:r>
              <a:rPr lang="en-US" dirty="0">
                <a:solidFill>
                  <a:srgbClr val="B23C00"/>
                </a:solidFill>
              </a:rPr>
              <a:t>how long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particular run of an algorithm will take,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but </a:t>
            </a:r>
            <a:r>
              <a:rPr lang="en-US" dirty="0">
                <a:solidFill>
                  <a:srgbClr val="B23C00"/>
                </a:solidFill>
              </a:rPr>
              <a:t>how well the algorithm scales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How does the run time increase </a:t>
            </a:r>
            <a:br>
              <a:rPr lang="en-US" dirty="0"/>
            </a:br>
            <a:r>
              <a:rPr lang="en-US" dirty="0"/>
              <a:t>as the amount of input </a:t>
            </a:r>
            <a:r>
              <a:rPr lang="en-US" dirty="0" smtClean="0"/>
              <a:t>increases</a:t>
            </a:r>
            <a:r>
              <a:rPr lang="en-US" dirty="0"/>
              <a:t>?</a:t>
            </a:r>
            <a:endParaRPr lang="en-US" dirty="0" smtClean="0"/>
          </a:p>
          <a:p>
            <a:pPr lvl="5"/>
            <a:endParaRPr lang="en-US" dirty="0"/>
          </a:p>
          <a:p>
            <a:pPr lvl="1"/>
            <a:r>
              <a:rPr lang="en-US" dirty="0"/>
              <a:t>Example: How does the reading time of a book increase </a:t>
            </a:r>
            <a:r>
              <a:rPr lang="en-US" dirty="0" smtClean="0"/>
              <a:t>as </a:t>
            </a:r>
            <a:r>
              <a:rPr lang="en-US" dirty="0"/>
              <a:t>the number of pages increases</a:t>
            </a:r>
            <a:r>
              <a:rPr lang="en-US" dirty="0" smtClean="0"/>
              <a:t>?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Example: How does the run time of a particular sort algorithm increase as the number of items to be sorted increases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285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5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B06D4-7396-9845-BF06-8C923D51598D}" type="slidenum">
              <a:rPr lang="en-US"/>
              <a:pPr/>
              <a:t>18</a:t>
            </a:fld>
            <a:endParaRPr lang="en-US"/>
          </a:p>
        </p:txBody>
      </p:sp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of Computation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69"/>
          </a:xfrm>
        </p:spPr>
        <p:txBody>
          <a:bodyPr/>
          <a:lstStyle/>
          <a:p>
            <a:r>
              <a:rPr lang="en-US" dirty="0" smtClean="0"/>
              <a:t>When </a:t>
            </a:r>
            <a:r>
              <a:rPr lang="en-US" dirty="0"/>
              <a:t>we compare two algorithms,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want to </a:t>
            </a:r>
            <a:r>
              <a:rPr lang="en-US" dirty="0">
                <a:solidFill>
                  <a:srgbClr val="B23C00"/>
                </a:solidFill>
              </a:rPr>
              <a:t>compare how well they scale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Can we do this comparison without actually </a:t>
            </a:r>
            <a:br>
              <a:rPr lang="en-US" dirty="0"/>
            </a:br>
            <a:r>
              <a:rPr lang="en-US" dirty="0"/>
              <a:t>running the algorithms</a:t>
            </a:r>
            <a:r>
              <a:rPr lang="en-US" dirty="0" smtClean="0"/>
              <a:t>?</a:t>
            </a:r>
          </a:p>
          <a:p>
            <a:pPr lvl="5"/>
            <a:endParaRPr lang="en-US" dirty="0" smtClean="0"/>
          </a:p>
          <a:p>
            <a:r>
              <a:rPr lang="en-US" dirty="0"/>
              <a:t>If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) </a:t>
            </a:r>
            <a:r>
              <a:rPr lang="en-US" dirty="0"/>
              <a:t>is the running time of </a:t>
            </a:r>
            <a:r>
              <a:rPr lang="en-US" dirty="0" smtClean="0"/>
              <a:t>an</a:t>
            </a:r>
            <a:br>
              <a:rPr lang="en-US" dirty="0" smtClean="0"/>
            </a:br>
            <a:r>
              <a:rPr lang="en-US" dirty="0" smtClean="0"/>
              <a:t>algorithm with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input values, then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how does </a:t>
            </a:r>
            <a:r>
              <a:rPr lang="en-US" i="1" dirty="0">
                <a:solidFill>
                  <a:srgbClr val="B23C00"/>
                </a:solidFill>
                <a:latin typeface="Times New Roman" charset="0"/>
              </a:rPr>
              <a:t>T</a:t>
            </a:r>
            <a:r>
              <a:rPr lang="en-US" dirty="0" smtClean="0">
                <a:solidFill>
                  <a:srgbClr val="B23C00"/>
                </a:solidFill>
              </a:rPr>
              <a:t>(</a:t>
            </a:r>
            <a:r>
              <a:rPr lang="en-US" i="1" dirty="0" smtClean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) </a:t>
            </a:r>
            <a:r>
              <a:rPr lang="en-US" dirty="0">
                <a:solidFill>
                  <a:srgbClr val="B23C00"/>
                </a:solidFill>
              </a:rPr>
              <a:t>change as </a:t>
            </a:r>
            <a:r>
              <a:rPr lang="en-US" i="1" dirty="0" smtClean="0">
                <a:solidFill>
                  <a:srgbClr val="B23C00"/>
                </a:solidFill>
                <a:latin typeface="Times New Roman" charset="0"/>
              </a:rPr>
              <a:t>n</a:t>
            </a:r>
            <a:r>
              <a:rPr lang="en-US" dirty="0" smtClean="0">
                <a:solidFill>
                  <a:srgbClr val="B23C00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increases</a:t>
            </a:r>
            <a:r>
              <a:rPr lang="en-US" dirty="0" smtClean="0">
                <a:solidFill>
                  <a:srgbClr val="B23C00"/>
                </a:solidFill>
              </a:rPr>
              <a:t>?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90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29D16-9F66-774D-8D62-9DF84AC2DF79}" type="slidenum">
              <a:rPr lang="en-US"/>
              <a:pPr/>
              <a:t>19</a:t>
            </a:fld>
            <a:endParaRPr lang="en-US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Well Does an Algorithm Scale?</a:t>
            </a:r>
          </a:p>
        </p:txBody>
      </p:sp>
      <p:pic>
        <p:nvPicPr>
          <p:cNvPr id="39629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150" y="1303338"/>
            <a:ext cx="4205288" cy="395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96293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805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Formalized Mathematics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 set of </a:t>
            </a:r>
            <a:r>
              <a:rPr lang="en-US" dirty="0" smtClean="0">
                <a:solidFill>
                  <a:srgbClr val="A40000"/>
                </a:solidFill>
              </a:rPr>
              <a:t>axioms</a:t>
            </a:r>
            <a:r>
              <a:rPr lang="en-US" dirty="0" smtClean="0"/>
              <a:t> ...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axiom</a:t>
            </a:r>
            <a:r>
              <a:rPr lang="en-US" dirty="0" smtClean="0"/>
              <a:t>: an assumed given fact</a:t>
            </a:r>
          </a:p>
          <a:p>
            <a:pPr lvl="6"/>
            <a:endParaRPr lang="en-US" dirty="0" smtClean="0"/>
          </a:p>
          <a:p>
            <a:r>
              <a:rPr lang="is-IS" dirty="0" smtClean="0"/>
              <a:t>… and a set of precisely defined </a:t>
            </a:r>
            <a:r>
              <a:rPr lang="is-IS" dirty="0" smtClean="0">
                <a:solidFill>
                  <a:srgbClr val="A40000"/>
                </a:solidFill>
              </a:rPr>
              <a:t>rules</a:t>
            </a:r>
            <a:r>
              <a:rPr lang="is-IS" dirty="0" smtClean="0"/>
              <a:t> </a:t>
            </a:r>
            <a:br>
              <a:rPr lang="is-IS" dirty="0" smtClean="0"/>
            </a:br>
            <a:r>
              <a:rPr lang="is-IS" dirty="0" smtClean="0"/>
              <a:t>for logical inference and deduction.</a:t>
            </a:r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deduction</a:t>
            </a:r>
            <a:r>
              <a:rPr lang="is-IS" dirty="0" smtClean="0"/>
              <a:t>: Make a specific conclusion based on a given set of facts.</a:t>
            </a:r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inference</a:t>
            </a:r>
            <a:r>
              <a:rPr lang="is-IS" dirty="0" smtClean="0"/>
              <a:t>: Make a generalization based on a given set of facts.</a:t>
            </a:r>
          </a:p>
          <a:p>
            <a:pPr lvl="6"/>
            <a:endParaRPr lang="is-IS" dirty="0" smtClean="0"/>
          </a:p>
          <a:p>
            <a:r>
              <a:rPr lang="is-IS" dirty="0" smtClean="0"/>
              <a:t>Use the rules in a sequence of steps.</a:t>
            </a:r>
          </a:p>
          <a:p>
            <a:pPr lvl="1"/>
            <a:r>
              <a:rPr lang="is-IS" dirty="0" smtClean="0"/>
              <a:t>Go from one proven fact to another.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370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2526D-03FE-5549-BC72-0400A9FC6DDA}" type="slidenum">
              <a:rPr lang="en-US"/>
              <a:pPr/>
              <a:t>20</a:t>
            </a:fld>
            <a:endParaRPr lang="en-US"/>
          </a:p>
        </p:txBody>
      </p:sp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</a:t>
            </a:r>
            <a:r>
              <a:rPr lang="en-US" dirty="0" smtClean="0"/>
              <a:t>?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pic>
        <p:nvPicPr>
          <p:cNvPr id="397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76400"/>
            <a:ext cx="7070725" cy="346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28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CE24-58C5-124E-BAAF-B43CAB4BE003}" type="slidenum">
              <a:rPr lang="en-US"/>
              <a:pPr/>
              <a:t>21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8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963" y="1235075"/>
            <a:ext cx="6446837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94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5F91C9-FA2D-E740-960B-917CF1BF64A0}" type="slidenum">
              <a:rPr lang="en-US"/>
              <a:pPr/>
              <a:t>22</a:t>
            </a:fld>
            <a:endParaRPr lang="en-US"/>
          </a:p>
        </p:txBody>
      </p:sp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Well Does an Algorithm Scale? </a:t>
            </a:r>
            <a:r>
              <a:rPr lang="en-US" i="1" dirty="0"/>
              <a:t>cont’d</a:t>
            </a:r>
            <a:endParaRPr lang="en-US" dirty="0"/>
          </a:p>
        </p:txBody>
      </p:sp>
      <p:pic>
        <p:nvPicPr>
          <p:cNvPr id="3993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75" y="1235075"/>
            <a:ext cx="6589713" cy="486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668963" y="5715000"/>
            <a:ext cx="2448106" cy="58477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bg1">
                    <a:lumMod val="75000"/>
                  </a:schemeClr>
                </a:solidFill>
              </a:rPr>
              <a:t>Data Structures and Algorithms in </a:t>
            </a:r>
            <a:r>
              <a:rPr lang="en-US" sz="800" b="1" dirty="0" smtClean="0">
                <a:solidFill>
                  <a:schemeClr val="bg1">
                    <a:lumMod val="75000"/>
                  </a:schemeClr>
                </a:solidFill>
              </a:rPr>
              <a:t>Java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, 3</a:t>
            </a:r>
            <a:r>
              <a:rPr lang="en-US" sz="800" baseline="30000" dirty="0" smtClean="0">
                <a:solidFill>
                  <a:schemeClr val="bg1">
                    <a:lumMod val="75000"/>
                  </a:schemeClr>
                </a:solidFill>
              </a:rPr>
              <a:t>rd</a:t>
            </a:r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 ed. </a:t>
            </a:r>
            <a:endParaRPr lang="en-US" sz="800" dirty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by Mark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Allen Weiss </a:t>
            </a:r>
          </a:p>
          <a:p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Pearson 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Education, Inc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., 2012</a:t>
            </a:r>
          </a:p>
          <a:p>
            <a:r>
              <a:rPr lang="en-US" sz="800" dirty="0" smtClean="0">
                <a:solidFill>
                  <a:schemeClr val="bg1">
                    <a:lumMod val="75000"/>
                  </a:schemeClr>
                </a:solidFill>
              </a:rPr>
              <a:t>ISBN 978-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0</a:t>
            </a:r>
            <a:r>
              <a:rPr lang="en-US" sz="800" b="0" dirty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-13-257627</a:t>
            </a:r>
            <a:r>
              <a:rPr lang="en-US" sz="800" b="0" dirty="0" smtClean="0">
                <a:solidFill>
                  <a:schemeClr val="bg1">
                    <a:lumMod val="75000"/>
                  </a:schemeClr>
                </a:solidFill>
                <a:latin typeface="Arial" charset="0"/>
              </a:rPr>
              <a:t>-7</a:t>
            </a:r>
            <a:endParaRPr lang="en-US" sz="800" b="0" dirty="0">
              <a:solidFill>
                <a:schemeClr val="bg1">
                  <a:lumMod val="75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686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FE375-F972-8C4E-9985-F29C614EE72B}" type="slidenum">
              <a:rPr lang="en-US"/>
              <a:pPr/>
              <a:t>23</a:t>
            </a:fld>
            <a:endParaRPr lang="en-US"/>
          </a:p>
        </p:txBody>
      </p:sp>
      <p:sp>
        <p:nvSpPr>
          <p:cNvPr id="425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Big-Oh and its Cousins</a:t>
            </a:r>
          </a:p>
        </p:txBody>
      </p:sp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320995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) </a:t>
            </a:r>
            <a:r>
              <a:rPr lang="en-US" dirty="0"/>
              <a:t>be the running time of an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mtClean="0"/>
              <a:t>with </a:t>
            </a:r>
            <a:r>
              <a:rPr lang="en-US" i="1" smtClean="0">
                <a:latin typeface="Times New Roman" charset="0"/>
              </a:rPr>
              <a:t>n</a:t>
            </a:r>
            <a:r>
              <a:rPr lang="en-US" smtClean="0"/>
              <a:t> </a:t>
            </a:r>
            <a:r>
              <a:rPr lang="en-US" dirty="0"/>
              <a:t>input values.</a:t>
            </a:r>
          </a:p>
          <a:p>
            <a:pPr lvl="4"/>
            <a:endParaRPr lang="en-US" dirty="0"/>
          </a:p>
          <a:p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  <a:cs typeface="Times New Roman" charset="0"/>
              </a:rPr>
              <a:t>≤</a:t>
            </a:r>
            <a:r>
              <a:rPr lang="en-US" i="1" dirty="0">
                <a:latin typeface="Times New Roman" charset="0"/>
              </a:rPr>
              <a:t> </a:t>
            </a:r>
            <a:r>
              <a:rPr lang="en-US" i="1" dirty="0" err="1">
                <a:latin typeface="Times New Roman" charset="0"/>
              </a:rPr>
              <a:t>cf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when </a:t>
            </a:r>
            <a:r>
              <a:rPr lang="en-US" i="1" dirty="0" smtClean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 other words, when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is sufficiently large,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function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>is an </a:t>
            </a:r>
            <a:r>
              <a:rPr lang="en-US" dirty="0">
                <a:solidFill>
                  <a:srgbClr val="B23C00"/>
                </a:solidFill>
              </a:rPr>
              <a:t>upper bound </a:t>
            </a:r>
            <a:r>
              <a:rPr lang="en-US" dirty="0"/>
              <a:t>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time </a:t>
            </a:r>
            <a:r>
              <a:rPr lang="en-US" dirty="0"/>
              <a:t>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care about small values of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dirty="0">
                <a:solidFill>
                  <a:srgbClr val="B23C00"/>
                </a:solidFill>
              </a:rPr>
              <a:t>no faster </a:t>
            </a:r>
            <a:r>
              <a:rPr lang="en-US" dirty="0"/>
              <a:t>than </a:t>
            </a:r>
            <a:r>
              <a:rPr lang="en-US" i="1" dirty="0">
                <a:latin typeface="Times New Roman" charset="0"/>
              </a:rPr>
              <a:t>f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increases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71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5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5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5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5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598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A8B9-63D1-C94E-8DDE-ED11DE713AD9}" type="slidenum">
              <a:rPr lang="en-US"/>
              <a:pPr/>
              <a:t>24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</a:t>
            </a:r>
            <a:r>
              <a:rPr lang="en-US" dirty="0" smtClean="0"/>
              <a:t>Cousins</a:t>
            </a:r>
            <a:r>
              <a:rPr lang="en-US" i="1" dirty="0" smtClean="0"/>
              <a:t>: </a:t>
            </a:r>
            <a:r>
              <a:rPr lang="en-US" dirty="0" smtClean="0"/>
              <a:t>Omega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endParaRPr lang="en-US" dirty="0"/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325903"/>
            <a:ext cx="8778143" cy="4835525"/>
          </a:xfrm>
        </p:spPr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) </a:t>
            </a:r>
            <a:r>
              <a:rPr lang="en-US" dirty="0"/>
              <a:t>be the running time of an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input values.</a:t>
            </a:r>
          </a:p>
          <a:p>
            <a:pPr lvl="4"/>
            <a:endParaRPr lang="en-US" dirty="0">
              <a:solidFill>
                <a:schemeClr val="folHlink"/>
              </a:solidFill>
            </a:endParaRPr>
          </a:p>
          <a:p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if there are positive constants </a:t>
            </a:r>
            <a:r>
              <a:rPr lang="en-US" i="1" dirty="0">
                <a:latin typeface="Times New Roman" charset="0"/>
              </a:rPr>
              <a:t>c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/>
              <a:t> such that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cg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>when </a:t>
            </a:r>
            <a:r>
              <a:rPr lang="en-US" i="1" dirty="0" smtClean="0">
                <a:latin typeface="Times New Roman" charset="0"/>
              </a:rPr>
              <a:t>n </a:t>
            </a:r>
            <a:r>
              <a:rPr lang="en-US" dirty="0">
                <a:latin typeface="Times New Roman" charset="0"/>
                <a:cs typeface="Times New Roman" charset="0"/>
              </a:rPr>
              <a:t>≥</a:t>
            </a:r>
            <a:r>
              <a:rPr lang="en-US" dirty="0"/>
              <a:t>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-25000" dirty="0"/>
              <a:t>0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In other words, when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is sufficiently large,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function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 is a </a:t>
            </a:r>
            <a:r>
              <a:rPr lang="en-US" dirty="0">
                <a:solidFill>
                  <a:srgbClr val="B23C00"/>
                </a:solidFill>
              </a:rPr>
              <a:t>lower bound </a:t>
            </a:r>
            <a:r>
              <a:rPr lang="en-US" dirty="0"/>
              <a:t>for time function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</a:t>
            </a: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care about small values of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/>
              <a:t>will grow </a:t>
            </a:r>
            <a:r>
              <a:rPr lang="en-US" dirty="0">
                <a:solidFill>
                  <a:srgbClr val="B23C00"/>
                </a:solidFill>
              </a:rPr>
              <a:t>at least as fast </a:t>
            </a:r>
            <a:r>
              <a:rPr lang="en-US" dirty="0"/>
              <a:t>as </a:t>
            </a:r>
            <a:r>
              <a:rPr lang="en-US" i="1" dirty="0">
                <a:latin typeface="Times New Roman" charset="0"/>
              </a:rPr>
              <a:t>g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dirty="0"/>
              <a:t>as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increases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5772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8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8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8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8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E569-304C-A941-B154-51E0EE6C66A0}" type="slidenum">
              <a:rPr lang="en-US"/>
              <a:pPr/>
              <a:t>25</a:t>
            </a:fld>
            <a:endParaRPr lang="en-US" dirty="0"/>
          </a:p>
        </p:txBody>
      </p:sp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Cousins</a:t>
            </a:r>
            <a:r>
              <a:rPr lang="en-US" i="1" dirty="0"/>
              <a:t>, cont’d</a:t>
            </a:r>
            <a:endParaRPr lang="en-US" dirty="0"/>
          </a:p>
        </p:txBody>
      </p:sp>
      <p:grpSp>
        <p:nvGrpSpPr>
          <p:cNvPr id="430101" name="Group 21"/>
          <p:cNvGrpSpPr>
            <a:grpSpLocks/>
          </p:cNvGrpSpPr>
          <p:nvPr/>
        </p:nvGrpSpPr>
        <p:grpSpPr bwMode="auto">
          <a:xfrm>
            <a:off x="457200" y="1301750"/>
            <a:ext cx="3749675" cy="4413250"/>
            <a:chOff x="288" y="951"/>
            <a:chExt cx="2362" cy="2780"/>
          </a:xfrm>
        </p:grpSpPr>
        <p:grpSp>
          <p:nvGrpSpPr>
            <p:cNvPr id="430097" name="Group 17"/>
            <p:cNvGrpSpPr>
              <a:grpSpLocks/>
            </p:cNvGrpSpPr>
            <p:nvPr/>
          </p:nvGrpSpPr>
          <p:grpSpPr bwMode="auto">
            <a:xfrm>
              <a:off x="288" y="951"/>
              <a:ext cx="2362" cy="2437"/>
              <a:chOff x="288" y="835"/>
              <a:chExt cx="2362" cy="2437"/>
            </a:xfrm>
          </p:grpSpPr>
          <p:pic>
            <p:nvPicPr>
              <p:cNvPr id="430086" name="Picture 6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8" y="835"/>
                <a:ext cx="2362" cy="234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8" name="Text Box 8"/>
              <p:cNvSpPr txBox="1">
                <a:spLocks noChangeArrowheads="1"/>
              </p:cNvSpPr>
              <p:nvPr/>
            </p:nvSpPr>
            <p:spPr bwMode="auto">
              <a:xfrm>
                <a:off x="2304" y="2682"/>
                <a:ext cx="239" cy="2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 smtClean="0">
                    <a:latin typeface="Times New Roman" charset="0"/>
                  </a:rPr>
                  <a:t>n</a:t>
                </a:r>
                <a:endParaRPr lang="en-US" sz="1800" i="1" dirty="0">
                  <a:latin typeface="Times New Roman" charset="0"/>
                </a:endParaRPr>
              </a:p>
            </p:txBody>
          </p:sp>
          <p:sp>
            <p:nvSpPr>
              <p:cNvPr id="430090" name="Text Box 10"/>
              <p:cNvSpPr txBox="1">
                <a:spLocks noChangeArrowheads="1"/>
              </p:cNvSpPr>
              <p:nvPr/>
            </p:nvSpPr>
            <p:spPr bwMode="auto">
              <a:xfrm>
                <a:off x="2189" y="145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>
                    <a:latin typeface="Times New Roman" charset="0"/>
                  </a:rPr>
                  <a:t>T</a:t>
                </a:r>
                <a:r>
                  <a:rPr lang="en-US" sz="1800" dirty="0" smtClean="0">
                    <a:latin typeface="Times New Roman" charset="0"/>
                  </a:rPr>
                  <a:t>(</a:t>
                </a:r>
                <a:r>
                  <a:rPr lang="en-US" sz="1800" i="1" dirty="0" smtClean="0">
                    <a:latin typeface="Times New Roman" charset="0"/>
                  </a:rPr>
                  <a:t>n</a:t>
                </a:r>
                <a:r>
                  <a:rPr lang="en-US" sz="1800" dirty="0" smtClean="0">
                    <a:latin typeface="Times New Roman" charset="0"/>
                  </a:rPr>
                  <a:t>)</a:t>
                </a:r>
                <a:endParaRPr lang="en-US" sz="1800" dirty="0">
                  <a:latin typeface="Times New Roman" charset="0"/>
                </a:endParaRPr>
              </a:p>
            </p:txBody>
          </p:sp>
          <p:sp>
            <p:nvSpPr>
              <p:cNvPr id="430093" name="Text Box 13"/>
              <p:cNvSpPr txBox="1">
                <a:spLocks noChangeArrowheads="1"/>
              </p:cNvSpPr>
              <p:nvPr/>
            </p:nvSpPr>
            <p:spPr bwMode="auto">
              <a:xfrm>
                <a:off x="2131" y="896"/>
                <a:ext cx="439" cy="2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 err="1" smtClean="0">
                    <a:latin typeface="Times New Roman" charset="0"/>
                  </a:rPr>
                  <a:t>cf</a:t>
                </a:r>
                <a:r>
                  <a:rPr lang="en-US" sz="1800" i="1" dirty="0" smtClean="0">
                    <a:latin typeface="Times New Roman" charset="0"/>
                  </a:rPr>
                  <a:t> </a:t>
                </a:r>
                <a:r>
                  <a:rPr lang="en-US" sz="1800" dirty="0" smtClean="0">
                    <a:latin typeface="Times New Roman" charset="0"/>
                  </a:rPr>
                  <a:t>(</a:t>
                </a:r>
                <a:r>
                  <a:rPr lang="en-US" sz="1800" i="1" dirty="0" smtClean="0">
                    <a:latin typeface="Times New Roman" charset="0"/>
                  </a:rPr>
                  <a:t>n</a:t>
                </a:r>
                <a:r>
                  <a:rPr lang="en-US" sz="1800" dirty="0" smtClean="0">
                    <a:latin typeface="Times New Roman" charset="0"/>
                  </a:rPr>
                  <a:t>)</a:t>
                </a:r>
                <a:endParaRPr lang="en-US" sz="1800" dirty="0">
                  <a:latin typeface="Times New Roman" charset="0"/>
                </a:endParaRPr>
              </a:p>
            </p:txBody>
          </p:sp>
          <p:sp>
            <p:nvSpPr>
              <p:cNvPr id="430095" name="Text Box 15"/>
              <p:cNvSpPr txBox="1">
                <a:spLocks noChangeArrowheads="1"/>
              </p:cNvSpPr>
              <p:nvPr/>
            </p:nvSpPr>
            <p:spPr bwMode="auto">
              <a:xfrm>
                <a:off x="1138" y="2981"/>
                <a:ext cx="1338" cy="29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 dirty="0">
                    <a:latin typeface="Times New Roman" charset="0"/>
                  </a:rPr>
                  <a:t>T</a:t>
                </a:r>
                <a:r>
                  <a:rPr lang="en-US" sz="2400" dirty="0" smtClean="0">
                    <a:latin typeface="Times New Roman" charset="0"/>
                  </a:rPr>
                  <a:t>(</a:t>
                </a:r>
                <a:r>
                  <a:rPr lang="en-US" sz="2400" i="1" dirty="0" smtClean="0">
                    <a:latin typeface="Times New Roman" charset="0"/>
                  </a:rPr>
                  <a:t>n</a:t>
                </a:r>
                <a:r>
                  <a:rPr lang="en-US" sz="2400" dirty="0" smtClean="0">
                    <a:latin typeface="Times New Roman" charset="0"/>
                  </a:rPr>
                  <a:t>)</a:t>
                </a:r>
                <a:r>
                  <a:rPr lang="en-US" sz="2400" i="1" dirty="0" smtClean="0">
                    <a:latin typeface="Times New Roman" charset="0"/>
                  </a:rPr>
                  <a:t> </a:t>
                </a:r>
                <a:r>
                  <a:rPr lang="en-US" sz="2400" i="1" dirty="0">
                    <a:latin typeface="Times New Roman" charset="0"/>
                  </a:rPr>
                  <a:t>= O</a:t>
                </a:r>
                <a:r>
                  <a:rPr lang="en-US" sz="2400" dirty="0" smtClean="0">
                    <a:latin typeface="Times New Roman" charset="0"/>
                  </a:rPr>
                  <a:t>( </a:t>
                </a:r>
                <a:r>
                  <a:rPr lang="en-US" sz="2400" i="1" dirty="0" smtClean="0">
                    <a:latin typeface="Times New Roman" charset="0"/>
                  </a:rPr>
                  <a:t>f </a:t>
                </a:r>
                <a:r>
                  <a:rPr lang="en-US" sz="2400" dirty="0" smtClean="0">
                    <a:latin typeface="Times New Roman" charset="0"/>
                  </a:rPr>
                  <a:t>(</a:t>
                </a:r>
                <a:r>
                  <a:rPr lang="en-US" sz="2400" i="1" dirty="0" smtClean="0">
                    <a:latin typeface="Times New Roman" charset="0"/>
                  </a:rPr>
                  <a:t>n</a:t>
                </a:r>
                <a:r>
                  <a:rPr lang="en-US" sz="2400" dirty="0" smtClean="0">
                    <a:latin typeface="Times New Roman" charset="0"/>
                  </a:rPr>
                  <a:t>)</a:t>
                </a:r>
                <a:r>
                  <a:rPr lang="en-US" sz="2400" dirty="0">
                    <a:latin typeface="Times New Roman" charset="0"/>
                  </a:rPr>
                  <a:t>)</a:t>
                </a:r>
              </a:p>
            </p:txBody>
          </p:sp>
        </p:grpSp>
        <p:sp>
          <p:nvSpPr>
            <p:cNvPr id="430099" name="Text Box 19"/>
            <p:cNvSpPr txBox="1">
              <a:spLocks noChangeArrowheads="1"/>
            </p:cNvSpPr>
            <p:nvPr/>
          </p:nvSpPr>
          <p:spPr bwMode="auto">
            <a:xfrm>
              <a:off x="748" y="3443"/>
              <a:ext cx="122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/>
                <a:t>Upper bound</a:t>
              </a:r>
            </a:p>
          </p:txBody>
        </p:sp>
      </p:grpSp>
      <p:grpSp>
        <p:nvGrpSpPr>
          <p:cNvPr id="430102" name="Group 22"/>
          <p:cNvGrpSpPr>
            <a:grpSpLocks/>
          </p:cNvGrpSpPr>
          <p:nvPr/>
        </p:nvGrpSpPr>
        <p:grpSpPr bwMode="auto">
          <a:xfrm>
            <a:off x="4629150" y="1301750"/>
            <a:ext cx="3756025" cy="4413250"/>
            <a:chOff x="2916" y="951"/>
            <a:chExt cx="2366" cy="2780"/>
          </a:xfrm>
        </p:grpSpPr>
        <p:grpSp>
          <p:nvGrpSpPr>
            <p:cNvPr id="430098" name="Group 18"/>
            <p:cNvGrpSpPr>
              <a:grpSpLocks/>
            </p:cNvGrpSpPr>
            <p:nvPr/>
          </p:nvGrpSpPr>
          <p:grpSpPr bwMode="auto">
            <a:xfrm>
              <a:off x="2916" y="951"/>
              <a:ext cx="2366" cy="2377"/>
              <a:chOff x="2916" y="835"/>
              <a:chExt cx="2366" cy="2377"/>
            </a:xfrm>
          </p:grpSpPr>
          <p:pic>
            <p:nvPicPr>
              <p:cNvPr id="430087" name="Picture 7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916" y="835"/>
                <a:ext cx="2345" cy="236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30089" name="Text Box 9"/>
              <p:cNvSpPr txBox="1">
                <a:spLocks noChangeArrowheads="1"/>
              </p:cNvSpPr>
              <p:nvPr/>
            </p:nvSpPr>
            <p:spPr bwMode="auto">
              <a:xfrm>
                <a:off x="5011" y="2682"/>
                <a:ext cx="239" cy="23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 smtClean="0">
                    <a:latin typeface="Times New Roman" charset="0"/>
                  </a:rPr>
                  <a:t>n</a:t>
                </a:r>
                <a:endParaRPr lang="en-US" sz="1800" i="1" dirty="0">
                  <a:latin typeface="Times New Roman" charset="0"/>
                </a:endParaRPr>
              </a:p>
            </p:txBody>
          </p:sp>
          <p:sp>
            <p:nvSpPr>
              <p:cNvPr id="430091" name="Text Box 11"/>
              <p:cNvSpPr txBox="1">
                <a:spLocks noChangeArrowheads="1"/>
              </p:cNvSpPr>
              <p:nvPr/>
            </p:nvSpPr>
            <p:spPr bwMode="auto">
              <a:xfrm>
                <a:off x="4781" y="1184"/>
                <a:ext cx="388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>
                    <a:latin typeface="Times New Roman" charset="0"/>
                  </a:rPr>
                  <a:t>T</a:t>
                </a:r>
                <a:r>
                  <a:rPr lang="en-US" sz="1800" dirty="0" smtClean="0">
                    <a:latin typeface="Times New Roman" charset="0"/>
                  </a:rPr>
                  <a:t>(</a:t>
                </a:r>
                <a:r>
                  <a:rPr lang="en-US" sz="1800" i="1" dirty="0" smtClean="0">
                    <a:latin typeface="Times New Roman" charset="0"/>
                  </a:rPr>
                  <a:t>n</a:t>
                </a:r>
                <a:r>
                  <a:rPr lang="en-US" sz="1800" dirty="0" smtClean="0">
                    <a:latin typeface="Times New Roman" charset="0"/>
                  </a:rPr>
                  <a:t>)</a:t>
                </a:r>
                <a:endParaRPr lang="en-US" sz="1800" dirty="0">
                  <a:latin typeface="Times New Roman" charset="0"/>
                </a:endParaRPr>
              </a:p>
            </p:txBody>
          </p:sp>
          <p:sp>
            <p:nvSpPr>
              <p:cNvPr id="430092" name="Text Box 12"/>
              <p:cNvSpPr txBox="1">
                <a:spLocks noChangeArrowheads="1"/>
              </p:cNvSpPr>
              <p:nvPr/>
            </p:nvSpPr>
            <p:spPr bwMode="auto">
              <a:xfrm>
                <a:off x="4838" y="1642"/>
                <a:ext cx="444" cy="231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800" i="1" dirty="0">
                    <a:latin typeface="Times New Roman" charset="0"/>
                  </a:rPr>
                  <a:t>cg</a:t>
                </a:r>
                <a:r>
                  <a:rPr lang="en-US" sz="1800" dirty="0" smtClean="0">
                    <a:latin typeface="Times New Roman" charset="0"/>
                  </a:rPr>
                  <a:t>(</a:t>
                </a:r>
                <a:r>
                  <a:rPr lang="en-US" sz="1800" i="1" dirty="0" smtClean="0">
                    <a:latin typeface="Times New Roman" charset="0"/>
                  </a:rPr>
                  <a:t>n</a:t>
                </a:r>
                <a:r>
                  <a:rPr lang="en-US" sz="1800" dirty="0" smtClean="0">
                    <a:latin typeface="Times New Roman" charset="0"/>
                  </a:rPr>
                  <a:t>)</a:t>
                </a:r>
                <a:endParaRPr lang="en-US" sz="1800" dirty="0">
                  <a:latin typeface="Times New Roman" charset="0"/>
                </a:endParaRPr>
              </a:p>
            </p:txBody>
          </p:sp>
          <p:sp>
            <p:nvSpPr>
              <p:cNvPr id="430096" name="Text Box 16"/>
              <p:cNvSpPr txBox="1">
                <a:spLocks noChangeArrowheads="1"/>
              </p:cNvSpPr>
              <p:nvPr/>
            </p:nvSpPr>
            <p:spPr bwMode="auto">
              <a:xfrm>
                <a:off x="3860" y="2924"/>
                <a:ext cx="1324" cy="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2400" i="1" dirty="0">
                    <a:latin typeface="Times New Roman" charset="0"/>
                  </a:rPr>
                  <a:t>T</a:t>
                </a:r>
                <a:r>
                  <a:rPr lang="en-US" sz="2400" dirty="0" smtClean="0">
                    <a:latin typeface="Times New Roman" charset="0"/>
                  </a:rPr>
                  <a:t>(</a:t>
                </a:r>
                <a:r>
                  <a:rPr lang="en-US" sz="2400" i="1" dirty="0" smtClean="0">
                    <a:latin typeface="Times New Roman" charset="0"/>
                  </a:rPr>
                  <a:t>n</a:t>
                </a:r>
                <a:r>
                  <a:rPr lang="en-US" sz="2400" dirty="0" smtClean="0">
                    <a:latin typeface="Times New Roman" charset="0"/>
                  </a:rPr>
                  <a:t>)</a:t>
                </a:r>
                <a:r>
                  <a:rPr lang="en-US" sz="2400" i="1" dirty="0" smtClean="0">
                    <a:latin typeface="Times New Roman" charset="0"/>
                  </a:rPr>
                  <a:t> </a:t>
                </a:r>
                <a:r>
                  <a:rPr lang="en-US" sz="2400" i="1" dirty="0">
                    <a:latin typeface="Times New Roman" charset="0"/>
                  </a:rPr>
                  <a:t>= </a:t>
                </a:r>
                <a:r>
                  <a:rPr lang="el-GR" sz="2400" i="1" dirty="0">
                    <a:latin typeface="Times New Roman" charset="0"/>
                    <a:cs typeface="Times New Roman" charset="0"/>
                  </a:rPr>
                  <a:t>Ω</a:t>
                </a:r>
                <a:r>
                  <a:rPr lang="en-US" sz="2400" dirty="0">
                    <a:latin typeface="Times New Roman" charset="0"/>
                  </a:rPr>
                  <a:t>(</a:t>
                </a:r>
                <a:r>
                  <a:rPr lang="en-US" sz="2400" i="1" dirty="0">
                    <a:latin typeface="Times New Roman" charset="0"/>
                  </a:rPr>
                  <a:t>g</a:t>
                </a:r>
                <a:r>
                  <a:rPr lang="en-US" sz="2400" dirty="0" smtClean="0">
                    <a:latin typeface="Times New Roman" charset="0"/>
                  </a:rPr>
                  <a:t>(</a:t>
                </a:r>
                <a:r>
                  <a:rPr lang="en-US" sz="2400" i="1" dirty="0" smtClean="0">
                    <a:latin typeface="Times New Roman" charset="0"/>
                  </a:rPr>
                  <a:t>n</a:t>
                </a:r>
                <a:r>
                  <a:rPr lang="en-US" sz="2400" dirty="0" smtClean="0">
                    <a:latin typeface="Times New Roman" charset="0"/>
                  </a:rPr>
                  <a:t>)</a:t>
                </a:r>
                <a:r>
                  <a:rPr lang="en-US" sz="2400" dirty="0">
                    <a:latin typeface="Times New Roman" charset="0"/>
                  </a:rPr>
                  <a:t>)</a:t>
                </a:r>
              </a:p>
            </p:txBody>
          </p:sp>
        </p:grpSp>
        <p:sp>
          <p:nvSpPr>
            <p:cNvPr id="430100" name="Text Box 20"/>
            <p:cNvSpPr txBox="1">
              <a:spLocks noChangeArrowheads="1"/>
            </p:cNvSpPr>
            <p:nvPr/>
          </p:nvSpPr>
          <p:spPr bwMode="auto">
            <a:xfrm>
              <a:off x="3610" y="3443"/>
              <a:ext cx="122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/>
                <a:t>Lower bound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4243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F335CE-0103-DD47-98BD-BD4CCBB30D57}" type="slidenum">
              <a:rPr lang="en-US"/>
              <a:pPr/>
              <a:t>26</a:t>
            </a:fld>
            <a:endParaRPr lang="en-US"/>
          </a:p>
        </p:txBody>
      </p:sp>
      <p:sp>
        <p:nvSpPr>
          <p:cNvPr id="429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Big-Oh and its </a:t>
            </a:r>
            <a:r>
              <a:rPr lang="en-US" dirty="0" smtClean="0"/>
              <a:t>Cousins: Theta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endParaRPr lang="en-US" dirty="0"/>
          </a:p>
        </p:txBody>
      </p:sp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) </a:t>
            </a:r>
            <a:r>
              <a:rPr lang="en-US" dirty="0"/>
              <a:t>be the running time of an algorithm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 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/>
              <a:t> </a:t>
            </a:r>
            <a:r>
              <a:rPr lang="en-US" dirty="0"/>
              <a:t>input values.</a:t>
            </a:r>
          </a:p>
          <a:p>
            <a:pPr lvl="4"/>
            <a:endParaRPr lang="en-US" dirty="0"/>
          </a:p>
          <a:p>
            <a:r>
              <a:rPr lang="en-US" i="1" dirty="0" smtClean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</a:t>
            </a:r>
            <a:r>
              <a:rPr lang="el-GR" i="1" dirty="0">
                <a:latin typeface="Times New Roman" charset="0"/>
                <a:cs typeface="Times New Roman" charset="0"/>
              </a:rPr>
              <a:t>Θ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if and only if: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>
                <a:latin typeface="Times New Roman" charset="0"/>
              </a:rPr>
              <a:t>)</a:t>
            </a:r>
            <a:r>
              <a:rPr lang="en-US" dirty="0"/>
              <a:t> and</a:t>
            </a:r>
          </a:p>
          <a:p>
            <a:pPr lvl="1"/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))</a:t>
            </a:r>
          </a:p>
          <a:p>
            <a:pPr lvl="5"/>
            <a:endParaRPr lang="en-US" dirty="0"/>
          </a:p>
          <a:p>
            <a:r>
              <a:rPr lang="en-US" dirty="0"/>
              <a:t>In other words, the rate of growth of 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equals the rate of growth</a:t>
            </a:r>
            <a:r>
              <a:rPr lang="en-US" dirty="0"/>
              <a:t> of </a:t>
            </a:r>
            <a:r>
              <a:rPr lang="en-US" i="1" dirty="0">
                <a:latin typeface="Times New Roman" charset="0"/>
              </a:rPr>
              <a:t>h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814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9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9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29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9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905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78B55-BA3E-A94A-8FBD-DD6309C2FE4B}" type="slidenum">
              <a:rPr lang="en-US"/>
              <a:pPr/>
              <a:t>27</a:t>
            </a:fld>
            <a:endParaRPr lang="en-US"/>
          </a:p>
        </p:txBody>
      </p:sp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 of Different Algorithms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857750" algn="l"/>
              </a:tabLst>
            </a:pPr>
            <a:r>
              <a:rPr lang="en-US" b="1" dirty="0"/>
              <a:t>Problem:</a:t>
            </a:r>
            <a:r>
              <a:rPr lang="en-US" dirty="0"/>
              <a:t> Given an array of positive and negative integers, find the </a:t>
            </a:r>
            <a:r>
              <a:rPr lang="en-US" u="sng" dirty="0">
                <a:solidFill>
                  <a:srgbClr val="000000"/>
                </a:solidFill>
              </a:rPr>
              <a:t>maximum sum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of </a:t>
            </a:r>
            <a:r>
              <a:rPr lang="en-US" dirty="0"/>
              <a:t>a </a:t>
            </a:r>
            <a:r>
              <a:rPr lang="en-US" u="sng" dirty="0"/>
              <a:t>contiguous subsequence</a:t>
            </a:r>
            <a:r>
              <a:rPr lang="en-US" dirty="0"/>
              <a:t> of the array.</a:t>
            </a:r>
          </a:p>
          <a:p>
            <a:pPr lvl="4">
              <a:tabLst>
                <a:tab pos="4857750" algn="l"/>
              </a:tabLst>
            </a:pPr>
            <a:endParaRPr lang="en-US" dirty="0"/>
          </a:p>
          <a:p>
            <a:pPr>
              <a:tabLst>
                <a:tab pos="4857750" algn="l"/>
              </a:tabLst>
            </a:pPr>
            <a:r>
              <a:rPr lang="en-US" dirty="0"/>
              <a:t>Four algorithms to solve this problem</a:t>
            </a:r>
            <a:r>
              <a:rPr lang="en-US" dirty="0" smtClean="0"/>
              <a:t>:</a:t>
            </a:r>
          </a:p>
          <a:p>
            <a:pPr lvl="5">
              <a:tabLst>
                <a:tab pos="4857750" algn="l"/>
              </a:tabLst>
            </a:pPr>
            <a:endParaRPr lang="en-US" dirty="0"/>
          </a:p>
          <a:p>
            <a:pPr lvl="1">
              <a:tabLst>
                <a:tab pos="4857750" algn="l"/>
              </a:tabLst>
            </a:pPr>
            <a:r>
              <a:rPr lang="en-US" dirty="0" err="1"/>
              <a:t>LinearRuntimeGrowth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endParaRPr lang="en-US" dirty="0">
              <a:latin typeface="Times New Roman" charset="0"/>
            </a:endParaRPr>
          </a:p>
          <a:p>
            <a:pPr lvl="1">
              <a:tabLst>
                <a:tab pos="4857750" algn="l"/>
              </a:tabLst>
            </a:pPr>
            <a:r>
              <a:rPr lang="en-US" dirty="0" err="1"/>
              <a:t>LogarithmicRuntimeGrowth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 </a:t>
            </a:r>
            <a:r>
              <a:rPr lang="en-US" dirty="0" smtClean="0">
                <a:latin typeface="Times New Roman" charset="0"/>
              </a:rPr>
              <a:t>log</a:t>
            </a:r>
            <a:r>
              <a:rPr lang="en-US" i="1" dirty="0" smtClean="0">
                <a:latin typeface="Times New Roman" charset="0"/>
              </a:rPr>
              <a:t> n</a:t>
            </a:r>
            <a:r>
              <a:rPr lang="en-US" dirty="0" smtClean="0">
                <a:latin typeface="Times New Roman" charset="0"/>
              </a:rPr>
              <a:t>)</a:t>
            </a:r>
            <a:endParaRPr lang="en-US" dirty="0">
              <a:latin typeface="Times New Roman" charset="0"/>
            </a:endParaRPr>
          </a:p>
          <a:p>
            <a:pPr lvl="1">
              <a:tabLst>
                <a:tab pos="4857750" algn="l"/>
              </a:tabLst>
            </a:pPr>
            <a:r>
              <a:rPr lang="en-US" dirty="0" err="1"/>
              <a:t>QuadraticRuntimeGrowth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 smtClean="0">
                <a:latin typeface="Times New Roman" charset="0"/>
              </a:rPr>
              <a:t>2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1">
              <a:tabLst>
                <a:tab pos="4857750" algn="l"/>
              </a:tabLst>
            </a:pPr>
            <a:r>
              <a:rPr lang="en-US" dirty="0" err="1"/>
              <a:t>CubicRuntimeGrowth</a:t>
            </a:r>
            <a:r>
              <a:rPr lang="en-US" dirty="0"/>
              <a:t>: 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r>
              <a:rPr lang="en-US" i="1" dirty="0" smtClean="0">
                <a:latin typeface="Times New Roman" charset="0"/>
              </a:rPr>
              <a:t> </a:t>
            </a:r>
            <a:r>
              <a:rPr lang="en-US" i="1" dirty="0">
                <a:latin typeface="Times New Roman" charset="0"/>
              </a:rPr>
              <a:t>= O</a:t>
            </a:r>
            <a:r>
              <a:rPr lang="en-US" dirty="0" smtClean="0">
                <a:latin typeface="Times New Roman" charset="0"/>
              </a:rPr>
              <a:t>(</a:t>
            </a:r>
            <a:r>
              <a:rPr lang="en-US" i="1" dirty="0" smtClean="0">
                <a:latin typeface="Times New Roman" charset="0"/>
              </a:rPr>
              <a:t>n</a:t>
            </a:r>
            <a:r>
              <a:rPr lang="en-US" baseline="30000" dirty="0" smtClean="0">
                <a:latin typeface="Times New Roman" charset="0"/>
              </a:rPr>
              <a:t>3</a:t>
            </a:r>
            <a:r>
              <a:rPr lang="en-US" dirty="0">
                <a:latin typeface="Times New Roman" charset="0"/>
              </a:rPr>
              <a:t>)</a:t>
            </a:r>
          </a:p>
        </p:txBody>
      </p:sp>
      <p:sp>
        <p:nvSpPr>
          <p:cNvPr id="436228" name="Text Box 4"/>
          <p:cNvSpPr txBox="1">
            <a:spLocks noChangeArrowheads="1"/>
          </p:cNvSpPr>
          <p:nvPr/>
        </p:nvSpPr>
        <p:spPr bwMode="auto">
          <a:xfrm>
            <a:off x="6766536" y="5989292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804339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6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6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6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6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36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/>
      <p:bldP spid="43622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6FEB6-BA04-4C45-B759-EE0E8BB1D29B}" type="slidenum">
              <a:rPr lang="en-US"/>
              <a:pPr/>
              <a:t>28</a:t>
            </a:fld>
            <a:endParaRPr lang="en-US"/>
          </a:p>
        </p:txBody>
      </p:sp>
      <p:sp>
        <p:nvSpPr>
          <p:cNvPr id="437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</a:t>
            </a:r>
            <a:r>
              <a:rPr lang="en-US" dirty="0" smtClean="0"/>
              <a:t>Algorithms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dirty="0"/>
              <a:t>One set of results for the </a:t>
            </a:r>
            <a:br>
              <a:rPr lang="en-US" dirty="0"/>
            </a:br>
            <a:r>
              <a:rPr lang="en-US" dirty="0"/>
              <a:t>maximum sum problem.</a:t>
            </a:r>
          </a:p>
          <a:p>
            <a:pPr lvl="1"/>
            <a:r>
              <a:rPr lang="en-US" dirty="0"/>
              <a:t>Times in milliseconds.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928" y="2880366"/>
            <a:ext cx="8773030" cy="31393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n        </a:t>
            </a:r>
            <a:r>
              <a:rPr lang="en-US" sz="1800" b="1" dirty="0">
                <a:latin typeface="Courier New"/>
                <a:cs typeface="Courier New"/>
              </a:rPr>
              <a:t>Linear   Logarithmic     Quadratic         Cubic</a:t>
            </a:r>
          </a:p>
          <a:p>
            <a:r>
              <a:rPr lang="en-US" sz="1800" b="1" dirty="0">
                <a:latin typeface="Courier New"/>
                <a:cs typeface="Courier New"/>
              </a:rPr>
              <a:t>  1000             1             0             4           120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2000             1             2             1           890</a:t>
            </a:r>
          </a:p>
          <a:p>
            <a:r>
              <a:rPr lang="en-US" sz="1800" b="1" dirty="0">
                <a:latin typeface="Courier New"/>
                <a:cs typeface="Courier New"/>
              </a:rPr>
              <a:t>  3000             0             0             2          1467</a:t>
            </a:r>
          </a:p>
          <a:p>
            <a:r>
              <a:rPr lang="en-US" sz="1800" b="1" dirty="0">
                <a:latin typeface="Courier New"/>
                <a:cs typeface="Courier New"/>
              </a:rPr>
              <a:t>  4000             0             0             5          3436</a:t>
            </a:r>
          </a:p>
          <a:p>
            <a:r>
              <a:rPr lang="en-US" sz="1800" b="1" dirty="0">
                <a:latin typeface="Courier New"/>
                <a:cs typeface="Courier New"/>
              </a:rPr>
              <a:t>  5000             1             0             6          6698</a:t>
            </a:r>
          </a:p>
          <a:p>
            <a:r>
              <a:rPr lang="en-US" sz="1800" b="1" dirty="0">
                <a:latin typeface="Courier New"/>
                <a:cs typeface="Courier New"/>
              </a:rPr>
              <a:t>  6000             0             0             9         11392</a:t>
            </a:r>
          </a:p>
          <a:p>
            <a:r>
              <a:rPr lang="en-US" sz="1800" b="1" dirty="0">
                <a:latin typeface="Courier New"/>
                <a:cs typeface="Courier New"/>
              </a:rPr>
              <a:t>  7000             0             0            12         18344</a:t>
            </a:r>
          </a:p>
          <a:p>
            <a:r>
              <a:rPr lang="en-US" sz="1800" b="1" dirty="0">
                <a:latin typeface="Courier New"/>
                <a:cs typeface="Courier New"/>
              </a:rPr>
              <a:t>  8000             0             0            16         27235</a:t>
            </a:r>
          </a:p>
          <a:p>
            <a:r>
              <a:rPr lang="en-US" sz="1800" b="1" dirty="0">
                <a:latin typeface="Courier New"/>
                <a:cs typeface="Courier New"/>
              </a:rPr>
              <a:t>  9000             0             0            20         39085</a:t>
            </a:r>
          </a:p>
          <a:p>
            <a:r>
              <a:rPr lang="en-US" sz="1800" b="1" dirty="0">
                <a:latin typeface="Courier New"/>
                <a:cs typeface="Courier New"/>
              </a:rPr>
              <a:t> 10000             0             0            24         53218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40853" y="2606049"/>
            <a:ext cx="181572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MaxSubseq2.java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918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89C04-DAC1-3544-8846-2007D6A708DE}" type="slidenum">
              <a:rPr lang="en-US"/>
              <a:pPr/>
              <a:t>29</a:t>
            </a:fld>
            <a:endParaRPr lang="en-US"/>
          </a:p>
        </p:txBody>
      </p:sp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Problem: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Compute the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baseline="30000" dirty="0">
                <a:latin typeface="Times New Roman" charset="0"/>
              </a:rPr>
              <a:t>th</a:t>
            </a:r>
            <a:r>
              <a:rPr lang="en-US" dirty="0"/>
              <a:t> Fibonacci number.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>
              <a:tabLst>
                <a:tab pos="4572000" algn="l"/>
              </a:tabLst>
            </a:pPr>
            <a:r>
              <a:rPr lang="en-US" dirty="0"/>
              <a:t>Two algorithms to solve this problem: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Start with 1, 1, and repeatedly </a:t>
            </a:r>
            <a:br>
              <a:rPr lang="en-US" dirty="0"/>
            </a:br>
            <a:r>
              <a:rPr lang="en-US" dirty="0"/>
              <a:t>add the previous two values.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2">
              <a:tabLst>
                <a:tab pos="4572000" algn="l"/>
              </a:tabLst>
            </a:pPr>
            <a:r>
              <a:rPr lang="en-US" dirty="0" err="1"/>
              <a:t>LinearGrowthRate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O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</a:p>
          <a:p>
            <a:pPr lvl="4">
              <a:tabLst>
                <a:tab pos="4572000" algn="l"/>
              </a:tabLst>
            </a:pPr>
            <a:endParaRPr lang="en-US" dirty="0"/>
          </a:p>
          <a:p>
            <a:pPr lvl="1">
              <a:tabLst>
                <a:tab pos="4572000" algn="l"/>
              </a:tabLst>
            </a:pPr>
            <a:r>
              <a:rPr lang="en-US" dirty="0"/>
              <a:t>Use recursion: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 =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-2) + </a:t>
            </a:r>
            <a:r>
              <a:rPr lang="en-US" i="1" dirty="0">
                <a:latin typeface="Times New Roman" charset="0"/>
              </a:rPr>
              <a:t>fib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-1)</a:t>
            </a:r>
          </a:p>
          <a:p>
            <a:pPr lvl="4">
              <a:tabLst>
                <a:tab pos="4572000" algn="l"/>
              </a:tabLst>
            </a:pPr>
            <a:endParaRPr lang="en-US" dirty="0">
              <a:latin typeface="Times New Roman" charset="0"/>
            </a:endParaRPr>
          </a:p>
          <a:p>
            <a:pPr lvl="2">
              <a:tabLst>
                <a:tab pos="4572000" algn="l"/>
              </a:tabLst>
            </a:pPr>
            <a:r>
              <a:rPr lang="en-US" dirty="0" err="1"/>
              <a:t>ExponentialGrowthRate</a:t>
            </a:r>
            <a:r>
              <a:rPr lang="en-US" dirty="0"/>
              <a:t>:	</a:t>
            </a:r>
            <a:r>
              <a:rPr lang="en-US" i="1" dirty="0">
                <a:latin typeface="Times New Roman" charset="0"/>
              </a:rPr>
              <a:t>T</a:t>
            </a:r>
            <a:r>
              <a:rPr lang="en-US" dirty="0">
                <a:latin typeface="Times New Roman" charset="0"/>
              </a:rPr>
              <a:t>(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>
                <a:latin typeface="Times New Roman" charset="0"/>
              </a:rPr>
              <a:t>)</a:t>
            </a:r>
            <a:r>
              <a:rPr lang="en-US" i="1" dirty="0">
                <a:latin typeface="Times New Roman" charset="0"/>
              </a:rPr>
              <a:t> = </a:t>
            </a:r>
            <a:r>
              <a:rPr lang="el-GR" i="1" dirty="0">
                <a:latin typeface="Times New Roman" charset="0"/>
                <a:cs typeface="Times New Roman" charset="0"/>
              </a:rPr>
              <a:t>Ω</a:t>
            </a:r>
            <a:r>
              <a:rPr lang="en-US" dirty="0">
                <a:latin typeface="Times New Roman" charset="0"/>
              </a:rPr>
              <a:t>(1.5</a:t>
            </a:r>
            <a:r>
              <a:rPr lang="en-US" i="1" baseline="30000" dirty="0">
                <a:latin typeface="Times New Roman" charset="0"/>
              </a:rPr>
              <a:t>N</a:t>
            </a:r>
            <a:r>
              <a:rPr lang="en-US" dirty="0" smtClean="0">
                <a:latin typeface="Times New Roman" charset="0"/>
              </a:rPr>
              <a:t>)</a:t>
            </a:r>
            <a:endParaRPr lang="en-US" dirty="0">
              <a:latin typeface="Times New Roman" charset="0"/>
            </a:endParaRPr>
          </a:p>
        </p:txBody>
      </p:sp>
      <p:sp>
        <p:nvSpPr>
          <p:cNvPr id="438276" name="Text Box 4"/>
          <p:cNvSpPr txBox="1">
            <a:spLocks noChangeArrowheads="1"/>
          </p:cNvSpPr>
          <p:nvPr/>
        </p:nvSpPr>
        <p:spPr bwMode="auto">
          <a:xfrm>
            <a:off x="6675097" y="5989292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71434" y="4947321"/>
            <a:ext cx="1815321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Why is the growth </a:t>
            </a:r>
          </a:p>
          <a:p>
            <a:r>
              <a:rPr lang="en-US" dirty="0" smtClean="0">
                <a:solidFill>
                  <a:srgbClr val="B23C00"/>
                </a:solidFill>
              </a:rPr>
              <a:t>rate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>
                <a:solidFill>
                  <a:srgbClr val="B23C00"/>
                </a:solidFill>
              </a:rPr>
              <a:t>exponential?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70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8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8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8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38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8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8275" grpId="0" build="p"/>
      <p:bldP spid="438276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Formalized </a:t>
            </a:r>
            <a:r>
              <a:rPr lang="en-US" dirty="0" smtClean="0"/>
              <a:t>Mathematics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A40000"/>
                </a:solidFill>
              </a:rPr>
              <a:t>Proposition</a:t>
            </a:r>
          </a:p>
          <a:p>
            <a:pPr lvl="1"/>
            <a:r>
              <a:rPr lang="en-US" dirty="0" smtClean="0"/>
              <a:t>Proven </a:t>
            </a:r>
            <a:r>
              <a:rPr lang="en-US" u="sng" dirty="0" smtClean="0"/>
              <a:t>true</a:t>
            </a:r>
            <a:r>
              <a:rPr lang="en-US" dirty="0" smtClean="0"/>
              <a:t> if you can derive it from the axioms in a finite sequence of logical steps.</a:t>
            </a:r>
          </a:p>
          <a:p>
            <a:pPr lvl="1"/>
            <a:r>
              <a:rPr lang="en-US" dirty="0" smtClean="0"/>
              <a:t>Considered </a:t>
            </a:r>
            <a:r>
              <a:rPr lang="en-US" u="sng" dirty="0" smtClean="0"/>
              <a:t>false</a:t>
            </a:r>
            <a:r>
              <a:rPr lang="en-US" dirty="0" smtClean="0"/>
              <a:t> if it conflicts with another proposition that can be proved to be true.</a:t>
            </a:r>
          </a:p>
          <a:p>
            <a:pPr lvl="6"/>
            <a:endParaRPr lang="en-US" dirty="0" smtClean="0"/>
          </a:p>
          <a:p>
            <a:r>
              <a:rPr lang="en-US" dirty="0" smtClean="0">
                <a:solidFill>
                  <a:srgbClr val="A40000"/>
                </a:solidFill>
              </a:rPr>
              <a:t>Formal system </a:t>
            </a:r>
            <a:r>
              <a:rPr lang="en-US" dirty="0" smtClean="0"/>
              <a:t>of axioms, rules, </a:t>
            </a:r>
            <a:br>
              <a:rPr lang="en-US" dirty="0" smtClean="0"/>
            </a:br>
            <a:r>
              <a:rPr lang="en-US" dirty="0" smtClean="0"/>
              <a:t>and propositions.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consistent</a:t>
            </a:r>
            <a:r>
              <a:rPr lang="en-US" dirty="0" smtClean="0"/>
              <a:t>: Cannot prove a proposition true with one sequence of steps and false by another sequence.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complete</a:t>
            </a:r>
            <a:r>
              <a:rPr lang="en-US" dirty="0" smtClean="0"/>
              <a:t>: Any proposition in the system can be proven true or false.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1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22D73-201F-0841-83BE-55E3EDECA041}" type="slidenum">
              <a:rPr lang="en-US"/>
              <a:pPr/>
              <a:t>30</a:t>
            </a:fld>
            <a:endParaRPr lang="en-US"/>
          </a:p>
        </p:txBody>
      </p:sp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Scalability of Different Algorithms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036638"/>
          </a:xfrm>
        </p:spPr>
        <p:txBody>
          <a:bodyPr/>
          <a:lstStyle/>
          <a:p>
            <a:r>
              <a:rPr lang="en-US"/>
              <a:t>One set of results for the Fibonacci problem.</a:t>
            </a:r>
          </a:p>
          <a:p>
            <a:pPr lvl="1"/>
            <a:r>
              <a:rPr lang="en-US"/>
              <a:t>Times in milliseconds.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37391" y="2331732"/>
            <a:ext cx="5417719" cy="347787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n        </a:t>
            </a:r>
            <a:r>
              <a:rPr lang="en-US" sz="2000" b="1" dirty="0">
                <a:latin typeface="Courier New"/>
                <a:cs typeface="Courier New"/>
              </a:rPr>
              <a:t>Linear   Exponential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10             0             1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15             0             0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20             0             2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25             0             3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30             0             4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35             0            45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40             0           504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45             0          5358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50             0         59267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68" y="2057415"/>
            <a:ext cx="161033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Fibonacci2.java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46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Time complexity</a:t>
            </a:r>
            <a:r>
              <a:rPr lang="en-US" dirty="0" smtClean="0"/>
              <a:t>: A rough measure of the time taken by a particular computation.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Characterize the time requirement of a problem as a function of its size.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Use a Turing machine as the computer model.</a:t>
            </a:r>
          </a:p>
          <a:p>
            <a:r>
              <a:rPr lang="en-US" dirty="0" smtClean="0"/>
              <a:t>Assume a TM makes one move per time unit.</a:t>
            </a:r>
          </a:p>
          <a:p>
            <a:pPr lvl="4"/>
            <a:endParaRPr lang="en-US" dirty="0" smtClean="0"/>
          </a:p>
          <a:p>
            <a:r>
              <a:rPr lang="en-US" dirty="0" smtClean="0">
                <a:solidFill>
                  <a:srgbClr val="B23C00"/>
                </a:solidFill>
              </a:rPr>
              <a:t>Computation time = number of TM moves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574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</a:t>
            </a:r>
            <a:r>
              <a:rPr lang="en-US" dirty="0" smtClean="0"/>
              <a:t>Complexity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computation that has time complexity </a:t>
            </a:r>
            <a:r>
              <a:rPr lang="en-US" i="1" dirty="0" smtClean="0">
                <a:latin typeface="Times New Roman"/>
                <a:cs typeface="Times New Roman"/>
              </a:rPr>
              <a:t>T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n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r>
              <a:rPr lang="en-US" dirty="0" smtClean="0"/>
              <a:t> requires a TM to make </a:t>
            </a:r>
            <a:r>
              <a:rPr lang="en-US" i="1" dirty="0">
                <a:latin typeface="Times New Roman"/>
                <a:cs typeface="Times New Roman"/>
              </a:rPr>
              <a:t>T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/>
              <a:t> moves to complete.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 is impractical to actually program a TM to complete a computation and count its moves.</a:t>
            </a:r>
          </a:p>
          <a:p>
            <a:pPr lvl="5"/>
            <a:endParaRPr lang="en-US" dirty="0" smtClean="0"/>
          </a:p>
          <a:p>
            <a:r>
              <a:rPr lang="en-US" dirty="0"/>
              <a:t>We are interested mainly in the </a:t>
            </a:r>
            <a:r>
              <a:rPr lang="en-US" u="sng" dirty="0"/>
              <a:t>worse case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r>
              <a:rPr lang="en-US" dirty="0" smtClean="0"/>
              <a:t>We hope TM analysis will give us the </a:t>
            </a:r>
            <a:r>
              <a:rPr lang="en-US" dirty="0" smtClean="0">
                <a:solidFill>
                  <a:srgbClr val="B23C00"/>
                </a:solidFill>
              </a:rPr>
              <a:t>asymptotic growth rate </a:t>
            </a:r>
            <a:r>
              <a:rPr lang="en-US" dirty="0" smtClean="0"/>
              <a:t>of time complexity.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8665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Gödel’s Incompleteness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r>
              <a:rPr lang="en-US" dirty="0" smtClean="0"/>
              <a:t>Kurt Gödel proved in 1931 that any interesting consistent system must be incomplete.</a:t>
            </a:r>
          </a:p>
          <a:p>
            <a:pPr lvl="1"/>
            <a:r>
              <a:rPr lang="en-US" dirty="0" smtClean="0"/>
              <a:t>It </a:t>
            </a:r>
            <a:r>
              <a:rPr lang="en-US" u="sng" dirty="0" smtClean="0"/>
              <a:t>must</a:t>
            </a:r>
            <a:r>
              <a:rPr lang="en-US" dirty="0" smtClean="0"/>
              <a:t> contain some unprovable propositions.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Incompleteness Theorem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Can </a:t>
            </a:r>
            <a:r>
              <a:rPr lang="en-US" u="sng" dirty="0" smtClean="0"/>
              <a:t>unprovable</a:t>
            </a:r>
            <a:r>
              <a:rPr lang="en-US" dirty="0" smtClean="0"/>
              <a:t> propositions be separated 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u="sng" dirty="0" smtClean="0"/>
              <a:t>provable</a:t>
            </a:r>
            <a:r>
              <a:rPr lang="en-US" dirty="0" smtClean="0"/>
              <a:t> propositions?</a:t>
            </a:r>
          </a:p>
          <a:p>
            <a:pPr lvl="1"/>
            <a:r>
              <a:rPr lang="en-US" dirty="0" smtClean="0"/>
              <a:t>Are there mechanically verifiable proofs?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Questions explored by Turing, Church, </a:t>
            </a:r>
            <a:r>
              <a:rPr lang="en-US" dirty="0" err="1" smtClean="0"/>
              <a:t>Kleene</a:t>
            </a:r>
            <a:r>
              <a:rPr lang="en-US" dirty="0" smtClean="0"/>
              <a:t>, and Post in the 1930s.</a:t>
            </a:r>
          </a:p>
          <a:p>
            <a:pPr lvl="1"/>
            <a:r>
              <a:rPr lang="en-US" dirty="0" smtClean="0"/>
              <a:t>Established different </a:t>
            </a:r>
            <a:r>
              <a:rPr lang="en-US" dirty="0" smtClean="0">
                <a:solidFill>
                  <a:srgbClr val="B23C00"/>
                </a:solidFill>
              </a:rPr>
              <a:t>models of computation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47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of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12433" cy="4835525"/>
          </a:xfrm>
        </p:spPr>
        <p:txBody>
          <a:bodyPr/>
          <a:lstStyle/>
          <a:p>
            <a:r>
              <a:rPr lang="en-US" dirty="0" smtClean="0"/>
              <a:t>Church and </a:t>
            </a:r>
            <a:r>
              <a:rPr lang="en-US" dirty="0" err="1" smtClean="0"/>
              <a:t>Kleene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A40000"/>
                </a:solidFill>
              </a:rPr>
              <a:t>recursive functions</a:t>
            </a:r>
          </a:p>
          <a:p>
            <a:r>
              <a:rPr lang="en-US" dirty="0" smtClean="0">
                <a:solidFill>
                  <a:srgbClr val="A40000"/>
                </a:solidFill>
              </a:rPr>
              <a:t>Post systems</a:t>
            </a:r>
          </a:p>
          <a:p>
            <a:r>
              <a:rPr lang="en-US" dirty="0" smtClean="0"/>
              <a:t>etc.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A40000"/>
                </a:solidFill>
              </a:rPr>
              <a:t>Church’s thesis</a:t>
            </a:r>
            <a:r>
              <a:rPr lang="en-US" dirty="0" smtClean="0"/>
              <a:t>: All models of computation are equivalent in their power to perform calculations.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A40000"/>
                </a:solidFill>
              </a:rPr>
              <a:t>Turing’s thesis</a:t>
            </a:r>
            <a:r>
              <a:rPr lang="en-US" dirty="0" smtClean="0"/>
              <a:t>: Any mechanical computation </a:t>
            </a:r>
            <a:br>
              <a:rPr lang="en-US" dirty="0" smtClean="0"/>
            </a:br>
            <a:r>
              <a:rPr lang="en-US" dirty="0" smtClean="0"/>
              <a:t>can be performed by some Turing machine.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Combined: </a:t>
            </a:r>
            <a:r>
              <a:rPr lang="en-US" dirty="0" smtClean="0">
                <a:solidFill>
                  <a:srgbClr val="A40000"/>
                </a:solidFill>
              </a:rPr>
              <a:t>Church-Turing thesis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647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Recursive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alternative to Turing machines </a:t>
            </a:r>
            <a:br>
              <a:rPr lang="en-US" dirty="0" smtClean="0"/>
            </a:br>
            <a:r>
              <a:rPr lang="en-US" dirty="0" smtClean="0"/>
              <a:t>as a model of computation.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Work with the set of positive integers </a:t>
            </a:r>
            <a:r>
              <a:rPr lang="en-US" i="1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rather than with strings.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Computers can easily convert </a:t>
            </a:r>
            <a:br>
              <a:rPr lang="en-US" dirty="0" smtClean="0"/>
            </a:br>
            <a:r>
              <a:rPr lang="en-US" dirty="0" smtClean="0"/>
              <a:t>between integers and strings.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06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Recursive 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Built from three basic functions: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Zero</a:t>
            </a:r>
            <a:r>
              <a:rPr lang="en-US" dirty="0" smtClean="0"/>
              <a:t> function: </a:t>
            </a:r>
            <a:r>
              <a:rPr lang="en-US" i="1" dirty="0" smtClean="0">
                <a:latin typeface="Times New Roman"/>
                <a:cs typeface="Times New Roman"/>
              </a:rPr>
              <a:t>z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 smtClean="0">
                <a:latin typeface="Times New Roman"/>
                <a:cs typeface="Times New Roman"/>
              </a:rPr>
              <a:t>) = 0 </a:t>
            </a:r>
            <a:r>
              <a:rPr lang="en-US" dirty="0" smtClean="0"/>
              <a:t>for all 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Successor</a:t>
            </a:r>
            <a:r>
              <a:rPr lang="en-US" dirty="0" smtClean="0"/>
              <a:t> function: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) = </a:t>
            </a:r>
            <a:r>
              <a:rPr lang="en-US" i="1" dirty="0" smtClean="0">
                <a:latin typeface="Times New Roman"/>
                <a:cs typeface="Times New Roman"/>
              </a:rPr>
              <a:t>x </a:t>
            </a:r>
            <a:r>
              <a:rPr lang="en-US" dirty="0" smtClean="0">
                <a:latin typeface="Times New Roman"/>
                <a:cs typeface="Times New Roman"/>
              </a:rPr>
              <a:t>+</a:t>
            </a:r>
            <a:r>
              <a:rPr lang="en-US" dirty="0">
                <a:latin typeface="Times New Roman"/>
                <a:cs typeface="Times New Roman"/>
              </a:rPr>
              <a:t>1 </a:t>
            </a:r>
            <a:r>
              <a:rPr lang="en-US" dirty="0" smtClean="0"/>
              <a:t>for all</a:t>
            </a:r>
          </a:p>
          <a:p>
            <a:pPr lvl="1"/>
            <a:r>
              <a:rPr lang="en-US" dirty="0" smtClean="0">
                <a:solidFill>
                  <a:srgbClr val="A40000"/>
                </a:solidFill>
              </a:rPr>
              <a:t>Projection</a:t>
            </a:r>
            <a:r>
              <a:rPr lang="en-US" dirty="0" smtClean="0"/>
              <a:t> functions:</a:t>
            </a:r>
          </a:p>
          <a:p>
            <a:pPr lvl="1"/>
            <a:endParaRPr lang="en-US" dirty="0"/>
          </a:p>
          <a:p>
            <a:pPr lvl="5"/>
            <a:endParaRPr lang="is-IS" dirty="0" smtClean="0"/>
          </a:p>
          <a:p>
            <a:r>
              <a:rPr lang="is-IS" dirty="0" smtClean="0"/>
              <a:t>And two basic operations:</a:t>
            </a:r>
          </a:p>
          <a:p>
            <a:pPr lvl="4"/>
            <a:endParaRPr lang="is-IS" dirty="0" smtClean="0"/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Composition</a:t>
            </a:r>
            <a:r>
              <a:rPr lang="is-IS" dirty="0" smtClean="0"/>
              <a:t>: </a:t>
            </a:r>
            <a:r>
              <a:rPr lang="en-US" i="1" dirty="0">
                <a:latin typeface="Times New Roman"/>
                <a:cs typeface="Times New Roman"/>
              </a:rPr>
              <a:t>f 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 smtClean="0">
                <a:latin typeface="Times New Roman"/>
                <a:cs typeface="Times New Roman"/>
              </a:rPr>
              <a:t>y</a:t>
            </a:r>
            <a:r>
              <a:rPr lang="en-US" dirty="0" smtClean="0">
                <a:latin typeface="Times New Roman"/>
                <a:cs typeface="Times New Roman"/>
              </a:rPr>
              <a:t>) </a:t>
            </a:r>
            <a:r>
              <a:rPr lang="en-US" dirty="0">
                <a:latin typeface="Times New Roman"/>
                <a:cs typeface="Times New Roman"/>
              </a:rPr>
              <a:t>= </a:t>
            </a:r>
            <a:r>
              <a:rPr lang="en-US" i="1" dirty="0">
                <a:latin typeface="Times New Roman"/>
                <a:cs typeface="Times New Roman"/>
              </a:rPr>
              <a:t>h</a:t>
            </a:r>
            <a:r>
              <a:rPr lang="en-US" dirty="0">
                <a:latin typeface="Times New Roman"/>
                <a:cs typeface="Times New Roman"/>
              </a:rPr>
              <a:t>(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),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en-US" dirty="0" smtClean="0">
                <a:latin typeface="Times New Roman"/>
                <a:cs typeface="Times New Roman"/>
              </a:rPr>
              <a:t>(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>
                <a:latin typeface="Times New Roman"/>
                <a:cs typeface="Times New Roman"/>
              </a:rPr>
              <a:t>, </a:t>
            </a:r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dirty="0">
                <a:latin typeface="Times New Roman"/>
                <a:cs typeface="Times New Roman"/>
              </a:rPr>
              <a:t>)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br>
              <a:rPr lang="en-US" dirty="0" smtClean="0">
                <a:latin typeface="Times New Roman"/>
                <a:cs typeface="Times New Roman"/>
              </a:rPr>
            </a:br>
            <a:r>
              <a:rPr lang="is-IS" dirty="0" smtClean="0"/>
              <a:t>for defined functions </a:t>
            </a:r>
            <a:r>
              <a:rPr lang="en-US" i="1" dirty="0">
                <a:latin typeface="Times New Roman"/>
                <a:cs typeface="Times New Roman"/>
              </a:rPr>
              <a:t>g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is-IS" dirty="0" smtClean="0"/>
              <a:t>, </a:t>
            </a:r>
            <a:r>
              <a:rPr lang="en-US" i="1" dirty="0" smtClean="0">
                <a:latin typeface="Times New Roman"/>
                <a:cs typeface="Times New Roman"/>
              </a:rPr>
              <a:t>g</a:t>
            </a:r>
            <a:r>
              <a:rPr lang="en-US" baseline="-25000" dirty="0" smtClean="0">
                <a:latin typeface="Times New Roman"/>
                <a:cs typeface="Times New Roman"/>
              </a:rPr>
              <a:t>2</a:t>
            </a:r>
            <a:r>
              <a:rPr lang="is-IS" dirty="0" smtClean="0"/>
              <a:t>, and </a:t>
            </a:r>
            <a:r>
              <a:rPr lang="en-US" i="1" dirty="0">
                <a:latin typeface="Times New Roman"/>
                <a:cs typeface="Times New Roman"/>
              </a:rPr>
              <a:t>h</a:t>
            </a:r>
            <a:r>
              <a:rPr lang="is-IS" dirty="0" smtClean="0"/>
              <a:t>.</a:t>
            </a:r>
          </a:p>
          <a:p>
            <a:pPr lvl="1"/>
            <a:r>
              <a:rPr lang="is-IS" dirty="0" smtClean="0">
                <a:solidFill>
                  <a:srgbClr val="A40000"/>
                </a:solidFill>
              </a:rPr>
              <a:t>Primitive recursion</a:t>
            </a:r>
            <a:r>
              <a:rPr lang="is-IS" dirty="0" smtClean="0"/>
              <a:t>: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63609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297683" y="2859624"/>
            <a:ext cx="18963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US" sz="2400" i="1" dirty="0">
                <a:latin typeface="Times New Roman"/>
                <a:ea typeface="+mn-ea"/>
                <a:cs typeface="Times New Roman"/>
              </a:rPr>
              <a:t>p</a:t>
            </a:r>
            <a:r>
              <a:rPr lang="en-US" sz="2400" baseline="-25000" dirty="0">
                <a:latin typeface="Times New Roman"/>
                <a:ea typeface="+mn-ea"/>
                <a:cs typeface="Times New Roman"/>
              </a:rPr>
              <a:t>1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(</a:t>
            </a:r>
            <a:r>
              <a:rPr lang="en-US" sz="2400" i="1" dirty="0">
                <a:latin typeface="Times New Roman"/>
                <a:ea typeface="+mn-ea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ea typeface="+mn-ea"/>
                <a:cs typeface="Times New Roman"/>
              </a:rPr>
              <a:t>1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, </a:t>
            </a:r>
            <a:r>
              <a:rPr lang="en-US" sz="2400" i="1" dirty="0">
                <a:latin typeface="Times New Roman"/>
                <a:ea typeface="+mn-ea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ea typeface="+mn-ea"/>
                <a:cs typeface="Times New Roman"/>
              </a:rPr>
              <a:t>2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) = 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cs typeface="Times New Roman"/>
              </a:rPr>
              <a:t>1</a:t>
            </a:r>
            <a:endParaRPr lang="en-US" sz="2400" dirty="0">
              <a:latin typeface="Times New Roman"/>
              <a:ea typeface="+mn-ea"/>
              <a:cs typeface="Times New Roman"/>
            </a:endParaRPr>
          </a:p>
          <a:p>
            <a:r>
              <a:rPr lang="en-US" sz="2400" i="1" dirty="0">
                <a:latin typeface="Times New Roman"/>
                <a:ea typeface="+mn-ea"/>
                <a:cs typeface="Times New Roman"/>
              </a:rPr>
              <a:t>p</a:t>
            </a:r>
            <a:r>
              <a:rPr lang="en-US" sz="2400" baseline="-25000" dirty="0">
                <a:latin typeface="Times New Roman"/>
                <a:ea typeface="+mn-ea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ea typeface="+mn-ea"/>
                <a:cs typeface="Times New Roman"/>
              </a:rPr>
              <a:t>) </a:t>
            </a:r>
            <a:r>
              <a:rPr lang="en-US" sz="2400" dirty="0">
                <a:latin typeface="Times New Roman"/>
                <a:ea typeface="+mn-ea"/>
                <a:cs typeface="Times New Roman"/>
              </a:rPr>
              <a:t>= 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baseline="-25000" dirty="0">
                <a:latin typeface="Times New Roman"/>
                <a:cs typeface="Times New Roman"/>
              </a:rPr>
              <a:t>2</a:t>
            </a:r>
            <a:endParaRPr lang="en-US" sz="2400" dirty="0"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3233461"/>
              </p:ext>
            </p:extLst>
          </p:nvPr>
        </p:nvGraphicFramePr>
        <p:xfrm>
          <a:off x="5219107" y="2057415"/>
          <a:ext cx="815917" cy="36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1" name="Equation" r:id="rId3" imgW="368300" imgH="165100" progId="Equation.3">
                  <p:embed/>
                </p:oleObj>
              </mc:Choice>
              <mc:Fallback>
                <p:oleObj name="Equation" r:id="rId3" imgW="368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19107" y="2057415"/>
                        <a:ext cx="815917" cy="365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205223"/>
              </p:ext>
            </p:extLst>
          </p:nvPr>
        </p:nvGraphicFramePr>
        <p:xfrm>
          <a:off x="6407814" y="2501915"/>
          <a:ext cx="815917" cy="365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2" name="Equation" r:id="rId5" imgW="368300" imgH="165100" progId="Equation.3">
                  <p:embed/>
                </p:oleObj>
              </mc:Choice>
              <mc:Fallback>
                <p:oleObj name="Equation" r:id="rId5" imgW="368300" imgH="165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07814" y="2501915"/>
                        <a:ext cx="815917" cy="3657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114805" y="5524051"/>
            <a:ext cx="39555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f 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0)     = </a:t>
            </a:r>
            <a:r>
              <a:rPr lang="en-US" sz="2400" i="1" dirty="0">
                <a:latin typeface="Times New Roman"/>
                <a:cs typeface="Times New Roman"/>
              </a:rPr>
              <a:t>g</a:t>
            </a:r>
            <a:r>
              <a:rPr lang="en-US" sz="2400" baseline="-25000" dirty="0" smtClean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</a:p>
          <a:p>
            <a:r>
              <a:rPr lang="en-US" sz="2400" i="1" dirty="0" smtClean="0">
                <a:latin typeface="Times New Roman"/>
                <a:cs typeface="Times New Roman"/>
              </a:rPr>
              <a:t>f 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 = </a:t>
            </a:r>
            <a:r>
              <a:rPr lang="en-US" sz="2400" i="1" dirty="0">
                <a:latin typeface="Times New Roman"/>
                <a:cs typeface="Times New Roman"/>
              </a:rPr>
              <a:t>h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g</a:t>
            </a:r>
            <a:r>
              <a:rPr lang="en-US" sz="2400" baseline="-25000" dirty="0">
                <a:latin typeface="Times New Roman"/>
                <a:cs typeface="Times New Roman"/>
              </a:rPr>
              <a:t>2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),  </a:t>
            </a:r>
            <a:r>
              <a:rPr lang="en-US" sz="2400" i="1" dirty="0" smtClean="0">
                <a:solidFill>
                  <a:srgbClr val="A40000"/>
                </a:solidFill>
                <a:latin typeface="Times New Roman"/>
                <a:cs typeface="Times New Roman"/>
              </a:rPr>
              <a:t>f </a:t>
            </a:r>
            <a:r>
              <a:rPr lang="en-US" sz="2400" dirty="0" smtClean="0">
                <a:solidFill>
                  <a:srgbClr val="A40000"/>
                </a:solidFill>
                <a:latin typeface="Times New Roman"/>
                <a:cs typeface="Times New Roman"/>
              </a:rPr>
              <a:t>(</a:t>
            </a:r>
            <a:r>
              <a:rPr lang="en-US" sz="2400" i="1" dirty="0">
                <a:solidFill>
                  <a:srgbClr val="A40000"/>
                </a:solidFill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solidFill>
                  <a:srgbClr val="A40000"/>
                </a:solidFill>
                <a:latin typeface="Times New Roman"/>
                <a:cs typeface="Times New Roman"/>
              </a:rPr>
              <a:t>, </a:t>
            </a:r>
            <a:r>
              <a:rPr lang="en-US" sz="2400" i="1" dirty="0">
                <a:solidFill>
                  <a:srgbClr val="A40000"/>
                </a:solidFill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solidFill>
                  <a:srgbClr val="A40000"/>
                </a:solidFill>
                <a:latin typeface="Times New Roman"/>
                <a:cs typeface="Times New Roman"/>
              </a:rPr>
              <a:t>)</a:t>
            </a:r>
            <a:r>
              <a:rPr lang="en-US" sz="2400" dirty="0" smtClean="0">
                <a:latin typeface="Times New Roman"/>
                <a:cs typeface="Times New Roman"/>
              </a:rPr>
              <a:t>)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66536" y="5349219"/>
            <a:ext cx="1827043" cy="584776"/>
          </a:xfrm>
          <a:prstGeom prst="rect">
            <a:avLst/>
          </a:prstGeom>
          <a:solidFill>
            <a:srgbClr val="FFFFC2"/>
          </a:solidFill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A40000"/>
                </a:solidFill>
              </a:rPr>
              <a:t>Recurse</a:t>
            </a:r>
            <a:r>
              <a:rPr lang="en-US" dirty="0" smtClean="0">
                <a:solidFill>
                  <a:srgbClr val="A40000"/>
                </a:solidFill>
              </a:rPr>
              <a:t> only on </a:t>
            </a:r>
          </a:p>
          <a:p>
            <a:r>
              <a:rPr lang="en-US" dirty="0" smtClean="0">
                <a:solidFill>
                  <a:srgbClr val="A40000"/>
                </a:solidFill>
              </a:rPr>
              <a:t>the last argument.</a:t>
            </a:r>
            <a:endParaRPr lang="en-US" dirty="0">
              <a:solidFill>
                <a:srgbClr val="A4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886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Primitive Recursive </a:t>
            </a:r>
            <a:r>
              <a:rPr lang="en-US" dirty="0" smtClean="0"/>
              <a:t>Functions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function is </a:t>
            </a:r>
            <a:r>
              <a:rPr lang="en-US" dirty="0" smtClean="0">
                <a:solidFill>
                  <a:srgbClr val="A40000"/>
                </a:solidFill>
              </a:rPr>
              <a:t>primitive recursive </a:t>
            </a:r>
            <a:r>
              <a:rPr lang="en-US" dirty="0" smtClean="0"/>
              <a:t>if and only if it can be constructed from the basic functions </a:t>
            </a:r>
            <a:br>
              <a:rPr lang="en-US" dirty="0" smtClean="0"/>
            </a:br>
            <a:r>
              <a:rPr lang="en-US" i="1" dirty="0" smtClean="0">
                <a:latin typeface="Times New Roman"/>
                <a:cs typeface="Times New Roman"/>
              </a:rPr>
              <a:t>z</a:t>
            </a:r>
            <a:r>
              <a:rPr lang="en-US" dirty="0" smtClean="0"/>
              <a:t>, </a:t>
            </a:r>
            <a:r>
              <a:rPr lang="en-US" i="1" dirty="0">
                <a:latin typeface="Times New Roman"/>
                <a:cs typeface="Times New Roman"/>
              </a:rPr>
              <a:t>s</a:t>
            </a:r>
            <a:r>
              <a:rPr lang="en-US" dirty="0" smtClean="0"/>
              <a:t>, and </a:t>
            </a:r>
            <a:r>
              <a:rPr lang="en-US" i="1" dirty="0" err="1">
                <a:latin typeface="Times New Roman"/>
                <a:cs typeface="Times New Roman"/>
              </a:rPr>
              <a:t>p</a:t>
            </a:r>
            <a:r>
              <a:rPr lang="en-US" i="1" baseline="-25000" dirty="0" err="1">
                <a:latin typeface="Times New Roman"/>
                <a:cs typeface="Times New Roman"/>
              </a:rPr>
              <a:t>k</a:t>
            </a:r>
            <a:r>
              <a:rPr lang="en-US" dirty="0" smtClean="0"/>
              <a:t> by successive composition and primitive recursion.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Example: add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/>
              <a:t>Example: </a:t>
            </a:r>
            <a:r>
              <a:rPr lang="en-US" dirty="0" smtClean="0"/>
              <a:t>multiply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618330" y="3337561"/>
            <a:ext cx="3580027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Times New Roman"/>
                <a:cs typeface="Times New Roman"/>
              </a:rPr>
              <a:t>add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0)     = 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</a:p>
          <a:p>
            <a:r>
              <a:rPr lang="en-US" sz="2400" i="1" dirty="0">
                <a:latin typeface="Times New Roman"/>
                <a:cs typeface="Times New Roman"/>
              </a:rPr>
              <a:t>add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 = </a:t>
            </a:r>
            <a:r>
              <a:rPr lang="en-US" sz="2400" i="1" dirty="0">
                <a:latin typeface="Times New Roman"/>
                <a:cs typeface="Times New Roman"/>
              </a:rPr>
              <a:t>add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 + 1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1635" y="3874573"/>
            <a:ext cx="30365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 smtClean="0">
                <a:latin typeface="Times New Roman"/>
                <a:cs typeface="Times New Roman"/>
              </a:rPr>
              <a:t>add</a:t>
            </a:r>
            <a:r>
              <a:rPr lang="en-US" sz="1800" dirty="0" smtClean="0">
                <a:latin typeface="Times New Roman"/>
                <a:cs typeface="Times New Roman"/>
              </a:rPr>
              <a:t>(3, 2) = </a:t>
            </a:r>
            <a:r>
              <a:rPr lang="en-US" sz="1800" i="1" dirty="0" smtClean="0">
                <a:latin typeface="Times New Roman"/>
                <a:cs typeface="Times New Roman"/>
              </a:rPr>
              <a:t>add</a:t>
            </a:r>
            <a:r>
              <a:rPr lang="en-US" sz="1800" dirty="0" smtClean="0">
                <a:latin typeface="Times New Roman"/>
                <a:cs typeface="Times New Roman"/>
              </a:rPr>
              <a:t>(3, 1) + 1</a:t>
            </a:r>
          </a:p>
          <a:p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               = (</a:t>
            </a:r>
            <a:r>
              <a:rPr lang="en-US" sz="1800" i="1" dirty="0" smtClean="0">
                <a:latin typeface="Times New Roman"/>
                <a:cs typeface="Times New Roman"/>
              </a:rPr>
              <a:t>add</a:t>
            </a:r>
            <a:r>
              <a:rPr lang="en-US" sz="1800" dirty="0" smtClean="0">
                <a:latin typeface="Times New Roman"/>
                <a:cs typeface="Times New Roman"/>
              </a:rPr>
              <a:t>(3, 0) + 1) + 1</a:t>
            </a:r>
          </a:p>
          <a:p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               = (3 + 1) + 1</a:t>
            </a:r>
          </a:p>
          <a:p>
            <a:r>
              <a:rPr lang="en-US" sz="1800" dirty="0">
                <a:latin typeface="Times New Roman"/>
                <a:cs typeface="Times New Roman"/>
              </a:rPr>
              <a:t> </a:t>
            </a:r>
            <a:r>
              <a:rPr lang="en-US" sz="1800" dirty="0" smtClean="0">
                <a:latin typeface="Times New Roman"/>
                <a:cs typeface="Times New Roman"/>
              </a:rPr>
              <a:t>               = 4 + 1 = 5  </a:t>
            </a:r>
            <a:endParaRPr lang="en-US" sz="1800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3366" y="5166341"/>
            <a:ext cx="4174991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Times New Roman"/>
                <a:cs typeface="Times New Roman"/>
              </a:rPr>
              <a:t>mult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0)     = 0</a:t>
            </a:r>
            <a:endParaRPr lang="en-US" sz="2400" i="1" dirty="0" smtClean="0">
              <a:latin typeface="Times New Roman"/>
              <a:cs typeface="Times New Roman"/>
            </a:endParaRPr>
          </a:p>
          <a:p>
            <a:r>
              <a:rPr lang="en-US" sz="2400" i="1" dirty="0" err="1" smtClean="0">
                <a:latin typeface="Times New Roman"/>
                <a:cs typeface="Times New Roman"/>
              </a:rPr>
              <a:t>mult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smtClean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 = </a:t>
            </a:r>
            <a:r>
              <a:rPr lang="en-US" sz="2400" i="1" dirty="0" smtClean="0">
                <a:latin typeface="Times New Roman"/>
                <a:cs typeface="Times New Roman"/>
              </a:rPr>
              <a:t>add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err="1" smtClean="0">
                <a:latin typeface="Times New Roman"/>
                <a:cs typeface="Times New Roman"/>
              </a:rPr>
              <a:t>mult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7295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Subtraction and the </a:t>
            </a:r>
            <a:r>
              <a:rPr lang="en-US" dirty="0" err="1" smtClean="0"/>
              <a:t>Monus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328136"/>
          </a:xfrm>
        </p:spPr>
        <p:txBody>
          <a:bodyPr/>
          <a:lstStyle/>
          <a:p>
            <a:r>
              <a:rPr lang="en-US" dirty="0" smtClean="0"/>
              <a:t>Because </a:t>
            </a:r>
            <a:r>
              <a:rPr lang="en-US" i="1" dirty="0" smtClean="0">
                <a:latin typeface="Times New Roman"/>
                <a:cs typeface="Times New Roman"/>
              </a:rPr>
              <a:t>I</a:t>
            </a:r>
            <a:r>
              <a:rPr lang="en-US" dirty="0" smtClean="0"/>
              <a:t> does not include negative values, </a:t>
            </a:r>
            <a:br>
              <a:rPr lang="en-US" dirty="0" smtClean="0"/>
            </a:br>
            <a:r>
              <a:rPr lang="en-US" dirty="0" smtClean="0"/>
              <a:t>we define a special </a:t>
            </a:r>
            <a:r>
              <a:rPr lang="en-US" dirty="0" err="1" smtClean="0">
                <a:solidFill>
                  <a:srgbClr val="A40000"/>
                </a:solidFill>
              </a:rPr>
              <a:t>monus</a:t>
            </a:r>
            <a:r>
              <a:rPr lang="en-US" dirty="0" smtClean="0">
                <a:solidFill>
                  <a:srgbClr val="A40000"/>
                </a:solidFill>
              </a:rPr>
              <a:t> </a:t>
            </a:r>
            <a:r>
              <a:rPr lang="en-US" dirty="0" smtClean="0"/>
              <a:t>operator.</a:t>
            </a:r>
          </a:p>
          <a:p>
            <a:pPr lvl="1"/>
            <a:r>
              <a:rPr lang="en-US" dirty="0" smtClean="0"/>
              <a:t>“subtract as much as you can”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predecessor</a:t>
            </a:r>
          </a:p>
          <a:p>
            <a:endParaRPr lang="en-US" dirty="0" smtClean="0"/>
          </a:p>
          <a:p>
            <a:pPr lvl="5"/>
            <a:endParaRPr lang="en-US" dirty="0"/>
          </a:p>
          <a:p>
            <a:r>
              <a:rPr lang="en-US" dirty="0" smtClean="0"/>
              <a:t>subtract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926098" y="2503882"/>
            <a:ext cx="3482474" cy="1107996"/>
            <a:chOff x="2743220" y="2606049"/>
            <a:chExt cx="3482474" cy="1107996"/>
          </a:xfrm>
        </p:grpSpPr>
        <p:grpSp>
          <p:nvGrpSpPr>
            <p:cNvPr id="9" name="Group 8"/>
            <p:cNvGrpSpPr/>
            <p:nvPr/>
          </p:nvGrpSpPr>
          <p:grpSpPr>
            <a:xfrm>
              <a:off x="2743220" y="2923861"/>
              <a:ext cx="1074333" cy="565225"/>
              <a:chOff x="234852" y="2697488"/>
              <a:chExt cx="1074333" cy="565225"/>
            </a:xfrm>
          </p:grpSpPr>
          <p:sp>
            <p:nvSpPr>
              <p:cNvPr id="7" name="TextBox 6"/>
              <p:cNvSpPr txBox="1"/>
              <p:nvPr/>
            </p:nvSpPr>
            <p:spPr>
              <a:xfrm>
                <a:off x="234852" y="2801048"/>
                <a:ext cx="107433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i="1" dirty="0" smtClean="0">
                    <a:latin typeface="Times New Roman"/>
                    <a:cs typeface="Times New Roman"/>
                  </a:rPr>
                  <a:t>x   y = </a:t>
                </a:r>
                <a:endParaRPr lang="en-US" sz="2400" i="1" dirty="0">
                  <a:latin typeface="Times New Roman"/>
                  <a:cs typeface="Times New Roman"/>
                </a:endParaRPr>
              </a:p>
            </p:txBody>
          </p:sp>
          <p:graphicFrame>
            <p:nvGraphicFramePr>
              <p:cNvPr id="8" name="Object 7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52242667"/>
                  </p:ext>
                </p:extLst>
              </p:nvPr>
            </p:nvGraphicFramePr>
            <p:xfrm>
              <a:off x="457245" y="2697488"/>
              <a:ext cx="228598" cy="45719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057" name="Equation" r:id="rId3" imgW="127000" imgH="254000" progId="Equation.3">
                      <p:embed/>
                    </p:oleObj>
                  </mc:Choice>
                  <mc:Fallback>
                    <p:oleObj name="Equation" r:id="rId3" imgW="127000" imgH="254000" progId="Equation.3">
                      <p:embed/>
                      <p:pic>
                        <p:nvPicPr>
                          <p:cNvPr id="0" name="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457245" y="2697488"/>
                            <a:ext cx="228598" cy="457195"/>
                          </a:xfrm>
                          <a:prstGeom prst="rect">
                            <a:avLst/>
                          </a:prstGeom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10" name="TextBox 9"/>
            <p:cNvSpPr txBox="1"/>
            <p:nvPr/>
          </p:nvSpPr>
          <p:spPr>
            <a:xfrm>
              <a:off x="3931927" y="2872320"/>
              <a:ext cx="229376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>
                  <a:latin typeface="Times New Roman"/>
                  <a:cs typeface="Times New Roman"/>
                </a:rPr>
                <a:t>x – y   </a:t>
              </a:r>
              <a:r>
                <a:rPr lang="en-US" sz="2400" dirty="0" smtClean="0">
                  <a:latin typeface="+mj-lt"/>
                  <a:cs typeface="Times New Roman"/>
                </a:rPr>
                <a:t>if</a:t>
              </a:r>
              <a:r>
                <a:rPr lang="en-US" sz="2400" dirty="0" smtClean="0">
                  <a:latin typeface="Times New Roman"/>
                  <a:cs typeface="Times New Roman"/>
                </a:rPr>
                <a:t>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x</a:t>
              </a:r>
              <a:r>
                <a:rPr lang="en-US" sz="2400" dirty="0" smtClean="0">
                  <a:latin typeface="Times New Roman"/>
                  <a:cs typeface="Times New Roman"/>
                </a:rPr>
                <a:t> ≥ </a:t>
              </a:r>
              <a:r>
                <a:rPr lang="en-US" sz="2400" i="1" dirty="0" smtClean="0">
                  <a:latin typeface="Times New Roman"/>
                  <a:cs typeface="Times New Roman"/>
                </a:rPr>
                <a:t>y</a:t>
              </a:r>
            </a:p>
            <a:p>
              <a:r>
                <a:rPr lang="en-US" sz="2400" dirty="0" smtClean="0">
                  <a:latin typeface="Times New Roman"/>
                  <a:cs typeface="Times New Roman"/>
                </a:rPr>
                <a:t>0        </a:t>
              </a:r>
              <a:r>
                <a:rPr lang="en-US" sz="2400" dirty="0" smtClean="0">
                  <a:latin typeface="+mj-lt"/>
                  <a:cs typeface="Times New Roman"/>
                </a:rPr>
                <a:t>otherwise</a:t>
              </a:r>
              <a:endParaRPr lang="en-US" sz="2400" dirty="0">
                <a:latin typeface="+mj-lt"/>
                <a:cs typeface="Times New Roman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23891" y="2606049"/>
              <a:ext cx="590914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6600" dirty="0" smtClean="0">
                  <a:latin typeface="Times New Roman"/>
                  <a:cs typeface="Times New Roman"/>
                </a:rPr>
                <a:t>{</a:t>
              </a:r>
              <a:endParaRPr lang="en-US" sz="6600" dirty="0">
                <a:latin typeface="Times New Roman"/>
                <a:cs typeface="Times New Roman"/>
              </a:endParaRP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200415" y="3886195"/>
            <a:ext cx="1997663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Times New Roman"/>
                <a:cs typeface="Times New Roman"/>
              </a:rPr>
              <a:t>pred</a:t>
            </a:r>
            <a:r>
              <a:rPr lang="en-US" sz="2400" dirty="0" smtClean="0">
                <a:latin typeface="Times New Roman"/>
                <a:cs typeface="Times New Roman"/>
              </a:rPr>
              <a:t>(0)     = 0</a:t>
            </a:r>
          </a:p>
          <a:p>
            <a:r>
              <a:rPr lang="en-US" sz="2400" i="1" dirty="0" err="1" smtClean="0">
                <a:latin typeface="Times New Roman"/>
                <a:cs typeface="Times New Roman"/>
              </a:rPr>
              <a:t>pred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 =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67733" y="5158295"/>
            <a:ext cx="4107364" cy="830997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Times New Roman"/>
                <a:cs typeface="Times New Roman"/>
              </a:rPr>
              <a:t>subtr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0)    = 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</a:p>
          <a:p>
            <a:r>
              <a:rPr lang="en-US" sz="2400" i="1" dirty="0" err="1" smtClean="0">
                <a:latin typeface="Times New Roman"/>
                <a:cs typeface="Times New Roman"/>
              </a:rPr>
              <a:t>subtr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smtClean="0">
                <a:latin typeface="Times New Roman"/>
                <a:cs typeface="Times New Roman"/>
              </a:rPr>
              <a:t>s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 = </a:t>
            </a:r>
            <a:r>
              <a:rPr lang="en-US" sz="2400" i="1" dirty="0" err="1" smtClean="0">
                <a:latin typeface="Times New Roman"/>
                <a:cs typeface="Times New Roman"/>
              </a:rPr>
              <a:t>pred</a:t>
            </a:r>
            <a:r>
              <a:rPr lang="en-US" sz="2400" dirty="0" smtClean="0">
                <a:latin typeface="Times New Roman"/>
                <a:cs typeface="Times New Roman"/>
              </a:rPr>
              <a:t>(</a:t>
            </a:r>
            <a:r>
              <a:rPr lang="en-US" sz="2400" i="1" dirty="0" err="1" smtClean="0">
                <a:latin typeface="Times New Roman"/>
                <a:cs typeface="Times New Roman"/>
              </a:rPr>
              <a:t>subtr</a:t>
            </a:r>
            <a:r>
              <a:rPr lang="en-US" sz="2400" dirty="0">
                <a:latin typeface="Times New Roman"/>
                <a:cs typeface="Times New Roman"/>
              </a:rPr>
              <a:t>(</a:t>
            </a:r>
            <a:r>
              <a:rPr lang="en-US" sz="2400" i="1" dirty="0" smtClean="0">
                <a:latin typeface="Times New Roman"/>
                <a:cs typeface="Times New Roman"/>
              </a:rPr>
              <a:t>x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i="1" dirty="0" smtClean="0">
                <a:latin typeface="Times New Roman"/>
                <a:cs typeface="Times New Roman"/>
              </a:rPr>
              <a:t>y</a:t>
            </a:r>
            <a:r>
              <a:rPr lang="en-US" sz="2400" dirty="0" smtClean="0">
                <a:latin typeface="Times New Roman"/>
                <a:cs typeface="Times New Roman"/>
              </a:rPr>
              <a:t>))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7585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75274</TotalTime>
  <Words>1411</Words>
  <Application>Microsoft Macintosh PowerPoint</Application>
  <PresentationFormat>On-screen Show (4:3)</PresentationFormat>
  <Paragraphs>348</Paragraphs>
  <Slides>32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4" baseType="lpstr">
      <vt:lpstr>Quadrant</vt:lpstr>
      <vt:lpstr>Equation</vt:lpstr>
      <vt:lpstr>CS 154 Formal Languages and Computability May 5 Class Meeting</vt:lpstr>
      <vt:lpstr>Formalized Mathematics</vt:lpstr>
      <vt:lpstr>Formalized Mathematics, cont’d</vt:lpstr>
      <vt:lpstr>Gödel’s Incompleteness Theorem</vt:lpstr>
      <vt:lpstr>Models of Computation</vt:lpstr>
      <vt:lpstr>Primitive Recursive Functions</vt:lpstr>
      <vt:lpstr>Primitive Recursive Functions, cont’d</vt:lpstr>
      <vt:lpstr>Primitive Recursive Functions, cont’d</vt:lpstr>
      <vt:lpstr>Subtraction and the Monus Operator</vt:lpstr>
      <vt:lpstr>Primitive Recursive Functions, cont’d</vt:lpstr>
      <vt:lpstr>Some Functions are not Primitive Recursive </vt:lpstr>
      <vt:lpstr>Ackermann’s Function</vt:lpstr>
      <vt:lpstr>µ Recursive Functions</vt:lpstr>
      <vt:lpstr>µ Recursive Functions, cont’d</vt:lpstr>
      <vt:lpstr>Efficiency of Computation</vt:lpstr>
      <vt:lpstr>Example: Reading Books</vt:lpstr>
      <vt:lpstr>Efficiency of Computation, cont’d</vt:lpstr>
      <vt:lpstr>Efficiency of Computation, cont’d</vt:lpstr>
      <vt:lpstr>How Well Does an Algorithm Scale?</vt:lpstr>
      <vt:lpstr>How Well Does an Algorithm Scale? cont’d</vt:lpstr>
      <vt:lpstr>How Well Does an Algorithm Scale? cont’d</vt:lpstr>
      <vt:lpstr>How Well Does an Algorithm Scale? cont’d</vt:lpstr>
      <vt:lpstr>Big-Oh and its Cousins</vt:lpstr>
      <vt:lpstr>Big-Oh and its Cousins: Omega Ω</vt:lpstr>
      <vt:lpstr>Big-Oh and its Cousins, cont’d</vt:lpstr>
      <vt:lpstr>Big-Oh and its Cousins: Theta Θ</vt:lpstr>
      <vt:lpstr>Scalability of Different Algorithms</vt:lpstr>
      <vt:lpstr>Scalability of Different Algorithms, cont’d</vt:lpstr>
      <vt:lpstr>Scalability of Different Algorithms, cont’d</vt:lpstr>
      <vt:lpstr>Scalability of Different Algorithms, cont’d</vt:lpstr>
      <vt:lpstr>Time Complexity</vt:lpstr>
      <vt:lpstr>Time Complexity,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1636</cp:revision>
  <cp:lastPrinted>2016-04-21T07:51:43Z</cp:lastPrinted>
  <dcterms:created xsi:type="dcterms:W3CDTF">2008-01-12T03:52:55Z</dcterms:created>
  <dcterms:modified xsi:type="dcterms:W3CDTF">2016-05-07T06:11:16Z</dcterms:modified>
  <cp:category/>
</cp:coreProperties>
</file>