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ADE2FF"/>
    <a:srgbClr val="66FFFF"/>
    <a:srgbClr val="B1E754"/>
    <a:srgbClr val="400080"/>
    <a:srgbClr val="66CCFF"/>
    <a:srgbClr val="A12A03"/>
    <a:srgbClr val="B23C00"/>
    <a:srgbClr val="A4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3" autoAdjust="0"/>
    <p:restoredTop sz="98450" autoAdjust="0"/>
  </p:normalViewPr>
  <p:slideViewPr>
    <p:cSldViewPr>
      <p:cViewPr varScale="1">
        <p:scale>
          <a:sx n="144" d="100"/>
          <a:sy n="144" d="100"/>
        </p:scale>
        <p:origin x="-120" y="-47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0.emf"/><Relationship Id="rId1" Type="http://schemas.openxmlformats.org/officeDocument/2006/relationships/image" Target="../media/image13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April 28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emf"/><Relationship Id="rId5" Type="http://schemas.openxmlformats.org/officeDocument/2006/relationships/image" Target="../media/image15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e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5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oleObject" Target="../embeddings/oleObject18.bin"/><Relationship Id="rId13" Type="http://schemas.openxmlformats.org/officeDocument/2006/relationships/oleObject" Target="../embeddings/oleObject19.bin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4" Type="http://schemas.openxmlformats.org/officeDocument/2006/relationships/image" Target="../media/image15.jpe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20" Type="http://schemas.openxmlformats.org/officeDocument/2006/relationships/image" Target="../media/image13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9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1.emf"/><Relationship Id="rId16" Type="http://schemas.openxmlformats.org/officeDocument/2006/relationships/oleObject" Target="../embeddings/oleObject9.bin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28 Class 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  <a:r>
              <a:rPr lang="en-US" dirty="0" smtClean="0"/>
              <a:t>that </a:t>
            </a:r>
            <a:r>
              <a:rPr lang="en-US" dirty="0"/>
              <a:t>the MPCP is Undecidable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749044" cy="3505185"/>
          </a:xfrm>
        </p:spPr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/>
              <a:t> has productions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i="1" dirty="0" err="1" smtClean="0">
                <a:latin typeface="Times New Roman"/>
                <a:cs typeface="Times New Roman"/>
              </a:rPr>
              <a:t>aaac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/>
              <a:t>Then the derivation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63604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5317" y="2687654"/>
            <a:ext cx="2159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   S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i="1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000" i="1" dirty="0" err="1" smtClean="0">
                <a:latin typeface="Times New Roman"/>
                <a:cs typeface="Times New Roman"/>
                <a:sym typeface="Wingdings"/>
              </a:rPr>
              <a:t>aABb</a:t>
            </a:r>
            <a:r>
              <a:rPr lang="en-US" sz="2000" i="1" dirty="0" smtClean="0">
                <a:latin typeface="Times New Roman"/>
                <a:cs typeface="Times New Roman"/>
                <a:sym typeface="Wingdings"/>
              </a:rPr>
              <a:t> | </a:t>
            </a:r>
            <a:r>
              <a:rPr lang="en-US" sz="2000" i="1" dirty="0" err="1" smtClean="0">
                <a:latin typeface="Times New Roman"/>
                <a:cs typeface="Times New Roman"/>
                <a:sym typeface="Wingdings"/>
              </a:rPr>
              <a:t>Bbb</a:t>
            </a:r>
            <a:endParaRPr lang="en-US" sz="2000" i="1" dirty="0" smtClean="0">
              <a:latin typeface="Times New Roman"/>
              <a:cs typeface="Times New Roman"/>
              <a:sym typeface="Wingdings"/>
            </a:endParaRPr>
          </a:p>
          <a:p>
            <a:r>
              <a:rPr lang="en-US" sz="2000" i="1" dirty="0" smtClean="0">
                <a:latin typeface="Times New Roman"/>
                <a:cs typeface="Times New Roman"/>
                <a:sym typeface="Wingdings"/>
              </a:rPr>
              <a:t>Bb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i="1" dirty="0" smtClean="0">
                <a:latin typeface="Times New Roman"/>
                <a:cs typeface="Times New Roman"/>
                <a:sym typeface="Wingdings"/>
              </a:rPr>
              <a:t> C</a:t>
            </a:r>
          </a:p>
          <a:p>
            <a:r>
              <a:rPr lang="en-US" sz="2000" i="1" dirty="0" smtClean="0">
                <a:latin typeface="Times New Roman"/>
                <a:cs typeface="Times New Roman"/>
                <a:sym typeface="Wingdings"/>
              </a:rPr>
              <a:t>AC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i="1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sz="2000" i="1" dirty="0" err="1" smtClean="0">
                <a:latin typeface="Times New Roman"/>
                <a:cs typeface="Times New Roman"/>
                <a:sym typeface="Wingdings"/>
              </a:rPr>
              <a:t>aac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883761"/>
              </p:ext>
            </p:extLst>
          </p:nvPr>
        </p:nvGraphicFramePr>
        <p:xfrm>
          <a:off x="1029999" y="5351758"/>
          <a:ext cx="3450562" cy="36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3" imgW="1689100" imgH="177800" progId="Equation.3">
                  <p:embed/>
                </p:oleObj>
              </mc:Choice>
              <mc:Fallback>
                <p:oleObj name="Equation" r:id="rId3" imgW="1689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99" y="5351758"/>
                        <a:ext cx="3450562" cy="363217"/>
                      </a:xfrm>
                      <a:prstGeom prst="rect">
                        <a:avLst/>
                      </a:prstGeom>
                      <a:solidFill>
                        <a:srgbClr val="FFFFC2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754878" y="1234464"/>
            <a:ext cx="3017487" cy="4880620"/>
            <a:chOff x="4389122" y="1234464"/>
            <a:chExt cx="3017487" cy="4880620"/>
          </a:xfrm>
        </p:grpSpPr>
        <p:pic>
          <p:nvPicPr>
            <p:cNvPr id="8" name="Picture 2" descr="Macintosh HD:Applications:Microsoft Office 2004:Office:PPT_IB_SupportFiles:Images:15529_CH12_FIG120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122" y="1666783"/>
              <a:ext cx="3017487" cy="444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249989" y="1234464"/>
              <a:ext cx="598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</a:rPr>
                <a:t>Top</a:t>
              </a:r>
              <a:endParaRPr lang="en-US" sz="2000" dirty="0">
                <a:solidFill>
                  <a:srgbClr val="0033C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09341" y="1234464"/>
              <a:ext cx="997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</a:rPr>
                <a:t>Bottom</a:t>
              </a:r>
              <a:endParaRPr lang="en-US" sz="2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15170" y="2176056"/>
            <a:ext cx="117682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starting tile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7587" y="6172170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2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  <a:r>
              <a:rPr lang="en-US" dirty="0" smtClean="0"/>
              <a:t>that </a:t>
            </a:r>
            <a:r>
              <a:rPr lang="en-US" dirty="0"/>
              <a:t>the MPCP is Undecidable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329185"/>
              </p:ext>
            </p:extLst>
          </p:nvPr>
        </p:nvGraphicFramePr>
        <p:xfrm>
          <a:off x="481365" y="1417342"/>
          <a:ext cx="3450562" cy="36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3" imgW="1689100" imgH="177800" progId="Equation.3">
                  <p:embed/>
                </p:oleObj>
              </mc:Choice>
              <mc:Fallback>
                <p:oleObj name="Equation" r:id="rId3" imgW="1689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365" y="1417342"/>
                        <a:ext cx="3450562" cy="363217"/>
                      </a:xfrm>
                      <a:prstGeom prst="rect">
                        <a:avLst/>
                      </a:prstGeom>
                      <a:solidFill>
                        <a:srgbClr val="FFFFC2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creen Shot 2016-04-28 at 12.25.2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2423171"/>
            <a:ext cx="3017487" cy="1083364"/>
          </a:xfrm>
          <a:prstGeom prst="rect">
            <a:avLst/>
          </a:prstGeom>
        </p:spPr>
      </p:pic>
      <p:pic>
        <p:nvPicPr>
          <p:cNvPr id="11" name="Picture 10" descr="Screen Shot 2016-04-28 at 12.25.4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3699186"/>
            <a:ext cx="4663439" cy="1101399"/>
          </a:xfrm>
          <a:prstGeom prst="rect">
            <a:avLst/>
          </a:prstGeom>
        </p:spPr>
      </p:pic>
      <p:pic>
        <p:nvPicPr>
          <p:cNvPr id="12" name="Picture 11" descr="Screen Shot 2016-04-28 at 12.26.0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4892024"/>
            <a:ext cx="7132242" cy="112383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217902" y="1234464"/>
            <a:ext cx="2285975" cy="3474682"/>
            <a:chOff x="5760707" y="1143025"/>
            <a:chExt cx="2285975" cy="3474682"/>
          </a:xfrm>
        </p:grpSpPr>
        <p:pic>
          <p:nvPicPr>
            <p:cNvPr id="14" name="Picture 2" descr="Macintosh HD:Applications:Microsoft Office 2004:Office:PPT_IB_SupportFiles:Images:15529_CH12_FIG1209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707" y="1450808"/>
              <a:ext cx="2285975" cy="316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400780" y="1143025"/>
              <a:ext cx="5154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Top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03319" y="1143025"/>
              <a:ext cx="8346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Bottom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97587" y="6172170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  <a:r>
              <a:rPr lang="en-US" dirty="0" smtClean="0"/>
              <a:t>that </a:t>
            </a:r>
            <a:r>
              <a:rPr lang="en-US" dirty="0"/>
              <a:t>the MPCP is Undecidable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6-04-28 at 12.2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5" y="1227256"/>
            <a:ext cx="7132242" cy="112383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6080406" y="3337561"/>
            <a:ext cx="2285975" cy="3474682"/>
            <a:chOff x="5760707" y="1143025"/>
            <a:chExt cx="2285975" cy="3474682"/>
          </a:xfrm>
        </p:grpSpPr>
        <p:pic>
          <p:nvPicPr>
            <p:cNvPr id="70" name="Picture 2" descr="Macintosh HD:Applications:Microsoft Office 2004:Office:PPT_IB_SupportFiles:Images:15529_CH12_FIG120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707" y="1450808"/>
              <a:ext cx="2285975" cy="316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6400780" y="1143025"/>
              <a:ext cx="5154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Top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03319" y="1143025"/>
              <a:ext cx="8346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Bottom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73" name="Content Placeholder 2"/>
          <p:cNvSpPr>
            <a:spLocks noGrp="1"/>
          </p:cNvSpPr>
          <p:nvPr>
            <p:ph idx="1"/>
          </p:nvPr>
        </p:nvSpPr>
        <p:spPr>
          <a:xfrm>
            <a:off x="457200" y="3378806"/>
            <a:ext cx="5394946" cy="2793364"/>
          </a:xfrm>
        </p:spPr>
        <p:txBody>
          <a:bodyPr/>
          <a:lstStyle/>
          <a:p>
            <a:r>
              <a:rPr lang="en-US" sz="2400" dirty="0" smtClean="0"/>
              <a:t>Let </a:t>
            </a:r>
            <a:r>
              <a:rPr lang="en-US" sz="2400" i="1" dirty="0">
                <a:latin typeface="Times New Roman"/>
                <a:cs typeface="Times New Roman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 = (</a:t>
            </a:r>
            <a:r>
              <a:rPr lang="en-US" sz="2400" i="1" dirty="0">
                <a:latin typeface="Times New Roman"/>
                <a:cs typeface="Times New Roman"/>
              </a:rPr>
              <a:t>V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i="1" dirty="0"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i="1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i="1" dirty="0"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) </a:t>
            </a:r>
            <a:r>
              <a:rPr lang="en-US" sz="2400" dirty="0" smtClean="0"/>
              <a:t>be any unrestricted grammar and </a:t>
            </a:r>
            <a:br>
              <a:rPr lang="en-US" sz="2400" dirty="0" smtClean="0"/>
            </a:b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be any string in </a:t>
            </a:r>
            <a:r>
              <a:rPr lang="en-US" sz="2400" i="1" dirty="0" smtClean="0">
                <a:latin typeface="Times New Roman"/>
                <a:cs typeface="Times New Roman"/>
              </a:rPr>
              <a:t>T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+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Construct a collection of </a:t>
            </a:r>
            <a:r>
              <a:rPr lang="en-US" sz="2400" dirty="0" smtClean="0"/>
              <a:t>domino </a:t>
            </a:r>
            <a:r>
              <a:rPr lang="en-US" sz="2400" dirty="0" smtClean="0"/>
              <a:t>tiles </a:t>
            </a:r>
            <a:r>
              <a:rPr lang="en-US" sz="2400" dirty="0" smtClean="0"/>
              <a:t>from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and </a:t>
            </a:r>
            <a:r>
              <a:rPr lang="en-US" sz="2400" i="1" dirty="0">
                <a:latin typeface="Times New Roman"/>
                <a:cs typeface="Times New Roman"/>
              </a:rPr>
              <a:t>G</a:t>
            </a:r>
            <a:r>
              <a:rPr lang="en-US" sz="2400" dirty="0" smtClean="0"/>
              <a:t>’s productions.</a:t>
            </a:r>
            <a:endParaRPr lang="en-US" sz="2400" dirty="0" smtClean="0"/>
          </a:p>
          <a:p>
            <a:r>
              <a:rPr lang="en-US" sz="2400" dirty="0" smtClean="0"/>
              <a:t>Then the </a:t>
            </a:r>
            <a:r>
              <a:rPr lang="en-US" sz="2400" dirty="0" smtClean="0"/>
              <a:t>domino tiles </a:t>
            </a:r>
            <a:r>
              <a:rPr lang="en-US" sz="2400" dirty="0" smtClean="0"/>
              <a:t>have </a:t>
            </a:r>
            <a:r>
              <a:rPr lang="en-US" sz="2400" dirty="0" smtClean="0"/>
              <a:t>a </a:t>
            </a:r>
            <a:r>
              <a:rPr lang="en-US" sz="2400" dirty="0" smtClean="0"/>
              <a:t>match if and only if                . </a:t>
            </a:r>
            <a:endParaRPr lang="en-US" sz="2400" dirty="0"/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681415"/>
              </p:ext>
            </p:extLst>
          </p:nvPr>
        </p:nvGraphicFramePr>
        <p:xfrm>
          <a:off x="3657610" y="5762523"/>
          <a:ext cx="1280146" cy="40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7" name="Equation" r:id="rId5" imgW="635000" imgH="203200" progId="Equation.3">
                  <p:embed/>
                </p:oleObj>
              </mc:Choice>
              <mc:Fallback>
                <p:oleObj name="Equation" r:id="rId5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10" y="5762523"/>
                        <a:ext cx="1280146" cy="40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5" name="Group 84"/>
          <p:cNvGrpSpPr/>
          <p:nvPr/>
        </p:nvGrpSpPr>
        <p:grpSpPr>
          <a:xfrm>
            <a:off x="1456720" y="2447444"/>
            <a:ext cx="590900" cy="892799"/>
            <a:chOff x="450891" y="2447444"/>
            <a:chExt cx="590900" cy="892799"/>
          </a:xfrm>
        </p:grpSpPr>
        <p:grpSp>
          <p:nvGrpSpPr>
            <p:cNvPr id="59" name="Group 58"/>
            <p:cNvGrpSpPr/>
            <p:nvPr/>
          </p:nvGrpSpPr>
          <p:grpSpPr>
            <a:xfrm>
              <a:off x="450891" y="2447444"/>
              <a:ext cx="590900" cy="672882"/>
              <a:chOff x="450891" y="2637226"/>
              <a:chExt cx="590900" cy="672882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454066" y="2637226"/>
                <a:ext cx="584550" cy="333116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53200" y="2971554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5991663"/>
                  </p:ext>
                </p:extLst>
              </p:nvPr>
            </p:nvGraphicFramePr>
            <p:xfrm>
              <a:off x="450891" y="2708665"/>
              <a:ext cx="590900" cy="2400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88" name="Equation" r:id="rId7" imgW="406400" imgH="165100" progId="Equation.3">
                      <p:embed/>
                    </p:oleObj>
                  </mc:Choice>
                  <mc:Fallback>
                    <p:oleObj name="Equation" r:id="rId7" imgW="4064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50891" y="2708665"/>
                            <a:ext cx="590900" cy="24005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553771" y="2952721"/>
                <a:ext cx="385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F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40123" y="3063244"/>
              <a:ext cx="270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097899" y="2431264"/>
            <a:ext cx="730889" cy="908979"/>
            <a:chOff x="1092070" y="2431264"/>
            <a:chExt cx="730889" cy="908979"/>
          </a:xfrm>
        </p:grpSpPr>
        <p:grpSp>
          <p:nvGrpSpPr>
            <p:cNvPr id="60" name="Group 59"/>
            <p:cNvGrpSpPr/>
            <p:nvPr/>
          </p:nvGrpSpPr>
          <p:grpSpPr>
            <a:xfrm>
              <a:off x="1092070" y="2431264"/>
              <a:ext cx="730889" cy="689062"/>
              <a:chOff x="1245761" y="2629136"/>
              <a:chExt cx="730889" cy="68906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254046" y="2639879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45761" y="2629136"/>
                <a:ext cx="730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aABb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54046" y="2979644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391367" y="2952720"/>
                <a:ext cx="36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S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188757" y="3063244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endParaRPr lang="en-US" sz="12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69515" y="2442007"/>
            <a:ext cx="586282" cy="898236"/>
            <a:chOff x="1763686" y="2442007"/>
            <a:chExt cx="586282" cy="898236"/>
          </a:xfrm>
        </p:grpSpPr>
        <p:grpSp>
          <p:nvGrpSpPr>
            <p:cNvPr id="61" name="Group 60"/>
            <p:cNvGrpSpPr/>
            <p:nvPr/>
          </p:nvGrpSpPr>
          <p:grpSpPr>
            <a:xfrm>
              <a:off x="1763686" y="2442007"/>
              <a:ext cx="586282" cy="678319"/>
              <a:chOff x="2022534" y="2639879"/>
              <a:chExt cx="586282" cy="67831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022534" y="2639879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22534" y="2979644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2438366"/>
                  </p:ext>
                </p:extLst>
              </p:nvPr>
            </p:nvGraphicFramePr>
            <p:xfrm>
              <a:off x="2156908" y="2725894"/>
              <a:ext cx="327025" cy="204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89" name="Equation" r:id="rId9" imgW="203200" imgH="127000" progId="Equation.3">
                      <p:embed/>
                    </p:oleObj>
                  </mc:Choice>
                  <mc:Fallback>
                    <p:oleObj name="Equation" r:id="rId9" imgW="203200" imgH="127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156908" y="2725894"/>
                            <a:ext cx="327025" cy="2047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3732998"/>
                  </p:ext>
                </p:extLst>
              </p:nvPr>
            </p:nvGraphicFramePr>
            <p:xfrm>
              <a:off x="2156908" y="3041391"/>
              <a:ext cx="327025" cy="204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90" name="Equation" r:id="rId11" imgW="203200" imgH="127000" progId="Equation.3">
                      <p:embed/>
                    </p:oleObj>
                  </mc:Choice>
                  <mc:Fallback>
                    <p:oleObj name="Equation" r:id="rId11" imgW="203200" imgH="127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156908" y="3041391"/>
                            <a:ext cx="327025" cy="2047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7" name="TextBox 76"/>
            <p:cNvSpPr txBox="1"/>
            <p:nvPr/>
          </p:nvSpPr>
          <p:spPr>
            <a:xfrm>
              <a:off x="1920269" y="3063244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14</a:t>
              </a:r>
              <a:endParaRPr lang="en-US" sz="12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424741" y="2423171"/>
            <a:ext cx="586282" cy="917072"/>
            <a:chOff x="2418912" y="2423171"/>
            <a:chExt cx="586282" cy="917072"/>
          </a:xfrm>
        </p:grpSpPr>
        <p:grpSp>
          <p:nvGrpSpPr>
            <p:cNvPr id="62" name="Group 61"/>
            <p:cNvGrpSpPr/>
            <p:nvPr/>
          </p:nvGrpSpPr>
          <p:grpSpPr>
            <a:xfrm>
              <a:off x="2418912" y="2423171"/>
              <a:ext cx="586282" cy="697155"/>
              <a:chOff x="2823380" y="2621043"/>
              <a:chExt cx="586282" cy="69715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823380" y="2639879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823380" y="2979644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60701" y="2952720"/>
                <a:ext cx="36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60701" y="2621043"/>
                <a:ext cx="36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2560342" y="3063244"/>
              <a:ext cx="270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en-US" sz="12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088068" y="2423171"/>
            <a:ext cx="586282" cy="917072"/>
            <a:chOff x="3082239" y="2423171"/>
            <a:chExt cx="586282" cy="917072"/>
          </a:xfrm>
        </p:grpSpPr>
        <p:grpSp>
          <p:nvGrpSpPr>
            <p:cNvPr id="63" name="Group 62"/>
            <p:cNvGrpSpPr/>
            <p:nvPr/>
          </p:nvGrpSpPr>
          <p:grpSpPr>
            <a:xfrm>
              <a:off x="3082239" y="2423171"/>
              <a:ext cx="586282" cy="697155"/>
              <a:chOff x="3543332" y="2621043"/>
              <a:chExt cx="586282" cy="69715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543332" y="2639879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43332" y="2979644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680653" y="2952720"/>
                <a:ext cx="3736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680653" y="2621043"/>
                <a:ext cx="3736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200415" y="3063244"/>
              <a:ext cx="270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</a:t>
              </a:r>
              <a:endParaRPr lang="en-US" sz="12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751396" y="2423171"/>
            <a:ext cx="586282" cy="917072"/>
            <a:chOff x="3745567" y="2423171"/>
            <a:chExt cx="586282" cy="917072"/>
          </a:xfrm>
        </p:grpSpPr>
        <p:grpSp>
          <p:nvGrpSpPr>
            <p:cNvPr id="64" name="Group 63"/>
            <p:cNvGrpSpPr/>
            <p:nvPr/>
          </p:nvGrpSpPr>
          <p:grpSpPr>
            <a:xfrm>
              <a:off x="3745567" y="2423171"/>
              <a:ext cx="586282" cy="697155"/>
              <a:chOff x="4263284" y="2621043"/>
              <a:chExt cx="586282" cy="69715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4263284" y="2639879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263284" y="2979644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360160" y="2952720"/>
                <a:ext cx="47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Bb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00605" y="2621043"/>
                <a:ext cx="388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C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840488" y="3063244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12</a:t>
              </a:r>
              <a:endParaRPr lang="en-US" sz="12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422811" y="2442007"/>
            <a:ext cx="586282" cy="898236"/>
            <a:chOff x="4416982" y="2442007"/>
            <a:chExt cx="586282" cy="898236"/>
          </a:xfrm>
        </p:grpSpPr>
        <p:grpSp>
          <p:nvGrpSpPr>
            <p:cNvPr id="65" name="Group 64"/>
            <p:cNvGrpSpPr/>
            <p:nvPr/>
          </p:nvGrpSpPr>
          <p:grpSpPr>
            <a:xfrm>
              <a:off x="4416982" y="2442007"/>
              <a:ext cx="586282" cy="678319"/>
              <a:chOff x="4950879" y="2639879"/>
              <a:chExt cx="586282" cy="678319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950879" y="2639879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50879" y="2979644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graphicFrame>
            <p:nvGraphicFramePr>
              <p:cNvPr id="44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3063690"/>
                  </p:ext>
                </p:extLst>
              </p:nvPr>
            </p:nvGraphicFramePr>
            <p:xfrm>
              <a:off x="5085253" y="2725894"/>
              <a:ext cx="327025" cy="204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91" name="Equation" r:id="rId12" imgW="203200" imgH="127000" progId="Equation.3">
                      <p:embed/>
                    </p:oleObj>
                  </mc:Choice>
                  <mc:Fallback>
                    <p:oleObj name="Equation" r:id="rId12" imgW="203200" imgH="127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5085253" y="2725894"/>
                            <a:ext cx="327025" cy="2047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7329912"/>
                  </p:ext>
                </p:extLst>
              </p:nvPr>
            </p:nvGraphicFramePr>
            <p:xfrm>
              <a:off x="5085253" y="3041391"/>
              <a:ext cx="327025" cy="204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92" name="Equation" r:id="rId13" imgW="203200" imgH="127000" progId="Equation.3">
                      <p:embed/>
                    </p:oleObj>
                  </mc:Choice>
                  <mc:Fallback>
                    <p:oleObj name="Equation" r:id="rId13" imgW="203200" imgH="127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5085253" y="3041391"/>
                            <a:ext cx="327025" cy="2047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1" name="TextBox 80"/>
            <p:cNvSpPr txBox="1"/>
            <p:nvPr/>
          </p:nvSpPr>
          <p:spPr>
            <a:xfrm>
              <a:off x="4480561" y="3063244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14</a:t>
              </a:r>
              <a:endParaRPr lang="en-US" sz="12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069959" y="2423171"/>
            <a:ext cx="586282" cy="917072"/>
            <a:chOff x="5064130" y="2423171"/>
            <a:chExt cx="586282" cy="917072"/>
          </a:xfrm>
        </p:grpSpPr>
        <p:grpSp>
          <p:nvGrpSpPr>
            <p:cNvPr id="66" name="Group 65"/>
            <p:cNvGrpSpPr/>
            <p:nvPr/>
          </p:nvGrpSpPr>
          <p:grpSpPr>
            <a:xfrm>
              <a:off x="5064130" y="2423171"/>
              <a:ext cx="586282" cy="697155"/>
              <a:chOff x="5646563" y="2621043"/>
              <a:chExt cx="586282" cy="69715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646563" y="2639879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46563" y="2979644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83884" y="2952720"/>
                <a:ext cx="36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783884" y="2621043"/>
                <a:ext cx="36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a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5212073" y="3063244"/>
              <a:ext cx="270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717107" y="2423171"/>
            <a:ext cx="612767" cy="917072"/>
            <a:chOff x="5711278" y="2423171"/>
            <a:chExt cx="612767" cy="917072"/>
          </a:xfrm>
        </p:grpSpPr>
        <p:grpSp>
          <p:nvGrpSpPr>
            <p:cNvPr id="67" name="Group 66"/>
            <p:cNvGrpSpPr/>
            <p:nvPr/>
          </p:nvGrpSpPr>
          <p:grpSpPr>
            <a:xfrm>
              <a:off x="5711278" y="2423171"/>
              <a:ext cx="612767" cy="697155"/>
              <a:chOff x="6358426" y="2621043"/>
              <a:chExt cx="612767" cy="69715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358426" y="2639879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358426" y="2979644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22946" y="2952720"/>
                <a:ext cx="5141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AC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422946" y="2621043"/>
                <a:ext cx="5482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latin typeface="Times New Roman"/>
                    <a:cs typeface="Times New Roman"/>
                  </a:rPr>
                  <a:t>aac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5852146" y="3063244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13</a:t>
              </a:r>
              <a:endParaRPr lang="en-US" sz="12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372345" y="2423171"/>
            <a:ext cx="1067597" cy="917072"/>
            <a:chOff x="6366516" y="2423171"/>
            <a:chExt cx="1067597" cy="917072"/>
          </a:xfrm>
        </p:grpSpPr>
        <p:grpSp>
          <p:nvGrpSpPr>
            <p:cNvPr id="68" name="Group 67"/>
            <p:cNvGrpSpPr/>
            <p:nvPr/>
          </p:nvGrpSpPr>
          <p:grpSpPr>
            <a:xfrm>
              <a:off x="6366516" y="2423171"/>
              <a:ext cx="1067597" cy="697155"/>
              <a:chOff x="7054110" y="2621043"/>
              <a:chExt cx="1067597" cy="69715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7054110" y="2639879"/>
                <a:ext cx="1067597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54110" y="2979644"/>
                <a:ext cx="1067597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450280" y="2621043"/>
                <a:ext cx="3773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E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8792022"/>
                  </p:ext>
                </p:extLst>
              </p:nvPr>
            </p:nvGraphicFramePr>
            <p:xfrm>
              <a:off x="7111297" y="3005789"/>
              <a:ext cx="1003300" cy="265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893" name="Equation" r:id="rId14" imgW="622300" imgH="165100" progId="Equation.3">
                      <p:embed/>
                    </p:oleObj>
                  </mc:Choice>
                  <mc:Fallback>
                    <p:oleObj name="Equation" r:id="rId14" imgW="6223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7111297" y="3005789"/>
                            <a:ext cx="1003300" cy="2651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4" name="TextBox 83"/>
            <p:cNvSpPr txBox="1"/>
            <p:nvPr/>
          </p:nvSpPr>
          <p:spPr>
            <a:xfrm>
              <a:off x="6766536" y="3063244"/>
              <a:ext cx="270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9</a:t>
              </a:r>
              <a:endParaRPr lang="en-US" sz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3189" y="2415125"/>
            <a:ext cx="857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Using</a:t>
            </a:r>
          </a:p>
          <a:p>
            <a:pPr algn="r"/>
            <a:r>
              <a:rPr lang="en-US" dirty="0" smtClean="0"/>
              <a:t>domino</a:t>
            </a:r>
          </a:p>
          <a:p>
            <a:pPr algn="r"/>
            <a:r>
              <a:rPr lang="en-US" dirty="0" smtClean="0"/>
              <a:t>tiles: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5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554512" y="1965976"/>
            <a:ext cx="6675048" cy="1188707"/>
            <a:chOff x="1554512" y="1965976"/>
            <a:chExt cx="6675048" cy="1188707"/>
          </a:xfrm>
        </p:grpSpPr>
        <p:sp>
          <p:nvSpPr>
            <p:cNvPr id="26" name="Rectangle 25"/>
            <p:cNvSpPr/>
            <p:nvPr/>
          </p:nvSpPr>
          <p:spPr bwMode="auto">
            <a:xfrm>
              <a:off x="1554512" y="1965976"/>
              <a:ext cx="5303463" cy="1188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586290"/>
                </p:ext>
              </p:extLst>
            </p:nvPr>
          </p:nvGraphicFramePr>
          <p:xfrm>
            <a:off x="7406609" y="2240293"/>
            <a:ext cx="822951" cy="263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0" name="Equation" r:id="rId3" imgW="635000" imgH="203200" progId="Equation.3">
                    <p:embed/>
                  </p:oleObj>
                </mc:Choice>
                <mc:Fallback>
                  <p:oleObj name="Equation" r:id="rId3" imgW="635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406609" y="2240293"/>
                          <a:ext cx="822951" cy="2633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691881"/>
                </p:ext>
              </p:extLst>
            </p:nvPr>
          </p:nvGraphicFramePr>
          <p:xfrm>
            <a:off x="7406644" y="2506673"/>
            <a:ext cx="8223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1" name="Equation" r:id="rId5" imgW="635000" imgH="215900" progId="Equation.3">
                    <p:embed/>
                  </p:oleObj>
                </mc:Choice>
                <mc:Fallback>
                  <p:oleObj name="Equation" r:id="rId5" imgW="635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06644" y="2506673"/>
                          <a:ext cx="822325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4297683" y="2148854"/>
            <a:ext cx="3108926" cy="731512"/>
            <a:chOff x="4114805" y="2148854"/>
            <a:chExt cx="3200365" cy="731512"/>
          </a:xfrm>
        </p:grpSpPr>
        <p:sp>
          <p:nvSpPr>
            <p:cNvPr id="10" name="TextBox 9"/>
            <p:cNvSpPr txBox="1"/>
            <p:nvPr/>
          </p:nvSpPr>
          <p:spPr>
            <a:xfrm>
              <a:off x="4114805" y="2240293"/>
              <a:ext cx="1028547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MPCP</a:t>
              </a:r>
            </a:p>
            <a:p>
              <a:r>
                <a:rPr lang="en-US" dirty="0" smtClean="0">
                  <a:latin typeface="+mn-lt"/>
                  <a:cs typeface="Times New Roman"/>
                </a:rPr>
                <a:t>algorithm</a:t>
              </a:r>
              <a:endParaRPr lang="en-US" dirty="0">
                <a:latin typeface="+mn-lt"/>
                <a:cs typeface="Times New Roman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120634" y="2405100"/>
              <a:ext cx="2194536" cy="180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5249989" y="2148854"/>
              <a:ext cx="1238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MPCP match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49989" y="2572589"/>
              <a:ext cx="1404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No </a:t>
              </a:r>
              <a:r>
                <a:rPr lang="en-US" sz="1400" dirty="0" smtClean="0"/>
                <a:t>MPCP</a:t>
              </a:r>
              <a:r>
                <a:rPr lang="en-US" sz="1200" dirty="0" smtClean="0"/>
                <a:t> match</a:t>
              </a:r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5120634" y="2606049"/>
              <a:ext cx="21945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the MPCP is Undecidable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325902"/>
            <a:ext cx="8412433" cy="4846267"/>
          </a:xfrm>
        </p:spPr>
        <p:txBody>
          <a:bodyPr/>
          <a:lstStyle/>
          <a:p>
            <a:r>
              <a:rPr lang="en-US" dirty="0" smtClean="0"/>
              <a:t>Assume the MPCP is </a:t>
            </a:r>
            <a:r>
              <a:rPr lang="en-US" u="sng" dirty="0" smtClean="0"/>
              <a:t>decidable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We’ve constructed an algorithm for the membership problem of unrestricted grammar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a contradiction, since we know that </a:t>
            </a:r>
            <a:br>
              <a:rPr lang="en-US" dirty="0" smtClean="0"/>
            </a:br>
            <a:r>
              <a:rPr lang="en-US" dirty="0" smtClean="0"/>
              <a:t>such an algorithm does </a:t>
            </a:r>
            <a:r>
              <a:rPr lang="en-US" u="sng" dirty="0" smtClean="0"/>
              <a:t>not</a:t>
            </a:r>
            <a:r>
              <a:rPr lang="en-US" dirty="0" smtClean="0"/>
              <a:t> exist.</a:t>
            </a:r>
          </a:p>
          <a:p>
            <a:r>
              <a:rPr lang="en-US" dirty="0" smtClean="0"/>
              <a:t>Therefore, there must </a:t>
            </a:r>
            <a:r>
              <a:rPr lang="en-US" u="sng" dirty="0" smtClean="0"/>
              <a:t>not</a:t>
            </a:r>
            <a:r>
              <a:rPr lang="en-US" dirty="0" smtClean="0"/>
              <a:t> be an algorithm for the MPCP, and so the </a:t>
            </a:r>
            <a:r>
              <a:rPr lang="en-US" u="sng" dirty="0" smtClean="0"/>
              <a:t>MPCP is undecidable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914440" y="2240293"/>
            <a:ext cx="3383243" cy="584776"/>
            <a:chOff x="882282" y="2240293"/>
            <a:chExt cx="3383243" cy="584776"/>
          </a:xfrm>
        </p:grpSpPr>
        <p:sp>
          <p:nvSpPr>
            <p:cNvPr id="9" name="TextBox 8"/>
            <p:cNvSpPr txBox="1"/>
            <p:nvPr/>
          </p:nvSpPr>
          <p:spPr>
            <a:xfrm>
              <a:off x="1888111" y="2240293"/>
              <a:ext cx="1952377" cy="584776"/>
            </a:xfrm>
            <a:prstGeom prst="rect">
              <a:avLst/>
            </a:prstGeom>
            <a:solidFill>
              <a:srgbClr val="ADE2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</a:t>
              </a:r>
              <a:r>
                <a:rPr lang="en-US" dirty="0" smtClean="0"/>
                <a:t>domino tiles</a:t>
              </a:r>
              <a:endParaRPr lang="en-US" dirty="0" smtClean="0"/>
            </a:p>
            <a:p>
              <a:r>
                <a:rPr lang="en-US" dirty="0" smtClean="0"/>
                <a:t>from </a:t>
              </a:r>
              <a:r>
                <a:rPr lang="en-US" i="1" dirty="0" smtClean="0">
                  <a:latin typeface="Times New Roman"/>
                  <a:cs typeface="Times New Roman"/>
                </a:rPr>
                <a:t>G</a:t>
              </a:r>
              <a:r>
                <a:rPr lang="en-US" dirty="0" smtClean="0"/>
                <a:t> and </a:t>
              </a:r>
              <a:r>
                <a:rPr lang="en-US" i="1" dirty="0" smtClean="0">
                  <a:latin typeface="Times New Roman"/>
                  <a:cs typeface="Times New Roman"/>
                </a:rPr>
                <a:t>w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cxnSp>
          <p:nvCxnSpPr>
            <p:cNvPr id="12" name="Straight Arrow Connector 11"/>
            <p:cNvCxnSpPr>
              <a:stCxn id="9" idx="3"/>
              <a:endCxn id="10" idx="1"/>
            </p:cNvCxnSpPr>
            <p:nvPr/>
          </p:nvCxnSpPr>
          <p:spPr bwMode="auto">
            <a:xfrm>
              <a:off x="3840488" y="2532681"/>
              <a:ext cx="42503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endCxn id="9" idx="1"/>
            </p:cNvCxnSpPr>
            <p:nvPr/>
          </p:nvCxnSpPr>
          <p:spPr bwMode="auto">
            <a:xfrm>
              <a:off x="882282" y="2514610"/>
              <a:ext cx="1005829" cy="180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1005879" y="2240293"/>
              <a:ext cx="5836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/>
                  <a:cs typeface="Times New Roman"/>
                </a:rPr>
                <a:t>G, w</a:t>
              </a:r>
              <a:endParaRPr lang="en-US" sz="1400" i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03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the </a:t>
            </a:r>
            <a:r>
              <a:rPr lang="en-US" dirty="0" smtClean="0"/>
              <a:t>PCP </a:t>
            </a:r>
            <a:r>
              <a:rPr lang="en-US" dirty="0"/>
              <a:t>is Undecidable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prove that the Post correspondence problem is undecidable, we will reduce the </a:t>
            </a:r>
            <a:r>
              <a:rPr lang="en-US" u="sng" dirty="0" smtClean="0"/>
              <a:t>modified</a:t>
            </a:r>
            <a:r>
              <a:rPr lang="en-US" dirty="0" smtClean="0"/>
              <a:t> Post correspondence problem (which we’ve just proven is undecidable) to it.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first create a new PCP collection of </a:t>
            </a:r>
            <a:r>
              <a:rPr lang="en-US" dirty="0" smtClean="0"/>
              <a:t>domino tiles based on the </a:t>
            </a:r>
            <a:r>
              <a:rPr lang="en-US" dirty="0" smtClean="0"/>
              <a:t>MPCP </a:t>
            </a:r>
            <a:r>
              <a:rPr lang="en-US" dirty="0" smtClean="0"/>
              <a:t>collection of tiles.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the </a:t>
            </a:r>
            <a:r>
              <a:rPr lang="en-US" dirty="0" smtClean="0"/>
              <a:t>PCP </a:t>
            </a:r>
            <a:r>
              <a:rPr lang="en-US" dirty="0"/>
              <a:t>is Undecidable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961"/>
            <a:ext cx="8320994" cy="5059648"/>
          </a:xfrm>
        </p:spPr>
        <p:txBody>
          <a:bodyPr/>
          <a:lstStyle/>
          <a:p>
            <a:r>
              <a:rPr lang="en-US" sz="2400" dirty="0" smtClean="0"/>
              <a:t>Suppose the MPCP dominoes have tiles 1, 2, </a:t>
            </a:r>
            <a:r>
              <a:rPr lang="is-IS" sz="2400" dirty="0" smtClean="0"/>
              <a:t>… </a:t>
            </a:r>
            <a:r>
              <a:rPr lang="is-IS" sz="2400" i="1" dirty="0" smtClean="0">
                <a:latin typeface="Times New Roman"/>
                <a:cs typeface="Times New Roman"/>
              </a:rPr>
              <a:t>n</a:t>
            </a:r>
            <a:r>
              <a:rPr lang="is-IS" sz="2400" dirty="0" smtClean="0"/>
              <a:t>.</a:t>
            </a:r>
          </a:p>
          <a:p>
            <a:pPr lvl="1"/>
            <a:r>
              <a:rPr lang="is-IS" sz="2000" dirty="0" smtClean="0"/>
              <a:t>Tile 1 is the starting tile.</a:t>
            </a:r>
            <a:endParaRPr lang="en-US" sz="2000" dirty="0" smtClean="0"/>
          </a:p>
          <a:p>
            <a:r>
              <a:rPr lang="en-US" sz="2400" dirty="0" smtClean="0"/>
              <a:t>Each PCP tile is a copy of the corresponding MPCP tile with the following changes:</a:t>
            </a:r>
          </a:p>
          <a:p>
            <a:pPr lvl="1"/>
            <a:r>
              <a:rPr lang="en-US" sz="2000" dirty="0" smtClean="0"/>
              <a:t>Introduce two special symbols,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sz="2000" dirty="0" smtClean="0"/>
              <a:t> and §.</a:t>
            </a:r>
          </a:p>
          <a:p>
            <a:pPr lvl="1"/>
            <a:r>
              <a:rPr lang="en-US" sz="2000" dirty="0" smtClean="0"/>
              <a:t>Into the </a:t>
            </a:r>
            <a:r>
              <a:rPr lang="en-US" sz="2000" dirty="0" smtClean="0"/>
              <a:t>top string </a:t>
            </a:r>
            <a:r>
              <a:rPr lang="en-US" sz="2000" dirty="0" smtClean="0"/>
              <a:t>of each tile, we insert the special symbol 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♮ </a:t>
            </a:r>
            <a:r>
              <a:rPr lang="en-US" sz="2000" u="sng" dirty="0" smtClean="0"/>
              <a:t>after</a:t>
            </a:r>
            <a:r>
              <a:rPr lang="en-US" sz="2000" dirty="0" smtClean="0"/>
              <a:t> each symbol.</a:t>
            </a:r>
          </a:p>
          <a:p>
            <a:pPr lvl="1"/>
            <a:r>
              <a:rPr lang="en-US" sz="2000" dirty="0" smtClean="0"/>
              <a:t>Into the </a:t>
            </a:r>
            <a:r>
              <a:rPr lang="en-US" sz="2000" dirty="0" smtClean="0"/>
              <a:t>bottom string </a:t>
            </a:r>
            <a:r>
              <a:rPr lang="en-US" sz="2000" dirty="0" smtClean="0"/>
              <a:t>of each tile, we insert the special symbol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sz="2000" dirty="0" smtClean="0"/>
              <a:t> </a:t>
            </a:r>
            <a:r>
              <a:rPr lang="en-US" sz="2000" u="sng" dirty="0" smtClean="0"/>
              <a:t>before</a:t>
            </a:r>
            <a:r>
              <a:rPr lang="en-US" sz="2000" dirty="0" smtClean="0"/>
              <a:t> each symbol.</a:t>
            </a:r>
          </a:p>
          <a:p>
            <a:pPr lvl="1"/>
            <a:r>
              <a:rPr lang="en-US" sz="2000" dirty="0" smtClean="0"/>
              <a:t>Let </a:t>
            </a:r>
            <a:r>
              <a:rPr lang="en-US" sz="2000" i="1" dirty="0" smtClean="0">
                <a:latin typeface="Times New Roman"/>
                <a:cs typeface="Times New Roman"/>
              </a:rPr>
              <a:t>y</a:t>
            </a:r>
            <a:r>
              <a:rPr lang="en-US" sz="2000" dirty="0" smtClean="0"/>
              <a:t> and </a:t>
            </a:r>
            <a:r>
              <a:rPr lang="en-US" sz="2000" i="1" dirty="0">
                <a:latin typeface="Times New Roman"/>
                <a:cs typeface="Times New Roman"/>
              </a:rPr>
              <a:t>z</a:t>
            </a:r>
            <a:r>
              <a:rPr lang="en-US" sz="2000" dirty="0" smtClean="0"/>
              <a:t> be the </a:t>
            </a:r>
            <a:r>
              <a:rPr lang="en-US" sz="2000" dirty="0" smtClean="0"/>
              <a:t>top string </a:t>
            </a:r>
            <a:r>
              <a:rPr lang="en-US" sz="2000" dirty="0" smtClean="0"/>
              <a:t>and </a:t>
            </a:r>
            <a:r>
              <a:rPr lang="en-US" sz="2000" dirty="0" smtClean="0"/>
              <a:t>bottom string</a:t>
            </a:r>
            <a:r>
              <a:rPr lang="en-US" sz="2000" dirty="0" smtClean="0"/>
              <a:t>, respectively, </a:t>
            </a:r>
            <a:br>
              <a:rPr lang="en-US" sz="2000" dirty="0" smtClean="0"/>
            </a:br>
            <a:r>
              <a:rPr lang="en-US" sz="2000" dirty="0" smtClean="0"/>
              <a:t>of PCP tile 1.</a:t>
            </a:r>
          </a:p>
          <a:p>
            <a:pPr lvl="1"/>
            <a:r>
              <a:rPr lang="en-US" sz="2000" dirty="0" smtClean="0"/>
              <a:t>Create a new PCP tile 0 with </a:t>
            </a:r>
            <a:r>
              <a:rPr lang="en-US" sz="2000" dirty="0" smtClean="0"/>
              <a:t>top string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sz="2000" i="1" dirty="0" smtClean="0">
                <a:latin typeface="Times New Roman"/>
                <a:cs typeface="Times New Roman"/>
              </a:rPr>
              <a:t>y</a:t>
            </a:r>
            <a:r>
              <a:rPr lang="en-US" sz="2000" dirty="0" smtClean="0"/>
              <a:t> and </a:t>
            </a:r>
            <a:r>
              <a:rPr lang="en-US" sz="2000" dirty="0" smtClean="0"/>
              <a:t>bottom string </a:t>
            </a:r>
            <a:r>
              <a:rPr lang="en-US" sz="2000" i="1" dirty="0">
                <a:latin typeface="Times New Roman"/>
                <a:cs typeface="Times New Roman"/>
              </a:rPr>
              <a:t>z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Create a new PCP tile </a:t>
            </a:r>
            <a:r>
              <a:rPr lang="en-US" sz="2000" i="1" dirty="0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+1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 smtClean="0"/>
              <a:t>top string </a:t>
            </a:r>
            <a:r>
              <a:rPr lang="en-US" sz="2000" dirty="0"/>
              <a:t>§</a:t>
            </a:r>
            <a:r>
              <a:rPr lang="en-US" sz="2000" dirty="0" smtClean="0"/>
              <a:t> and </a:t>
            </a:r>
            <a:r>
              <a:rPr lang="en-US" sz="2000" dirty="0" smtClean="0"/>
              <a:t>bottom string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sz="2000" dirty="0" smtClean="0"/>
              <a:t>§.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309341" y="5623536"/>
            <a:ext cx="586282" cy="917072"/>
            <a:chOff x="6309341" y="5623536"/>
            <a:chExt cx="586282" cy="917072"/>
          </a:xfrm>
        </p:grpSpPr>
        <p:grpSp>
          <p:nvGrpSpPr>
            <p:cNvPr id="15" name="Group 14"/>
            <p:cNvGrpSpPr/>
            <p:nvPr/>
          </p:nvGrpSpPr>
          <p:grpSpPr>
            <a:xfrm>
              <a:off x="6309341" y="5623536"/>
              <a:ext cx="586282" cy="697155"/>
              <a:chOff x="6309341" y="5806414"/>
              <a:chExt cx="586282" cy="69715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309341" y="5825250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309341" y="6165015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46662" y="6138091"/>
                <a:ext cx="3318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z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00780" y="5806414"/>
                <a:ext cx="4306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ＭＳ ゴシック"/>
                    <a:ea typeface="ＭＳ ゴシック"/>
                    <a:cs typeface="ＭＳ ゴシック"/>
                  </a:rPr>
                  <a:t>♮</a:t>
                </a:r>
                <a:r>
                  <a:rPr lang="en-US" i="1" dirty="0">
                    <a:latin typeface="Times New Roman"/>
                    <a:cs typeface="Times New Roman"/>
                  </a:rPr>
                  <a:t>y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92219" y="6263609"/>
              <a:ext cx="270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40853" y="5623536"/>
            <a:ext cx="586282" cy="917072"/>
            <a:chOff x="7040853" y="5623536"/>
            <a:chExt cx="586282" cy="917072"/>
          </a:xfrm>
        </p:grpSpPr>
        <p:grpSp>
          <p:nvGrpSpPr>
            <p:cNvPr id="16" name="Group 15"/>
            <p:cNvGrpSpPr/>
            <p:nvPr/>
          </p:nvGrpSpPr>
          <p:grpSpPr>
            <a:xfrm>
              <a:off x="7040853" y="5623536"/>
              <a:ext cx="586282" cy="697155"/>
              <a:chOff x="7040853" y="5806414"/>
              <a:chExt cx="586282" cy="69715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040853" y="5825250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40853" y="6165015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32292" y="6138091"/>
                <a:ext cx="453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ＭＳ ゴシック"/>
                    <a:ea typeface="ＭＳ ゴシック"/>
                    <a:cs typeface="ＭＳ ゴシック"/>
                  </a:rPr>
                  <a:t>♮</a:t>
                </a:r>
                <a:r>
                  <a:rPr lang="en-US" dirty="0"/>
                  <a:t>§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78174" y="5806414"/>
                <a:ext cx="3511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§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132292" y="6263609"/>
              <a:ext cx="43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/>
                  <a:cs typeface="Times New Roman"/>
                </a:rPr>
                <a:t>n</a:t>
              </a:r>
              <a:r>
                <a:rPr lang="en-US" sz="1200" dirty="0" smtClean="0">
                  <a:latin typeface="Times New Roman"/>
                  <a:cs typeface="Times New Roman"/>
                </a:rPr>
                <a:t>+1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65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the PCP is </a:t>
            </a:r>
            <a:r>
              <a:rPr lang="en-US" dirty="0" smtClean="0"/>
              <a:t>Undecidable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any PCP </a:t>
            </a:r>
            <a:r>
              <a:rPr lang="en-US" dirty="0" smtClean="0"/>
              <a:t>match must have </a:t>
            </a:r>
            <a:br>
              <a:rPr lang="en-US" dirty="0" smtClean="0"/>
            </a:br>
            <a:r>
              <a:rPr lang="en-US" dirty="0" smtClean="0"/>
              <a:t>tile 0 at the left end and tile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+1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at the right end.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If we ignore the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dirty="0"/>
              <a:t> and </a:t>
            </a:r>
            <a:r>
              <a:rPr lang="en-US" dirty="0" smtClean="0"/>
              <a:t>§ symbols, </a:t>
            </a:r>
            <a:br>
              <a:rPr lang="en-US" dirty="0" smtClean="0"/>
            </a:br>
            <a:r>
              <a:rPr lang="en-US" dirty="0" smtClean="0"/>
              <a:t>a PCP match corresponds to an MPCP match.</a:t>
            </a:r>
          </a:p>
          <a:p>
            <a:pPr lvl="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309341" y="1417342"/>
            <a:ext cx="1317794" cy="917072"/>
            <a:chOff x="6309341" y="5623536"/>
            <a:chExt cx="1317794" cy="917072"/>
          </a:xfrm>
        </p:grpSpPr>
        <p:grpSp>
          <p:nvGrpSpPr>
            <p:cNvPr id="6" name="Group 5"/>
            <p:cNvGrpSpPr/>
            <p:nvPr/>
          </p:nvGrpSpPr>
          <p:grpSpPr>
            <a:xfrm>
              <a:off x="6309341" y="5623536"/>
              <a:ext cx="586282" cy="697155"/>
              <a:chOff x="6309341" y="5806414"/>
              <a:chExt cx="586282" cy="69715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309341" y="5825250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09341" y="6165015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46662" y="6138091"/>
                <a:ext cx="3318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 New Roman"/>
                    <a:cs typeface="Times New Roman"/>
                  </a:rPr>
                  <a:t>z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00780" y="5806414"/>
                <a:ext cx="4306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ＭＳ ゴシック"/>
                    <a:ea typeface="ＭＳ ゴシック"/>
                    <a:cs typeface="ＭＳ ゴシック"/>
                  </a:rPr>
                  <a:t>♮</a:t>
                </a:r>
                <a:r>
                  <a:rPr lang="en-US" i="1" dirty="0">
                    <a:latin typeface="Times New Roman"/>
                    <a:cs typeface="Times New Roman"/>
                  </a:rPr>
                  <a:t>y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040853" y="5623536"/>
              <a:ext cx="586282" cy="697155"/>
              <a:chOff x="7040853" y="5806414"/>
              <a:chExt cx="586282" cy="69715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040853" y="5825250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40853" y="6165015"/>
                <a:ext cx="586282" cy="338554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32292" y="6138091"/>
                <a:ext cx="453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ＭＳ ゴシック"/>
                    <a:ea typeface="ＭＳ ゴシック"/>
                    <a:cs typeface="ＭＳ ゴシック"/>
                  </a:rPr>
                  <a:t>♮</a:t>
                </a:r>
                <a:r>
                  <a:rPr lang="en-US" dirty="0"/>
                  <a:t>§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78174" y="5806414"/>
                <a:ext cx="3511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§</a:t>
                </a:r>
                <a:endParaRPr lang="en-US" i="1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492219" y="6263609"/>
              <a:ext cx="270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32292" y="6263609"/>
              <a:ext cx="43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/>
                  <a:cs typeface="Times New Roman"/>
                </a:rPr>
                <a:t>n</a:t>
              </a:r>
              <a:r>
                <a:rPr lang="en-US" sz="1200" dirty="0" smtClean="0">
                  <a:latin typeface="Times New Roman"/>
                  <a:cs typeface="Times New Roman"/>
                </a:rPr>
                <a:t>+1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91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the PCP is Undecidable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/>
          </a:p>
          <a:p>
            <a:r>
              <a:rPr lang="en-US" dirty="0" smtClean="0"/>
              <a:t>If there is a PCP match, then there is a corresponding MPCP match.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125648"/>
              </p:ext>
            </p:extLst>
          </p:nvPr>
        </p:nvGraphicFramePr>
        <p:xfrm>
          <a:off x="2267230" y="2148300"/>
          <a:ext cx="2022596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0016"/>
                <a:gridCol w="805502"/>
                <a:gridCol w="9070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>
                          <a:latin typeface="Times New Roman"/>
                          <a:cs typeface="Times New Roman"/>
                        </a:rPr>
                        <a:t>i</a:t>
                      </a:r>
                      <a:endParaRPr lang="en-US" b="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Top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Bottom</a:t>
                      </a:r>
                      <a:endParaRPr lang="en-US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61406"/>
              </p:ext>
            </p:extLst>
          </p:nvPr>
        </p:nvGraphicFramePr>
        <p:xfrm>
          <a:off x="5194079" y="1746956"/>
          <a:ext cx="2103097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0016"/>
                <a:gridCol w="805502"/>
                <a:gridCol w="9875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 smtClean="0">
                          <a:latin typeface="Times New Roman"/>
                          <a:cs typeface="Times New Roman"/>
                        </a:rPr>
                        <a:t>i</a:t>
                      </a:r>
                      <a:endParaRPr lang="en-US" b="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Top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Bottom</a:t>
                      </a:r>
                      <a:endParaRPr lang="en-US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0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0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0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0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♮</a:t>
                      </a:r>
                      <a:r>
                        <a:rPr lang="en-US" sz="1800" dirty="0" smtClean="0"/>
                        <a:t>§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6665" y="178254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MPCP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7030" y="1408402"/>
            <a:ext cx="602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PCP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4462567" y="2879812"/>
            <a:ext cx="457195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30" y="4490126"/>
            <a:ext cx="25607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 = 0110110</a:t>
            </a:r>
          </a:p>
          <a:p>
            <a:r>
              <a:rPr lang="en-US" dirty="0" smtClean="0"/>
              <a:t>Match sequence 1, 4, 3,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195" y="4490126"/>
            <a:ext cx="2788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 =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dirty="0" smtClean="0"/>
              <a:t>0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dirty="0" smtClean="0"/>
              <a:t>1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dirty="0" smtClean="0"/>
              <a:t>1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dirty="0" smtClean="0"/>
              <a:t>0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dirty="0" smtClean="0"/>
              <a:t>1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dirty="0" smtClean="0"/>
              <a:t>1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dirty="0" smtClean="0"/>
              <a:t>0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♮</a:t>
            </a:r>
            <a:r>
              <a:rPr lang="en-US" dirty="0"/>
              <a:t>§</a:t>
            </a:r>
            <a:endParaRPr lang="en-US" dirty="0" smtClean="0"/>
          </a:p>
          <a:p>
            <a:r>
              <a:rPr lang="en-US" dirty="0" smtClean="0"/>
              <a:t>Match sequence 0, 4, 3, 2,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8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194586" y="2788927"/>
            <a:ext cx="6661635" cy="1188707"/>
            <a:chOff x="2194586" y="2788927"/>
            <a:chExt cx="6661635" cy="1188707"/>
          </a:xfrm>
        </p:grpSpPr>
        <p:sp>
          <p:nvSpPr>
            <p:cNvPr id="5" name="Rectangle 4"/>
            <p:cNvSpPr/>
            <p:nvPr/>
          </p:nvSpPr>
          <p:spPr bwMode="auto">
            <a:xfrm>
              <a:off x="2194586" y="2788927"/>
              <a:ext cx="4754828" cy="1188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37919" y="3063244"/>
              <a:ext cx="1238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MPCP match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7919" y="3337561"/>
              <a:ext cx="1518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 MPCP match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the PCP is Undecidable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325903"/>
            <a:ext cx="8229555" cy="4835525"/>
          </a:xfrm>
        </p:spPr>
        <p:txBody>
          <a:bodyPr/>
          <a:lstStyle/>
          <a:p>
            <a:r>
              <a:rPr lang="en-US" sz="2400" dirty="0" smtClean="0"/>
              <a:t>Assume that the </a:t>
            </a:r>
            <a:r>
              <a:rPr lang="en-US" sz="2400" dirty="0"/>
              <a:t>Post correspondence problem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 </a:t>
            </a:r>
            <a:r>
              <a:rPr lang="en-US" sz="2400" u="sng" dirty="0" smtClean="0"/>
              <a:t>decidable</a:t>
            </a:r>
            <a:r>
              <a:rPr lang="en-US" sz="2400" dirty="0" smtClean="0"/>
              <a:t>.</a:t>
            </a:r>
          </a:p>
          <a:p>
            <a:pPr lvl="4"/>
            <a:endParaRPr lang="en-US" sz="800" dirty="0" smtClean="0"/>
          </a:p>
          <a:p>
            <a:r>
              <a:rPr lang="en-US" sz="2400" dirty="0" smtClean="0"/>
              <a:t>Then we can construct the following machine: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But this machine decides the modified Post correspondence problem, which we’ve proven is undecidable.</a:t>
            </a:r>
          </a:p>
          <a:p>
            <a:pPr lvl="4"/>
            <a:endParaRPr lang="en-US" sz="800" dirty="0" smtClean="0"/>
          </a:p>
          <a:p>
            <a:r>
              <a:rPr lang="en-US" sz="2400" dirty="0" smtClean="0"/>
              <a:t>Therefore, there is no algorithm to decide the Post correspondence problem, and the </a:t>
            </a:r>
            <a:r>
              <a:rPr lang="en-US" sz="2400" u="sng" dirty="0" smtClean="0"/>
              <a:t>PCP is undecidable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206244" y="2971805"/>
            <a:ext cx="3200365" cy="731512"/>
            <a:chOff x="4206244" y="2971805"/>
            <a:chExt cx="3200365" cy="731512"/>
          </a:xfrm>
        </p:grpSpPr>
        <p:sp>
          <p:nvSpPr>
            <p:cNvPr id="7" name="TextBox 6"/>
            <p:cNvSpPr txBox="1"/>
            <p:nvPr/>
          </p:nvSpPr>
          <p:spPr>
            <a:xfrm>
              <a:off x="4206244" y="3063244"/>
              <a:ext cx="1028547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PCP </a:t>
              </a:r>
            </a:p>
            <a:p>
              <a:r>
                <a:rPr lang="en-US" dirty="0" smtClean="0">
                  <a:latin typeface="+mn-lt"/>
                  <a:cs typeface="Times New Roman"/>
                </a:rPr>
                <a:t>algorithm</a:t>
              </a:r>
              <a:endParaRPr lang="en-US" dirty="0">
                <a:latin typeface="+mn-lt"/>
                <a:cs typeface="Times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5212073" y="3228051"/>
              <a:ext cx="2194536" cy="180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5341428" y="2971805"/>
              <a:ext cx="1089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PCP match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41428" y="3395540"/>
              <a:ext cx="12551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No </a:t>
              </a:r>
              <a:r>
                <a:rPr lang="en-US" sz="1400" dirty="0" smtClean="0"/>
                <a:t>PCP</a:t>
              </a:r>
              <a:r>
                <a:rPr lang="en-US" sz="1200" dirty="0" smtClean="0"/>
                <a:t> match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212073" y="3429000"/>
              <a:ext cx="21945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548684" y="3029784"/>
            <a:ext cx="3657560" cy="618236"/>
            <a:chOff x="548684" y="3029784"/>
            <a:chExt cx="3657560" cy="618236"/>
          </a:xfrm>
        </p:grpSpPr>
        <p:sp>
          <p:nvSpPr>
            <p:cNvPr id="6" name="TextBox 5"/>
            <p:cNvSpPr txBox="1"/>
            <p:nvPr/>
          </p:nvSpPr>
          <p:spPr>
            <a:xfrm>
              <a:off x="2473339" y="3063244"/>
              <a:ext cx="1275710" cy="584776"/>
            </a:xfrm>
            <a:prstGeom prst="rect">
              <a:avLst/>
            </a:prstGeom>
            <a:solidFill>
              <a:srgbClr val="ADE2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Create PCP</a:t>
              </a:r>
            </a:p>
            <a:p>
              <a:r>
                <a:rPr lang="en-US" dirty="0" smtClean="0">
                  <a:latin typeface="+mj-lt"/>
                  <a:cs typeface="Times New Roman"/>
                </a:rPr>
                <a:t>dominoes</a:t>
              </a:r>
              <a:endParaRPr lang="en-US" dirty="0">
                <a:latin typeface="+mj-lt"/>
                <a:cs typeface="Times New Roman"/>
              </a:endParaRPr>
            </a:p>
          </p:txBody>
        </p:sp>
        <p:cxnSp>
          <p:nvCxnSpPr>
            <p:cNvPr id="8" name="Straight Arrow Connector 7"/>
            <p:cNvCxnSpPr>
              <a:stCxn id="6" idx="3"/>
              <a:endCxn id="7" idx="1"/>
            </p:cNvCxnSpPr>
            <p:nvPr/>
          </p:nvCxnSpPr>
          <p:spPr bwMode="auto">
            <a:xfrm>
              <a:off x="3749049" y="3355632"/>
              <a:ext cx="45719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>
              <a:endCxn id="6" idx="1"/>
            </p:cNvCxnSpPr>
            <p:nvPr/>
          </p:nvCxnSpPr>
          <p:spPr bwMode="auto">
            <a:xfrm>
              <a:off x="548684" y="3337561"/>
              <a:ext cx="1924655" cy="180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640123" y="3029784"/>
              <a:ext cx="15284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  <a:cs typeface="Times New Roman"/>
                </a:rPr>
                <a:t>MPCP dominoes</a:t>
              </a:r>
              <a:endParaRPr lang="en-US" sz="1400" dirty="0">
                <a:latin typeface="+mj-lt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40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State-Entry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595265" cy="4835525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be a Turing machine and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/>
              <a:t> one of its states.</a:t>
            </a:r>
          </a:p>
          <a:p>
            <a:r>
              <a:rPr lang="en-US" dirty="0" smtClean="0"/>
              <a:t>If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is applied to input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, is it decidable whether or not state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/>
              <a:t> is ever entered?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Reduce the </a:t>
            </a:r>
            <a:r>
              <a:rPr lang="en-US" dirty="0">
                <a:solidFill>
                  <a:srgbClr val="B23C00"/>
                </a:solidFill>
              </a:rPr>
              <a:t>halting problem </a:t>
            </a:r>
            <a:r>
              <a:rPr lang="en-US" dirty="0" smtClean="0">
                <a:solidFill>
                  <a:srgbClr val="B23C00"/>
                </a:solidFill>
              </a:rPr>
              <a:t>to this problem.</a:t>
            </a:r>
          </a:p>
          <a:p>
            <a:pPr lvl="1"/>
            <a:r>
              <a:rPr lang="en-US" dirty="0" smtClean="0"/>
              <a:t>Introduce a new state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new</a:t>
            </a:r>
            <a:r>
              <a:rPr lang="en-US" dirty="0" smtClean="0"/>
              <a:t> so that a transition </a:t>
            </a:r>
            <a:br>
              <a:rPr lang="en-US" dirty="0" smtClean="0"/>
            </a:br>
            <a:r>
              <a:rPr lang="en-US" dirty="0" smtClean="0"/>
              <a:t>leading to a final state </a:t>
            </a:r>
            <a:r>
              <a:rPr lang="en-US" i="1" dirty="0" err="1">
                <a:latin typeface="Times New Roman"/>
                <a:cs typeface="Times New Roman"/>
              </a:rPr>
              <a:t>q</a:t>
            </a:r>
            <a:r>
              <a:rPr lang="en-US" i="1" baseline="-25000" dirty="0" err="1">
                <a:latin typeface="Times New Roman"/>
                <a:cs typeface="Times New Roman"/>
              </a:rPr>
              <a:t>final</a:t>
            </a:r>
            <a:r>
              <a:rPr lang="en-US" dirty="0" smtClean="0"/>
              <a:t> leads to </a:t>
            </a:r>
            <a:r>
              <a:rPr lang="en-US" i="1" dirty="0" err="1">
                <a:latin typeface="Times New Roman"/>
                <a:cs typeface="Times New Roman"/>
              </a:rPr>
              <a:t>q</a:t>
            </a:r>
            <a:r>
              <a:rPr lang="en-US" i="1" baseline="-25000" dirty="0" err="1">
                <a:latin typeface="Times New Roman"/>
                <a:cs typeface="Times New Roman"/>
              </a:rPr>
              <a:t>new</a:t>
            </a:r>
            <a:r>
              <a:rPr lang="en-US" dirty="0"/>
              <a:t> </a:t>
            </a:r>
            <a:r>
              <a:rPr lang="en-US" dirty="0" smtClean="0"/>
              <a:t>instead.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Knowing whether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enters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new</a:t>
            </a:r>
            <a:r>
              <a:rPr lang="en-US" dirty="0" smtClean="0"/>
              <a:t> on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is equivalent to knowing whether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halts and accepts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Which is undecidable.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8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 of Problem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556" cy="4846267"/>
          </a:xfrm>
        </p:spPr>
        <p:txBody>
          <a:bodyPr/>
          <a:lstStyle/>
          <a:p>
            <a:r>
              <a:rPr lang="en-US" sz="2400" dirty="0"/>
              <a:t>Suppose the multiplication problem is “undecidable”.</a:t>
            </a:r>
          </a:p>
          <a:p>
            <a:pPr lvl="1"/>
            <a:r>
              <a:rPr lang="en-US" sz="2000" dirty="0" smtClean="0"/>
              <a:t>The calculator on your smart phone is broken, and the multiply function doesn’t always give the right answer.</a:t>
            </a:r>
          </a:p>
          <a:p>
            <a:r>
              <a:rPr lang="en-US" sz="2400" dirty="0" smtClean="0"/>
              <a:t>What about the addition problem?</a:t>
            </a:r>
          </a:p>
          <a:p>
            <a:r>
              <a:rPr lang="en-US" sz="2400" dirty="0" smtClean="0"/>
              <a:t>Assume we have an algorithm to add </a:t>
            </a:r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 + </a:t>
            </a:r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and </a:t>
            </a:r>
            <a:r>
              <a:rPr lang="en-US" sz="2400" i="1" dirty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 + </a:t>
            </a:r>
            <a:r>
              <a:rPr lang="en-US" sz="2400" i="1" dirty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 + </a:t>
            </a:r>
            <a:r>
              <a:rPr lang="en-US" sz="2400" i="1" dirty="0">
                <a:latin typeface="Times New Roman"/>
                <a:cs typeface="Times New Roman"/>
              </a:rPr>
              <a:t>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But </a:t>
            </a:r>
            <a:r>
              <a:rPr lang="en-US" sz="2400" i="1" dirty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 + </a:t>
            </a:r>
            <a:r>
              <a:rPr lang="en-US" sz="2400" i="1" dirty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is </a:t>
            </a:r>
            <a:r>
              <a:rPr lang="en-US" sz="2400" dirty="0" smtClean="0">
                <a:latin typeface="Times New Roman"/>
                <a:cs typeface="Times New Roman"/>
              </a:rPr>
              <a:t>2×</a:t>
            </a:r>
            <a:r>
              <a:rPr lang="en-US" sz="2400" i="1" dirty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and </a:t>
            </a:r>
            <a:r>
              <a:rPr lang="en-US" sz="2400" i="1" dirty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 + </a:t>
            </a:r>
            <a:r>
              <a:rPr lang="en-US" sz="2400" i="1" dirty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 + </a:t>
            </a:r>
            <a:r>
              <a:rPr lang="en-US" sz="2400" i="1" dirty="0">
                <a:latin typeface="Times New Roman"/>
                <a:cs typeface="Times New Roman"/>
              </a:rPr>
              <a:t>y</a:t>
            </a:r>
            <a:r>
              <a:rPr lang="en-US" sz="2400" dirty="0" smtClean="0"/>
              <a:t> is </a:t>
            </a:r>
            <a:r>
              <a:rPr lang="en-US" sz="2400" dirty="0" smtClean="0">
                <a:latin typeface="Times New Roman"/>
                <a:cs typeface="Times New Roman"/>
              </a:rPr>
              <a:t>3×</a:t>
            </a:r>
            <a:r>
              <a:rPr lang="en-US" sz="2400" i="1" dirty="0">
                <a:latin typeface="Times New Roman"/>
                <a:cs typeface="Times New Roman"/>
              </a:rPr>
              <a:t>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An algorithm to solve the addition problem would give us an algorithm to solve the multiplication problem.</a:t>
            </a:r>
          </a:p>
          <a:p>
            <a:r>
              <a:rPr lang="en-US" sz="2400" dirty="0" smtClean="0"/>
              <a:t>But multiplication </a:t>
            </a:r>
            <a:r>
              <a:rPr lang="en-US" sz="2400" dirty="0"/>
              <a:t>is “undecidable”, </a:t>
            </a:r>
            <a:r>
              <a:rPr lang="en-US" sz="2400" dirty="0" smtClean="0"/>
              <a:t>and so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addition </a:t>
            </a:r>
            <a:r>
              <a:rPr lang="en-US" sz="2400" dirty="0" smtClean="0"/>
              <a:t>algorithm must not exist.</a:t>
            </a:r>
            <a:endParaRPr lang="en-US" sz="2400" dirty="0"/>
          </a:p>
          <a:p>
            <a:pPr lvl="1"/>
            <a:r>
              <a:rPr lang="en-US" sz="2000" dirty="0" smtClean="0"/>
              <a:t>We reduced the “undecidable” multiplication problem to the addition problem to prove that the latter is also “undecidable”.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family </a:t>
            </a:r>
            <a:r>
              <a:rPr lang="en-US" dirty="0"/>
              <a:t>of languages associated with </a:t>
            </a:r>
            <a:r>
              <a:rPr lang="en-US" u="sng" dirty="0"/>
              <a:t>unrestricted grammars</a:t>
            </a:r>
            <a:r>
              <a:rPr lang="en-US" dirty="0"/>
              <a:t> is identical to the family of </a:t>
            </a:r>
            <a:r>
              <a:rPr lang="en-US" u="sng" dirty="0"/>
              <a:t>recursively enumerable languages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There does </a:t>
            </a:r>
            <a:r>
              <a:rPr lang="en-US" u="sng" dirty="0" smtClean="0"/>
              <a:t>not</a:t>
            </a:r>
            <a:r>
              <a:rPr lang="en-US" dirty="0" smtClean="0"/>
              <a:t> exist a </a:t>
            </a:r>
            <a:r>
              <a:rPr lang="en-US" dirty="0" smtClean="0">
                <a:solidFill>
                  <a:srgbClr val="B23C00"/>
                </a:solidFill>
              </a:rPr>
              <a:t>membership algorithm </a:t>
            </a:r>
            <a:r>
              <a:rPr lang="en-US" dirty="0" smtClean="0"/>
              <a:t>for recursively enumerable languages.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Emil Post </a:t>
            </a:r>
            <a:r>
              <a:rPr lang="en-US" dirty="0"/>
              <a:t>(Polish-American, 1897-1954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Proved that in 1936 that there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</a:t>
            </a:r>
            <a:r>
              <a:rPr lang="en-US" dirty="0"/>
              <a:t>that no algorithm can solve.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36" y="4709145"/>
            <a:ext cx="1280146" cy="174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2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Post Correspondence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34464"/>
            <a:ext cx="8503827" cy="4328136"/>
          </a:xfrm>
        </p:spPr>
        <p:txBody>
          <a:bodyPr/>
          <a:lstStyle/>
          <a:p>
            <a:r>
              <a:rPr lang="en-US" dirty="0" smtClean="0"/>
              <a:t>You have a collection of </a:t>
            </a:r>
            <a:r>
              <a:rPr lang="en-US" dirty="0" smtClean="0"/>
              <a:t>domino tiles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Each tile has a string at the top </a:t>
            </a:r>
            <a:br>
              <a:rPr lang="en-US" dirty="0" smtClean="0"/>
            </a:br>
            <a:r>
              <a:rPr lang="en-US" dirty="0" smtClean="0"/>
              <a:t>and a string at the bottom.</a:t>
            </a:r>
          </a:p>
          <a:p>
            <a:pPr lvl="1"/>
            <a:r>
              <a:rPr lang="en-US" dirty="0" smtClean="0"/>
              <a:t>All the strings are from the same alphabet.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match</a:t>
            </a:r>
            <a:r>
              <a:rPr lang="en-US" dirty="0" smtClean="0"/>
              <a:t>: Line up the tiles so that the concatenation of the top strings matches the concatenation of the bottom strings.</a:t>
            </a:r>
          </a:p>
          <a:p>
            <a:pPr lvl="1"/>
            <a:r>
              <a:rPr lang="en-US" dirty="0" smtClean="0"/>
              <a:t>Repetitions permitted and not all tiles need to be used.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 = {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}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645952" y="5559299"/>
            <a:ext cx="2103098" cy="612871"/>
            <a:chOff x="1645952" y="5376421"/>
            <a:chExt cx="2103098" cy="612871"/>
          </a:xfrm>
        </p:grpSpPr>
        <p:grpSp>
          <p:nvGrpSpPr>
            <p:cNvPr id="24" name="Group 23"/>
            <p:cNvGrpSpPr/>
            <p:nvPr/>
          </p:nvGrpSpPr>
          <p:grpSpPr>
            <a:xfrm>
              <a:off x="2762650" y="5376421"/>
              <a:ext cx="457196" cy="612871"/>
              <a:chOff x="1188756" y="5102104"/>
              <a:chExt cx="457196" cy="612871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188756" y="5440658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188756" y="5166341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67964" y="5102104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10908" y="5376421"/>
                <a:ext cx="41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ab</a:t>
                </a:r>
                <a:endParaRPr lang="en-US" dirty="0" smtClean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645952" y="5376421"/>
              <a:ext cx="457196" cy="612871"/>
              <a:chOff x="640123" y="5102104"/>
              <a:chExt cx="457196" cy="612871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640123" y="5440658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40123" y="5166341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9331" y="5102104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8035" y="5376421"/>
                <a:ext cx="4013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ca</a:t>
                </a:r>
                <a:endParaRPr lang="en-US" dirty="0" smtClean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291854" y="5376421"/>
              <a:ext cx="457196" cy="612871"/>
              <a:chOff x="1737390" y="5102104"/>
              <a:chExt cx="457196" cy="612871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1737390" y="5440658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1737390" y="5166341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65302" y="5102104"/>
                <a:ext cx="4013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ca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6598" y="5376421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175156" y="5376421"/>
              <a:ext cx="515486" cy="612871"/>
              <a:chOff x="2377464" y="5102104"/>
              <a:chExt cx="515486" cy="612871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2406609" y="5440658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406609" y="5166341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377464" y="5102104"/>
                <a:ext cx="5154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abc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491578" y="5376421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3931927" y="5559299"/>
            <a:ext cx="3350095" cy="612871"/>
            <a:chOff x="3931927" y="5376421"/>
            <a:chExt cx="3350095" cy="612871"/>
          </a:xfrm>
        </p:grpSpPr>
        <p:grpSp>
          <p:nvGrpSpPr>
            <p:cNvPr id="53" name="Group 52"/>
            <p:cNvGrpSpPr/>
            <p:nvPr/>
          </p:nvGrpSpPr>
          <p:grpSpPr>
            <a:xfrm>
              <a:off x="4572000" y="5376421"/>
              <a:ext cx="457196" cy="612871"/>
              <a:chOff x="1188756" y="5102104"/>
              <a:chExt cx="457196" cy="612871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1188756" y="5440658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188756" y="5166341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67964" y="5102104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210908" y="5376421"/>
                <a:ext cx="41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ab</a:t>
                </a:r>
                <a:endParaRPr lang="en-US" dirty="0" smtClean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20634" y="5376421"/>
              <a:ext cx="457196" cy="612871"/>
              <a:chOff x="640123" y="5102104"/>
              <a:chExt cx="457196" cy="612871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640123" y="5440658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640123" y="5166341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19331" y="5102104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68035" y="5376421"/>
                <a:ext cx="4013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ca</a:t>
                </a:r>
                <a:endParaRPr lang="en-US" dirty="0" smtClean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669268" y="5376421"/>
              <a:ext cx="457196" cy="612871"/>
              <a:chOff x="1737390" y="5102104"/>
              <a:chExt cx="457196" cy="612871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1737390" y="5440658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737390" y="5166341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765302" y="5102104"/>
                <a:ext cx="4013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ca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16598" y="5376421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217902" y="5376421"/>
              <a:ext cx="457196" cy="612871"/>
              <a:chOff x="2536956" y="5166341"/>
              <a:chExt cx="457196" cy="612871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2536956" y="5504895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2536956" y="5230578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616164" y="5166341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559108" y="5440658"/>
                <a:ext cx="41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ab</a:t>
                </a:r>
                <a:endParaRPr lang="en-US" dirty="0" smtClean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766536" y="5376421"/>
              <a:ext cx="515486" cy="612871"/>
              <a:chOff x="2377464" y="5102104"/>
              <a:chExt cx="515486" cy="612871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2406609" y="5440658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2406609" y="5166341"/>
                <a:ext cx="457196" cy="274317"/>
              </a:xfrm>
              <a:prstGeom prst="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377464" y="5102104"/>
                <a:ext cx="5154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abc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491578" y="5376421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</a:p>
            </p:txBody>
          </p:sp>
        </p:grpSp>
        <p:sp>
          <p:nvSpPr>
            <p:cNvPr id="78" name="Right Arrow 77"/>
            <p:cNvSpPr/>
            <p:nvPr/>
          </p:nvSpPr>
          <p:spPr bwMode="auto">
            <a:xfrm>
              <a:off x="3931927" y="5623536"/>
              <a:ext cx="457195" cy="274317"/>
            </a:xfrm>
            <a:prstGeom prst="rightArrow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92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Post Correspondence Problem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collections of tiles </a:t>
            </a:r>
            <a:r>
              <a:rPr lang="en-US" dirty="0" smtClean="0"/>
              <a:t>cannot be matched.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Every top string is longer than every bottom string.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Post Correspondence Problem </a:t>
            </a:r>
            <a:r>
              <a:rPr lang="en-US" dirty="0" smtClean="0"/>
              <a:t>(PCP):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Determine whether a collection of </a:t>
            </a:r>
            <a:r>
              <a:rPr lang="en-US" dirty="0" smtClean="0"/>
              <a:t>domino tiles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a match.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There is </a:t>
            </a:r>
            <a:r>
              <a:rPr lang="en-US" u="sng" dirty="0" smtClean="0"/>
              <a:t>no</a:t>
            </a:r>
            <a:r>
              <a:rPr lang="en-US" dirty="0" smtClean="0"/>
              <a:t> algorithm to solve the PCP.</a:t>
            </a:r>
          </a:p>
          <a:p>
            <a:r>
              <a:rPr lang="en-US" dirty="0" smtClean="0"/>
              <a:t>Therefore, the </a:t>
            </a:r>
            <a:r>
              <a:rPr lang="en-US" dirty="0" smtClean="0">
                <a:solidFill>
                  <a:srgbClr val="B23C00"/>
                </a:solidFill>
              </a:rPr>
              <a:t>PCP is undecidable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357685" y="1993178"/>
            <a:ext cx="457196" cy="612871"/>
            <a:chOff x="2743220" y="2423171"/>
            <a:chExt cx="457196" cy="612871"/>
          </a:xfrm>
        </p:grpSpPr>
        <p:sp>
          <p:nvSpPr>
            <p:cNvPr id="6" name="Rectangle 5"/>
            <p:cNvSpPr/>
            <p:nvPr/>
          </p:nvSpPr>
          <p:spPr bwMode="auto">
            <a:xfrm>
              <a:off x="2743220" y="2761725"/>
              <a:ext cx="457196" cy="274317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743220" y="2487408"/>
              <a:ext cx="457196" cy="274317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71132" y="2423171"/>
              <a:ext cx="40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22428" y="2697488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66093" y="1993178"/>
            <a:ext cx="515486" cy="612871"/>
            <a:chOff x="2180916" y="2423171"/>
            <a:chExt cx="515486" cy="61287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210061" y="2761725"/>
              <a:ext cx="457196" cy="274317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10061" y="2487408"/>
              <a:ext cx="457196" cy="274317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80916" y="2423171"/>
              <a:ext cx="5154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abc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32213" y="2697488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ab</a:t>
              </a:r>
              <a:endParaRPr lang="en-US" dirty="0" smtClean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90987" y="1993178"/>
            <a:ext cx="503964" cy="612871"/>
            <a:chOff x="3305810" y="2423171"/>
            <a:chExt cx="503964" cy="61287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329194" y="2761725"/>
              <a:ext cx="457196" cy="274317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329194" y="2487408"/>
              <a:ext cx="457196" cy="274317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05810" y="2423171"/>
              <a:ext cx="50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acc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08402" y="269748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52146" y="2148854"/>
            <a:ext cx="105139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Why not?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7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Modified </a:t>
            </a:r>
            <a:r>
              <a:rPr lang="en-US" dirty="0"/>
              <a:t>Post Correspondence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prove that the PCP is undecidable, we first consider the </a:t>
            </a:r>
            <a:r>
              <a:rPr lang="en-US" dirty="0" smtClean="0">
                <a:solidFill>
                  <a:srgbClr val="B23C00"/>
                </a:solidFill>
              </a:rPr>
              <a:t>Modified Post Correspondence Problem</a:t>
            </a:r>
            <a:r>
              <a:rPr lang="en-US" dirty="0" smtClean="0"/>
              <a:t> (MPCP).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MPCP designates one of </a:t>
            </a:r>
            <a:r>
              <a:rPr lang="en-US" dirty="0" smtClean="0"/>
              <a:t>the domino </a:t>
            </a:r>
            <a:r>
              <a:rPr lang="en-US" dirty="0" smtClean="0"/>
              <a:t>tiles as the </a:t>
            </a:r>
            <a:r>
              <a:rPr lang="en-US" dirty="0" smtClean="0">
                <a:solidFill>
                  <a:srgbClr val="B23C00"/>
                </a:solidFill>
              </a:rPr>
              <a:t>starting tile </a:t>
            </a:r>
            <a:r>
              <a:rPr lang="en-US" dirty="0" smtClean="0"/>
              <a:t>that must be first in line.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will prove that the </a:t>
            </a:r>
            <a:r>
              <a:rPr lang="en-US" dirty="0" smtClean="0">
                <a:solidFill>
                  <a:srgbClr val="B23C00"/>
                </a:solidFill>
              </a:rPr>
              <a:t>MPCP is undecidable </a:t>
            </a:r>
            <a:r>
              <a:rPr lang="en-US" dirty="0" smtClean="0"/>
              <a:t>by reducing a </a:t>
            </a:r>
            <a:r>
              <a:rPr lang="en-US" u="sng" dirty="0" smtClean="0"/>
              <a:t>known undecidable problem</a:t>
            </a:r>
            <a:r>
              <a:rPr lang="en-US" dirty="0" smtClean="0"/>
              <a:t> to it.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choose the undecidable membership problem for recursively enumerable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6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that the MPCP is Undecidable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Suppose we have an unrestricted grammar </a:t>
            </a:r>
            <a:br>
              <a:rPr lang="en-US" dirty="0" smtClean="0"/>
            </a:b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and a target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already know that there is no membership algorithm that determines whether any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can be generated by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 smtClean="0"/>
              <a:t>, </a:t>
            </a:r>
            <a:r>
              <a:rPr lang="en-US" i="1" dirty="0" smtClean="0"/>
              <a:t>i.e.</a:t>
            </a:r>
            <a:r>
              <a:rPr lang="en-US" dirty="0" smtClean="0"/>
              <a:t>, whether </a:t>
            </a:r>
          </a:p>
          <a:p>
            <a:pPr lvl="4"/>
            <a:endParaRPr lang="en-US" dirty="0"/>
          </a:p>
          <a:p>
            <a:r>
              <a:rPr lang="en-US" dirty="0" smtClean="0"/>
              <a:t>We will reduce the </a:t>
            </a:r>
            <a:r>
              <a:rPr lang="en-US" u="sng" dirty="0" smtClean="0"/>
              <a:t>process of deriving a string </a:t>
            </a:r>
            <a:r>
              <a:rPr lang="en-US" i="1" u="sng" dirty="0">
                <a:latin typeface="Times New Roman"/>
                <a:cs typeface="Times New Roman"/>
              </a:rPr>
              <a:t>w</a:t>
            </a:r>
            <a:r>
              <a:rPr lang="en-US" u="sng" dirty="0" smtClean="0"/>
              <a:t> </a:t>
            </a:r>
            <a:r>
              <a:rPr lang="en-US" dirty="0" smtClean="0"/>
              <a:t>that is accepted by grammar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 smtClean="0"/>
              <a:t> to the modified Post correspondence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516825"/>
              </p:ext>
            </p:extLst>
          </p:nvPr>
        </p:nvGraphicFramePr>
        <p:xfrm>
          <a:off x="5640693" y="3380693"/>
          <a:ext cx="1674477" cy="50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0693" y="3380693"/>
                        <a:ext cx="1674477" cy="505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48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  <a:r>
              <a:rPr lang="en-US" dirty="0" smtClean="0"/>
              <a:t>that the MPCP is Undecidable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3961"/>
            <a:ext cx="8412433" cy="5059648"/>
          </a:xfrm>
        </p:spPr>
        <p:txBody>
          <a:bodyPr/>
          <a:lstStyle/>
          <a:p>
            <a:r>
              <a:rPr lang="en-US" dirty="0" smtClean="0"/>
              <a:t>Construct a collection of </a:t>
            </a:r>
            <a:r>
              <a:rPr lang="en-US" dirty="0" smtClean="0"/>
              <a:t>domino tiles with their </a:t>
            </a:r>
            <a:br>
              <a:rPr lang="en-US" dirty="0" smtClean="0"/>
            </a:br>
            <a:r>
              <a:rPr lang="en-US" dirty="0" smtClean="0"/>
              <a:t>top </a:t>
            </a:r>
            <a:r>
              <a:rPr lang="en-US" dirty="0" smtClean="0"/>
              <a:t>and bottom strings </a:t>
            </a:r>
            <a:r>
              <a:rPr lang="en-US" dirty="0" smtClean="0"/>
              <a:t>from the </a:t>
            </a:r>
            <a:r>
              <a:rPr lang="en-US" dirty="0" smtClean="0"/>
              <a:t>production rules of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/>
              <a:t> </a:t>
            </a:r>
            <a:r>
              <a:rPr lang="en-US" dirty="0" smtClean="0"/>
              <a:t>and a target string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Claim: We can predict that                if and only if we can predict these dominoes have a match.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49722"/>
              </p:ext>
            </p:extLst>
          </p:nvPr>
        </p:nvGraphicFramePr>
        <p:xfrm>
          <a:off x="2550106" y="2606049"/>
          <a:ext cx="5301816" cy="277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2744"/>
                <a:gridCol w="1188707"/>
                <a:gridCol w="32003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Top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Bottom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sz="2000" b="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2000" dirty="0" smtClean="0"/>
                        <a:t> is a symbol not in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000" b="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000" b="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 every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2000" b="0" i="1" baseline="-25000" dirty="0" smtClean="0">
                          <a:latin typeface="Times New Roman"/>
                          <a:cs typeface="Times New Roman"/>
                        </a:rPr>
                        <a:t>i</a:t>
                      </a:r>
                      <a:endParaRPr lang="en-US" sz="20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en-US" sz="2000" b="0" i="1" baseline="-25000" dirty="0" smtClean="0">
                          <a:latin typeface="Times New Roman"/>
                          <a:cs typeface="Times New Roman"/>
                        </a:rPr>
                        <a:t>i</a:t>
                      </a:r>
                      <a:endParaRPr lang="en-US" sz="20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 every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2000" b="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en-US" sz="2000" dirty="0" smtClean="0"/>
                        <a:t> is a symbol</a:t>
                      </a:r>
                      <a:r>
                        <a:rPr lang="en-US" sz="2000" baseline="0" dirty="0" smtClean="0"/>
                        <a:t> not in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err="1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lang="en-US" sz="2000" b="0" i="1" baseline="-25000" dirty="0" err="1" smtClean="0">
                          <a:latin typeface="Times New Roman"/>
                          <a:cs typeface="Times New Roman"/>
                        </a:rPr>
                        <a:t>i</a:t>
                      </a:r>
                      <a:endParaRPr lang="en-US" sz="20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2000" b="0" i="1" baseline="-25000" dirty="0" smtClean="0">
                          <a:latin typeface="Times New Roman"/>
                          <a:cs typeface="Times New Roman"/>
                        </a:rPr>
                        <a:t>i</a:t>
                      </a:r>
                      <a:endParaRPr lang="en-US" sz="2000" b="0" i="1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 every rule            in </a:t>
                      </a:r>
                      <a:r>
                        <a:rPr lang="en-US" sz="2000" b="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lang="en-US" sz="2000" b="0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97498"/>
              </p:ext>
            </p:extLst>
          </p:nvPr>
        </p:nvGraphicFramePr>
        <p:xfrm>
          <a:off x="2731338" y="3094862"/>
          <a:ext cx="653361" cy="26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" name="Equation" r:id="rId3" imgW="406400" imgH="165100" progId="Equation.3">
                  <p:embed/>
                </p:oleObj>
              </mc:Choice>
              <mc:Fallback>
                <p:oleObj name="Equation" r:id="rId3" imgW="406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1338" y="3094862"/>
                        <a:ext cx="653361" cy="265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43967"/>
              </p:ext>
            </p:extLst>
          </p:nvPr>
        </p:nvGraphicFramePr>
        <p:xfrm>
          <a:off x="2861508" y="5070892"/>
          <a:ext cx="327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" name="Equation" r:id="rId5" imgW="203200" imgH="127000" progId="Equation.3">
                  <p:embed/>
                </p:oleObj>
              </mc:Choice>
              <mc:Fallback>
                <p:oleObj name="Equation" r:id="rId5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1508" y="5070892"/>
                        <a:ext cx="327025" cy="20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11726"/>
              </p:ext>
            </p:extLst>
          </p:nvPr>
        </p:nvGraphicFramePr>
        <p:xfrm>
          <a:off x="3920045" y="5070892"/>
          <a:ext cx="3270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" name="Equation" r:id="rId7" imgW="203200" imgH="127000" progId="Equation.3">
                  <p:embed/>
                </p:oleObj>
              </mc:Choice>
              <mc:Fallback>
                <p:oleObj name="Equation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0045" y="5070892"/>
                        <a:ext cx="327025" cy="20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9360"/>
              </p:ext>
            </p:extLst>
          </p:nvPr>
        </p:nvGraphicFramePr>
        <p:xfrm>
          <a:off x="3805755" y="4283594"/>
          <a:ext cx="69532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" name="Equation" r:id="rId8" imgW="431800" imgH="165100" progId="Equation.3">
                  <p:embed/>
                </p:oleObj>
              </mc:Choice>
              <mc:Fallback>
                <p:oleObj name="Equation" r:id="rId8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05755" y="4283594"/>
                        <a:ext cx="695325" cy="26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66208"/>
              </p:ext>
            </p:extLst>
          </p:nvPr>
        </p:nvGraphicFramePr>
        <p:xfrm>
          <a:off x="5792281" y="3493628"/>
          <a:ext cx="6334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1" name="Equation" r:id="rId10" imgW="393700" imgH="165100" progId="Equation.3">
                  <p:embed/>
                </p:oleObj>
              </mc:Choice>
              <mc:Fallback>
                <p:oleObj name="Equation" r:id="rId10" imgW="393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92281" y="3493628"/>
                        <a:ext cx="633413" cy="26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389358"/>
              </p:ext>
            </p:extLst>
          </p:nvPr>
        </p:nvGraphicFramePr>
        <p:xfrm>
          <a:off x="5791673" y="3870692"/>
          <a:ext cx="695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" name="Equation" r:id="rId12" imgW="431800" imgH="215900" progId="Equation.3">
                  <p:embed/>
                </p:oleObj>
              </mc:Choice>
              <mc:Fallback>
                <p:oleObj name="Equation" r:id="rId12" imgW="431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91673" y="3870692"/>
                        <a:ext cx="69532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458421"/>
              </p:ext>
            </p:extLst>
          </p:nvPr>
        </p:nvGraphicFramePr>
        <p:xfrm>
          <a:off x="7035632" y="3103474"/>
          <a:ext cx="6334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" name="Equation" r:id="rId14" imgW="393700" imgH="165100" progId="Equation.3">
                  <p:embed/>
                </p:oleObj>
              </mc:Choice>
              <mc:Fallback>
                <p:oleObj name="Equation" r:id="rId14" imgW="393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35632" y="3103474"/>
                        <a:ext cx="633412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286379"/>
              </p:ext>
            </p:extLst>
          </p:nvPr>
        </p:nvGraphicFramePr>
        <p:xfrm>
          <a:off x="7035632" y="4299759"/>
          <a:ext cx="6334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4" name="Equation" r:id="rId16" imgW="393700" imgH="165100" progId="Equation.3">
                  <p:embed/>
                </p:oleObj>
              </mc:Choice>
              <mc:Fallback>
                <p:oleObj name="Equation" r:id="rId16" imgW="393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35632" y="4299759"/>
                        <a:ext cx="633412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26798"/>
              </p:ext>
            </p:extLst>
          </p:nvPr>
        </p:nvGraphicFramePr>
        <p:xfrm>
          <a:off x="6279982" y="4652569"/>
          <a:ext cx="7556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" name="Equation" r:id="rId17" imgW="469900" imgH="215900" progId="Equation.3">
                  <p:embed/>
                </p:oleObj>
              </mc:Choice>
              <mc:Fallback>
                <p:oleObj name="Equation" r:id="rId17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79982" y="4652569"/>
                        <a:ext cx="755650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55869"/>
              </p:ext>
            </p:extLst>
          </p:nvPr>
        </p:nvGraphicFramePr>
        <p:xfrm>
          <a:off x="5279915" y="5414381"/>
          <a:ext cx="1428734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6" name="Equation" r:id="rId19" imgW="635000" imgH="203200" progId="Equation.3">
                  <p:embed/>
                </p:oleObj>
              </mc:Choice>
              <mc:Fallback>
                <p:oleObj name="Equation" r:id="rId19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79915" y="5414381"/>
                        <a:ext cx="1428734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914440" y="3063244"/>
            <a:ext cx="1634020" cy="338554"/>
            <a:chOff x="469127" y="2880366"/>
            <a:chExt cx="1634020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469127" y="2880366"/>
              <a:ext cx="1176825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23C00"/>
                  </a:solidFill>
                </a:rPr>
                <a:t>starting tile</a:t>
              </a:r>
              <a:endParaRPr lang="en-US" dirty="0">
                <a:solidFill>
                  <a:srgbClr val="B23C00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16" idx="3"/>
            </p:cNvCxnSpPr>
            <p:nvPr/>
          </p:nvCxnSpPr>
          <p:spPr bwMode="auto">
            <a:xfrm>
              <a:off x="1645952" y="3049643"/>
              <a:ext cx="457195" cy="136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A12A0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9" name="TextBox 18"/>
          <p:cNvSpPr txBox="1"/>
          <p:nvPr/>
        </p:nvSpPr>
        <p:spPr>
          <a:xfrm>
            <a:off x="640123" y="3886195"/>
            <a:ext cx="1724651" cy="830997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solidFill>
                  <a:srgbClr val="A12A03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solidFill>
                  <a:srgbClr val="A12A03"/>
                </a:solidFill>
              </a:rPr>
              <a:t> mark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the start and end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of a derivation.</a:t>
            </a:r>
            <a:endParaRPr lang="en-US" dirty="0">
              <a:solidFill>
                <a:srgbClr val="A12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7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71470</TotalTime>
  <Words>984</Words>
  <Application>Microsoft Macintosh PowerPoint</Application>
  <PresentationFormat>On-screen Show (4:3)</PresentationFormat>
  <Paragraphs>298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Quadrant</vt:lpstr>
      <vt:lpstr>Equation</vt:lpstr>
      <vt:lpstr>CS 154 Formal Languages and Computability April 28 Class Meeting</vt:lpstr>
      <vt:lpstr>The State-Entry Problem</vt:lpstr>
      <vt:lpstr>An Analogy of Problem Reduction</vt:lpstr>
      <vt:lpstr>Recall</vt:lpstr>
      <vt:lpstr>The Post Correspondence Problem</vt:lpstr>
      <vt:lpstr>The Post Correspondence Problem, cont’d</vt:lpstr>
      <vt:lpstr>The Modified Post Correspondence Problem</vt:lpstr>
      <vt:lpstr>Proof that the MPCP is Undecidable</vt:lpstr>
      <vt:lpstr>Proof that the MPCP is Undecidable, cont’d</vt:lpstr>
      <vt:lpstr>Proof that the MPCP is Undecidable, cont’d</vt:lpstr>
      <vt:lpstr>Proof that the MPCP is Undecidable, cont’d</vt:lpstr>
      <vt:lpstr>Proof that the MPCP is Undecidable, cont’d</vt:lpstr>
      <vt:lpstr>Proof that the MPCP is Undecidable, cont’d</vt:lpstr>
      <vt:lpstr>Proof that the PCP is Undecidable</vt:lpstr>
      <vt:lpstr>Proof that the PCP is Undecidable</vt:lpstr>
      <vt:lpstr>Proof that the PCP is Undecidable, cont’d</vt:lpstr>
      <vt:lpstr>Proof that the PCP is Undecidable, cont’d</vt:lpstr>
      <vt:lpstr>Proof that the PCP is Undecidable,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1570</cp:revision>
  <cp:lastPrinted>2016-04-21T07:51:43Z</cp:lastPrinted>
  <dcterms:created xsi:type="dcterms:W3CDTF">2008-01-12T03:52:55Z</dcterms:created>
  <dcterms:modified xsi:type="dcterms:W3CDTF">2016-04-30T08:36:36Z</dcterms:modified>
  <cp:category/>
</cp:coreProperties>
</file>