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20"/>
  </p:notesMasterIdLst>
  <p:handoutMasterIdLst>
    <p:handoutMasterId r:id="rId21"/>
  </p:handoutMasterIdLst>
  <p:sldIdLst>
    <p:sldId id="256" r:id="rId2"/>
    <p:sldId id="682" r:id="rId3"/>
    <p:sldId id="683" r:id="rId4"/>
    <p:sldId id="684" r:id="rId5"/>
    <p:sldId id="685" r:id="rId6"/>
    <p:sldId id="686" r:id="rId7"/>
    <p:sldId id="666" r:id="rId8"/>
    <p:sldId id="678" r:id="rId9"/>
    <p:sldId id="679" r:id="rId10"/>
    <p:sldId id="687" r:id="rId11"/>
    <p:sldId id="688" r:id="rId12"/>
    <p:sldId id="689" r:id="rId13"/>
    <p:sldId id="690" r:id="rId14"/>
    <p:sldId id="691" r:id="rId15"/>
    <p:sldId id="692" r:id="rId16"/>
    <p:sldId id="693" r:id="rId17"/>
    <p:sldId id="694" r:id="rId18"/>
    <p:sldId id="695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ADE2FF"/>
    <a:srgbClr val="66FFFF"/>
    <a:srgbClr val="B1E754"/>
    <a:srgbClr val="400080"/>
    <a:srgbClr val="66CCFF"/>
    <a:srgbClr val="A12A03"/>
    <a:srgbClr val="B23C00"/>
    <a:srgbClr val="A40000"/>
    <a:srgbClr val="0033CC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633" autoAdjust="0"/>
    <p:restoredTop sz="98450" autoAdjust="0"/>
  </p:normalViewPr>
  <p:slideViewPr>
    <p:cSldViewPr>
      <p:cViewPr varScale="1">
        <p:scale>
          <a:sx n="118" d="100"/>
          <a:sy n="118" d="100"/>
        </p:scale>
        <p:origin x="-112" y="-1032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4/18/16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6294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Spring 2016: April 14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303449" y="6263609"/>
            <a:ext cx="28150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154: Formal Languages and Computability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omputerhistory.org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sjsu.edu/~mak/1401/" TargetMode="External"/><Relationship Id="rId4" Type="http://schemas.openxmlformats.org/officeDocument/2006/relationships/hyperlink" Target="http://ed-thelen.org/1401Project/1401RestorationPage.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en.wikipedia.org/wiki/IBM_1401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154</a:t>
            </a:r>
            <a:br>
              <a:rPr lang="en-US" sz="3200" dirty="0" smtClean="0"/>
            </a:br>
            <a:r>
              <a:rPr lang="en-US" sz="3200" dirty="0" smtClean="0"/>
              <a:t>Formal Languages and Computability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April </a:t>
            </a:r>
            <a:r>
              <a:rPr lang="en-US" sz="2400" dirty="0" smtClean="0"/>
              <a:t>19 </a:t>
            </a:r>
            <a:r>
              <a:rPr lang="en-US" sz="2400" dirty="0" smtClean="0"/>
              <a:t>Class Meeting</a:t>
            </a:r>
            <a:endParaRPr lang="en-US" sz="24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Spring 2016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Countable 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infinite set is countable if there is </a:t>
            </a:r>
            <a:br>
              <a:rPr lang="en-US" dirty="0" smtClean="0"/>
            </a:br>
            <a:r>
              <a:rPr lang="en-US" dirty="0" smtClean="0"/>
              <a:t>a one-to-one correspondence between </a:t>
            </a:r>
            <a:br>
              <a:rPr lang="en-US" dirty="0" smtClean="0"/>
            </a:br>
            <a:r>
              <a:rPr lang="en-US" dirty="0" smtClean="0"/>
              <a:t>its elements and the positive integers.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We can list the elements of the set in some order.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Example: </a:t>
            </a:r>
          </a:p>
          <a:p>
            <a:pPr lvl="1"/>
            <a:r>
              <a:rPr lang="en-US" dirty="0" smtClean="0"/>
              <a:t>The set of all even integers is countable.</a:t>
            </a:r>
          </a:p>
          <a:p>
            <a:pPr lvl="1"/>
            <a:r>
              <a:rPr lang="en-US" dirty="0" smtClean="0"/>
              <a:t>You can write them in the order 0, 2, 4, </a:t>
            </a:r>
            <a:r>
              <a:rPr lang="is-IS" dirty="0" smtClean="0"/>
              <a:t>… </a:t>
            </a:r>
            <a:br>
              <a:rPr lang="is-IS" dirty="0" smtClean="0"/>
            </a:br>
            <a:r>
              <a:rPr lang="is-IS" dirty="0" smtClean="0"/>
              <a:t>and each element 2</a:t>
            </a:r>
            <a:r>
              <a:rPr lang="is-IS" i="1" dirty="0" smtClean="0">
                <a:latin typeface="Times New Roman"/>
                <a:cs typeface="Times New Roman"/>
              </a:rPr>
              <a:t>n</a:t>
            </a:r>
            <a:r>
              <a:rPr lang="is-IS" dirty="0" smtClean="0"/>
              <a:t> corresponds to </a:t>
            </a:r>
            <a:r>
              <a:rPr lang="is-IS" i="1" dirty="0">
                <a:latin typeface="Times New Roman"/>
                <a:cs typeface="Times New Roman"/>
              </a:rPr>
              <a:t>n</a:t>
            </a:r>
            <a:r>
              <a:rPr lang="is-IS" dirty="0" smtClean="0"/>
              <a:t>+1.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6465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Countable </a:t>
            </a:r>
            <a:r>
              <a:rPr lang="en-US" dirty="0" smtClean="0"/>
              <a:t>Sets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set of all rational numbers </a:t>
            </a:r>
            <a:r>
              <a:rPr lang="en-US" i="1" dirty="0" smtClean="0">
                <a:latin typeface="Times New Roman"/>
                <a:cs typeface="Times New Roman"/>
              </a:rPr>
              <a:t>p</a:t>
            </a:r>
            <a:r>
              <a:rPr lang="en-US" dirty="0" smtClean="0">
                <a:latin typeface="Times New Roman"/>
                <a:cs typeface="Times New Roman"/>
              </a:rPr>
              <a:t>/</a:t>
            </a:r>
            <a:r>
              <a:rPr lang="en-US" i="1" dirty="0" smtClean="0">
                <a:latin typeface="Times New Roman"/>
                <a:cs typeface="Times New Roman"/>
              </a:rPr>
              <a:t>q</a:t>
            </a:r>
            <a:r>
              <a:rPr lang="en-US" dirty="0" smtClean="0"/>
              <a:t> are countable, where </a:t>
            </a:r>
            <a:r>
              <a:rPr lang="en-US" i="1" dirty="0">
                <a:latin typeface="Times New Roman"/>
                <a:cs typeface="Times New Roman"/>
              </a:rPr>
              <a:t>p</a:t>
            </a:r>
            <a:r>
              <a:rPr lang="en-US" dirty="0" smtClean="0"/>
              <a:t> and </a:t>
            </a:r>
            <a:r>
              <a:rPr lang="en-US" i="1" dirty="0">
                <a:latin typeface="Times New Roman"/>
                <a:cs typeface="Times New Roman"/>
              </a:rPr>
              <a:t>q</a:t>
            </a:r>
            <a:r>
              <a:rPr lang="en-US" dirty="0" smtClean="0"/>
              <a:t> are positive integers.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Generates the order: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  <p:cxnSp>
        <p:nvCxnSpPr>
          <p:cNvPr id="7" name="Straight Arrow Connector 6"/>
          <p:cNvCxnSpPr/>
          <p:nvPr/>
        </p:nvCxnSpPr>
        <p:spPr bwMode="auto">
          <a:xfrm>
            <a:off x="3795980" y="2697488"/>
            <a:ext cx="365756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8141805"/>
              </p:ext>
            </p:extLst>
          </p:nvPr>
        </p:nvGraphicFramePr>
        <p:xfrm>
          <a:off x="3521663" y="2423171"/>
          <a:ext cx="2239044" cy="24993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81355"/>
                <a:gridCol w="548634"/>
                <a:gridCol w="365756"/>
                <a:gridCol w="74329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u="sng" dirty="0" smtClean="0"/>
                        <a:t>1</a:t>
                      </a:r>
                    </a:p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sng" dirty="0" smtClean="0"/>
                        <a:t>1</a:t>
                      </a:r>
                    </a:p>
                    <a:p>
                      <a:r>
                        <a:rPr lang="en-US" sz="1400" dirty="0" smtClean="0"/>
                        <a:t>2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sng" dirty="0" smtClean="0"/>
                        <a:t>1</a:t>
                      </a:r>
                    </a:p>
                    <a:p>
                      <a:r>
                        <a:rPr lang="en-US" sz="1400" dirty="0" smtClean="0"/>
                        <a:t>3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sz="1400" u="sng" dirty="0" smtClean="0"/>
                        <a:t>…</a:t>
                      </a:r>
                      <a:endParaRPr lang="en-US" sz="1400" dirty="0" smtClean="0"/>
                    </a:p>
                    <a:p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u="sng" dirty="0" smtClean="0"/>
                        <a:t>2</a:t>
                      </a:r>
                      <a:endParaRPr lang="en-US" sz="1400" u="sng" dirty="0" smtClean="0"/>
                    </a:p>
                    <a:p>
                      <a:r>
                        <a:rPr lang="en-US" sz="1400" dirty="0" smtClean="0"/>
                        <a:t>1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sng" dirty="0" smtClean="0"/>
                        <a:t>2</a:t>
                      </a:r>
                      <a:endParaRPr lang="en-US" sz="1400" u="sng" dirty="0" smtClean="0"/>
                    </a:p>
                    <a:p>
                      <a:r>
                        <a:rPr lang="en-US" sz="1400" dirty="0" smtClean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sng" dirty="0" smtClean="0"/>
                        <a:t>2</a:t>
                      </a:r>
                      <a:endParaRPr lang="en-US" sz="1400" u="sng" dirty="0" smtClean="0"/>
                    </a:p>
                    <a:p>
                      <a:r>
                        <a:rPr lang="en-US" sz="1400" dirty="0" smtClean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sz="1400" u="sng" dirty="0" smtClean="0"/>
                        <a:t>…</a:t>
                      </a:r>
                      <a:endParaRPr lang="en-US" sz="1400" dirty="0" smtClean="0"/>
                    </a:p>
                    <a:p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u="sng" dirty="0" smtClean="0"/>
                        <a:t>3</a:t>
                      </a:r>
                      <a:endParaRPr lang="en-US" sz="1400" u="sng" dirty="0" smtClean="0"/>
                    </a:p>
                    <a:p>
                      <a:r>
                        <a:rPr lang="en-US" sz="1400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sng" dirty="0" smtClean="0"/>
                        <a:t>3</a:t>
                      </a:r>
                      <a:endParaRPr lang="en-US" sz="1400" u="sng" dirty="0" smtClean="0"/>
                    </a:p>
                    <a:p>
                      <a:r>
                        <a:rPr lang="en-US" sz="1400" dirty="0" smtClean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sng" dirty="0" smtClean="0"/>
                        <a:t>3</a:t>
                      </a:r>
                      <a:endParaRPr lang="en-US" sz="1400" u="sng" dirty="0" smtClean="0"/>
                    </a:p>
                    <a:p>
                      <a:r>
                        <a:rPr lang="en-US" sz="1400" dirty="0" smtClean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sz="1400" u="sng" dirty="0" smtClean="0"/>
                        <a:t>…</a:t>
                      </a:r>
                      <a:endParaRPr lang="en-US" sz="1400" dirty="0" smtClean="0"/>
                    </a:p>
                    <a:p>
                      <a:endParaRPr lang="en-US" sz="1400" dirty="0"/>
                    </a:p>
                  </a:txBody>
                  <a:tcPr/>
                </a:tc>
              </a:tr>
              <a:tr h="51357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.</a:t>
                      </a:r>
                    </a:p>
                    <a:p>
                      <a:r>
                        <a:rPr lang="en-US" sz="1400" dirty="0" smtClean="0"/>
                        <a:t>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.</a:t>
                      </a:r>
                    </a:p>
                    <a:p>
                      <a:r>
                        <a:rPr lang="en-US" sz="1400" dirty="0" smtClean="0"/>
                        <a:t>: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.</a:t>
                      </a:r>
                    </a:p>
                    <a:p>
                      <a:r>
                        <a:rPr lang="en-US" sz="1400" dirty="0" smtClean="0"/>
                        <a:t>: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2" name="Straight Arrow Connector 11"/>
          <p:cNvCxnSpPr/>
          <p:nvPr/>
        </p:nvCxnSpPr>
        <p:spPr bwMode="auto">
          <a:xfrm flipH="1">
            <a:off x="3795980" y="2971805"/>
            <a:ext cx="365756" cy="36575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4" name="Straight Arrow Connector 13"/>
          <p:cNvCxnSpPr/>
          <p:nvPr/>
        </p:nvCxnSpPr>
        <p:spPr bwMode="auto">
          <a:xfrm>
            <a:off x="3704541" y="3703317"/>
            <a:ext cx="0" cy="18287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6" name="Straight Arrow Connector 15"/>
          <p:cNvCxnSpPr/>
          <p:nvPr/>
        </p:nvCxnSpPr>
        <p:spPr bwMode="auto">
          <a:xfrm flipV="1">
            <a:off x="3795980" y="3611878"/>
            <a:ext cx="365756" cy="45719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" name="Straight Arrow Connector 16"/>
          <p:cNvCxnSpPr/>
          <p:nvPr/>
        </p:nvCxnSpPr>
        <p:spPr bwMode="auto">
          <a:xfrm flipV="1">
            <a:off x="4344614" y="2880366"/>
            <a:ext cx="365756" cy="45719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4801809" y="2880366"/>
            <a:ext cx="0" cy="27431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0" name="Straight Arrow Connector 19"/>
          <p:cNvCxnSpPr/>
          <p:nvPr/>
        </p:nvCxnSpPr>
        <p:spPr bwMode="auto">
          <a:xfrm flipH="1">
            <a:off x="4344614" y="3611878"/>
            <a:ext cx="365756" cy="45719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1" name="Straight Arrow Connector 20"/>
          <p:cNvCxnSpPr/>
          <p:nvPr/>
        </p:nvCxnSpPr>
        <p:spPr bwMode="auto">
          <a:xfrm flipH="1">
            <a:off x="3795980" y="4251951"/>
            <a:ext cx="365756" cy="45719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4205775"/>
              </p:ext>
            </p:extLst>
          </p:nvPr>
        </p:nvGraphicFramePr>
        <p:xfrm>
          <a:off x="4572000" y="5257780"/>
          <a:ext cx="2011658" cy="640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0364"/>
                <a:gridCol w="320364"/>
                <a:gridCol w="320364"/>
                <a:gridCol w="320364"/>
                <a:gridCol w="320364"/>
                <a:gridCol w="40983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u="sng" dirty="0" smtClean="0"/>
                        <a:t>1</a:t>
                      </a:r>
                    </a:p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u="sng" dirty="0" smtClean="0"/>
                        <a:t>1</a:t>
                      </a:r>
                    </a:p>
                    <a:p>
                      <a:r>
                        <a:rPr lang="en-US" sz="1800" dirty="0" smtClean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u="sng" dirty="0" smtClean="0"/>
                        <a:t>2</a:t>
                      </a:r>
                    </a:p>
                    <a:p>
                      <a:r>
                        <a:rPr lang="en-US" sz="1800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u="sng" dirty="0" smtClean="0"/>
                        <a:t>3</a:t>
                      </a:r>
                    </a:p>
                    <a:p>
                      <a:r>
                        <a:rPr lang="en-US" sz="1800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u="sng" dirty="0" smtClean="0"/>
                        <a:t>2</a:t>
                      </a:r>
                    </a:p>
                    <a:p>
                      <a:r>
                        <a:rPr lang="en-US" sz="1800" dirty="0" smtClean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02787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Countable Sets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set is countable if we can specify an </a:t>
            </a:r>
            <a:r>
              <a:rPr lang="en-US" dirty="0" smtClean="0">
                <a:solidFill>
                  <a:srgbClr val="A40000"/>
                </a:solidFill>
              </a:rPr>
              <a:t>enumeration procedure </a:t>
            </a:r>
            <a:r>
              <a:rPr lang="en-US" dirty="0" smtClean="0"/>
              <a:t>by which we can </a:t>
            </a:r>
            <a:br>
              <a:rPr lang="en-US" dirty="0" smtClean="0"/>
            </a:br>
            <a:r>
              <a:rPr lang="en-US" dirty="0" smtClean="0"/>
              <a:t>list its elements in some sequence.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An enumeration procedure is a </a:t>
            </a:r>
            <a:br>
              <a:rPr lang="en-US" dirty="0" smtClean="0"/>
            </a:br>
            <a:r>
              <a:rPr lang="en-US" dirty="0" smtClean="0"/>
              <a:t>mechanical process that can be </a:t>
            </a:r>
            <a:br>
              <a:rPr lang="en-US" dirty="0" smtClean="0"/>
            </a:br>
            <a:r>
              <a:rPr lang="en-US" dirty="0" smtClean="0"/>
              <a:t>carried out by a Turing machine.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smtClean="0">
                <a:solidFill>
                  <a:srgbClr val="A40000"/>
                </a:solidFill>
              </a:rPr>
              <a:t>proper order </a:t>
            </a:r>
            <a:r>
              <a:rPr lang="en-US" dirty="0" smtClean="0"/>
              <a:t>is a sequence of strings from an infinite set where the length of the strings is the first criterion.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0871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 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20994" cy="4835525"/>
          </a:xfrm>
        </p:spPr>
        <p:txBody>
          <a:bodyPr/>
          <a:lstStyle/>
          <a:p>
            <a:r>
              <a:rPr lang="en-US" dirty="0" smtClean="0"/>
              <a:t>Let </a:t>
            </a:r>
            <a:r>
              <a:rPr lang="en-US" i="1" dirty="0" smtClean="0">
                <a:latin typeface="Times New Roman"/>
                <a:cs typeface="Times New Roman"/>
              </a:rPr>
              <a:t>S</a:t>
            </a:r>
            <a:r>
              <a:rPr lang="en-US" dirty="0" smtClean="0"/>
              <a:t> be an infinite set of strings over </a:t>
            </a:r>
            <a:r>
              <a:rPr lang="en-US" dirty="0" smtClean="0">
                <a:latin typeface="Times New Roman"/>
                <a:cs typeface="Times New Roman"/>
              </a:rPr>
              <a:t>{</a:t>
            </a:r>
            <a:r>
              <a:rPr lang="en-US" i="1" dirty="0" smtClean="0">
                <a:latin typeface="Times New Roman"/>
                <a:cs typeface="Times New Roman"/>
              </a:rPr>
              <a:t>a</a:t>
            </a:r>
            <a:r>
              <a:rPr lang="en-US" dirty="0" smtClean="0">
                <a:latin typeface="Times New Roman"/>
                <a:cs typeface="Times New Roman"/>
              </a:rPr>
              <a:t>, </a:t>
            </a:r>
            <a:r>
              <a:rPr lang="en-US" i="1" dirty="0" smtClean="0">
                <a:latin typeface="Times New Roman"/>
                <a:cs typeface="Times New Roman"/>
              </a:rPr>
              <a:t>b</a:t>
            </a:r>
            <a:r>
              <a:rPr lang="en-US" dirty="0" smtClean="0">
                <a:latin typeface="Times New Roman"/>
                <a:cs typeface="Times New Roman"/>
              </a:rPr>
              <a:t>, </a:t>
            </a:r>
            <a:r>
              <a:rPr lang="en-US" i="1" dirty="0" smtClean="0">
                <a:latin typeface="Times New Roman"/>
                <a:cs typeface="Times New Roman"/>
              </a:rPr>
              <a:t>c</a:t>
            </a:r>
            <a:r>
              <a:rPr lang="en-US" dirty="0" smtClean="0">
                <a:latin typeface="Times New Roman"/>
                <a:cs typeface="Times New Roman"/>
              </a:rPr>
              <a:t>}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We cannot simply sort the strings alphabetically.</a:t>
            </a:r>
          </a:p>
          <a:p>
            <a:pPr lvl="1"/>
            <a:r>
              <a:rPr lang="en-US" dirty="0" smtClean="0"/>
              <a:t>There are an infinite number of </a:t>
            </a:r>
            <a:r>
              <a:rPr lang="en-US" i="1" dirty="0" smtClean="0">
                <a:latin typeface="Times New Roman"/>
                <a:cs typeface="Times New Roman"/>
              </a:rPr>
              <a:t>a</a:t>
            </a:r>
            <a:r>
              <a:rPr lang="en-US" dirty="0" smtClean="0"/>
              <a:t> words.</a:t>
            </a:r>
          </a:p>
          <a:p>
            <a:pPr lvl="1"/>
            <a:r>
              <a:rPr lang="en-US" dirty="0" smtClean="0"/>
              <a:t>We would never get to the </a:t>
            </a:r>
            <a:r>
              <a:rPr lang="en-US" i="1" dirty="0">
                <a:latin typeface="Times New Roman"/>
                <a:cs typeface="Times New Roman"/>
              </a:rPr>
              <a:t>b</a:t>
            </a:r>
            <a:r>
              <a:rPr lang="en-US" dirty="0" smtClean="0"/>
              <a:t> words.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A40000"/>
                </a:solidFill>
              </a:rPr>
              <a:t>proper order </a:t>
            </a:r>
            <a:r>
              <a:rPr lang="en-US" dirty="0" smtClean="0"/>
              <a:t>uses the string length </a:t>
            </a:r>
            <a:br>
              <a:rPr lang="en-US" dirty="0" smtClean="0"/>
            </a:br>
            <a:r>
              <a:rPr lang="en-US" dirty="0" smtClean="0"/>
              <a:t>as the first sorting criterion.</a:t>
            </a:r>
          </a:p>
          <a:p>
            <a:pPr lvl="1"/>
            <a:r>
              <a:rPr lang="en-US" dirty="0" smtClean="0"/>
              <a:t>Then the sequence is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Therefore, </a:t>
            </a:r>
            <a:r>
              <a:rPr lang="en-US" i="1" dirty="0" smtClean="0">
                <a:latin typeface="Times New Roman"/>
                <a:cs typeface="Times New Roman"/>
              </a:rPr>
              <a:t>S</a:t>
            </a:r>
            <a:r>
              <a:rPr lang="en-US" dirty="0" smtClean="0"/>
              <a:t> is countable.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737391" y="4978993"/>
            <a:ext cx="63104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US" sz="2400" i="1" dirty="0">
                <a:latin typeface="Times New Roman"/>
                <a:cs typeface="Times New Roman"/>
              </a:rPr>
              <a:t>a</a:t>
            </a:r>
            <a:r>
              <a:rPr lang="en-US" sz="2400" dirty="0"/>
              <a:t>, </a:t>
            </a:r>
            <a:r>
              <a:rPr lang="en-US" sz="2400" i="1" dirty="0">
                <a:latin typeface="Times New Roman"/>
                <a:cs typeface="Times New Roman"/>
              </a:rPr>
              <a:t>b</a:t>
            </a:r>
            <a:r>
              <a:rPr lang="en-US" sz="2400" dirty="0"/>
              <a:t>, </a:t>
            </a:r>
            <a:r>
              <a:rPr lang="en-US" sz="2400" i="1" dirty="0">
                <a:latin typeface="Times New Roman"/>
                <a:cs typeface="Times New Roman"/>
              </a:rPr>
              <a:t>c</a:t>
            </a:r>
            <a:r>
              <a:rPr lang="en-US" sz="2400" dirty="0" smtClean="0"/>
              <a:t>, </a:t>
            </a:r>
            <a:r>
              <a:rPr lang="en-US" sz="2400" i="1" dirty="0" err="1">
                <a:latin typeface="Times New Roman"/>
                <a:cs typeface="Times New Roman"/>
              </a:rPr>
              <a:t>aa</a:t>
            </a:r>
            <a:r>
              <a:rPr lang="en-US" sz="2400" dirty="0"/>
              <a:t>, </a:t>
            </a:r>
            <a:r>
              <a:rPr lang="en-US" sz="2400" i="1" dirty="0" err="1">
                <a:latin typeface="Times New Roman"/>
                <a:cs typeface="Times New Roman"/>
              </a:rPr>
              <a:t>ab</a:t>
            </a:r>
            <a:r>
              <a:rPr lang="en-US" sz="2400" dirty="0"/>
              <a:t>, </a:t>
            </a:r>
            <a:r>
              <a:rPr lang="en-US" sz="2400" i="1" dirty="0">
                <a:latin typeface="Times New Roman"/>
                <a:cs typeface="Times New Roman"/>
              </a:rPr>
              <a:t>ac</a:t>
            </a:r>
            <a:r>
              <a:rPr lang="en-US" sz="2400" dirty="0"/>
              <a:t>, </a:t>
            </a:r>
            <a:r>
              <a:rPr lang="en-US" sz="2400" i="1" dirty="0" err="1">
                <a:latin typeface="Times New Roman"/>
                <a:cs typeface="Times New Roman"/>
              </a:rPr>
              <a:t>ba</a:t>
            </a:r>
            <a:r>
              <a:rPr lang="en-US" sz="2400" dirty="0"/>
              <a:t>, </a:t>
            </a:r>
            <a:r>
              <a:rPr lang="en-US" sz="2400" i="1" dirty="0">
                <a:latin typeface="Times New Roman"/>
                <a:cs typeface="Times New Roman"/>
              </a:rPr>
              <a:t>bb</a:t>
            </a:r>
            <a:r>
              <a:rPr lang="en-US" sz="2400" dirty="0"/>
              <a:t>, </a:t>
            </a:r>
            <a:r>
              <a:rPr lang="en-US" sz="2400" i="1" dirty="0" err="1">
                <a:latin typeface="Times New Roman"/>
                <a:cs typeface="Times New Roman"/>
              </a:rPr>
              <a:t>bc</a:t>
            </a:r>
            <a:r>
              <a:rPr lang="en-US" sz="2400" dirty="0" smtClean="0"/>
              <a:t>, </a:t>
            </a:r>
            <a:r>
              <a:rPr lang="en-US" sz="2400" i="1" dirty="0" err="1">
                <a:latin typeface="Times New Roman"/>
                <a:cs typeface="Times New Roman"/>
              </a:rPr>
              <a:t>ca</a:t>
            </a:r>
            <a:r>
              <a:rPr lang="en-US" sz="2400" dirty="0" smtClean="0"/>
              <a:t>, </a:t>
            </a:r>
            <a:r>
              <a:rPr lang="en-US" sz="2400" i="1" dirty="0" err="1">
                <a:latin typeface="Times New Roman"/>
                <a:cs typeface="Times New Roman"/>
              </a:rPr>
              <a:t>cb</a:t>
            </a:r>
            <a:r>
              <a:rPr lang="en-US" sz="2400" dirty="0" smtClean="0"/>
              <a:t>, </a:t>
            </a:r>
            <a:r>
              <a:rPr lang="en-US" sz="2400" i="1" dirty="0">
                <a:latin typeface="Times New Roman"/>
                <a:cs typeface="Times New Roman"/>
              </a:rPr>
              <a:t>cc</a:t>
            </a:r>
            <a:r>
              <a:rPr lang="en-US" sz="2400" dirty="0" smtClean="0"/>
              <a:t>, </a:t>
            </a:r>
            <a:r>
              <a:rPr lang="en-US" sz="2400" i="1" dirty="0" err="1">
                <a:latin typeface="Times New Roman"/>
                <a:cs typeface="Times New Roman"/>
              </a:rPr>
              <a:t>aaa</a:t>
            </a:r>
            <a:r>
              <a:rPr lang="en-US" sz="2400" dirty="0" smtClean="0"/>
              <a:t>, </a:t>
            </a:r>
            <a:r>
              <a:rPr lang="is-IS" sz="2400" dirty="0" smtClean="0"/>
              <a:t>…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669547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Turing Machines are Countable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set of all Turing machines, though infinite, </a:t>
            </a:r>
            <a:br>
              <a:rPr lang="en-US" dirty="0" smtClean="0"/>
            </a:br>
            <a:r>
              <a:rPr lang="en-US" dirty="0" smtClean="0"/>
              <a:t>is countable.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The enumeration procedure: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Encode each Turing machine using 0 and 1.</a:t>
            </a:r>
          </a:p>
          <a:p>
            <a:pPr lvl="1"/>
            <a:r>
              <a:rPr lang="en-US" dirty="0" smtClean="0"/>
              <a:t>Generate all strings in </a:t>
            </a:r>
            <a:r>
              <a:rPr lang="en-US" dirty="0" smtClean="0">
                <a:latin typeface="Times New Roman"/>
                <a:cs typeface="Times New Roman"/>
              </a:rPr>
              <a:t>{0, 1} </a:t>
            </a:r>
            <a:r>
              <a:rPr lang="en-US" dirty="0" smtClean="0"/>
              <a:t>in proper order.</a:t>
            </a:r>
          </a:p>
          <a:p>
            <a:pPr lvl="1"/>
            <a:r>
              <a:rPr lang="en-US" dirty="0" smtClean="0"/>
              <a:t>Check each generated string to see </a:t>
            </a:r>
            <a:br>
              <a:rPr lang="en-US" dirty="0" smtClean="0"/>
            </a:br>
            <a:r>
              <a:rPr lang="en-US" dirty="0" smtClean="0"/>
              <a:t>if it defines a Turing machine.</a:t>
            </a:r>
          </a:p>
          <a:p>
            <a:pPr lvl="1"/>
            <a:r>
              <a:rPr lang="en-US" dirty="0" smtClean="0"/>
              <a:t>If yes, write down the string. If not, ignore the string.</a:t>
            </a:r>
          </a:p>
          <a:p>
            <a:pPr lvl="1"/>
            <a:r>
              <a:rPr lang="en-US" dirty="0" smtClean="0"/>
              <a:t>Eventually, every Turing machine will be generated.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2270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Limited Forms of Turing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4896461"/>
          </a:xfrm>
        </p:spPr>
        <p:txBody>
          <a:bodyPr/>
          <a:lstStyle/>
          <a:p>
            <a:r>
              <a:rPr lang="en-US" dirty="0" smtClean="0"/>
              <a:t>We cannot build a more powerful Turing machine, but we can limit its power.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A pushdown automaton is a limited form of Turing machine.</a:t>
            </a:r>
          </a:p>
          <a:p>
            <a:pPr lvl="1"/>
            <a:r>
              <a:rPr lang="en-US" dirty="0" smtClean="0"/>
              <a:t>The input tape can only be used as a stack.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A linear bounded automaton (LBA) is another limited form of Turing machine.</a:t>
            </a:r>
          </a:p>
          <a:p>
            <a:pPr lvl="1"/>
            <a:r>
              <a:rPr lang="en-US" dirty="0" smtClean="0"/>
              <a:t>The machine can only use the part of the tape occupied by the input.</a:t>
            </a:r>
          </a:p>
          <a:p>
            <a:pPr lvl="1"/>
            <a:r>
              <a:rPr lang="en-US" dirty="0" smtClean="0"/>
              <a:t>More space is available for longer input strings.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109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Bounded Automata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20994" cy="4835525"/>
          </a:xfrm>
        </p:spPr>
        <p:txBody>
          <a:bodyPr/>
          <a:lstStyle/>
          <a:p>
            <a:r>
              <a:rPr lang="en-US" dirty="0" smtClean="0"/>
              <a:t>Bracket he input of an LBA with the </a:t>
            </a:r>
            <a:br>
              <a:rPr lang="en-US" dirty="0" smtClean="0"/>
            </a:br>
            <a:r>
              <a:rPr lang="en-US" dirty="0" smtClean="0"/>
              <a:t>end marker symbols </a:t>
            </a:r>
            <a:r>
              <a:rPr lang="en-US" dirty="0" smtClean="0">
                <a:latin typeface="Times New Roman"/>
                <a:cs typeface="Times New Roman"/>
              </a:rPr>
              <a:t>[</a:t>
            </a:r>
            <a:r>
              <a:rPr lang="en-US" dirty="0" smtClean="0"/>
              <a:t> and </a:t>
            </a:r>
            <a:r>
              <a:rPr lang="en-US" dirty="0">
                <a:latin typeface="Times New Roman"/>
                <a:cs typeface="Times New Roman"/>
              </a:rPr>
              <a:t>]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For input string </a:t>
            </a:r>
            <a:r>
              <a:rPr lang="en-US" i="1" dirty="0">
                <a:latin typeface="Times New Roman"/>
                <a:cs typeface="Times New Roman"/>
              </a:rPr>
              <a:t>w</a:t>
            </a:r>
            <a:r>
              <a:rPr lang="en-US" dirty="0" smtClean="0"/>
              <a:t>, the initial configuration is </a:t>
            </a:r>
            <a:r>
              <a:rPr lang="en-US" i="1" dirty="0">
                <a:latin typeface="Times New Roman"/>
                <a:cs typeface="Times New Roman"/>
              </a:rPr>
              <a:t>q</a:t>
            </a:r>
            <a:r>
              <a:rPr lang="en-US" baseline="-25000" dirty="0">
                <a:latin typeface="Times New Roman"/>
                <a:cs typeface="Times New Roman"/>
              </a:rPr>
              <a:t>0</a:t>
            </a:r>
            <a:r>
              <a:rPr lang="en-US" dirty="0">
                <a:latin typeface="Times New Roman"/>
                <a:cs typeface="Times New Roman"/>
              </a:rPr>
              <a:t>[</a:t>
            </a:r>
            <a:r>
              <a:rPr lang="en-US" i="1" dirty="0">
                <a:latin typeface="Times New Roman"/>
                <a:cs typeface="Times New Roman"/>
              </a:rPr>
              <a:t>w</a:t>
            </a:r>
            <a:r>
              <a:rPr lang="en-US" dirty="0">
                <a:latin typeface="Times New Roman"/>
                <a:cs typeface="Times New Roman"/>
              </a:rPr>
              <a:t>]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The read-write head cannot move </a:t>
            </a:r>
            <a:br>
              <a:rPr lang="en-US" dirty="0" smtClean="0"/>
            </a:br>
            <a:r>
              <a:rPr lang="en-US" dirty="0" smtClean="0"/>
              <a:t>to the left of </a:t>
            </a:r>
            <a:r>
              <a:rPr lang="en-US" dirty="0">
                <a:latin typeface="Times New Roman"/>
                <a:cs typeface="Times New Roman"/>
              </a:rPr>
              <a:t>[</a:t>
            </a:r>
            <a:r>
              <a:rPr lang="en-US" dirty="0" smtClean="0"/>
              <a:t> or to the right of </a:t>
            </a:r>
            <a:r>
              <a:rPr lang="en-US" dirty="0">
                <a:latin typeface="Times New Roman"/>
                <a:cs typeface="Times New Roman"/>
              </a:rPr>
              <a:t>]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 head bounces off the end markers.</a:t>
            </a:r>
          </a:p>
          <a:p>
            <a:pPr lvl="6"/>
            <a:endParaRPr lang="en-US" dirty="0"/>
          </a:p>
          <a:p>
            <a:r>
              <a:rPr lang="en-US" dirty="0"/>
              <a:t>LBAs are more powerful than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pushdown </a:t>
            </a:r>
            <a:r>
              <a:rPr lang="en-US" dirty="0"/>
              <a:t>automata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LBAs can accept languages that are not context-free.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0677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Recursively Enumerable Languages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language </a:t>
            </a:r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dirty="0" smtClean="0"/>
              <a:t> is recursively enumerable if there exists a Turing machine that accepts it.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For every string </a:t>
            </a:r>
            <a:r>
              <a:rPr lang="en-US" i="1" dirty="0">
                <a:latin typeface="Times New Roman"/>
                <a:cs typeface="Times New Roman"/>
              </a:rPr>
              <a:t>w</a:t>
            </a:r>
            <a:r>
              <a:rPr lang="en-US" dirty="0" smtClean="0"/>
              <a:t> in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 smtClean="0"/>
              <a:t>, there exists a Turing machine that will read </a:t>
            </a:r>
            <a:r>
              <a:rPr lang="en-US" i="1" dirty="0">
                <a:latin typeface="Times New Roman"/>
                <a:cs typeface="Times New Roman"/>
              </a:rPr>
              <a:t>w</a:t>
            </a:r>
            <a:r>
              <a:rPr lang="en-US" dirty="0" smtClean="0"/>
              <a:t> and halt in a final state.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What happens if </a:t>
            </a:r>
            <a:r>
              <a:rPr lang="en-US" i="1" dirty="0">
                <a:latin typeface="Times New Roman"/>
                <a:cs typeface="Times New Roman"/>
              </a:rPr>
              <a:t>w</a:t>
            </a:r>
            <a:r>
              <a:rPr lang="en-US" dirty="0" smtClean="0"/>
              <a:t> is not in </a:t>
            </a:r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dirty="0" smtClean="0"/>
              <a:t> is unspecified.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The Turing machine can halt in a </a:t>
            </a:r>
            <a:r>
              <a:rPr lang="en-US" dirty="0" err="1" smtClean="0"/>
              <a:t>nonfinal</a:t>
            </a:r>
            <a:r>
              <a:rPr lang="en-US" dirty="0" smtClean="0"/>
              <a:t> state.</a:t>
            </a:r>
          </a:p>
          <a:p>
            <a:pPr lvl="1"/>
            <a:r>
              <a:rPr lang="en-US" dirty="0" smtClean="0"/>
              <a:t>The Turing machine can go into an infinite loop </a:t>
            </a:r>
            <a:br>
              <a:rPr lang="en-US" dirty="0" smtClean="0"/>
            </a:br>
            <a:r>
              <a:rPr lang="en-US" dirty="0" smtClean="0"/>
              <a:t>and never halt.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6261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Recursive Languages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language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/>
              <a:t> is </a:t>
            </a:r>
            <a:r>
              <a:rPr lang="en-US" dirty="0" smtClean="0"/>
              <a:t>recursive if </a:t>
            </a:r>
            <a:r>
              <a:rPr lang="en-US" dirty="0"/>
              <a:t>there exists a Turing machine that accepts </a:t>
            </a:r>
            <a:r>
              <a:rPr lang="en-US" dirty="0" smtClean="0"/>
              <a:t>it and the machine </a:t>
            </a:r>
            <a:r>
              <a:rPr lang="en-US" u="sng" dirty="0" smtClean="0"/>
              <a:t>will halt</a:t>
            </a:r>
            <a:r>
              <a:rPr lang="en-US" dirty="0" smtClean="0"/>
              <a:t> on every input string </a:t>
            </a:r>
            <a:r>
              <a:rPr lang="en-US" i="1" dirty="0">
                <a:latin typeface="Times New Roman"/>
                <a:cs typeface="Times New Roman"/>
              </a:rPr>
              <a:t>w</a:t>
            </a:r>
            <a:r>
              <a:rPr lang="en-US" dirty="0" smtClean="0"/>
              <a:t>, whether or not </a:t>
            </a:r>
            <a:r>
              <a:rPr lang="en-US" i="1" dirty="0">
                <a:latin typeface="Times New Roman"/>
                <a:cs typeface="Times New Roman"/>
              </a:rPr>
              <a:t>w</a:t>
            </a:r>
            <a:r>
              <a:rPr lang="en-US" dirty="0" smtClean="0"/>
              <a:t> is in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8610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75AB9-9FAF-744D-8B1B-8631609A80AA}" type="slidenum">
              <a:rPr lang="en-US"/>
              <a:pPr/>
              <a:t>2</a:t>
            </a:fld>
            <a:endParaRPr lang="en-US"/>
          </a:p>
        </p:txBody>
      </p:sp>
      <p:sp>
        <p:nvSpPr>
          <p:cNvPr id="634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Unofficial Field Trip</a:t>
            </a:r>
          </a:p>
        </p:txBody>
      </p:sp>
      <p:sp>
        <p:nvSpPr>
          <p:cNvPr id="634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1"/>
            <a:ext cx="8229600" cy="4968208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chemeClr val="folHlink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b="1" dirty="0">
                <a:solidFill>
                  <a:srgbClr val="B23C00"/>
                </a:solidFill>
              </a:rPr>
              <a:t>Computer History Museum in Mt. </a:t>
            </a:r>
            <a:r>
              <a:rPr lang="en-US" b="1" dirty="0" smtClean="0">
                <a:solidFill>
                  <a:srgbClr val="B23C00"/>
                </a:solidFill>
              </a:rPr>
              <a:t>View</a:t>
            </a:r>
          </a:p>
          <a:p>
            <a:pPr lvl="4">
              <a:lnSpc>
                <a:spcPct val="90000"/>
              </a:lnSpc>
            </a:pPr>
            <a:endParaRPr lang="en-US" b="1" dirty="0">
              <a:solidFill>
                <a:srgbClr val="B23C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>
                <a:hlinkClick r:id="rId2"/>
              </a:rPr>
              <a:t>http://www.computerhistory.org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en-US" dirty="0" smtClean="0"/>
              <a:t>Provide your own transportation to the museum.</a:t>
            </a:r>
            <a:endParaRPr lang="en-US" dirty="0"/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b="1" dirty="0">
                <a:solidFill>
                  <a:srgbClr val="B23C00"/>
                </a:solidFill>
              </a:rPr>
              <a:t>Saturday, </a:t>
            </a:r>
            <a:r>
              <a:rPr lang="en-US" b="1" dirty="0" smtClean="0">
                <a:solidFill>
                  <a:srgbClr val="B23C00"/>
                </a:solidFill>
              </a:rPr>
              <a:t>May 14, </a:t>
            </a:r>
            <a:r>
              <a:rPr lang="en-US" b="1" dirty="0">
                <a:solidFill>
                  <a:srgbClr val="B23C00"/>
                </a:solidFill>
              </a:rPr>
              <a:t>11:30 – closing </a:t>
            </a:r>
            <a:r>
              <a:rPr lang="en-US" b="1" dirty="0" smtClean="0">
                <a:solidFill>
                  <a:srgbClr val="B23C00"/>
                </a:solidFill>
              </a:rPr>
              <a:t>time</a:t>
            </a:r>
          </a:p>
          <a:p>
            <a:pPr lvl="4">
              <a:lnSpc>
                <a:spcPct val="90000"/>
              </a:lnSpc>
            </a:pPr>
            <a:endParaRPr lang="en-US" b="1" dirty="0">
              <a:solidFill>
                <a:srgbClr val="B23C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 smtClean="0"/>
              <a:t>Special </a:t>
            </a:r>
            <a:r>
              <a:rPr lang="en-US" dirty="0"/>
              <a:t>free </a:t>
            </a:r>
            <a:r>
              <a:rPr lang="en-US" dirty="0" smtClean="0"/>
              <a:t>admission</a:t>
            </a:r>
            <a:r>
              <a:rPr lang="en-US" dirty="0"/>
              <a:t> </a:t>
            </a:r>
            <a:r>
              <a:rPr lang="en-US" dirty="0" smtClean="0"/>
              <a:t>(for my students only).</a:t>
            </a:r>
            <a:endParaRPr lang="en-US" dirty="0" smtClean="0"/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Experience a fully restored </a:t>
            </a:r>
            <a:r>
              <a:rPr lang="en-US" dirty="0">
                <a:solidFill>
                  <a:schemeClr val="folHlink"/>
                </a:solidFill>
              </a:rPr>
              <a:t>IBM 1401</a:t>
            </a:r>
            <a:r>
              <a:rPr lang="en-US" dirty="0"/>
              <a:t> mainframe computer from the early 1960s in operation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 smtClean="0"/>
              <a:t>Do </a:t>
            </a:r>
            <a:r>
              <a:rPr lang="en-US" dirty="0"/>
              <a:t>a self-guided tour of the </a:t>
            </a:r>
            <a:r>
              <a:rPr lang="en-US" dirty="0" smtClean="0">
                <a:solidFill>
                  <a:schemeClr val="folHlink"/>
                </a:solidFill>
              </a:rPr>
              <a:t>Revolution</a:t>
            </a:r>
            <a:r>
              <a:rPr lang="en-US" dirty="0" smtClean="0"/>
              <a:t> </a:t>
            </a:r>
            <a:r>
              <a:rPr lang="en-US" dirty="0"/>
              <a:t>exhibit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3070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348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348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348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0641E-849C-5E4C-9426-22969953EBEB}" type="slidenum">
              <a:rPr lang="en-US"/>
              <a:pPr/>
              <a:t>3</a:t>
            </a:fld>
            <a:endParaRPr lang="en-US"/>
          </a:p>
        </p:txBody>
      </p:sp>
      <p:sp>
        <p:nvSpPr>
          <p:cNvPr id="637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Unofficial Field Trip</a:t>
            </a:r>
            <a:r>
              <a:rPr lang="en-US" i="1" dirty="0"/>
              <a:t>, cont’d</a:t>
            </a:r>
          </a:p>
        </p:txBody>
      </p:sp>
      <p:sp>
        <p:nvSpPr>
          <p:cNvPr id="637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240791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>
                <a:solidFill>
                  <a:srgbClr val="B23C00"/>
                </a:solidFill>
              </a:rPr>
              <a:t>IBM 1401 computer</a:t>
            </a:r>
            <a:r>
              <a:rPr lang="en-US" sz="2400" dirty="0"/>
              <a:t>, fully restored and </a:t>
            </a:r>
            <a:r>
              <a:rPr lang="en-US" sz="2400" dirty="0" smtClean="0"/>
              <a:t>operational.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A small transistor-based mainframe computer.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Extremely popular with small businesses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in </a:t>
            </a:r>
            <a:r>
              <a:rPr lang="en-US" sz="2000" dirty="0"/>
              <a:t>the late 1950s </a:t>
            </a:r>
            <a:r>
              <a:rPr lang="en-US" sz="2000" dirty="0" smtClean="0"/>
              <a:t>through </a:t>
            </a:r>
            <a:r>
              <a:rPr lang="en-US" sz="2000" dirty="0"/>
              <a:t>the mid 1960s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Maximum of 16K bytes of memory.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800 card/minute card reader (wire brushes).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600 line/minute line printer (impact).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6 magnetic tape drives, no disk drives.</a:t>
            </a:r>
          </a:p>
          <a:p>
            <a:pPr lvl="2">
              <a:lnSpc>
                <a:spcPct val="80000"/>
              </a:lnSpc>
            </a:pPr>
            <a:endParaRPr lang="en-US" sz="1600" dirty="0"/>
          </a:p>
        </p:txBody>
      </p:sp>
      <p:pic>
        <p:nvPicPr>
          <p:cNvPr id="637956" name="Picture 4" descr="IBM1401_TapeSystem_Mwhi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9525" y="3604546"/>
            <a:ext cx="6584950" cy="2659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09496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37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37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379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379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Unofficial Field Trip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Information on the IBM 1401:</a:t>
            </a:r>
          </a:p>
          <a:p>
            <a:pPr lvl="4"/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en-US" sz="2200" dirty="0"/>
              <a:t>General info: </a:t>
            </a:r>
            <a:r>
              <a:rPr lang="en-US" sz="2200" dirty="0">
                <a:hlinkClick r:id="rId2"/>
              </a:rPr>
              <a:t>http://en.wikipedia.org/wiki/IBM_1401</a:t>
            </a:r>
            <a:endParaRPr lang="en-US" sz="2200" dirty="0"/>
          </a:p>
          <a:p>
            <a:pPr lvl="1">
              <a:lnSpc>
                <a:spcPct val="90000"/>
              </a:lnSpc>
            </a:pPr>
            <a:r>
              <a:rPr lang="en-US" sz="2200" dirty="0"/>
              <a:t>My summer seminar: </a:t>
            </a:r>
            <a:r>
              <a:rPr lang="en-US" sz="2200" dirty="0">
                <a:hlinkClick r:id="rId3"/>
              </a:rPr>
              <a:t>http://www.cs.sjsu.edu/~mak/1401/</a:t>
            </a:r>
            <a:endParaRPr lang="en-US" sz="2200" dirty="0"/>
          </a:p>
          <a:p>
            <a:pPr lvl="1">
              <a:lnSpc>
                <a:spcPct val="90000"/>
              </a:lnSpc>
            </a:pPr>
            <a:r>
              <a:rPr lang="en-US" sz="2200" dirty="0"/>
              <a:t>Restoration: </a:t>
            </a:r>
            <a:r>
              <a:rPr lang="en-US" sz="2200" dirty="0">
                <a:hlinkClick r:id="rId4"/>
              </a:rPr>
              <a:t>http://ed-thelen.org/1401Project/</a:t>
            </a:r>
            <a:r>
              <a:rPr lang="en-US" sz="2200" dirty="0" smtClean="0">
                <a:hlinkClick r:id="rId4"/>
              </a:rPr>
              <a:t>1401RestorationPage.html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3424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5C319-8D3C-2B4A-A32F-5D47B5E98049}" type="slidenum">
              <a:rPr lang="en-US"/>
              <a:pPr/>
              <a:t>5</a:t>
            </a:fld>
            <a:endParaRPr lang="en-US"/>
          </a:p>
        </p:txBody>
      </p:sp>
      <p:sp>
        <p:nvSpPr>
          <p:cNvPr id="635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Unofficial Field </a:t>
            </a:r>
            <a:r>
              <a:rPr lang="en-US" dirty="0" smtClean="0"/>
              <a:t>Trip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635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See the extensive </a:t>
            </a:r>
            <a:r>
              <a:rPr lang="en-US" dirty="0" smtClean="0">
                <a:solidFill>
                  <a:srgbClr val="B23C00"/>
                </a:solidFill>
              </a:rPr>
              <a:t>Revolution </a:t>
            </a:r>
            <a:r>
              <a:rPr lang="en-US" dirty="0" smtClean="0"/>
              <a:t>exhibit!</a:t>
            </a:r>
            <a:endParaRPr lang="en-US" dirty="0"/>
          </a:p>
          <a:p>
            <a:pPr lvl="1"/>
            <a:r>
              <a:rPr lang="en-US" sz="2000" dirty="0"/>
              <a:t>Walk through a timeline of the </a:t>
            </a:r>
            <a:br>
              <a:rPr lang="en-US" sz="2000" dirty="0"/>
            </a:br>
            <a:r>
              <a:rPr lang="en-US" sz="2000" dirty="0"/>
              <a:t>First 2000 Years of Computing History.</a:t>
            </a:r>
          </a:p>
          <a:p>
            <a:pPr lvl="1"/>
            <a:r>
              <a:rPr lang="en-US" sz="2000" dirty="0"/>
              <a:t>Historic computer systems, data processing equipment, </a:t>
            </a:r>
            <a:br>
              <a:rPr lang="en-US" sz="2000" dirty="0"/>
            </a:br>
            <a:r>
              <a:rPr lang="en-US" sz="2000" dirty="0"/>
              <a:t>and other artifacts.</a:t>
            </a:r>
          </a:p>
          <a:p>
            <a:pPr lvl="1"/>
            <a:r>
              <a:rPr lang="en-US" sz="2000" dirty="0"/>
              <a:t>Small theater presentations.</a:t>
            </a:r>
          </a:p>
        </p:txBody>
      </p:sp>
      <p:pic>
        <p:nvPicPr>
          <p:cNvPr id="63590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2838" y="3154363"/>
            <a:ext cx="3946525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590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549650"/>
            <a:ext cx="3535363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635910" name="Text Box 6"/>
          <p:cNvSpPr txBox="1">
            <a:spLocks noChangeArrowheads="1"/>
          </p:cNvSpPr>
          <p:nvPr/>
        </p:nvSpPr>
        <p:spPr bwMode="auto">
          <a:xfrm>
            <a:off x="7589838" y="5500688"/>
            <a:ext cx="10969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000"/>
              <a:t>Atanasoff-Berry </a:t>
            </a:r>
          </a:p>
          <a:p>
            <a:r>
              <a:rPr lang="en-US" sz="1000"/>
              <a:t>Computer </a:t>
            </a:r>
          </a:p>
        </p:txBody>
      </p:sp>
      <p:sp>
        <p:nvSpPr>
          <p:cNvPr id="635911" name="Text Box 7"/>
          <p:cNvSpPr txBox="1">
            <a:spLocks noChangeArrowheads="1"/>
          </p:cNvSpPr>
          <p:nvPr/>
        </p:nvSpPr>
        <p:spPr bwMode="auto">
          <a:xfrm>
            <a:off x="731838" y="5349875"/>
            <a:ext cx="661987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1000"/>
              <a:t>Hollerith</a:t>
            </a:r>
          </a:p>
          <a:p>
            <a:pPr algn="r"/>
            <a:r>
              <a:rPr lang="en-US" sz="1000"/>
              <a:t>Census</a:t>
            </a:r>
          </a:p>
          <a:p>
            <a:pPr algn="r"/>
            <a:r>
              <a:rPr lang="en-US" sz="1000"/>
              <a:t>Machine</a:t>
            </a:r>
          </a:p>
        </p:txBody>
      </p:sp>
    </p:spTree>
    <p:extLst>
      <p:ext uri="{BB962C8B-B14F-4D97-AF65-F5344CB8AC3E}">
        <p14:creationId xmlns:p14="http://schemas.microsoft.com/office/powerpoint/2010/main" val="42756078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35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35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35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F1881-2140-4C49-952B-B1133EEF241B}" type="slidenum">
              <a:rPr lang="en-US"/>
              <a:pPr/>
              <a:t>6</a:t>
            </a:fld>
            <a:endParaRPr lang="en-US"/>
          </a:p>
        </p:txBody>
      </p:sp>
      <p:sp>
        <p:nvSpPr>
          <p:cNvPr id="638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Unofficial Field Trip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638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There </a:t>
            </a:r>
            <a:r>
              <a:rPr lang="en-US" u="sng" dirty="0" smtClean="0"/>
              <a:t>may</a:t>
            </a:r>
            <a:r>
              <a:rPr lang="en-US" dirty="0" smtClean="0"/>
              <a:t> be </a:t>
            </a:r>
            <a:r>
              <a:rPr lang="en-US" dirty="0">
                <a:solidFill>
                  <a:srgbClr val="B23C00"/>
                </a:solidFill>
              </a:rPr>
              <a:t>extra credit </a:t>
            </a:r>
            <a:r>
              <a:rPr lang="en-US" dirty="0"/>
              <a:t>if you participate in the visit </a:t>
            </a:r>
            <a:r>
              <a:rPr lang="en-US" dirty="0" smtClean="0"/>
              <a:t>to </a:t>
            </a:r>
            <a:r>
              <a:rPr lang="en-US" dirty="0"/>
              <a:t>the Computer History Museum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pPr lvl="1"/>
            <a:r>
              <a:rPr lang="en-US" u="sng" dirty="0" smtClean="0"/>
              <a:t>If</a:t>
            </a:r>
            <a:r>
              <a:rPr lang="en-US" dirty="0" smtClean="0"/>
              <a:t> I find the time to put together a </a:t>
            </a:r>
            <a:r>
              <a:rPr lang="en-US" dirty="0" smtClean="0">
                <a:solidFill>
                  <a:srgbClr val="B23C00"/>
                </a:solidFill>
              </a:rPr>
              <a:t>Canvas </a:t>
            </a:r>
            <a:r>
              <a:rPr lang="en-US" dirty="0" smtClean="0"/>
              <a:t>quiz.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Correct answers will be </a:t>
            </a:r>
            <a:r>
              <a:rPr lang="en-US" dirty="0"/>
              <a:t>found among the museum exhibits and presentations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You will have to read the exhibit labels, </a:t>
            </a:r>
            <a:br>
              <a:rPr lang="en-US" dirty="0" smtClean="0"/>
            </a:br>
            <a:r>
              <a:rPr lang="en-US" dirty="0" smtClean="0"/>
              <a:t>listen to the audio, and watch the videos.</a:t>
            </a:r>
            <a:endParaRPr lang="en-US" dirty="0" smtClean="0"/>
          </a:p>
          <a:p>
            <a:pPr lvl="5"/>
            <a:endParaRPr lang="en-US" dirty="0"/>
          </a:p>
          <a:p>
            <a:r>
              <a:rPr lang="en-US" dirty="0" smtClean="0"/>
              <a:t>Each correct answer adds one point </a:t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your midterm score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4467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38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38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9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389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Universal Turing Machine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Turing machine is not just a special-purpose computer that, once defined, can carry out only one type of computation.</a:t>
            </a:r>
          </a:p>
          <a:p>
            <a:pPr lvl="4"/>
            <a:endParaRPr lang="en-US" dirty="0" smtClean="0"/>
          </a:p>
          <a:p>
            <a:r>
              <a:rPr lang="en-US" dirty="0" smtClean="0">
                <a:solidFill>
                  <a:srgbClr val="A12A03"/>
                </a:solidFill>
              </a:rPr>
              <a:t>A Turing machine is equivalent to a </a:t>
            </a:r>
            <a:br>
              <a:rPr lang="en-US" dirty="0" smtClean="0">
                <a:solidFill>
                  <a:srgbClr val="A12A03"/>
                </a:solidFill>
              </a:rPr>
            </a:br>
            <a:r>
              <a:rPr lang="en-US" dirty="0" smtClean="0">
                <a:solidFill>
                  <a:srgbClr val="A12A03"/>
                </a:solidFill>
              </a:rPr>
              <a:t>modern general-purpose computer.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A universal Turing machine </a:t>
            </a:r>
            <a:r>
              <a:rPr lang="en-US" i="1" dirty="0" smtClean="0">
                <a:latin typeface="Times New Roman"/>
                <a:cs typeface="Times New Roman"/>
              </a:rPr>
              <a:t>M</a:t>
            </a:r>
            <a:r>
              <a:rPr lang="en-US" i="1" baseline="-25000" dirty="0" smtClean="0">
                <a:latin typeface="Times New Roman"/>
                <a:cs typeface="Times New Roman"/>
              </a:rPr>
              <a:t>u</a:t>
            </a:r>
            <a:r>
              <a:rPr lang="en-US" dirty="0" smtClean="0"/>
              <a:t> is reprogrammable.</a:t>
            </a:r>
          </a:p>
          <a:p>
            <a:pPr lvl="4"/>
            <a:endParaRPr lang="en-US" dirty="0"/>
          </a:p>
          <a:p>
            <a:r>
              <a:rPr lang="en-US" dirty="0" smtClean="0"/>
              <a:t>An </a:t>
            </a:r>
            <a:r>
              <a:rPr lang="en-US" i="1" dirty="0">
                <a:latin typeface="Times New Roman"/>
                <a:cs typeface="Times New Roman"/>
              </a:rPr>
              <a:t>M</a:t>
            </a:r>
            <a:r>
              <a:rPr lang="en-US" i="1" baseline="-25000" dirty="0">
                <a:latin typeface="Times New Roman"/>
                <a:cs typeface="Times New Roman"/>
              </a:rPr>
              <a:t>u</a:t>
            </a:r>
            <a:r>
              <a:rPr lang="en-US" dirty="0"/>
              <a:t> </a:t>
            </a:r>
            <a:r>
              <a:rPr lang="en-US" dirty="0" smtClean="0"/>
              <a:t>takes another TM as input </a:t>
            </a:r>
            <a:br>
              <a:rPr lang="en-US" dirty="0" smtClean="0"/>
            </a:br>
            <a:r>
              <a:rPr lang="en-US" dirty="0" smtClean="0"/>
              <a:t>and simulates the other TM.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6883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Macintosh HD:Applications:Microsoft Office 2004:Office:PPT_IB_SupportFiles:Images:15529_CH10_FIG101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1782" y="3246122"/>
            <a:ext cx="5943534" cy="287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Universal Turing </a:t>
            </a:r>
            <a:r>
              <a:rPr lang="en-US" dirty="0" smtClean="0"/>
              <a:t>Machine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76770"/>
          </a:xfrm>
        </p:spPr>
        <p:txBody>
          <a:bodyPr/>
          <a:lstStyle/>
          <a:p>
            <a:r>
              <a:rPr lang="en-US" dirty="0" smtClean="0"/>
              <a:t>Given another TM </a:t>
            </a:r>
            <a:r>
              <a:rPr lang="en-US" i="1" dirty="0" smtClean="0">
                <a:latin typeface="Times New Roman"/>
                <a:cs typeface="Times New Roman"/>
              </a:rPr>
              <a:t>M</a:t>
            </a:r>
            <a:r>
              <a:rPr lang="en-US" dirty="0" smtClean="0"/>
              <a:t> and an input string </a:t>
            </a:r>
            <a:r>
              <a:rPr lang="en-US" i="1" dirty="0">
                <a:latin typeface="Times New Roman"/>
                <a:cs typeface="Times New Roman"/>
              </a:rPr>
              <a:t>w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a universal TM </a:t>
            </a:r>
            <a:r>
              <a:rPr lang="en-US" i="1" dirty="0">
                <a:latin typeface="Times New Roman"/>
                <a:cs typeface="Times New Roman"/>
              </a:rPr>
              <a:t>M</a:t>
            </a:r>
            <a:r>
              <a:rPr lang="en-US" i="1" baseline="-25000" dirty="0">
                <a:latin typeface="Times New Roman"/>
                <a:cs typeface="Times New Roman"/>
              </a:rPr>
              <a:t>u</a:t>
            </a:r>
            <a:r>
              <a:rPr lang="en-US" dirty="0"/>
              <a:t> </a:t>
            </a:r>
            <a:r>
              <a:rPr lang="en-US" dirty="0" smtClean="0"/>
              <a:t>can simulate the computation of </a:t>
            </a:r>
            <a:r>
              <a:rPr lang="en-US" i="1" dirty="0">
                <a:latin typeface="Times New Roman"/>
                <a:cs typeface="Times New Roman"/>
              </a:rPr>
              <a:t>M</a:t>
            </a:r>
            <a:r>
              <a:rPr lang="en-US" dirty="0" smtClean="0"/>
              <a:t> on </a:t>
            </a:r>
            <a:r>
              <a:rPr lang="en-US" i="1" dirty="0">
                <a:latin typeface="Times New Roman"/>
                <a:cs typeface="Times New Roman"/>
              </a:rPr>
              <a:t>w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TM </a:t>
            </a:r>
            <a:r>
              <a:rPr lang="en-US" i="1" dirty="0" smtClean="0">
                <a:latin typeface="Times New Roman"/>
                <a:cs typeface="Times New Roman"/>
              </a:rPr>
              <a:t>M</a:t>
            </a:r>
            <a:r>
              <a:rPr lang="en-US" dirty="0" smtClean="0"/>
              <a:t> must be properly encoded.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Example: Encode</a:t>
            </a:r>
            <a:br>
              <a:rPr lang="en-US" dirty="0" smtClean="0"/>
            </a:br>
            <a:r>
              <a:rPr lang="en-US" i="1" dirty="0" err="1" smtClean="0">
                <a:latin typeface="Times New Roman"/>
                <a:cs typeface="Times New Roman"/>
              </a:rPr>
              <a:t>δ</a:t>
            </a:r>
            <a:r>
              <a:rPr lang="en-US" dirty="0">
                <a:latin typeface="Times New Roman"/>
                <a:cs typeface="Times New Roman"/>
              </a:rPr>
              <a:t>(</a:t>
            </a:r>
            <a:r>
              <a:rPr lang="en-US" i="1" dirty="0">
                <a:solidFill>
                  <a:srgbClr val="A12A03"/>
                </a:solidFill>
                <a:latin typeface="Times New Roman"/>
                <a:cs typeface="Times New Roman"/>
              </a:rPr>
              <a:t>q</a:t>
            </a:r>
            <a:r>
              <a:rPr lang="en-US" baseline="-25000" dirty="0">
                <a:solidFill>
                  <a:srgbClr val="A12A03"/>
                </a:solidFill>
                <a:latin typeface="Times New Roman"/>
                <a:cs typeface="Times New Roman"/>
              </a:rPr>
              <a:t>1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i="1" dirty="0">
                <a:solidFill>
                  <a:srgbClr val="008000"/>
                </a:solidFill>
                <a:latin typeface="Times New Roman"/>
                <a:cs typeface="Times New Roman"/>
              </a:rPr>
              <a:t>a</a:t>
            </a:r>
            <a:r>
              <a:rPr lang="en-US" baseline="-25000" dirty="0">
                <a:solidFill>
                  <a:srgbClr val="008000"/>
                </a:solidFill>
                <a:latin typeface="Times New Roman"/>
                <a:cs typeface="Times New Roman"/>
              </a:rPr>
              <a:t>2</a:t>
            </a:r>
            <a:r>
              <a:rPr lang="en-US" dirty="0">
                <a:latin typeface="Times New Roman"/>
                <a:cs typeface="Times New Roman"/>
              </a:rPr>
              <a:t>) = (</a:t>
            </a:r>
            <a:r>
              <a:rPr lang="en-US" i="1" dirty="0">
                <a:solidFill>
                  <a:srgbClr val="A12A03"/>
                </a:solidFill>
                <a:latin typeface="Times New Roman"/>
                <a:cs typeface="Times New Roman"/>
              </a:rPr>
              <a:t>q</a:t>
            </a:r>
            <a:r>
              <a:rPr lang="en-US" baseline="-25000" dirty="0">
                <a:solidFill>
                  <a:srgbClr val="A12A03"/>
                </a:solidFill>
                <a:latin typeface="Times New Roman"/>
                <a:cs typeface="Times New Roman"/>
              </a:rPr>
              <a:t>2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i="1" dirty="0">
                <a:solidFill>
                  <a:srgbClr val="008000"/>
                </a:solidFill>
                <a:latin typeface="Times New Roman"/>
                <a:cs typeface="Times New Roman"/>
              </a:rPr>
              <a:t>a</a:t>
            </a:r>
            <a:r>
              <a:rPr lang="en-US" baseline="-25000" dirty="0">
                <a:solidFill>
                  <a:srgbClr val="008000"/>
                </a:solidFill>
                <a:latin typeface="Times New Roman"/>
                <a:cs typeface="Times New Roman"/>
              </a:rPr>
              <a:t>3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i="1" dirty="0">
                <a:solidFill>
                  <a:srgbClr val="0033CC"/>
                </a:solidFill>
                <a:latin typeface="Times New Roman"/>
                <a:cs typeface="Times New Roman"/>
              </a:rPr>
              <a:t>L</a:t>
            </a:r>
            <a:r>
              <a:rPr lang="en-US" dirty="0">
                <a:latin typeface="Times New Roman"/>
                <a:cs typeface="Times New Roman"/>
              </a:rPr>
              <a:t>) </a:t>
            </a:r>
            <a:r>
              <a:rPr lang="en-US" dirty="0" smtClean="0">
                <a:cs typeface="Times New Roman"/>
              </a:rPr>
              <a:t/>
            </a:r>
            <a:br>
              <a:rPr lang="en-US" dirty="0" smtClean="0">
                <a:cs typeface="Times New Roman"/>
              </a:rPr>
            </a:br>
            <a:r>
              <a:rPr lang="en-US" dirty="0" smtClean="0">
                <a:cs typeface="Times New Roman"/>
              </a:rPr>
              <a:t>as </a:t>
            </a:r>
            <a:r>
              <a:rPr lang="is-IS" dirty="0" smtClean="0">
                <a:solidFill>
                  <a:srgbClr val="A12A03"/>
                </a:solidFill>
                <a:latin typeface="Times New Roman"/>
                <a:cs typeface="Times New Roman"/>
              </a:rPr>
              <a:t>1</a:t>
            </a:r>
            <a:r>
              <a:rPr lang="is-IS" dirty="0" smtClean="0">
                <a:latin typeface="Times New Roman"/>
                <a:cs typeface="Times New Roman"/>
              </a:rPr>
              <a:t>0</a:t>
            </a:r>
            <a:r>
              <a:rPr lang="is-IS" dirty="0" smtClean="0">
                <a:solidFill>
                  <a:srgbClr val="008000"/>
                </a:solidFill>
                <a:latin typeface="Times New Roman"/>
                <a:cs typeface="Times New Roman"/>
              </a:rPr>
              <a:t>11</a:t>
            </a:r>
            <a:r>
              <a:rPr lang="is-IS" dirty="0" smtClean="0">
                <a:latin typeface="Times New Roman"/>
                <a:cs typeface="Times New Roman"/>
              </a:rPr>
              <a:t>0</a:t>
            </a:r>
            <a:r>
              <a:rPr lang="is-IS" dirty="0" smtClean="0">
                <a:solidFill>
                  <a:srgbClr val="A12A03"/>
                </a:solidFill>
                <a:latin typeface="Times New Roman"/>
                <a:cs typeface="Times New Roman"/>
              </a:rPr>
              <a:t>11</a:t>
            </a:r>
            <a:r>
              <a:rPr lang="is-IS" dirty="0" smtClean="0">
                <a:latin typeface="Times New Roman"/>
                <a:cs typeface="Times New Roman"/>
              </a:rPr>
              <a:t>0</a:t>
            </a:r>
            <a:r>
              <a:rPr lang="is-IS" dirty="0" smtClean="0">
                <a:solidFill>
                  <a:srgbClr val="008000"/>
                </a:solidFill>
                <a:latin typeface="Times New Roman"/>
                <a:cs typeface="Times New Roman"/>
              </a:rPr>
              <a:t>111</a:t>
            </a:r>
            <a:r>
              <a:rPr lang="is-IS" dirty="0" smtClean="0">
                <a:latin typeface="Times New Roman"/>
                <a:cs typeface="Times New Roman"/>
              </a:rPr>
              <a:t>0</a:t>
            </a:r>
            <a:r>
              <a:rPr lang="is-IS" dirty="0" smtClean="0">
                <a:solidFill>
                  <a:srgbClr val="0033CC"/>
                </a:solidFill>
                <a:latin typeface="Times New Roman"/>
                <a:cs typeface="Times New Roman"/>
              </a:rPr>
              <a:t>1</a:t>
            </a:r>
            <a:r>
              <a:rPr lang="is-IS" dirty="0" smtClean="0">
                <a:latin typeface="Times New Roman"/>
                <a:cs typeface="Times New Roman"/>
              </a:rPr>
              <a:t>0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3652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Universal Turing Machine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 we can claim the existence of a </a:t>
            </a:r>
            <a:br>
              <a:rPr lang="en-US" dirty="0" smtClean="0"/>
            </a:br>
            <a:r>
              <a:rPr lang="en-US" dirty="0" smtClean="0"/>
              <a:t>Turing machine that, given any program, </a:t>
            </a:r>
            <a:br>
              <a:rPr lang="en-US" dirty="0" smtClean="0"/>
            </a:br>
            <a:r>
              <a:rPr lang="en-US" dirty="0" smtClean="0"/>
              <a:t>can carry out the computations specified </a:t>
            </a:r>
            <a:br>
              <a:rPr lang="en-US" dirty="0" smtClean="0"/>
            </a:br>
            <a:r>
              <a:rPr lang="en-US" dirty="0" smtClean="0"/>
              <a:t>by that program and is therefore a proper </a:t>
            </a:r>
            <a:br>
              <a:rPr lang="en-US" dirty="0" smtClean="0"/>
            </a:br>
            <a:r>
              <a:rPr lang="en-US" dirty="0" smtClean="0"/>
              <a:t>model for a general-purpose computer.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3507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67116</TotalTime>
  <Words>705</Words>
  <Application>Microsoft Macintosh PowerPoint</Application>
  <PresentationFormat>On-screen Show (4:3)</PresentationFormat>
  <Paragraphs>193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Quadrant</vt:lpstr>
      <vt:lpstr>CS 154 Formal Languages and Computability April 19 Class Meeting</vt:lpstr>
      <vt:lpstr>Unofficial Field Trip</vt:lpstr>
      <vt:lpstr>Unofficial Field Trip, cont’d</vt:lpstr>
      <vt:lpstr>Unofficial Field Trip, cont’d</vt:lpstr>
      <vt:lpstr>Unofficial Field Trip, cont’d</vt:lpstr>
      <vt:lpstr>Unofficial Field Trip, cont’d</vt:lpstr>
      <vt:lpstr>A Universal Turing Machine</vt:lpstr>
      <vt:lpstr>A Universal Turing Machine, cont’d</vt:lpstr>
      <vt:lpstr>A Universal Turing Machine, cont’d</vt:lpstr>
      <vt:lpstr>Countable Sets</vt:lpstr>
      <vt:lpstr>Countable Sets, cont’d</vt:lpstr>
      <vt:lpstr>Countable Sets, cont’d</vt:lpstr>
      <vt:lpstr>Proper Order</vt:lpstr>
      <vt:lpstr>Turing Machines are Countable</vt:lpstr>
      <vt:lpstr>Limited Forms of Turing Machines</vt:lpstr>
      <vt:lpstr>Linear Bounded Automata</vt:lpstr>
      <vt:lpstr>Recursively Enumerable Languages</vt:lpstr>
      <vt:lpstr>Recursive Languages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235: User Interface Design</dc:title>
  <dc:subject/>
  <dc:creator>Ronald Mak</dc:creator>
  <cp:keywords/>
  <dc:description/>
  <cp:lastModifiedBy>Ronald Mak</cp:lastModifiedBy>
  <cp:revision>1360</cp:revision>
  <cp:lastPrinted>2016-02-09T05:58:45Z</cp:lastPrinted>
  <dcterms:created xsi:type="dcterms:W3CDTF">2008-01-12T03:52:55Z</dcterms:created>
  <dcterms:modified xsi:type="dcterms:W3CDTF">2016-04-21T01:57:42Z</dcterms:modified>
  <cp:category/>
</cp:coreProperties>
</file>