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641" r:id="rId3"/>
    <p:sldId id="631" r:id="rId4"/>
    <p:sldId id="632" r:id="rId5"/>
    <p:sldId id="633" r:id="rId6"/>
    <p:sldId id="634" r:id="rId7"/>
    <p:sldId id="636" r:id="rId8"/>
    <p:sldId id="637" r:id="rId9"/>
    <p:sldId id="638" r:id="rId10"/>
    <p:sldId id="639" r:id="rId11"/>
    <p:sldId id="640" r:id="rId12"/>
    <p:sldId id="642" r:id="rId13"/>
    <p:sldId id="645" r:id="rId14"/>
    <p:sldId id="644" r:id="rId15"/>
    <p:sldId id="643" r:id="rId16"/>
    <p:sldId id="646" r:id="rId17"/>
    <p:sldId id="652" r:id="rId18"/>
    <p:sldId id="648" r:id="rId19"/>
    <p:sldId id="649" r:id="rId20"/>
    <p:sldId id="65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E2FF"/>
    <a:srgbClr val="66FFFF"/>
    <a:srgbClr val="B1E754"/>
    <a:srgbClr val="400080"/>
    <a:srgbClr val="66CCFF"/>
    <a:srgbClr val="A12A03"/>
    <a:srgbClr val="B23C00"/>
    <a:srgbClr val="A40000"/>
    <a:srgbClr val="0033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33" autoAdjust="0"/>
    <p:restoredTop sz="98450" autoAdjust="0"/>
  </p:normalViewPr>
  <p:slideViewPr>
    <p:cSldViewPr>
      <p:cViewPr varScale="1">
        <p:scale>
          <a:sx n="149" d="100"/>
          <a:sy n="149" d="100"/>
        </p:scale>
        <p:origin x="-104" y="-34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April 7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emf"/><Relationship Id="rId20" Type="http://schemas.openxmlformats.org/officeDocument/2006/relationships/oleObject" Target="../embeddings/oleObject14.bin"/><Relationship Id="rId21" Type="http://schemas.openxmlformats.org/officeDocument/2006/relationships/image" Target="../media/image20.emf"/><Relationship Id="rId22" Type="http://schemas.openxmlformats.org/officeDocument/2006/relationships/oleObject" Target="../embeddings/oleObject15.bin"/><Relationship Id="rId23" Type="http://schemas.openxmlformats.org/officeDocument/2006/relationships/image" Target="../media/image21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5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6.e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17.emf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18.emf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emf"/><Relationship Id="rId20" Type="http://schemas.openxmlformats.org/officeDocument/2006/relationships/oleObject" Target="../embeddings/oleObject24.bin"/><Relationship Id="rId21" Type="http://schemas.openxmlformats.org/officeDocument/2006/relationships/image" Target="../media/image20.emf"/><Relationship Id="rId22" Type="http://schemas.openxmlformats.org/officeDocument/2006/relationships/oleObject" Target="../embeddings/oleObject25.bin"/><Relationship Id="rId23" Type="http://schemas.openxmlformats.org/officeDocument/2006/relationships/image" Target="../media/image21.emf"/><Relationship Id="rId10" Type="http://schemas.openxmlformats.org/officeDocument/2006/relationships/oleObject" Target="../embeddings/oleObject19.bin"/><Relationship Id="rId11" Type="http://schemas.openxmlformats.org/officeDocument/2006/relationships/image" Target="../media/image15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16.emf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17.emf"/><Relationship Id="rId16" Type="http://schemas.openxmlformats.org/officeDocument/2006/relationships/oleObject" Target="../embeddings/oleObject22.bin"/><Relationship Id="rId17" Type="http://schemas.openxmlformats.org/officeDocument/2006/relationships/image" Target="../media/image18.emf"/><Relationship Id="rId18" Type="http://schemas.openxmlformats.org/officeDocument/2006/relationships/oleObject" Target="../embeddings/oleObject23.bin"/><Relationship Id="rId19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6.emf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science.slc.edu/~jmarshall/courses/2002/fall/cs30/Lectures/week08/Computati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7 Class Meeting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 Example </a:t>
            </a:r>
            <a:r>
              <a:rPr lang="en-US" dirty="0" smtClean="0"/>
              <a:t>#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alternate </a:t>
            </a:r>
            <a:r>
              <a:rPr lang="en-US" dirty="0"/>
              <a:t>TM that accepts </a:t>
            </a:r>
            <a:r>
              <a:rPr lang="en-US" dirty="0" smtClean="0"/>
              <a:t>the same</a:t>
            </a:r>
            <a:br>
              <a:rPr lang="en-US" dirty="0" smtClean="0"/>
            </a:br>
            <a:r>
              <a:rPr lang="en-US" dirty="0" smtClean="0"/>
              <a:t>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= {</a:t>
            </a:r>
            <a:r>
              <a:rPr lang="en-US" i="1" dirty="0" err="1">
                <a:latin typeface="Times New Roman"/>
                <a:cs typeface="Times New Roman"/>
              </a:rPr>
              <a:t>a</a:t>
            </a:r>
            <a:r>
              <a:rPr lang="en-US" i="1" baseline="30000" dirty="0" err="1">
                <a:latin typeface="Times New Roman"/>
                <a:cs typeface="Times New Roman"/>
              </a:rPr>
              <a:t>n</a:t>
            </a:r>
            <a:r>
              <a:rPr lang="en-US" i="1" dirty="0" err="1">
                <a:latin typeface="Times New Roman"/>
                <a:cs typeface="Times New Roman"/>
              </a:rPr>
              <a:t>b</a:t>
            </a:r>
            <a:r>
              <a:rPr lang="en-US" i="1" baseline="30000" dirty="0" err="1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 :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 ≥ 1</a:t>
            </a:r>
            <a:r>
              <a:rPr lang="en-US" dirty="0" smtClean="0">
                <a:latin typeface="Times New Roman"/>
                <a:cs typeface="Times New Roman"/>
              </a:rPr>
              <a:t>} </a:t>
            </a:r>
            <a:endParaRPr lang="en-US" dirty="0" smtClean="0"/>
          </a:p>
          <a:p>
            <a:pPr lvl="1"/>
            <a:r>
              <a:rPr lang="en-US" dirty="0" smtClean="0"/>
              <a:t>Example </a:t>
            </a:r>
            <a:r>
              <a:rPr lang="en-US" dirty="0"/>
              <a:t>9.7 of the </a:t>
            </a:r>
            <a:r>
              <a:rPr lang="en-US" dirty="0" smtClean="0"/>
              <a:t>textbook.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Pseudocode:</a:t>
            </a:r>
          </a:p>
          <a:p>
            <a:pPr lvl="1"/>
            <a:r>
              <a:rPr lang="en-US" dirty="0" smtClean="0"/>
              <a:t>Replace the leftmost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by an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Move head right until the leftmost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, replace by a </a:t>
            </a:r>
            <a:r>
              <a:rPr lang="en-US" i="1" dirty="0">
                <a:latin typeface="Times New Roman"/>
                <a:cs typeface="Times New Roman"/>
              </a:rPr>
              <a:t>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Move head left until the leftmost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Repeat until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’s and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’s are simultaneously exhausted, then ACCEPT.</a:t>
            </a:r>
          </a:p>
          <a:p>
            <a:pPr lvl="1"/>
            <a:r>
              <a:rPr lang="en-US" dirty="0" smtClean="0"/>
              <a:t>Else REJECT.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9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 Example #</a:t>
            </a:r>
            <a:r>
              <a:rPr lang="en-US" dirty="0" smtClean="0"/>
              <a:t>2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Screen Shot 2016-04-04 at 9.12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5" y="1154176"/>
            <a:ext cx="4480510" cy="323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45" y="1234464"/>
            <a:ext cx="356612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lvl="1" indent="-171450">
              <a:buFont typeface="Arial"/>
              <a:buChar char="•"/>
            </a:pPr>
            <a:r>
              <a:rPr lang="en-US" dirty="0"/>
              <a:t>Replace the leftmost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/>
              <a:t> by an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/>
              <a:t>.</a:t>
            </a:r>
          </a:p>
          <a:p>
            <a:pPr marL="171450" lvl="1" indent="-171450">
              <a:buFont typeface="Arial"/>
              <a:buChar char="•"/>
            </a:pPr>
            <a:r>
              <a:rPr lang="en-US" dirty="0"/>
              <a:t>Move head right until the leftmost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/>
              <a:t>, replace by a </a:t>
            </a:r>
            <a:r>
              <a:rPr lang="en-US" i="1" dirty="0">
                <a:latin typeface="Times New Roman"/>
                <a:cs typeface="Times New Roman"/>
              </a:rPr>
              <a:t>y</a:t>
            </a:r>
            <a:r>
              <a:rPr lang="en-US" dirty="0"/>
              <a:t>.</a:t>
            </a:r>
          </a:p>
          <a:p>
            <a:pPr marL="171450" lvl="1" indent="-171450">
              <a:buFont typeface="Arial"/>
              <a:buChar char="•"/>
            </a:pPr>
            <a:r>
              <a:rPr lang="en-US" dirty="0"/>
              <a:t>Move head left until the leftmost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/>
              <a:t>.</a:t>
            </a:r>
          </a:p>
          <a:p>
            <a:pPr marL="171450" lvl="1" indent="-171450">
              <a:buFont typeface="Arial"/>
              <a:buChar char="•"/>
            </a:pPr>
            <a:r>
              <a:rPr lang="en-US" dirty="0"/>
              <a:t>Repeat until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/>
              <a:t>’s and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/>
              <a:t>’s are simultaneously exhausted,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dirty="0"/>
              <a:t>ACCEPT.</a:t>
            </a:r>
          </a:p>
          <a:p>
            <a:pPr marL="171450" lvl="1" indent="-171450">
              <a:buFont typeface="Arial"/>
              <a:buChar char="•"/>
            </a:pPr>
            <a:r>
              <a:rPr lang="en-US" dirty="0"/>
              <a:t>Else REJECT.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2172390" cy="338554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Demo Jexample9.7.jff</a:t>
            </a:r>
            <a:endParaRPr lang="en-US" dirty="0">
              <a:solidFill>
                <a:srgbClr val="A12A0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6098" y="4251951"/>
            <a:ext cx="5852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0</a:t>
            </a:r>
            <a:r>
              <a:rPr lang="en-US" sz="2000" dirty="0" smtClean="0">
                <a:solidFill>
                  <a:srgbClr val="008000"/>
                </a:solidFill>
              </a:rPr>
              <a:t>: Replace the leftmost </a:t>
            </a:r>
            <a:r>
              <a:rPr lang="en-US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8000"/>
                </a:solidFill>
              </a:rPr>
              <a:t>with </a:t>
            </a:r>
            <a:r>
              <a:rPr lang="en-US" sz="2000" dirty="0" smtClean="0">
                <a:solidFill>
                  <a:srgbClr val="008000"/>
                </a:solidFill>
              </a:rPr>
              <a:t>an </a:t>
            </a:r>
            <a:r>
              <a:rPr lang="en-US" sz="2000" i="1" dirty="0">
                <a:solidFill>
                  <a:srgbClr val="008000"/>
                </a:solidFill>
                <a:latin typeface="Times New Roman"/>
                <a:cs typeface="Times New Roman"/>
              </a:rPr>
              <a:t>x</a:t>
            </a:r>
          </a:p>
          <a:p>
            <a:r>
              <a:rPr lang="en-US" sz="2000" i="1" dirty="0">
                <a:solidFill>
                  <a:srgbClr val="B23C00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B23C00"/>
                </a:solidFill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solidFill>
                  <a:srgbClr val="B23C00"/>
                </a:solidFill>
              </a:rPr>
              <a:t>: Skip right to the leftmost </a:t>
            </a:r>
            <a:r>
              <a:rPr lang="en-US" sz="2000" i="1" dirty="0">
                <a:solidFill>
                  <a:srgbClr val="B23C00"/>
                </a:solidFill>
                <a:latin typeface="Times New Roman"/>
                <a:cs typeface="Times New Roman"/>
              </a:rPr>
              <a:t>b</a:t>
            </a:r>
            <a:br>
              <a:rPr lang="en-US" sz="2000" i="1" dirty="0">
                <a:solidFill>
                  <a:srgbClr val="B23C00"/>
                </a:solidFill>
                <a:latin typeface="Times New Roman"/>
                <a:cs typeface="Times New Roman"/>
              </a:rPr>
            </a:br>
            <a:r>
              <a:rPr lang="en-US" sz="2000" dirty="0" smtClean="0">
                <a:solidFill>
                  <a:srgbClr val="B23C00"/>
                </a:solidFill>
              </a:rPr>
              <a:t>     and replace the </a:t>
            </a:r>
            <a:r>
              <a:rPr lang="en-US" sz="2000" i="1" dirty="0">
                <a:solidFill>
                  <a:srgbClr val="B23C00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solidFill>
                  <a:srgbClr val="B23C00"/>
                </a:solidFill>
              </a:rPr>
              <a:t> with a </a:t>
            </a:r>
            <a:r>
              <a:rPr lang="en-US" sz="2000" i="1" dirty="0">
                <a:solidFill>
                  <a:srgbClr val="B23C00"/>
                </a:solidFill>
                <a:latin typeface="Times New Roman"/>
                <a:cs typeface="Times New Roman"/>
              </a:rPr>
              <a:t>y</a:t>
            </a:r>
          </a:p>
          <a:p>
            <a:r>
              <a:rPr lang="en-US" sz="2000" i="1" dirty="0">
                <a:solidFill>
                  <a:srgbClr val="0033CC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033CC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0033CC"/>
                </a:solidFill>
              </a:rPr>
              <a:t>: Skip left to an </a:t>
            </a:r>
            <a:r>
              <a:rPr lang="en-US" sz="2000" i="1" dirty="0">
                <a:solidFill>
                  <a:srgbClr val="0033CC"/>
                </a:solidFill>
                <a:latin typeface="Times New Roman"/>
                <a:cs typeface="Times New Roman"/>
              </a:rPr>
              <a:t>x</a:t>
            </a:r>
            <a:r>
              <a:rPr lang="en-US" sz="2000" dirty="0" smtClean="0">
                <a:solidFill>
                  <a:srgbClr val="0033CC"/>
                </a:solidFill>
              </a:rPr>
              <a:t> and go right one cell</a:t>
            </a:r>
          </a:p>
          <a:p>
            <a:r>
              <a:rPr lang="en-US" sz="2000" i="1" dirty="0">
                <a:solidFill>
                  <a:srgbClr val="008000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08000"/>
                </a:solidFill>
                <a:latin typeface="Times New Roman"/>
                <a:cs typeface="Times New Roman"/>
              </a:rPr>
              <a:t>3</a:t>
            </a:r>
            <a:r>
              <a:rPr lang="en-US" sz="2000" dirty="0">
                <a:solidFill>
                  <a:srgbClr val="008000"/>
                </a:solidFill>
              </a:rPr>
              <a:t>: Skip </a:t>
            </a:r>
            <a:r>
              <a:rPr lang="en-US" sz="2000" i="1" dirty="0">
                <a:solidFill>
                  <a:srgbClr val="008000"/>
                </a:solidFill>
                <a:latin typeface="Times New Roman"/>
                <a:cs typeface="Times New Roman"/>
              </a:rPr>
              <a:t>y</a:t>
            </a:r>
            <a:r>
              <a:rPr lang="en-US" sz="2000" dirty="0" smtClean="0">
                <a:solidFill>
                  <a:srgbClr val="008000"/>
                </a:solidFill>
              </a:rPr>
              <a:t>’s to the right until a blank, then ACCEPT</a:t>
            </a: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baseline="-25000" dirty="0" smtClean="0">
                <a:latin typeface="Times New Roman"/>
                <a:cs typeface="Times New Roman"/>
              </a:rPr>
              <a:t>4</a:t>
            </a:r>
            <a:r>
              <a:rPr lang="en-US" sz="2000" dirty="0" smtClean="0"/>
              <a:t>: Else REJECT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97318" y="3472537"/>
            <a:ext cx="1786080" cy="319774"/>
            <a:chOff x="1097318" y="3429000"/>
            <a:chExt cx="1554463" cy="274317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097318" y="3429000"/>
              <a:ext cx="1554463" cy="274317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2117199"/>
                </p:ext>
              </p:extLst>
            </p:nvPr>
          </p:nvGraphicFramePr>
          <p:xfrm>
            <a:off x="1188757" y="3429000"/>
            <a:ext cx="1436130" cy="274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53" name="Equation" r:id="rId4" imgW="1130300" imgH="215900" progId="Equation.3">
                    <p:embed/>
                  </p:oleObj>
                </mc:Choice>
                <mc:Fallback>
                  <p:oleObj name="Equation" r:id="rId4" imgW="11303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88757" y="3429000"/>
                          <a:ext cx="1436130" cy="2743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1097318" y="3792309"/>
            <a:ext cx="1786080" cy="959321"/>
            <a:chOff x="1097318" y="3703316"/>
            <a:chExt cx="1554463" cy="822951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097318" y="3703316"/>
              <a:ext cx="1554463" cy="82295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1358165"/>
                </p:ext>
              </p:extLst>
            </p:nvPr>
          </p:nvGraphicFramePr>
          <p:xfrm>
            <a:off x="1188757" y="3710625"/>
            <a:ext cx="1419225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54" name="Equation" r:id="rId6" imgW="1117600" imgH="203200" progId="Equation.3">
                    <p:embed/>
                  </p:oleObj>
                </mc:Choice>
                <mc:Fallback>
                  <p:oleObj name="Equation" r:id="rId6" imgW="1117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88757" y="3710625"/>
                          <a:ext cx="1419225" cy="258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113102"/>
                </p:ext>
              </p:extLst>
            </p:nvPr>
          </p:nvGraphicFramePr>
          <p:xfrm>
            <a:off x="1188757" y="3977635"/>
            <a:ext cx="1419225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55" name="Equation" r:id="rId8" imgW="1117600" imgH="203200" progId="Equation.3">
                    <p:embed/>
                  </p:oleObj>
                </mc:Choice>
                <mc:Fallback>
                  <p:oleObj name="Equation" r:id="rId8" imgW="1117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88757" y="3977635"/>
                          <a:ext cx="1419225" cy="258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2592209"/>
                </p:ext>
              </p:extLst>
            </p:nvPr>
          </p:nvGraphicFramePr>
          <p:xfrm>
            <a:off x="1188757" y="4251952"/>
            <a:ext cx="1419225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56" name="Equation" r:id="rId10" imgW="1117600" imgH="203200" progId="Equation.3">
                    <p:embed/>
                  </p:oleObj>
                </mc:Choice>
                <mc:Fallback>
                  <p:oleObj name="Equation" r:id="rId10" imgW="1117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88757" y="4251952"/>
                          <a:ext cx="1419225" cy="258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1097318" y="4751632"/>
            <a:ext cx="1790476" cy="959321"/>
            <a:chOff x="1097318" y="4526268"/>
            <a:chExt cx="1558289" cy="822951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097318" y="4526268"/>
              <a:ext cx="1554463" cy="822951"/>
            </a:xfrm>
            <a:prstGeom prst="rect">
              <a:avLst/>
            </a:prstGeom>
            <a:solidFill>
              <a:srgbClr val="ADE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6735403"/>
                </p:ext>
              </p:extLst>
            </p:nvPr>
          </p:nvGraphicFramePr>
          <p:xfrm>
            <a:off x="1188757" y="4526600"/>
            <a:ext cx="1450975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57" name="Equation" r:id="rId12" imgW="1143000" imgH="203200" progId="Equation.3">
                    <p:embed/>
                  </p:oleObj>
                </mc:Choice>
                <mc:Fallback>
                  <p:oleObj name="Equation" r:id="rId12" imgW="1143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88757" y="4526600"/>
                          <a:ext cx="1450975" cy="258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1824812"/>
                </p:ext>
              </p:extLst>
            </p:nvPr>
          </p:nvGraphicFramePr>
          <p:xfrm>
            <a:off x="1188757" y="4800586"/>
            <a:ext cx="1450975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58" name="Equation" r:id="rId14" imgW="1143000" imgH="203200" progId="Equation.3">
                    <p:embed/>
                  </p:oleObj>
                </mc:Choice>
                <mc:Fallback>
                  <p:oleObj name="Equation" r:id="rId14" imgW="1143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188757" y="4800586"/>
                          <a:ext cx="1450975" cy="258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9962019"/>
                </p:ext>
              </p:extLst>
            </p:nvPr>
          </p:nvGraphicFramePr>
          <p:xfrm>
            <a:off x="1188757" y="5066350"/>
            <a:ext cx="146685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59" name="Equation" r:id="rId16" imgW="1155700" imgH="215900" progId="Equation.3">
                    <p:embed/>
                  </p:oleObj>
                </mc:Choice>
                <mc:Fallback>
                  <p:oleObj name="Equation" r:id="rId16" imgW="1155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88757" y="5066350"/>
                          <a:ext cx="1466850" cy="276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1097318" y="5667073"/>
            <a:ext cx="1828780" cy="962292"/>
            <a:chOff x="1097318" y="5348925"/>
            <a:chExt cx="1591626" cy="8255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097318" y="5349219"/>
              <a:ext cx="1554463" cy="822951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454510"/>
                </p:ext>
              </p:extLst>
            </p:nvPr>
          </p:nvGraphicFramePr>
          <p:xfrm>
            <a:off x="1188757" y="5348925"/>
            <a:ext cx="14525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60" name="Equation" r:id="rId18" imgW="1143000" imgH="215900" progId="Equation.3">
                    <p:embed/>
                  </p:oleObj>
                </mc:Choice>
                <mc:Fallback>
                  <p:oleObj name="Equation" r:id="rId18" imgW="1143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88757" y="5348925"/>
                          <a:ext cx="1452563" cy="276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4884196"/>
                </p:ext>
              </p:extLst>
            </p:nvPr>
          </p:nvGraphicFramePr>
          <p:xfrm>
            <a:off x="1188757" y="5623562"/>
            <a:ext cx="14351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61" name="Equation" r:id="rId20" imgW="1130300" imgH="215900" progId="Equation.3">
                    <p:embed/>
                  </p:oleObj>
                </mc:Choice>
                <mc:Fallback>
                  <p:oleObj name="Equation" r:id="rId20" imgW="11303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188757" y="5623562"/>
                          <a:ext cx="1435100" cy="276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1277395"/>
                </p:ext>
              </p:extLst>
            </p:nvPr>
          </p:nvGraphicFramePr>
          <p:xfrm>
            <a:off x="1188757" y="5898200"/>
            <a:ext cx="1500187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62" name="Equation" r:id="rId22" imgW="1181100" imgH="215900" progId="Equation.3">
                    <p:embed/>
                  </p:oleObj>
                </mc:Choice>
                <mc:Fallback>
                  <p:oleObj name="Equation" r:id="rId22" imgW="11811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188757" y="5898200"/>
                          <a:ext cx="1500187" cy="276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8818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Screen Shot 2016-04-04 at 9.12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7" y="1234464"/>
            <a:ext cx="3840438" cy="2772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5212068" cy="1493527"/>
          </a:xfrm>
        </p:spPr>
        <p:txBody>
          <a:bodyPr/>
          <a:lstStyle/>
          <a:p>
            <a:r>
              <a:rPr lang="en-US" dirty="0" smtClean="0"/>
              <a:t>We can also use </a:t>
            </a:r>
            <a:br>
              <a:rPr lang="en-US" dirty="0" smtClean="0"/>
            </a:br>
            <a:r>
              <a:rPr lang="en-US" dirty="0" smtClean="0"/>
              <a:t>instantaneous descriptions.</a:t>
            </a:r>
          </a:p>
          <a:p>
            <a:pPr lvl="1"/>
            <a:r>
              <a:rPr lang="en-US" dirty="0" smtClean="0"/>
              <a:t>For input </a:t>
            </a:r>
            <a:r>
              <a:rPr lang="en-US" i="1" dirty="0" err="1" smtClean="0">
                <a:latin typeface="Times New Roman"/>
                <a:cs typeface="Times New Roman"/>
              </a:rPr>
              <a:t>aabb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498006" y="2788927"/>
            <a:ext cx="2194536" cy="3291804"/>
            <a:chOff x="1097318" y="3429000"/>
            <a:chExt cx="1591626" cy="2745425"/>
          </a:xfrm>
        </p:grpSpPr>
        <p:grpSp>
          <p:nvGrpSpPr>
            <p:cNvPr id="19" name="Group 18"/>
            <p:cNvGrpSpPr/>
            <p:nvPr/>
          </p:nvGrpSpPr>
          <p:grpSpPr>
            <a:xfrm>
              <a:off x="1097318" y="3429000"/>
              <a:ext cx="1554463" cy="274317"/>
              <a:chOff x="1097318" y="3429000"/>
              <a:chExt cx="1554463" cy="274317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1097318" y="3429000"/>
                <a:ext cx="1554463" cy="274317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972671"/>
                  </p:ext>
                </p:extLst>
              </p:nvPr>
            </p:nvGraphicFramePr>
            <p:xfrm>
              <a:off x="1188757" y="3429000"/>
              <a:ext cx="1436130" cy="2743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30" name="Equation" r:id="rId4" imgW="1130300" imgH="215900" progId="Equation.3">
                      <p:embed/>
                    </p:oleObj>
                  </mc:Choice>
                  <mc:Fallback>
                    <p:oleObj name="Equation" r:id="rId4" imgW="11303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188757" y="3429000"/>
                            <a:ext cx="1436130" cy="27431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" name="Group 21"/>
            <p:cNvGrpSpPr/>
            <p:nvPr/>
          </p:nvGrpSpPr>
          <p:grpSpPr>
            <a:xfrm>
              <a:off x="1097318" y="3703316"/>
              <a:ext cx="1554463" cy="822951"/>
              <a:chOff x="1097318" y="3703316"/>
              <a:chExt cx="1554463" cy="822951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1097318" y="3703316"/>
                <a:ext cx="1554463" cy="822951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7816438"/>
                  </p:ext>
                </p:extLst>
              </p:nvPr>
            </p:nvGraphicFramePr>
            <p:xfrm>
              <a:off x="1188757" y="3710625"/>
              <a:ext cx="1419225" cy="258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31" name="Equation" r:id="rId6" imgW="1117600" imgH="203200" progId="Equation.3">
                      <p:embed/>
                    </p:oleObj>
                  </mc:Choice>
                  <mc:Fallback>
                    <p:oleObj name="Equation" r:id="rId6" imgW="11176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188757" y="3710625"/>
                            <a:ext cx="1419225" cy="2587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6124087"/>
                  </p:ext>
                </p:extLst>
              </p:nvPr>
            </p:nvGraphicFramePr>
            <p:xfrm>
              <a:off x="1188757" y="3977635"/>
              <a:ext cx="1419225" cy="258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32" name="Equation" r:id="rId8" imgW="1117600" imgH="203200" progId="Equation.3">
                      <p:embed/>
                    </p:oleObj>
                  </mc:Choice>
                  <mc:Fallback>
                    <p:oleObj name="Equation" r:id="rId8" imgW="11176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188757" y="3977635"/>
                            <a:ext cx="1419225" cy="2587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9018307"/>
                  </p:ext>
                </p:extLst>
              </p:nvPr>
            </p:nvGraphicFramePr>
            <p:xfrm>
              <a:off x="1188757" y="4251952"/>
              <a:ext cx="1419225" cy="258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33" name="Equation" r:id="rId10" imgW="1117600" imgH="203200" progId="Equation.3">
                      <p:embed/>
                    </p:oleObj>
                  </mc:Choice>
                  <mc:Fallback>
                    <p:oleObj name="Equation" r:id="rId10" imgW="11176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188757" y="4251952"/>
                            <a:ext cx="1419225" cy="2587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" name="Group 26"/>
            <p:cNvGrpSpPr/>
            <p:nvPr/>
          </p:nvGrpSpPr>
          <p:grpSpPr>
            <a:xfrm>
              <a:off x="1097318" y="4526268"/>
              <a:ext cx="1558289" cy="822951"/>
              <a:chOff x="1097318" y="4526268"/>
              <a:chExt cx="1558289" cy="822951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097318" y="4526268"/>
                <a:ext cx="1554463" cy="822951"/>
              </a:xfrm>
              <a:prstGeom prst="rect">
                <a:avLst/>
              </a:prstGeom>
              <a:solidFill>
                <a:srgbClr val="ADE2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7683523"/>
                  </p:ext>
                </p:extLst>
              </p:nvPr>
            </p:nvGraphicFramePr>
            <p:xfrm>
              <a:off x="1188757" y="4526600"/>
              <a:ext cx="1450975" cy="258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34" name="Equation" r:id="rId12" imgW="1143000" imgH="203200" progId="Equation.3">
                      <p:embed/>
                    </p:oleObj>
                  </mc:Choice>
                  <mc:Fallback>
                    <p:oleObj name="Equation" r:id="rId12" imgW="11430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188757" y="4526600"/>
                            <a:ext cx="1450975" cy="2587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5776160"/>
                  </p:ext>
                </p:extLst>
              </p:nvPr>
            </p:nvGraphicFramePr>
            <p:xfrm>
              <a:off x="1188757" y="4800586"/>
              <a:ext cx="1450975" cy="258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35" name="Equation" r:id="rId14" imgW="1143000" imgH="203200" progId="Equation.3">
                      <p:embed/>
                    </p:oleObj>
                  </mc:Choice>
                  <mc:Fallback>
                    <p:oleObj name="Equation" r:id="rId14" imgW="11430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1188757" y="4800586"/>
                            <a:ext cx="1450975" cy="2587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9520571"/>
                  </p:ext>
                </p:extLst>
              </p:nvPr>
            </p:nvGraphicFramePr>
            <p:xfrm>
              <a:off x="1188757" y="5066350"/>
              <a:ext cx="1466850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36" name="Equation" r:id="rId16" imgW="1155700" imgH="215900" progId="Equation.3">
                      <p:embed/>
                    </p:oleObj>
                  </mc:Choice>
                  <mc:Fallback>
                    <p:oleObj name="Equation" r:id="rId16" imgW="11557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1188757" y="5066350"/>
                            <a:ext cx="1466850" cy="276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" name="Group 31"/>
            <p:cNvGrpSpPr/>
            <p:nvPr/>
          </p:nvGrpSpPr>
          <p:grpSpPr>
            <a:xfrm>
              <a:off x="1097318" y="5348925"/>
              <a:ext cx="1591626" cy="825500"/>
              <a:chOff x="1097318" y="5348925"/>
              <a:chExt cx="1591626" cy="8255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1097318" y="5349219"/>
                <a:ext cx="1554463" cy="822951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1249701"/>
                  </p:ext>
                </p:extLst>
              </p:nvPr>
            </p:nvGraphicFramePr>
            <p:xfrm>
              <a:off x="1188757" y="5348925"/>
              <a:ext cx="1452563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37" name="Equation" r:id="rId18" imgW="1143000" imgH="215900" progId="Equation.3">
                      <p:embed/>
                    </p:oleObj>
                  </mc:Choice>
                  <mc:Fallback>
                    <p:oleObj name="Equation" r:id="rId18" imgW="11430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188757" y="5348925"/>
                            <a:ext cx="1452563" cy="276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5645901"/>
                  </p:ext>
                </p:extLst>
              </p:nvPr>
            </p:nvGraphicFramePr>
            <p:xfrm>
              <a:off x="1188757" y="5623562"/>
              <a:ext cx="1435100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38" name="Equation" r:id="rId20" imgW="1130300" imgH="215900" progId="Equation.3">
                      <p:embed/>
                    </p:oleObj>
                  </mc:Choice>
                  <mc:Fallback>
                    <p:oleObj name="Equation" r:id="rId20" imgW="11303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1188757" y="5623562"/>
                            <a:ext cx="1435100" cy="276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9041208"/>
                  </p:ext>
                </p:extLst>
              </p:nvPr>
            </p:nvGraphicFramePr>
            <p:xfrm>
              <a:off x="1188757" y="5898200"/>
              <a:ext cx="1500187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39" name="Equation" r:id="rId22" imgW="1181100" imgH="215900" progId="Equation.3">
                      <p:embed/>
                    </p:oleObj>
                  </mc:Choice>
                  <mc:Fallback>
                    <p:oleObj name="Equation" r:id="rId22" imgW="11811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1188757" y="5898200"/>
                            <a:ext cx="1500187" cy="276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3" name="Group 82"/>
          <p:cNvGrpSpPr/>
          <p:nvPr/>
        </p:nvGrpSpPr>
        <p:grpSpPr>
          <a:xfrm>
            <a:off x="3875420" y="3886195"/>
            <a:ext cx="4719896" cy="461665"/>
            <a:chOff x="3875420" y="3886195"/>
            <a:chExt cx="4719896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3875420" y="3886195"/>
              <a:ext cx="4719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0</a:t>
              </a:r>
              <a:r>
                <a:rPr lang="en-US" sz="2400" i="1" dirty="0" smtClean="0">
                  <a:latin typeface="Times New Roman"/>
                  <a:cs typeface="Times New Roman"/>
                </a:rPr>
                <a:t>aabb    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400" i="1" dirty="0" smtClean="0">
                  <a:latin typeface="Times New Roman"/>
                  <a:cs typeface="Times New Roman"/>
                </a:rPr>
                <a:t>abb     xa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400" i="1" dirty="0" smtClean="0">
                  <a:latin typeface="Times New Roman"/>
                  <a:cs typeface="Times New Roman"/>
                </a:rPr>
                <a:t>bb    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400" i="1" dirty="0" smtClean="0">
                  <a:latin typeface="Times New Roman"/>
                  <a:cs typeface="Times New Roman"/>
                </a:rPr>
                <a:t>ayb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972688" y="4069073"/>
              <a:ext cx="91439" cy="182878"/>
              <a:chOff x="2468903" y="2971805"/>
              <a:chExt cx="91439" cy="182878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6161395" y="4069073"/>
              <a:ext cx="91439" cy="182878"/>
              <a:chOff x="2468903" y="2971805"/>
              <a:chExt cx="91439" cy="182878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7315170" y="4069073"/>
              <a:ext cx="91439" cy="182878"/>
              <a:chOff x="2468903" y="2971805"/>
              <a:chExt cx="91439" cy="182878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4" name="Group 83"/>
          <p:cNvGrpSpPr/>
          <p:nvPr/>
        </p:nvGrpSpPr>
        <p:grpSpPr>
          <a:xfrm>
            <a:off x="4972688" y="4343390"/>
            <a:ext cx="3591218" cy="461665"/>
            <a:chOff x="4972688" y="4343390"/>
            <a:chExt cx="3591218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5075668" y="4343390"/>
              <a:ext cx="34882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400" i="1" dirty="0" smtClean="0">
                  <a:latin typeface="Times New Roman"/>
                  <a:cs typeface="Times New Roman"/>
                </a:rPr>
                <a:t>xayb     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o</a:t>
              </a:r>
              <a:r>
                <a:rPr lang="en-US" sz="2400" i="1" dirty="0" smtClean="0">
                  <a:latin typeface="Times New Roman"/>
                  <a:cs typeface="Times New Roman"/>
                </a:rPr>
                <a:t>ayb    xx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400" i="1" dirty="0" smtClean="0">
                  <a:latin typeface="Times New Roman"/>
                  <a:cs typeface="Times New Roman"/>
                </a:rPr>
                <a:t>yb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972688" y="4526268"/>
              <a:ext cx="91439" cy="182878"/>
              <a:chOff x="2468903" y="2971805"/>
              <a:chExt cx="91439" cy="182878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4" name="Group 43"/>
            <p:cNvGrpSpPr/>
            <p:nvPr/>
          </p:nvGrpSpPr>
          <p:grpSpPr>
            <a:xfrm>
              <a:off x="6161395" y="4526268"/>
              <a:ext cx="91439" cy="182878"/>
              <a:chOff x="2468903" y="2971805"/>
              <a:chExt cx="91439" cy="182878"/>
            </a:xfrm>
          </p:grpSpPr>
          <p:cxnSp>
            <p:nvCxnSpPr>
              <p:cNvPr id="45" name="Straight Connector 44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7" name="Group 46"/>
            <p:cNvGrpSpPr/>
            <p:nvPr/>
          </p:nvGrpSpPr>
          <p:grpSpPr>
            <a:xfrm>
              <a:off x="7315170" y="4526268"/>
              <a:ext cx="91439" cy="182878"/>
              <a:chOff x="2468903" y="2971805"/>
              <a:chExt cx="91439" cy="182878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5" name="Group 84"/>
          <p:cNvGrpSpPr/>
          <p:nvPr/>
        </p:nvGrpSpPr>
        <p:grpSpPr>
          <a:xfrm>
            <a:off x="4972688" y="4800585"/>
            <a:ext cx="3599033" cy="461665"/>
            <a:chOff x="4972688" y="4800585"/>
            <a:chExt cx="3599033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5075668" y="4800585"/>
              <a:ext cx="3496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xxy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400" i="1" dirty="0" smtClean="0">
                  <a:latin typeface="Times New Roman"/>
                  <a:cs typeface="Times New Roman"/>
                </a:rPr>
                <a:t>b     xx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400" i="1" dirty="0" smtClean="0">
                  <a:latin typeface="Times New Roman"/>
                  <a:cs typeface="Times New Roman"/>
                </a:rPr>
                <a:t>yy     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400" i="1" dirty="0" smtClean="0">
                  <a:latin typeface="Times New Roman"/>
                  <a:cs typeface="Times New Roman"/>
                </a:rPr>
                <a:t>xyy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972688" y="4983463"/>
              <a:ext cx="91439" cy="182878"/>
              <a:chOff x="2468903" y="2971805"/>
              <a:chExt cx="91439" cy="182878"/>
            </a:xfrm>
          </p:grpSpPr>
          <p:cxnSp>
            <p:nvCxnSpPr>
              <p:cNvPr id="52" name="Straight Connector 51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6161395" y="4983463"/>
              <a:ext cx="91439" cy="182878"/>
              <a:chOff x="2468903" y="2971805"/>
              <a:chExt cx="91439" cy="182878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7" name="Group 56"/>
            <p:cNvGrpSpPr/>
            <p:nvPr/>
          </p:nvGrpSpPr>
          <p:grpSpPr>
            <a:xfrm>
              <a:off x="7315170" y="4983463"/>
              <a:ext cx="91439" cy="182878"/>
              <a:chOff x="2468903" y="2971805"/>
              <a:chExt cx="91439" cy="182878"/>
            </a:xfrm>
          </p:grpSpPr>
          <p:cxnSp>
            <p:nvCxnSpPr>
              <p:cNvPr id="58" name="Straight Connector 57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6" name="Group 85"/>
          <p:cNvGrpSpPr/>
          <p:nvPr/>
        </p:nvGrpSpPr>
        <p:grpSpPr>
          <a:xfrm>
            <a:off x="4972688" y="5257780"/>
            <a:ext cx="3555568" cy="461665"/>
            <a:chOff x="4972688" y="5257780"/>
            <a:chExt cx="3555568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5075668" y="5257780"/>
              <a:ext cx="3452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xx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0</a:t>
              </a:r>
              <a:r>
                <a:rPr lang="en-US" sz="2400" i="1" dirty="0" smtClean="0">
                  <a:latin typeface="Times New Roman"/>
                  <a:cs typeface="Times New Roman"/>
                </a:rPr>
                <a:t>y y    xxy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3</a:t>
              </a:r>
              <a:r>
                <a:rPr lang="en-US" sz="2400" i="1" dirty="0" smtClean="0">
                  <a:latin typeface="Times New Roman"/>
                  <a:cs typeface="Times New Roman"/>
                </a:rPr>
                <a:t>y     xxyy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>
                  <a:solidFill>
                    <a:srgbClr val="A12A03"/>
                  </a:solidFill>
                  <a:latin typeface="Times New Roman"/>
                  <a:cs typeface="Times New Roman"/>
                </a:rPr>
                <a:t>3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972688" y="5440658"/>
              <a:ext cx="91439" cy="182878"/>
              <a:chOff x="2468903" y="2971805"/>
              <a:chExt cx="91439" cy="182878"/>
            </a:xfrm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" name="Group 63"/>
            <p:cNvGrpSpPr/>
            <p:nvPr/>
          </p:nvGrpSpPr>
          <p:grpSpPr>
            <a:xfrm>
              <a:off x="6161395" y="5440658"/>
              <a:ext cx="91439" cy="182878"/>
              <a:chOff x="2468903" y="2971805"/>
              <a:chExt cx="91439" cy="182878"/>
            </a:xfrm>
          </p:grpSpPr>
          <p:cxnSp>
            <p:nvCxnSpPr>
              <p:cNvPr id="65" name="Straight Connector 64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7315170" y="5440658"/>
              <a:ext cx="91439" cy="182878"/>
              <a:chOff x="2468903" y="2971805"/>
              <a:chExt cx="91439" cy="182878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7" name="Group 86"/>
          <p:cNvGrpSpPr/>
          <p:nvPr/>
        </p:nvGrpSpPr>
        <p:grpSpPr>
          <a:xfrm>
            <a:off x="4972688" y="5714975"/>
            <a:ext cx="1602342" cy="461665"/>
            <a:chOff x="4972688" y="5714975"/>
            <a:chExt cx="1602342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5075668" y="5714975"/>
              <a:ext cx="1499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xxyy</a:t>
              </a:r>
              <a:r>
                <a:rPr lang="en-US" sz="2400" dirty="0" smtClean="0">
                  <a:latin typeface="Times New Roman"/>
                  <a:cs typeface="Times New Roman"/>
                </a:rPr>
                <a:t>Δ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400" dirty="0">
                  <a:latin typeface="Times New Roman"/>
                  <a:cs typeface="Times New Roman"/>
                </a:rPr>
                <a:t>Δ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972688" y="5897853"/>
              <a:ext cx="91439" cy="182878"/>
              <a:chOff x="2468903" y="2971805"/>
              <a:chExt cx="91439" cy="182878"/>
            </a:xfrm>
          </p:grpSpPr>
          <p:cxnSp>
            <p:nvCxnSpPr>
              <p:cNvPr id="72" name="Straight Connector 71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74135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Instantaneous </a:t>
            </a:r>
            <a:r>
              <a:rPr lang="en-US" dirty="0" smtClean="0"/>
              <a:t>Descriptions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84" y="1325903"/>
            <a:ext cx="8229600" cy="3139429"/>
          </a:xfrm>
        </p:spPr>
        <p:txBody>
          <a:bodyPr/>
          <a:lstStyle/>
          <a:p>
            <a:r>
              <a:rPr lang="en-US" dirty="0" smtClean="0"/>
              <a:t>Because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can write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2667824" y="4338920"/>
            <a:ext cx="2910005" cy="461665"/>
            <a:chOff x="2759263" y="4521798"/>
            <a:chExt cx="2910005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2759263" y="4521798"/>
              <a:ext cx="2910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0</a:t>
              </a:r>
              <a:r>
                <a:rPr lang="en-US" sz="2400" i="1" dirty="0" smtClean="0">
                  <a:latin typeface="Times New Roman"/>
                  <a:cs typeface="Times New Roman"/>
                </a:rPr>
                <a:t>aabb   * xxyy</a:t>
              </a:r>
              <a:r>
                <a:rPr lang="en-US" sz="2400" dirty="0" smtClean="0">
                  <a:latin typeface="Times New Roman"/>
                  <a:cs typeface="Times New Roman"/>
                </a:rPr>
                <a:t>Δ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400" dirty="0" smtClean="0">
                  <a:latin typeface="Times New Roman"/>
                  <a:cs typeface="Times New Roman"/>
                </a:rPr>
                <a:t>Δ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840488" y="4709146"/>
              <a:ext cx="91439" cy="182878"/>
              <a:chOff x="2468903" y="2971805"/>
              <a:chExt cx="91439" cy="182878"/>
            </a:xfrm>
          </p:grpSpPr>
          <p:cxnSp>
            <p:nvCxnSpPr>
              <p:cNvPr id="52" name="Straight Connector 51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01" name="Group 100"/>
          <p:cNvGrpSpPr/>
          <p:nvPr/>
        </p:nvGrpSpPr>
        <p:grpSpPr>
          <a:xfrm>
            <a:off x="2651781" y="1321433"/>
            <a:ext cx="4719896" cy="2290445"/>
            <a:chOff x="2651781" y="1321433"/>
            <a:chExt cx="4719896" cy="2290445"/>
          </a:xfrm>
        </p:grpSpPr>
        <p:sp>
          <p:nvSpPr>
            <p:cNvPr id="56" name="TextBox 55"/>
            <p:cNvSpPr txBox="1"/>
            <p:nvPr/>
          </p:nvSpPr>
          <p:spPr>
            <a:xfrm>
              <a:off x="2651781" y="1321433"/>
              <a:ext cx="4719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0</a:t>
              </a:r>
              <a:r>
                <a:rPr lang="en-US" sz="2400" i="1" dirty="0" smtClean="0">
                  <a:latin typeface="Times New Roman"/>
                  <a:cs typeface="Times New Roman"/>
                </a:rPr>
                <a:t>aabb    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400" i="1" dirty="0" smtClean="0">
                  <a:latin typeface="Times New Roman"/>
                  <a:cs typeface="Times New Roman"/>
                </a:rPr>
                <a:t>abb     xa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400" i="1" dirty="0" smtClean="0">
                  <a:latin typeface="Times New Roman"/>
                  <a:cs typeface="Times New Roman"/>
                </a:rPr>
                <a:t>bb    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400" i="1" dirty="0" smtClean="0">
                  <a:latin typeface="Times New Roman"/>
                  <a:cs typeface="Times New Roman"/>
                </a:rPr>
                <a:t>ayb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749049" y="1504311"/>
              <a:ext cx="91439" cy="182878"/>
              <a:chOff x="2468903" y="2971805"/>
              <a:chExt cx="91439" cy="182878"/>
            </a:xfrm>
          </p:grpSpPr>
          <p:cxnSp>
            <p:nvCxnSpPr>
              <p:cNvPr id="98" name="Straight Connector 97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" name="Group 57"/>
            <p:cNvGrpSpPr/>
            <p:nvPr/>
          </p:nvGrpSpPr>
          <p:grpSpPr>
            <a:xfrm>
              <a:off x="4937756" y="1504311"/>
              <a:ext cx="91439" cy="182878"/>
              <a:chOff x="2468903" y="2971805"/>
              <a:chExt cx="91439" cy="182878"/>
            </a:xfrm>
          </p:grpSpPr>
          <p:cxnSp>
            <p:nvCxnSpPr>
              <p:cNvPr id="96" name="Straight Connector 95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" name="Group 58"/>
            <p:cNvGrpSpPr/>
            <p:nvPr/>
          </p:nvGrpSpPr>
          <p:grpSpPr>
            <a:xfrm>
              <a:off x="6126463" y="1504311"/>
              <a:ext cx="91439" cy="182878"/>
              <a:chOff x="2468903" y="2971805"/>
              <a:chExt cx="91439" cy="182878"/>
            </a:xfrm>
          </p:grpSpPr>
          <p:cxnSp>
            <p:nvCxnSpPr>
              <p:cNvPr id="94" name="Straight Connector 93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0" name="TextBox 59"/>
            <p:cNvSpPr txBox="1"/>
            <p:nvPr/>
          </p:nvSpPr>
          <p:spPr>
            <a:xfrm>
              <a:off x="3852029" y="1778628"/>
              <a:ext cx="34882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400" i="1" dirty="0" smtClean="0">
                  <a:latin typeface="Times New Roman"/>
                  <a:cs typeface="Times New Roman"/>
                </a:rPr>
                <a:t>xayb     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o</a:t>
              </a:r>
              <a:r>
                <a:rPr lang="en-US" sz="2400" i="1" dirty="0" smtClean="0">
                  <a:latin typeface="Times New Roman"/>
                  <a:cs typeface="Times New Roman"/>
                </a:rPr>
                <a:t>ayb    xx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400" i="1" dirty="0" smtClean="0">
                  <a:latin typeface="Times New Roman"/>
                  <a:cs typeface="Times New Roman"/>
                </a:rPr>
                <a:t>yb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749049" y="1961506"/>
              <a:ext cx="91439" cy="182878"/>
              <a:chOff x="2468903" y="2971805"/>
              <a:chExt cx="91439" cy="182878"/>
            </a:xfrm>
          </p:grpSpPr>
          <p:cxnSp>
            <p:nvCxnSpPr>
              <p:cNvPr id="92" name="Straight Connector 91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2" name="Group 61"/>
            <p:cNvGrpSpPr/>
            <p:nvPr/>
          </p:nvGrpSpPr>
          <p:grpSpPr>
            <a:xfrm>
              <a:off x="4937756" y="1961506"/>
              <a:ext cx="91439" cy="182878"/>
              <a:chOff x="2468903" y="2971805"/>
              <a:chExt cx="91439" cy="182878"/>
            </a:xfrm>
          </p:grpSpPr>
          <p:cxnSp>
            <p:nvCxnSpPr>
              <p:cNvPr id="90" name="Straight Connector 89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6126463" y="1961506"/>
              <a:ext cx="91439" cy="182878"/>
              <a:chOff x="2468903" y="2971805"/>
              <a:chExt cx="91439" cy="182878"/>
            </a:xfrm>
          </p:grpSpPr>
          <p:cxnSp>
            <p:nvCxnSpPr>
              <p:cNvPr id="88" name="Straight Connector 87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4" name="TextBox 63"/>
            <p:cNvSpPr txBox="1"/>
            <p:nvPr/>
          </p:nvSpPr>
          <p:spPr>
            <a:xfrm>
              <a:off x="3852029" y="2235823"/>
              <a:ext cx="3496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xxy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400" i="1" dirty="0" smtClean="0">
                  <a:latin typeface="Times New Roman"/>
                  <a:cs typeface="Times New Roman"/>
                </a:rPr>
                <a:t>b     xx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400" i="1" dirty="0" smtClean="0">
                  <a:latin typeface="Times New Roman"/>
                  <a:cs typeface="Times New Roman"/>
                </a:rPr>
                <a:t>yy     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400" i="1" dirty="0" smtClean="0">
                  <a:latin typeface="Times New Roman"/>
                  <a:cs typeface="Times New Roman"/>
                </a:rPr>
                <a:t>xyy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749049" y="2418701"/>
              <a:ext cx="91439" cy="182878"/>
              <a:chOff x="2468903" y="2971805"/>
              <a:chExt cx="91439" cy="182878"/>
            </a:xfrm>
          </p:grpSpPr>
          <p:cxnSp>
            <p:nvCxnSpPr>
              <p:cNvPr id="86" name="Straight Connector 85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4937756" y="2418701"/>
              <a:ext cx="91439" cy="182878"/>
              <a:chOff x="2468903" y="2971805"/>
              <a:chExt cx="91439" cy="182878"/>
            </a:xfrm>
          </p:grpSpPr>
          <p:cxnSp>
            <p:nvCxnSpPr>
              <p:cNvPr id="84" name="Straight Connector 83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6126463" y="2418701"/>
              <a:ext cx="91439" cy="182878"/>
              <a:chOff x="2468903" y="2971805"/>
              <a:chExt cx="91439" cy="182878"/>
            </a:xfrm>
          </p:grpSpPr>
          <p:cxnSp>
            <p:nvCxnSpPr>
              <p:cNvPr id="82" name="Straight Connector 81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8" name="TextBox 67"/>
            <p:cNvSpPr txBox="1"/>
            <p:nvPr/>
          </p:nvSpPr>
          <p:spPr>
            <a:xfrm>
              <a:off x="3852029" y="2693018"/>
              <a:ext cx="3452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xx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0</a:t>
              </a:r>
              <a:r>
                <a:rPr lang="en-US" sz="2400" i="1" dirty="0" smtClean="0">
                  <a:latin typeface="Times New Roman"/>
                  <a:cs typeface="Times New Roman"/>
                </a:rPr>
                <a:t>y y    xxy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3</a:t>
              </a:r>
              <a:r>
                <a:rPr lang="en-US" sz="2400" i="1" dirty="0" smtClean="0">
                  <a:latin typeface="Times New Roman"/>
                  <a:cs typeface="Times New Roman"/>
                </a:rPr>
                <a:t>y     xxyy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>
                  <a:solidFill>
                    <a:srgbClr val="A12A03"/>
                  </a:solidFill>
                  <a:latin typeface="Times New Roman"/>
                  <a:cs typeface="Times New Roman"/>
                </a:rPr>
                <a:t>3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749049" y="2875896"/>
              <a:ext cx="91439" cy="182878"/>
              <a:chOff x="2468903" y="2971805"/>
              <a:chExt cx="91439" cy="182878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0" name="Group 69"/>
            <p:cNvGrpSpPr/>
            <p:nvPr/>
          </p:nvGrpSpPr>
          <p:grpSpPr>
            <a:xfrm>
              <a:off x="4937756" y="2875896"/>
              <a:ext cx="91439" cy="182878"/>
              <a:chOff x="2468903" y="2971805"/>
              <a:chExt cx="91439" cy="182878"/>
            </a:xfrm>
          </p:grpSpPr>
          <p:cxnSp>
            <p:nvCxnSpPr>
              <p:cNvPr id="78" name="Straight Connector 77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" name="Group 70"/>
            <p:cNvGrpSpPr/>
            <p:nvPr/>
          </p:nvGrpSpPr>
          <p:grpSpPr>
            <a:xfrm>
              <a:off x="6126463" y="2875896"/>
              <a:ext cx="91439" cy="182878"/>
              <a:chOff x="2468903" y="2971805"/>
              <a:chExt cx="91439" cy="182878"/>
            </a:xfrm>
          </p:grpSpPr>
          <p:cxnSp>
            <p:nvCxnSpPr>
              <p:cNvPr id="76" name="Straight Connector 75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2" name="TextBox 71"/>
            <p:cNvSpPr txBox="1"/>
            <p:nvPr/>
          </p:nvSpPr>
          <p:spPr>
            <a:xfrm>
              <a:off x="3852029" y="3150213"/>
              <a:ext cx="1499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xxyy</a:t>
              </a:r>
              <a:r>
                <a:rPr lang="en-US" sz="2400" dirty="0" smtClean="0">
                  <a:latin typeface="Times New Roman"/>
                  <a:cs typeface="Times New Roman"/>
                </a:rPr>
                <a:t>Δ</a:t>
              </a:r>
              <a:r>
                <a:rPr lang="en-US" sz="2400" i="1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2400" baseline="-25000" dirty="0" smtClean="0">
                  <a:solidFill>
                    <a:srgbClr val="A12A03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400" dirty="0">
                  <a:latin typeface="Times New Roman"/>
                  <a:cs typeface="Times New Roman"/>
                </a:rPr>
                <a:t>Δ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49049" y="3333091"/>
              <a:ext cx="91439" cy="182878"/>
              <a:chOff x="2468903" y="2971805"/>
              <a:chExt cx="91439" cy="182878"/>
            </a:xfrm>
          </p:grpSpPr>
          <p:cxnSp>
            <p:nvCxnSpPr>
              <p:cNvPr id="74" name="Straight Connector 73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76599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Machine </a:t>
            </a:r>
            <a:r>
              <a:rPr lang="en-US" dirty="0"/>
              <a:t>Example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this TM do?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Not all TMs will halt!</a:t>
            </a:r>
          </a:p>
          <a:p>
            <a:pPr lvl="1"/>
            <a:r>
              <a:rPr lang="en-US" dirty="0" smtClean="0"/>
              <a:t>Stuck in an </a:t>
            </a:r>
            <a:r>
              <a:rPr lang="en-US" dirty="0" smtClean="0">
                <a:solidFill>
                  <a:srgbClr val="A12A03"/>
                </a:solidFill>
              </a:rPr>
              <a:t>infinite loop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6-04-06 at 8.4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14" y="1874537"/>
            <a:ext cx="49784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8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Machines as Language Acceptors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string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A12A03"/>
                </a:solidFill>
              </a:rPr>
              <a:t>accepted</a:t>
            </a:r>
            <a:r>
              <a:rPr lang="en-US" dirty="0" smtClean="0"/>
              <a:t> by a TM if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 is written on the tape with blanks before and after</a:t>
            </a:r>
          </a:p>
          <a:p>
            <a:pPr lvl="1"/>
            <a:r>
              <a:rPr lang="en-US" dirty="0" smtClean="0"/>
              <a:t>The TM reads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, enters a final state, and halts.</a:t>
            </a:r>
          </a:p>
          <a:p>
            <a:pPr lvl="5"/>
            <a:endParaRPr lang="en-US" dirty="0"/>
          </a:p>
          <a:p>
            <a:r>
              <a:rPr lang="en-US" dirty="0" smtClean="0"/>
              <a:t>The string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A12A03"/>
                </a:solidFill>
              </a:rPr>
              <a:t>rejected</a:t>
            </a:r>
            <a:r>
              <a:rPr lang="en-US" dirty="0" smtClean="0"/>
              <a:t> by the TM if</a:t>
            </a:r>
          </a:p>
          <a:p>
            <a:pPr lvl="1"/>
            <a:r>
              <a:rPr lang="en-US" dirty="0" smtClean="0"/>
              <a:t>The TM halts in a </a:t>
            </a:r>
            <a:r>
              <a:rPr lang="en-US" dirty="0" err="1" smtClean="0"/>
              <a:t>nonfinal</a:t>
            </a:r>
            <a:r>
              <a:rPr lang="en-US" dirty="0" smtClean="0"/>
              <a:t> state.</a:t>
            </a:r>
          </a:p>
          <a:p>
            <a:pPr lvl="1"/>
            <a:r>
              <a:rPr lang="en-US" dirty="0" smtClean="0"/>
              <a:t>The TM fails to halt.</a:t>
            </a:r>
          </a:p>
          <a:p>
            <a:pPr lvl="5"/>
            <a:endParaRPr lang="en-US" dirty="0">
              <a:cs typeface="+mn-cs"/>
            </a:endParaRPr>
          </a:p>
          <a:p>
            <a:r>
              <a:rPr lang="en-US" dirty="0" smtClean="0"/>
              <a:t>Let                                    be a TM. </a:t>
            </a:r>
          </a:p>
          <a:p>
            <a:r>
              <a:rPr lang="en-US" dirty="0" smtClean="0"/>
              <a:t>Then the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consists of all strings over </a:t>
            </a:r>
            <a:r>
              <a:rPr lang="en-US" dirty="0" err="1" smtClean="0">
                <a:latin typeface="Times New Roman"/>
                <a:cs typeface="Times New Roman"/>
              </a:rPr>
              <a:t>Σ</a:t>
            </a:r>
            <a:r>
              <a:rPr lang="en-US" dirty="0" smtClean="0"/>
              <a:t> that are accepted by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147045"/>
              </p:ext>
            </p:extLst>
          </p:nvPr>
        </p:nvGraphicFramePr>
        <p:xfrm>
          <a:off x="1645952" y="4575253"/>
          <a:ext cx="3291804" cy="499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0" name="Equation" r:id="rId3" imgW="1422400" imgH="215900" progId="Equation.3">
                  <p:embed/>
                </p:oleObj>
              </mc:Choice>
              <mc:Fallback>
                <p:oleObj name="Equation" r:id="rId3" imgW="142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5952" y="4575253"/>
                        <a:ext cx="3291804" cy="499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69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 as </a:t>
            </a:r>
            <a:r>
              <a:rPr lang="en-US" dirty="0" smtClean="0"/>
              <a:t>Transducers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TMs are models for all computers, </a:t>
            </a:r>
            <a:br>
              <a:rPr lang="en-US" dirty="0" smtClean="0"/>
            </a:br>
            <a:r>
              <a:rPr lang="en-US" dirty="0" smtClean="0"/>
              <a:t>we must also consider TMs that produce output.</a:t>
            </a:r>
          </a:p>
          <a:p>
            <a:pPr lvl="1"/>
            <a:r>
              <a:rPr lang="en-US" dirty="0" smtClean="0"/>
              <a:t>i.e., </a:t>
            </a:r>
            <a:r>
              <a:rPr lang="en-US" dirty="0" smtClean="0">
                <a:solidFill>
                  <a:srgbClr val="B23C00"/>
                </a:solidFill>
              </a:rPr>
              <a:t>transducers</a:t>
            </a:r>
          </a:p>
          <a:p>
            <a:pPr lvl="5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Input</a:t>
            </a:r>
            <a:r>
              <a:rPr lang="en-US" dirty="0" smtClean="0"/>
              <a:t> for a TM’s computation are the nonblank symbols on the tape at the initial time.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Output </a:t>
            </a:r>
            <a:r>
              <a:rPr lang="en-US" dirty="0" smtClean="0"/>
              <a:t>is whatever is on the tape at the conclusion of the computation.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9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Turing-Computable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968209"/>
          </a:xfrm>
        </p:spPr>
        <p:txBody>
          <a:bodyPr/>
          <a:lstStyle/>
          <a:p>
            <a:r>
              <a:rPr lang="en-US" dirty="0" smtClean="0"/>
              <a:t>Suppose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is a transducer TM that is </a:t>
            </a:r>
            <a:br>
              <a:rPr lang="en-US" dirty="0" smtClean="0"/>
            </a:br>
            <a:r>
              <a:rPr lang="en-US" dirty="0" smtClean="0"/>
              <a:t>given input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and produces output </a:t>
            </a:r>
            <a:r>
              <a:rPr lang="en-US" i="1" dirty="0" smtClean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. </a:t>
            </a:r>
          </a:p>
          <a:p>
            <a:pPr lvl="5"/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i="1" dirty="0" smtClean="0">
                <a:latin typeface="Times New Roman"/>
                <a:cs typeface="Times New Roman"/>
              </a:rPr>
              <a:t>f</a:t>
            </a:r>
            <a:r>
              <a:rPr lang="en-US" dirty="0" smtClean="0"/>
              <a:t>  is a function such that</a:t>
            </a:r>
            <a:br>
              <a:rPr lang="en-US" dirty="0" smtClean="0"/>
            </a:br>
            <a:r>
              <a:rPr lang="en-US" dirty="0" smtClean="0"/>
              <a:t>for some final state </a:t>
            </a: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final</a:t>
            </a:r>
            <a:r>
              <a:rPr lang="en-US" dirty="0" smtClean="0"/>
              <a:t> of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For input string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, TM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produces output string </a:t>
            </a:r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halts in a final state.</a:t>
            </a:r>
          </a:p>
          <a:p>
            <a:pPr lvl="4"/>
            <a:endParaRPr lang="en-US" dirty="0"/>
          </a:p>
          <a:p>
            <a:r>
              <a:rPr lang="en-US" dirty="0" smtClean="0"/>
              <a:t>A function </a:t>
            </a:r>
            <a:r>
              <a:rPr lang="en-US" i="1" dirty="0" smtClean="0">
                <a:latin typeface="Times New Roman"/>
                <a:cs typeface="Times New Roman"/>
              </a:rPr>
              <a:t>f </a:t>
            </a:r>
            <a:r>
              <a:rPr lang="en-US" dirty="0" smtClean="0"/>
              <a:t>over domain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A12A03"/>
                </a:solidFill>
              </a:rPr>
              <a:t>Turing-computable </a:t>
            </a:r>
            <a:r>
              <a:rPr lang="en-US" dirty="0" smtClean="0"/>
              <a:t>if there is a TM such that                            for all strings          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152084"/>
              </p:ext>
            </p:extLst>
          </p:nvPr>
        </p:nvGraphicFramePr>
        <p:xfrm>
          <a:off x="2169123" y="5594973"/>
          <a:ext cx="1020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49" name="Equation" r:id="rId3" imgW="444500" imgH="165100" progId="Equation.3">
                  <p:embed/>
                </p:oleObj>
              </mc:Choice>
              <mc:Fallback>
                <p:oleObj name="Equation" r:id="rId3" imgW="444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9123" y="5594973"/>
                        <a:ext cx="1020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29195" y="5036125"/>
            <a:ext cx="2560292" cy="587411"/>
            <a:chOff x="5029195" y="5036125"/>
            <a:chExt cx="2560292" cy="587411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2717949"/>
                </p:ext>
              </p:extLst>
            </p:nvPr>
          </p:nvGraphicFramePr>
          <p:xfrm>
            <a:off x="6184549" y="5098073"/>
            <a:ext cx="1404938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050" name="Equation" r:id="rId5" imgW="609600" imgH="228600" progId="Equation.3">
                    <p:embed/>
                  </p:oleObj>
                </mc:Choice>
                <mc:Fallback>
                  <p:oleObj name="Equation" r:id="rId5" imgW="6096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84549" y="5098073"/>
                          <a:ext cx="1404938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5029195" y="5036125"/>
              <a:ext cx="1310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q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0</a:t>
              </a:r>
              <a:r>
                <a:rPr lang="en-US" sz="2800" i="1" dirty="0" smtClean="0">
                  <a:latin typeface="Times New Roman"/>
                  <a:cs typeface="Times New Roman"/>
                </a:rPr>
                <a:t>w   *</a:t>
              </a:r>
              <a:endParaRPr lang="en-US" sz="28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852146" y="5310442"/>
              <a:ext cx="91439" cy="182878"/>
              <a:chOff x="2468903" y="2971805"/>
              <a:chExt cx="91439" cy="182878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2" name="Group 21"/>
          <p:cNvGrpSpPr/>
          <p:nvPr/>
        </p:nvGrpSpPr>
        <p:grpSpPr>
          <a:xfrm>
            <a:off x="4846317" y="2423171"/>
            <a:ext cx="2560292" cy="587411"/>
            <a:chOff x="4937756" y="5257780"/>
            <a:chExt cx="2560292" cy="587411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0772218"/>
                </p:ext>
              </p:extLst>
            </p:nvPr>
          </p:nvGraphicFramePr>
          <p:xfrm>
            <a:off x="6093110" y="5319728"/>
            <a:ext cx="1404938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051" name="Equation" r:id="rId7" imgW="609600" imgH="228600" progId="Equation.3">
                    <p:embed/>
                  </p:oleObj>
                </mc:Choice>
                <mc:Fallback>
                  <p:oleObj name="Equation" r:id="rId7" imgW="6096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93110" y="5319728"/>
                          <a:ext cx="1404938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4937756" y="5257780"/>
              <a:ext cx="1310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q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0</a:t>
              </a:r>
              <a:r>
                <a:rPr lang="en-US" sz="2800" i="1" dirty="0" smtClean="0">
                  <a:latin typeface="Times New Roman"/>
                  <a:cs typeface="Times New Roman"/>
                </a:rPr>
                <a:t>w   *</a:t>
              </a:r>
              <a:endParaRPr lang="en-US" sz="28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760707" y="5532097"/>
              <a:ext cx="91439" cy="182878"/>
              <a:chOff x="2468903" y="2971805"/>
              <a:chExt cx="91439" cy="182878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>
                <a:off x="2468903" y="2971805"/>
                <a:ext cx="0" cy="182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2468903" y="3063244"/>
                <a:ext cx="914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34504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Addition Turing-Computable?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two positive integers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 smtClean="0"/>
              <a:t> and </a:t>
            </a:r>
            <a:r>
              <a:rPr lang="en-US" i="1" dirty="0">
                <a:latin typeface="Times New Roman"/>
                <a:cs typeface="Times New Roman"/>
              </a:rPr>
              <a:t>y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design a TM that computes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 + </a:t>
            </a:r>
            <a:r>
              <a:rPr lang="en-US" i="1" dirty="0">
                <a:latin typeface="Times New Roman"/>
                <a:cs typeface="Times New Roman"/>
              </a:rPr>
              <a:t>y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Represent the quantities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 smtClean="0"/>
              <a:t> and </a:t>
            </a:r>
            <a:r>
              <a:rPr lang="en-US" i="1" dirty="0">
                <a:latin typeface="Times New Roman"/>
                <a:cs typeface="Times New Roman"/>
              </a:rPr>
              <a:t>y</a:t>
            </a:r>
            <a:r>
              <a:rPr lang="en-US" dirty="0" smtClean="0"/>
              <a:t> by strings of </a:t>
            </a:r>
            <a:br>
              <a:rPr lang="en-US" dirty="0" smtClean="0"/>
            </a:b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’s and </a:t>
            </a:r>
            <a:r>
              <a:rPr lang="en-US" i="1" dirty="0">
                <a:latin typeface="Times New Roman"/>
                <a:cs typeface="Times New Roman"/>
              </a:rPr>
              <a:t>y</a:t>
            </a:r>
            <a:r>
              <a:rPr lang="en-US" dirty="0" smtClean="0"/>
              <a:t> </a:t>
            </a:r>
            <a:r>
              <a:rPr lang="en-US" dirty="0">
                <a:latin typeface="Times New Roman"/>
                <a:cs typeface="Times New Roman"/>
              </a:rPr>
              <a:t>1</a:t>
            </a:r>
            <a:r>
              <a:rPr lang="en-US" dirty="0" smtClean="0"/>
              <a:t>’s, respectively, (unary notation) and separate the two strings with a </a:t>
            </a:r>
            <a:r>
              <a:rPr lang="en-US" dirty="0">
                <a:latin typeface="Times New Roman"/>
                <a:cs typeface="Times New Roman"/>
              </a:rPr>
              <a:t>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Represent </a:t>
            </a:r>
            <a:r>
              <a:rPr lang="en-US" dirty="0" smtClean="0">
                <a:latin typeface="Times New Roman"/>
                <a:cs typeface="Times New Roman"/>
              </a:rPr>
              <a:t>3 + 2 </a:t>
            </a:r>
            <a:r>
              <a:rPr lang="en-US" dirty="0" smtClean="0"/>
              <a:t>as </a:t>
            </a:r>
            <a:r>
              <a:rPr lang="en-US" dirty="0">
                <a:latin typeface="Times New Roman"/>
                <a:cs typeface="Times New Roman"/>
              </a:rPr>
              <a:t>111011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Program the TM to move the </a:t>
            </a:r>
            <a:r>
              <a:rPr lang="en-US" dirty="0" smtClean="0">
                <a:latin typeface="Times New Roman"/>
                <a:cs typeface="Times New Roman"/>
              </a:rPr>
              <a:t>0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the right end of the string.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>
                <a:latin typeface="Times New Roman"/>
                <a:cs typeface="Times New Roman"/>
              </a:rPr>
              <a:t>3 + 2 = 5</a:t>
            </a:r>
            <a:r>
              <a:rPr lang="en-US" dirty="0" smtClean="0"/>
              <a:t>, or </a:t>
            </a:r>
            <a:r>
              <a:rPr lang="en-US" dirty="0">
                <a:latin typeface="Times New Roman"/>
                <a:cs typeface="Times New Roman"/>
              </a:rPr>
              <a:t>111110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6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Addition Turing-Computable</a:t>
            </a:r>
            <a:r>
              <a:rPr lang="en-US" dirty="0" smtClean="0"/>
              <a:t>?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6-04-06 at 9.5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53" y="1600220"/>
            <a:ext cx="48641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5714975"/>
            <a:ext cx="2223686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Demo: Jexample9.9.jff</a:t>
            </a:r>
            <a:endParaRPr lang="en-US" dirty="0">
              <a:solidFill>
                <a:srgbClr val="A12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8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Heroic-Tragic 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Joseph John </a:t>
            </a:r>
            <a:r>
              <a:rPr lang="en-US" dirty="0" err="1" smtClean="0">
                <a:solidFill>
                  <a:srgbClr val="B23C00"/>
                </a:solidFill>
              </a:rPr>
              <a:t>Rochefort</a:t>
            </a:r>
            <a:r>
              <a:rPr lang="en-US" dirty="0" smtClean="0"/>
              <a:t>, 1900-1976</a:t>
            </a:r>
          </a:p>
          <a:p>
            <a:pPr lvl="1"/>
            <a:r>
              <a:rPr lang="en-US" dirty="0" smtClean="0"/>
              <a:t>American cryptanalyst during World War II.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Helped break the Japanese naval code.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Enabled a major U.S. victory in the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Battle of Midway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Destroyed much of the Japanese navy.</a:t>
            </a:r>
          </a:p>
          <a:p>
            <a:pPr lvl="5"/>
            <a:endParaRPr lang="en-US" dirty="0"/>
          </a:p>
          <a:p>
            <a:r>
              <a:rPr lang="en-US" dirty="0" smtClean="0"/>
              <a:t>An exemplar of what can happen to you </a:t>
            </a:r>
            <a:br>
              <a:rPr lang="en-US" dirty="0" smtClean="0"/>
            </a:br>
            <a:r>
              <a:rPr lang="en-US" dirty="0" smtClean="0"/>
              <a:t>if you go around your immediate superiors, even if you’re very 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6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7" y="1295400"/>
            <a:ext cx="8412388" cy="4835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Create and program Turing machines to:</a:t>
            </a:r>
          </a:p>
          <a:p>
            <a:pPr marL="3255963" lvl="6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Accept </a:t>
            </a:r>
            <a:r>
              <a:rPr lang="en-US" dirty="0"/>
              <a:t>the language</a:t>
            </a:r>
            <a:r>
              <a:rPr lang="en-US" i="1" dirty="0"/>
              <a:t>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i="1" dirty="0" err="1">
                <a:latin typeface="Times New Roman"/>
                <a:cs typeface="Times New Roman"/>
              </a:rPr>
              <a:t>a</a:t>
            </a:r>
            <a:r>
              <a:rPr lang="en-US" i="1" baseline="30000" dirty="0" err="1">
                <a:latin typeface="Times New Roman"/>
                <a:cs typeface="Times New Roman"/>
              </a:rPr>
              <a:t>n</a:t>
            </a:r>
            <a:r>
              <a:rPr lang="en-US" i="1" dirty="0" err="1">
                <a:latin typeface="Times New Roman"/>
                <a:cs typeface="Times New Roman"/>
              </a:rPr>
              <a:t>b</a:t>
            </a:r>
            <a:r>
              <a:rPr lang="en-US" i="1" baseline="30000" dirty="0" err="1">
                <a:latin typeface="Times New Roman"/>
                <a:cs typeface="Times New Roman"/>
              </a:rPr>
              <a:t>m</a:t>
            </a:r>
            <a:r>
              <a:rPr lang="en-US" i="1" dirty="0" err="1">
                <a:latin typeface="Times New Roman"/>
                <a:cs typeface="Times New Roman"/>
              </a:rPr>
              <a:t>a</a:t>
            </a:r>
            <a:r>
              <a:rPr lang="en-US" i="1" baseline="30000" dirty="0" err="1">
                <a:latin typeface="Times New Roman"/>
                <a:cs typeface="Times New Roman"/>
              </a:rPr>
              <a:t>n+m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:</a:t>
            </a:r>
            <a:r>
              <a:rPr lang="en-US" i="1" dirty="0">
                <a:latin typeface="Times New Roman"/>
                <a:cs typeface="Times New Roman"/>
              </a:rPr>
              <a:t> n ≥ </a:t>
            </a:r>
            <a:r>
              <a:rPr lang="en-US" dirty="0">
                <a:latin typeface="Times New Roman"/>
                <a:cs typeface="Times New Roman"/>
              </a:rPr>
              <a:t>0,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≥ </a:t>
            </a:r>
            <a:r>
              <a:rPr lang="en-US" dirty="0">
                <a:latin typeface="Times New Roman"/>
                <a:cs typeface="Times New Roman"/>
              </a:rPr>
              <a:t>1}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Accept the language</a:t>
            </a:r>
            <a:r>
              <a:rPr lang="en-US" i="1" dirty="0"/>
              <a:t>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i="1" baseline="-25000" dirty="0">
                <a:latin typeface="Times New Roman"/>
                <a:cs typeface="Times New Roman"/>
              </a:rPr>
              <a:t>2</a:t>
            </a:r>
            <a:r>
              <a:rPr lang="en-US" i="1" dirty="0">
                <a:latin typeface="Times New Roman"/>
                <a:cs typeface="Times New Roman"/>
              </a:rPr>
              <a:t> =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i="1" dirty="0">
                <a:latin typeface="Times New Roman"/>
                <a:cs typeface="Times New Roman"/>
              </a:rPr>
              <a:t>w </a:t>
            </a:r>
            <a:r>
              <a:rPr lang="en-US" dirty="0">
                <a:latin typeface="Times New Roman"/>
                <a:cs typeface="Times New Roman"/>
              </a:rPr>
              <a:t>: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baseline="-25000" dirty="0" err="1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i="1" dirty="0">
                <a:latin typeface="Times New Roman"/>
                <a:cs typeface="Times New Roman"/>
              </a:rPr>
              <a:t> = 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baseline="-25000" dirty="0" err="1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)}</a:t>
            </a:r>
            <a:r>
              <a:rPr lang="en-US" i="1" dirty="0">
                <a:latin typeface="Times New Roman"/>
                <a:cs typeface="Times New Roman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the function </a:t>
            </a:r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i="1" dirty="0">
                <a:latin typeface="Times New Roman"/>
                <a:cs typeface="Times New Roman"/>
              </a:rPr>
              <a:t> = x </a:t>
            </a:r>
            <a:r>
              <a:rPr lang="en-US" dirty="0">
                <a:latin typeface="Times New Roman"/>
                <a:cs typeface="Times New Roman"/>
              </a:rPr>
              <a:t>mod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3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/>
            </a:r>
            <a:br>
              <a:rPr lang="en-US" i="1" dirty="0" smtClean="0">
                <a:latin typeface="Times New Roman"/>
                <a:cs typeface="Times New Roman"/>
              </a:rPr>
            </a:br>
            <a:r>
              <a:rPr lang="en-US" dirty="0" smtClean="0"/>
              <a:t>where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/>
              <a:t> is a positive integer.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Shift </a:t>
            </a:r>
            <a:r>
              <a:rPr lang="en-US" dirty="0"/>
              <a:t>an entire input string consisting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/>
                <a:cs typeface="Times New Roman"/>
              </a:rPr>
              <a:t>0</a:t>
            </a:r>
            <a:r>
              <a:rPr lang="en-US" dirty="0"/>
              <a:t>’s and </a:t>
            </a:r>
            <a:r>
              <a:rPr lang="en-US" dirty="0">
                <a:latin typeface="Times New Roman"/>
                <a:cs typeface="Times New Roman"/>
              </a:rPr>
              <a:t>1</a:t>
            </a:r>
            <a:r>
              <a:rPr lang="en-US" dirty="0"/>
              <a:t>’s one cell to the right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10 </a:t>
            </a:r>
            <a:r>
              <a:rPr lang="en-US" b="1" dirty="0"/>
              <a:t>points extra credit</a:t>
            </a:r>
            <a:r>
              <a:rPr lang="en-US" dirty="0"/>
              <a:t> if you can program a TM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do this right shift </a:t>
            </a:r>
            <a:r>
              <a:rPr lang="en-US" dirty="0" smtClean="0"/>
              <a:t>without </a:t>
            </a:r>
            <a:r>
              <a:rPr lang="en-US" dirty="0"/>
              <a:t>ever moving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</a:t>
            </a:r>
            <a:r>
              <a:rPr lang="en-US" dirty="0"/>
              <a:t>/write head to the left.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0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54654"/>
              </p:ext>
            </p:extLst>
          </p:nvPr>
        </p:nvGraphicFramePr>
        <p:xfrm>
          <a:off x="457245" y="1325903"/>
          <a:ext cx="7955193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20219"/>
                <a:gridCol w="1907460"/>
                <a:gridCol w="1201466"/>
                <a:gridCol w="29260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Memory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Language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Applications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Finite automaton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Machine</a:t>
                      </a:r>
                      <a:r>
                        <a:rPr lang="en-US" sz="1400" baseline="0" dirty="0" smtClean="0"/>
                        <a:t> states only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Regular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Text searching, text</a:t>
                      </a:r>
                      <a:r>
                        <a:rPr lang="en-US" sz="1400" baseline="0" dirty="0" smtClean="0"/>
                        <a:t> editors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Pushdown automaton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States + stack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Context-free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Programming language compilers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Turing machine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States + infinite tape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 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Computers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Screen Shot 2016-04-04 at 4.1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78" y="2971806"/>
            <a:ext cx="5342436" cy="32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Turing Machine </a:t>
            </a:r>
            <a:r>
              <a:rPr lang="en-US" dirty="0" smtClean="0"/>
              <a:t>(TM) is a model </a:t>
            </a:r>
            <a:br>
              <a:rPr lang="en-US" dirty="0" smtClean="0"/>
            </a:br>
            <a:r>
              <a:rPr lang="en-US" dirty="0" smtClean="0"/>
              <a:t>of a real-world computer.</a:t>
            </a:r>
          </a:p>
          <a:p>
            <a:pPr lvl="4"/>
            <a:endParaRPr lang="en-US" dirty="0" smtClean="0"/>
          </a:p>
          <a:p>
            <a:r>
              <a:rPr lang="en-US" dirty="0"/>
              <a:t>A </a:t>
            </a:r>
            <a:r>
              <a:rPr lang="en-US" dirty="0" smtClean="0"/>
              <a:t>TM has the same </a:t>
            </a:r>
            <a:r>
              <a:rPr lang="en-US" u="sng" dirty="0" smtClean="0"/>
              <a:t>abilities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the same </a:t>
            </a:r>
            <a:r>
              <a:rPr lang="en-US" u="sng" dirty="0" smtClean="0"/>
              <a:t>inabilities</a:t>
            </a:r>
            <a:r>
              <a:rPr lang="en-US" dirty="0" smtClean="0"/>
              <a:t> of any computer.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Turing Thesis</a:t>
            </a:r>
            <a:r>
              <a:rPr lang="en-US" dirty="0" smtClean="0"/>
              <a:t>: Any computational process, such as those carried out by present-day computers, can be done on a Turing machine.</a:t>
            </a:r>
          </a:p>
          <a:p>
            <a:pPr lvl="1"/>
            <a:r>
              <a:rPr lang="en-US" dirty="0" smtClean="0"/>
              <a:t>AKA </a:t>
            </a:r>
            <a:r>
              <a:rPr lang="en-US" dirty="0" smtClean="0">
                <a:solidFill>
                  <a:srgbClr val="A12A03"/>
                </a:solidFill>
              </a:rPr>
              <a:t>Church-Turing Thesis</a:t>
            </a:r>
          </a:p>
          <a:p>
            <a:pPr lvl="1"/>
            <a:r>
              <a:rPr lang="en-US" dirty="0" smtClean="0"/>
              <a:t>Church’s lambda notation and Turing’s machines </a:t>
            </a:r>
            <a:br>
              <a:rPr lang="en-US" dirty="0" smtClean="0"/>
            </a:br>
            <a:r>
              <a:rPr lang="en-US" dirty="0" smtClean="0"/>
              <a:t>are equivalent.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</a:t>
            </a:r>
            <a:r>
              <a:rPr lang="en-US" dirty="0" smtClean="0"/>
              <a:t>Machine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4" y="3977634"/>
            <a:ext cx="8320949" cy="2103097"/>
          </a:xfrm>
        </p:spPr>
        <p:txBody>
          <a:bodyPr/>
          <a:lstStyle/>
          <a:p>
            <a:r>
              <a:rPr lang="en-US" sz="2400" dirty="0" smtClean="0"/>
              <a:t>Each tape cell holds one input symbol.</a:t>
            </a:r>
          </a:p>
          <a:p>
            <a:pPr lvl="1"/>
            <a:r>
              <a:rPr lang="en-US" sz="2000" dirty="0" smtClean="0"/>
              <a:t>Blanks precede and follow the input string.</a:t>
            </a:r>
          </a:p>
          <a:p>
            <a:r>
              <a:rPr lang="en-US" sz="2400" dirty="0" smtClean="0"/>
              <a:t>On each step:</a:t>
            </a:r>
          </a:p>
          <a:p>
            <a:pPr lvl="1"/>
            <a:r>
              <a:rPr lang="en-US" sz="2000" dirty="0" smtClean="0"/>
              <a:t>The read/write head can overwrite the current symbol.</a:t>
            </a:r>
          </a:p>
          <a:p>
            <a:pPr lvl="1"/>
            <a:r>
              <a:rPr lang="en-US" sz="2000" dirty="0" smtClean="0"/>
              <a:t>Then the read/write head can move one cell left or right, or stay.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Screen Shot 2016-04-04 at 6.5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92" y="1209034"/>
            <a:ext cx="5321300" cy="276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6463" y="6172170"/>
            <a:ext cx="210309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http://science.slc.edu/~jmarshall/courses/2002/fall/cs30/Lectures/week08/</a:t>
            </a:r>
            <a:r>
              <a:rPr lang="en-US" sz="1000" dirty="0" smtClean="0">
                <a:hlinkClick r:id="rId3"/>
              </a:rPr>
              <a:t>Computation.html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811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</a:t>
            </a:r>
            <a:r>
              <a:rPr lang="en-US" dirty="0" smtClean="0"/>
              <a:t>Machine</a:t>
            </a:r>
            <a:r>
              <a:rPr lang="en-US" i="1" dirty="0"/>
              <a:t> </a:t>
            </a:r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962380"/>
          </a:xfrm>
        </p:spPr>
        <p:txBody>
          <a:bodyPr/>
          <a:lstStyle/>
          <a:p>
            <a:r>
              <a:rPr lang="en-US" dirty="0" smtClean="0"/>
              <a:t>Turing Machine                                    where:</a:t>
            </a:r>
          </a:p>
          <a:p>
            <a:pPr lvl="4"/>
            <a:endParaRPr lang="en-US" dirty="0" smtClean="0"/>
          </a:p>
          <a:p>
            <a:pPr lvl="1">
              <a:tabLst>
                <a:tab pos="1946275" algn="l"/>
              </a:tabLst>
            </a:pP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dirty="0" smtClean="0"/>
              <a:t>	is the set of internal states</a:t>
            </a:r>
          </a:p>
          <a:p>
            <a:pPr lvl="1">
              <a:tabLst>
                <a:tab pos="1946275" algn="l"/>
              </a:tabLst>
            </a:pP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 smtClean="0"/>
              <a:t> 	is the input alphabet</a:t>
            </a:r>
          </a:p>
          <a:p>
            <a:pPr lvl="1">
              <a:tabLst>
                <a:tab pos="1946275" algn="l"/>
              </a:tabLst>
            </a:pPr>
            <a:r>
              <a:rPr lang="en-US" dirty="0" err="1">
                <a:latin typeface="Times New Roman"/>
                <a:cs typeface="Times New Roman"/>
              </a:rPr>
              <a:t>Γ</a:t>
            </a:r>
            <a:r>
              <a:rPr lang="en-US" dirty="0" smtClean="0"/>
              <a:t>	is the </a:t>
            </a:r>
            <a:r>
              <a:rPr lang="en-US" dirty="0" smtClean="0">
                <a:solidFill>
                  <a:srgbClr val="A12A03"/>
                </a:solidFill>
              </a:rPr>
              <a:t>tape alphabet</a:t>
            </a:r>
          </a:p>
          <a:p>
            <a:pPr lvl="1">
              <a:tabLst>
                <a:tab pos="1946275" algn="l"/>
              </a:tabLst>
            </a:pPr>
            <a:r>
              <a:rPr lang="en-US" i="1" dirty="0" err="1">
                <a:latin typeface="Times New Roman"/>
                <a:cs typeface="Times New Roman"/>
              </a:rPr>
              <a:t>δ</a:t>
            </a:r>
            <a:r>
              <a:rPr lang="en-US" dirty="0" smtClean="0"/>
              <a:t>	is the transition function</a:t>
            </a:r>
          </a:p>
          <a:p>
            <a:pPr lvl="1">
              <a:tabLst>
                <a:tab pos="1946275" algn="l"/>
              </a:tabLst>
            </a:pPr>
            <a:r>
              <a:rPr lang="en-US" dirty="0"/>
              <a:t> 	</a:t>
            </a:r>
            <a:r>
              <a:rPr lang="en-US" dirty="0" smtClean="0"/>
              <a:t>is the special </a:t>
            </a:r>
            <a:r>
              <a:rPr lang="en-US" dirty="0" smtClean="0">
                <a:solidFill>
                  <a:srgbClr val="A12A03"/>
                </a:solidFill>
              </a:rPr>
              <a:t>blank symbol</a:t>
            </a:r>
          </a:p>
          <a:p>
            <a:pPr lvl="1">
              <a:tabLst>
                <a:tab pos="1946275" algn="l"/>
              </a:tabLst>
            </a:pPr>
            <a:r>
              <a:rPr lang="en-US" dirty="0"/>
              <a:t> 	</a:t>
            </a:r>
            <a:r>
              <a:rPr lang="en-US" dirty="0" smtClean="0"/>
              <a:t>is the initial state</a:t>
            </a:r>
          </a:p>
          <a:p>
            <a:pPr lvl="1">
              <a:tabLst>
                <a:tab pos="1946275" algn="l"/>
              </a:tabLst>
            </a:pPr>
            <a:r>
              <a:rPr lang="en-US" dirty="0"/>
              <a:t> </a:t>
            </a:r>
            <a:r>
              <a:rPr lang="en-US" dirty="0" smtClean="0"/>
              <a:t>	is the set of final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407781"/>
              </p:ext>
            </p:extLst>
          </p:nvPr>
        </p:nvGraphicFramePr>
        <p:xfrm>
          <a:off x="3566171" y="1374887"/>
          <a:ext cx="3291804" cy="499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Equation" r:id="rId3" imgW="1422400" imgH="215900" progId="Equation.3">
                  <p:embed/>
                </p:oleObj>
              </mc:Choice>
              <mc:Fallback>
                <p:oleObj name="Equation" r:id="rId3" imgW="142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6171" y="1374887"/>
                        <a:ext cx="3291804" cy="499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999416"/>
              </p:ext>
            </p:extLst>
          </p:nvPr>
        </p:nvGraphicFramePr>
        <p:xfrm>
          <a:off x="1371635" y="3794756"/>
          <a:ext cx="914390" cy="37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5" imgW="406400" imgH="165100" progId="Equation.3">
                  <p:embed/>
                </p:oleObj>
              </mc:Choice>
              <mc:Fallback>
                <p:oleObj name="Equation" r:id="rId5" imgW="406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35" y="3794756"/>
                        <a:ext cx="914390" cy="371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760723"/>
              </p:ext>
            </p:extLst>
          </p:nvPr>
        </p:nvGraphicFramePr>
        <p:xfrm>
          <a:off x="1371635" y="4194175"/>
          <a:ext cx="105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7" imgW="469900" imgH="215900" progId="Equation.3">
                  <p:embed/>
                </p:oleObj>
              </mc:Choice>
              <mc:Fallback>
                <p:oleObj name="Equation" r:id="rId7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35" y="4194175"/>
                        <a:ext cx="10572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93513"/>
              </p:ext>
            </p:extLst>
          </p:nvPr>
        </p:nvGraphicFramePr>
        <p:xfrm>
          <a:off x="1371635" y="4722813"/>
          <a:ext cx="971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9" imgW="431800" imgH="203200" progId="Equation.3">
                  <p:embed/>
                </p:oleObj>
              </mc:Choice>
              <mc:Fallback>
                <p:oleObj name="Equation" r:id="rId9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1635" y="4722813"/>
                        <a:ext cx="9715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3585" y="4251951"/>
            <a:ext cx="274746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 use </a:t>
            </a:r>
            <a:r>
              <a:rPr lang="en-US" dirty="0" err="1" smtClean="0">
                <a:solidFill>
                  <a:srgbClr val="0033CC"/>
                </a:solidFill>
              </a:rPr>
              <a:t>Δ</a:t>
            </a:r>
            <a:r>
              <a:rPr lang="en-US" dirty="0" smtClean="0">
                <a:solidFill>
                  <a:srgbClr val="0033CC"/>
                </a:solidFill>
              </a:rPr>
              <a:t> for the blank symbol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instead of the book’s square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for ease of typing.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4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 Transition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transition function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has two arguments:</a:t>
            </a:r>
          </a:p>
          <a:p>
            <a:pPr lvl="1"/>
            <a:r>
              <a:rPr lang="en-US" dirty="0" smtClean="0"/>
              <a:t>the current state</a:t>
            </a:r>
          </a:p>
          <a:p>
            <a:pPr lvl="1"/>
            <a:r>
              <a:rPr lang="en-US" dirty="0" smtClean="0"/>
              <a:t>the current tape symbol being read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a new state</a:t>
            </a:r>
          </a:p>
          <a:p>
            <a:pPr lvl="1"/>
            <a:r>
              <a:rPr lang="en-US" dirty="0" smtClean="0"/>
              <a:t>a new tape symbol that replaces the current one</a:t>
            </a:r>
          </a:p>
          <a:p>
            <a:pPr lvl="1"/>
            <a:r>
              <a:rPr lang="en-US" dirty="0" smtClean="0"/>
              <a:t>a head move to the left (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), right (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 smtClean="0"/>
              <a:t>), or stay (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33534"/>
              </p:ext>
            </p:extLst>
          </p:nvPr>
        </p:nvGraphicFramePr>
        <p:xfrm>
          <a:off x="2554288" y="1782763"/>
          <a:ext cx="3856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4" name="Equation" r:id="rId3" imgW="1689100" imgH="203200" progId="Equation.3">
                  <p:embed/>
                </p:oleObj>
              </mc:Choice>
              <mc:Fallback>
                <p:oleObj name="Equation" r:id="rId3" imgW="168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4288" y="1782763"/>
                        <a:ext cx="385603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75097" y="1691659"/>
            <a:ext cx="1804400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The textbook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doesn’t include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9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 </a:t>
            </a:r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320995" cy="4835525"/>
          </a:xfrm>
        </p:spPr>
        <p:txBody>
          <a:bodyPr/>
          <a:lstStyle/>
          <a:p>
            <a:r>
              <a:rPr lang="en-US" dirty="0" smtClean="0"/>
              <a:t>A TM that accepts the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 = {</a:t>
            </a:r>
            <a:r>
              <a:rPr lang="en-US" i="1" dirty="0" err="1" smtClean="0">
                <a:latin typeface="Times New Roman"/>
                <a:cs typeface="Times New Roman"/>
              </a:rPr>
              <a:t>a</a:t>
            </a:r>
            <a:r>
              <a:rPr lang="en-US" i="1" baseline="30000" dirty="0" err="1" smtClean="0">
                <a:latin typeface="Times New Roman"/>
                <a:cs typeface="Times New Roman"/>
              </a:rPr>
              <a:t>n</a:t>
            </a:r>
            <a:r>
              <a:rPr lang="en-US" i="1" dirty="0" err="1" smtClean="0">
                <a:latin typeface="Times New Roman"/>
                <a:cs typeface="Times New Roman"/>
              </a:rPr>
              <a:t>b</a:t>
            </a:r>
            <a:r>
              <a:rPr lang="en-US" i="1" baseline="30000" dirty="0" err="1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: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≥ 1}</a:t>
            </a:r>
          </a:p>
          <a:p>
            <a:pPr lvl="4"/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Pseudocode: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If the current input symbol (CIS) =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write </a:t>
            </a:r>
            <a:r>
              <a:rPr lang="en-US" dirty="0" err="1" smtClean="0"/>
              <a:t>Δ</a:t>
            </a:r>
            <a:r>
              <a:rPr lang="en-US" dirty="0" smtClean="0"/>
              <a:t>, else REJECT.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Move head right until CIS = </a:t>
            </a:r>
            <a:r>
              <a:rPr lang="en-US" dirty="0" err="1" smtClean="0"/>
              <a:t>Δ</a:t>
            </a:r>
            <a:r>
              <a:rPr lang="en-US" dirty="0" smtClean="0"/>
              <a:t>.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Move head left.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If CIS =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then write </a:t>
            </a:r>
            <a:r>
              <a:rPr lang="en-US" dirty="0" err="1" smtClean="0"/>
              <a:t>Δ</a:t>
            </a:r>
            <a:r>
              <a:rPr lang="en-US" dirty="0" smtClean="0"/>
              <a:t>, else </a:t>
            </a:r>
            <a:r>
              <a:rPr lang="en-US" dirty="0"/>
              <a:t>REJECT</a:t>
            </a:r>
            <a:r>
              <a:rPr lang="en-US" dirty="0" smtClean="0"/>
              <a:t>.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Move head left until CIS = </a:t>
            </a:r>
            <a:r>
              <a:rPr lang="en-US" dirty="0" err="1" smtClean="0"/>
              <a:t>Δ</a:t>
            </a:r>
            <a:r>
              <a:rPr lang="en-US" dirty="0" smtClean="0"/>
              <a:t>.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Move head right.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If CIS = </a:t>
            </a:r>
            <a:r>
              <a:rPr lang="en-US" dirty="0" err="1" smtClean="0"/>
              <a:t>Δ</a:t>
            </a:r>
            <a:r>
              <a:rPr lang="en-US" dirty="0" smtClean="0"/>
              <a:t> then ACCEPT, else go to step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 </a:t>
            </a:r>
            <a:r>
              <a:rPr lang="en-US" dirty="0" smtClean="0"/>
              <a:t>Example #1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6-04-04 at 8.0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33" y="1234464"/>
            <a:ext cx="5295900" cy="322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1927" y="4540954"/>
            <a:ext cx="47509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dirty="0" smtClean="0"/>
              <a:t>: Replace the leftmost </a:t>
            </a:r>
            <a:r>
              <a:rPr lang="en-US" sz="2000" i="1" dirty="0" smtClean="0">
                <a:latin typeface="Times New Roman"/>
                <a:cs typeface="Times New Roman"/>
              </a:rPr>
              <a:t>a </a:t>
            </a:r>
            <a:r>
              <a:rPr lang="en-US" sz="2000" dirty="0"/>
              <a:t>with a blank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 smtClean="0"/>
              <a:t>: Skip right to a blank</a:t>
            </a:r>
          </a:p>
          <a:p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dirty="0" smtClean="0"/>
              <a:t>: Replace the rightmost </a:t>
            </a:r>
            <a:r>
              <a:rPr lang="en-US" sz="2000" i="1" dirty="0" smtClean="0">
                <a:latin typeface="Times New Roman"/>
                <a:cs typeface="Times New Roman"/>
              </a:rPr>
              <a:t>b </a:t>
            </a:r>
            <a:r>
              <a:rPr lang="en-US" sz="2000" dirty="0"/>
              <a:t>with a blank</a:t>
            </a:r>
            <a:endParaRPr lang="en-US" sz="2000" i="1" dirty="0">
              <a:latin typeface="Times New Roman"/>
              <a:cs typeface="Times New Roman"/>
            </a:endParaRPr>
          </a:p>
          <a:p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3</a:t>
            </a:r>
            <a:r>
              <a:rPr lang="en-US" sz="2000" dirty="0" smtClean="0"/>
              <a:t>: Skip left to a blank</a:t>
            </a:r>
          </a:p>
          <a:p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4</a:t>
            </a:r>
            <a:r>
              <a:rPr lang="en-US" sz="2000" dirty="0" smtClean="0"/>
              <a:t>: ACCEPT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4367" y="1325903"/>
            <a:ext cx="323678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1313" lvl="1" indent="-341313">
              <a:buFont typeface="+mj-lt"/>
              <a:buAutoNum type="arabicPeriod"/>
            </a:pPr>
            <a:r>
              <a:rPr lang="en-US" dirty="0" smtClean="0"/>
              <a:t>If CIS </a:t>
            </a:r>
            <a:r>
              <a:rPr lang="en-US" dirty="0"/>
              <a:t>=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then </a:t>
            </a:r>
            <a:r>
              <a:rPr lang="en-US" dirty="0"/>
              <a:t>write </a:t>
            </a:r>
            <a:r>
              <a:rPr lang="en-US" dirty="0" err="1"/>
              <a:t>Δ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else </a:t>
            </a:r>
            <a:r>
              <a:rPr lang="en-US" dirty="0"/>
              <a:t>REJECT.</a:t>
            </a:r>
          </a:p>
          <a:p>
            <a:pPr marL="341313" lvl="1" indent="-341313">
              <a:buFont typeface="+mj-lt"/>
              <a:buAutoNum type="arabicPeriod"/>
            </a:pPr>
            <a:r>
              <a:rPr lang="en-US" dirty="0"/>
              <a:t>Move head right until CIS = </a:t>
            </a:r>
            <a:r>
              <a:rPr lang="en-US" dirty="0" err="1"/>
              <a:t>Δ</a:t>
            </a:r>
            <a:r>
              <a:rPr lang="en-US" dirty="0"/>
              <a:t>.</a:t>
            </a:r>
          </a:p>
          <a:p>
            <a:pPr marL="341313" lvl="1" indent="-341313">
              <a:buFont typeface="+mj-lt"/>
              <a:buAutoNum type="arabicPeriod"/>
            </a:pPr>
            <a:r>
              <a:rPr lang="en-US" dirty="0"/>
              <a:t>Move head left.</a:t>
            </a:r>
          </a:p>
          <a:p>
            <a:pPr marL="341313" lvl="1" indent="-341313">
              <a:buFont typeface="+mj-lt"/>
              <a:buAutoNum type="arabicPeriod"/>
            </a:pPr>
            <a:r>
              <a:rPr lang="en-US" dirty="0"/>
              <a:t>If CIS =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/>
              <a:t> then write </a:t>
            </a:r>
            <a:r>
              <a:rPr lang="en-US" dirty="0" err="1"/>
              <a:t>Δ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smtClean="0"/>
              <a:t>else </a:t>
            </a:r>
            <a:r>
              <a:rPr lang="en-US" dirty="0"/>
              <a:t>REJECT.</a:t>
            </a:r>
          </a:p>
          <a:p>
            <a:pPr marL="341313" lvl="1" indent="-341313">
              <a:buFont typeface="+mj-lt"/>
              <a:buAutoNum type="arabicPeriod"/>
            </a:pPr>
            <a:r>
              <a:rPr lang="en-US" dirty="0"/>
              <a:t>Move head left until CIS = </a:t>
            </a:r>
            <a:r>
              <a:rPr lang="en-US" dirty="0" err="1"/>
              <a:t>Δ</a:t>
            </a:r>
            <a:r>
              <a:rPr lang="en-US" dirty="0"/>
              <a:t>.</a:t>
            </a:r>
          </a:p>
          <a:p>
            <a:pPr marL="341313" lvl="1" indent="-341313">
              <a:buFont typeface="+mj-lt"/>
              <a:buAutoNum type="arabicPeriod"/>
            </a:pPr>
            <a:r>
              <a:rPr lang="en-US" dirty="0"/>
              <a:t>Move head right.</a:t>
            </a:r>
          </a:p>
          <a:p>
            <a:pPr marL="341313" lvl="1" indent="-341313">
              <a:buFont typeface="+mj-lt"/>
              <a:buAutoNum type="arabicPeriod"/>
            </a:pPr>
            <a:r>
              <a:rPr lang="en-US" dirty="0"/>
              <a:t>If CIS = </a:t>
            </a:r>
            <a:r>
              <a:rPr lang="en-US" dirty="0" err="1"/>
              <a:t>Δ</a:t>
            </a:r>
            <a:r>
              <a:rPr lang="en-US" dirty="0"/>
              <a:t> then ACCEPT,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else </a:t>
            </a:r>
            <a:r>
              <a:rPr lang="en-US" dirty="0"/>
              <a:t>go to step 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75097" y="6263609"/>
            <a:ext cx="1332717" cy="338554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Demo G11.2</a:t>
            </a:r>
            <a:endParaRPr lang="en-US" dirty="0">
              <a:solidFill>
                <a:srgbClr val="A12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1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62857</TotalTime>
  <Words>633</Words>
  <Application>Microsoft Macintosh PowerPoint</Application>
  <PresentationFormat>On-screen Show (4:3)</PresentationFormat>
  <Paragraphs>201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Quadrant</vt:lpstr>
      <vt:lpstr>Equation</vt:lpstr>
      <vt:lpstr>Microsoft Equation</vt:lpstr>
      <vt:lpstr>CS 154 Formal Languages and Computability April 7 Class Meeting</vt:lpstr>
      <vt:lpstr>Another Heroic-Tragic Figure</vt:lpstr>
      <vt:lpstr>Models of Computation</vt:lpstr>
      <vt:lpstr>Turing Machine</vt:lpstr>
      <vt:lpstr>Turing Machine, cont’d</vt:lpstr>
      <vt:lpstr>Turing Machine Definition</vt:lpstr>
      <vt:lpstr>Turing Machine Transition Function</vt:lpstr>
      <vt:lpstr>Turing Machine Example #1</vt:lpstr>
      <vt:lpstr>Turing Machine Example #1, cont’d</vt:lpstr>
      <vt:lpstr>Turing Machine Example #2</vt:lpstr>
      <vt:lpstr>Turing Machine Example #2, cont’d</vt:lpstr>
      <vt:lpstr>Instantaneous Descriptions</vt:lpstr>
      <vt:lpstr>Instantaneous Descriptions, cont’d</vt:lpstr>
      <vt:lpstr>Turing Machine Example #3</vt:lpstr>
      <vt:lpstr>Turing Machines as Language Acceptors</vt:lpstr>
      <vt:lpstr>Turing Machines as Transducers</vt:lpstr>
      <vt:lpstr>Turing-Computable Functions</vt:lpstr>
      <vt:lpstr>Is Addition Turing-Computable?</vt:lpstr>
      <vt:lpstr>Is Addition Turing-Computable? cont’d</vt:lpstr>
      <vt:lpstr>Assignment #6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1261</cp:revision>
  <cp:lastPrinted>2016-02-09T05:58:45Z</cp:lastPrinted>
  <dcterms:created xsi:type="dcterms:W3CDTF">2008-01-12T03:52:55Z</dcterms:created>
  <dcterms:modified xsi:type="dcterms:W3CDTF">2016-04-14T00:46:33Z</dcterms:modified>
  <cp:category/>
</cp:coreProperties>
</file>