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593" r:id="rId3"/>
    <p:sldId id="594" r:id="rId4"/>
    <p:sldId id="595" r:id="rId5"/>
    <p:sldId id="596" r:id="rId6"/>
    <p:sldId id="598" r:id="rId7"/>
    <p:sldId id="597" r:id="rId8"/>
    <p:sldId id="599" r:id="rId9"/>
    <p:sldId id="601" r:id="rId10"/>
    <p:sldId id="600" r:id="rId11"/>
    <p:sldId id="602" r:id="rId12"/>
    <p:sldId id="603" r:id="rId13"/>
    <p:sldId id="605" r:id="rId14"/>
    <p:sldId id="604" r:id="rId15"/>
    <p:sldId id="606" r:id="rId16"/>
    <p:sldId id="607" r:id="rId17"/>
    <p:sldId id="608" r:id="rId18"/>
    <p:sldId id="609" r:id="rId19"/>
    <p:sldId id="610" r:id="rId20"/>
    <p:sldId id="611" r:id="rId21"/>
    <p:sldId id="61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0080"/>
    <a:srgbClr val="66CCFF"/>
    <a:srgbClr val="A12A03"/>
    <a:srgbClr val="B23C00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39" autoAdjust="0"/>
    <p:restoredTop sz="98450" autoAdjust="0"/>
  </p:normalViewPr>
  <p:slideViewPr>
    <p:cSldViewPr>
      <p:cViewPr varScale="1">
        <p:scale>
          <a:sx n="138" d="100"/>
          <a:sy n="138" d="100"/>
        </p:scale>
        <p:origin x="-112" y="-33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3/21/16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March 15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9.emf"/><Relationship Id="rId5" Type="http://schemas.openxmlformats.org/officeDocument/2006/relationships/image" Target="../media/image2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33.emf"/><Relationship Id="rId11" Type="http://schemas.openxmlformats.org/officeDocument/2006/relationships/image" Target="../media/image2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3.em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15 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CFG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PDA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70576"/>
          </a:xfrm>
        </p:spPr>
        <p:txBody>
          <a:bodyPr/>
          <a:lstStyle/>
          <a:p>
            <a:r>
              <a:rPr lang="en-US" dirty="0" smtClean="0"/>
              <a:t>Stack start symbol: </a:t>
            </a:r>
            <a:r>
              <a:rPr lang="en-US" i="1" dirty="0" smtClean="0">
                <a:latin typeface="Times New Roman"/>
                <a:cs typeface="Times New Roman"/>
              </a:rPr>
              <a:t>z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Screen Shot 2016-03-14 at 6.30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6" y="1874537"/>
            <a:ext cx="4457700" cy="24130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59642"/>
              </p:ext>
            </p:extLst>
          </p:nvPr>
        </p:nvGraphicFramePr>
        <p:xfrm>
          <a:off x="5394325" y="1628750"/>
          <a:ext cx="3228975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7" name="Equation" r:id="rId4" imgW="1435100" imgH="1816100" progId="Equation.3">
                  <p:embed/>
                </p:oleObj>
              </mc:Choice>
              <mc:Fallback>
                <p:oleObj name="Equation" r:id="rId4" imgW="1435100" imgH="181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4325" y="1628750"/>
                        <a:ext cx="3228975" cy="408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066561"/>
              </p:ext>
            </p:extLst>
          </p:nvPr>
        </p:nvGraphicFramePr>
        <p:xfrm>
          <a:off x="2560342" y="4526268"/>
          <a:ext cx="834967" cy="150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Equation" r:id="rId6" imgW="596900" imgH="1079500" progId="Equation.3">
                  <p:embed/>
                </p:oleObj>
              </mc:Choice>
              <mc:Fallback>
                <p:oleObj name="Equation" r:id="rId6" imgW="596900" imgH="1079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0342" y="4526268"/>
                        <a:ext cx="834967" cy="1508781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39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311" cy="655637"/>
          </a:xfrm>
        </p:spPr>
        <p:txBody>
          <a:bodyPr/>
          <a:lstStyle/>
          <a:p>
            <a:r>
              <a:rPr lang="en-US" dirty="0" smtClean="0"/>
              <a:t>Convert an NPDA to a Context-Free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Basically, reverse the previous process so that the grammar simulates the moves of the PDA.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variable part of a sentential form </a:t>
            </a:r>
            <a:br>
              <a:rPr lang="en-US" dirty="0" smtClean="0"/>
            </a:br>
            <a:r>
              <a:rPr lang="en-US" dirty="0" smtClean="0"/>
              <a:t>should be the content of the stack.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terminal prefix of a sentential form </a:t>
            </a:r>
            <a:br>
              <a:rPr lang="en-US" dirty="0" smtClean="0"/>
            </a:br>
            <a:r>
              <a:rPr lang="en-US" dirty="0" smtClean="0"/>
              <a:t>should be the processed input symbols.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6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311" cy="655637"/>
          </a:xfrm>
        </p:spPr>
        <p:txBody>
          <a:bodyPr/>
          <a:lstStyle/>
          <a:p>
            <a:r>
              <a:rPr lang="en-US" dirty="0" smtClean="0"/>
              <a:t>Convert an NPDA to a CFG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label the variables of the grammar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qAp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such that                   if and only if </a:t>
            </a:r>
            <a:br>
              <a:rPr lang="en-US" dirty="0" smtClean="0"/>
            </a:br>
            <a:r>
              <a:rPr lang="en-US" dirty="0" smtClean="0"/>
              <a:t>the NPDA removes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from the stack while reading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 smtClean="0"/>
              <a:t> and going from state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dirty="0" smtClean="0"/>
              <a:t> to state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Therefore, if we choose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i="1" dirty="0" smtClean="0">
                <a:latin typeface="Times New Roman"/>
                <a:cs typeface="Times New Roman"/>
              </a:rPr>
              <a:t>zq</a:t>
            </a:r>
            <a:r>
              <a:rPr lang="en-US" i="1" baseline="-25000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as the start symbol, then                     if and only if the NPDA removes the stack start symbol </a:t>
            </a:r>
            <a:r>
              <a:rPr lang="en-US" i="1" dirty="0" smtClean="0">
                <a:latin typeface="Times New Roman"/>
                <a:cs typeface="Times New Roman"/>
              </a:rPr>
              <a:t>z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(thus creating an empty stack) while reading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and going from state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 to state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But that’s how the NPDA accepts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16626"/>
              </p:ext>
            </p:extLst>
          </p:nvPr>
        </p:nvGraphicFramePr>
        <p:xfrm>
          <a:off x="3474732" y="1752357"/>
          <a:ext cx="1645902" cy="51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6" name="Equation" r:id="rId3" imgW="736600" imgH="228600" progId="Equation.3">
                  <p:embed/>
                </p:oleObj>
              </mc:Choice>
              <mc:Fallback>
                <p:oleObj name="Equation" r:id="rId3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4732" y="1752357"/>
                        <a:ext cx="1645902" cy="510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514157"/>
              </p:ext>
            </p:extLst>
          </p:nvPr>
        </p:nvGraphicFramePr>
        <p:xfrm>
          <a:off x="3127370" y="3703317"/>
          <a:ext cx="19018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7" name="Equation" r:id="rId5" imgW="850900" imgH="254000" progId="Equation.3">
                  <p:embed/>
                </p:oleObj>
              </mc:Choice>
              <mc:Fallback>
                <p:oleObj name="Equation" r:id="rId5" imgW="850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7370" y="3703317"/>
                        <a:ext cx="190182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90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311" cy="655637"/>
          </a:xfrm>
        </p:spPr>
        <p:txBody>
          <a:bodyPr/>
          <a:lstStyle/>
          <a:p>
            <a:r>
              <a:rPr lang="en-US" dirty="0" smtClean="0"/>
              <a:t>Convert an NPDA to a CFG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320994" cy="4916487"/>
          </a:xfrm>
        </p:spPr>
        <p:txBody>
          <a:bodyPr/>
          <a:lstStyle/>
          <a:p>
            <a:r>
              <a:rPr lang="en-US" dirty="0" smtClean="0"/>
              <a:t>Pop:</a:t>
            </a:r>
          </a:p>
          <a:p>
            <a:pPr lvl="1"/>
            <a:r>
              <a:rPr lang="en-US" dirty="0" smtClean="0"/>
              <a:t>In state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dirty="0" smtClean="0"/>
              <a:t>, pop symbol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while reading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going to state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Add the production </a:t>
            </a:r>
          </a:p>
          <a:p>
            <a:pPr lvl="5"/>
            <a:endParaRPr lang="en-US" dirty="0"/>
          </a:p>
          <a:p>
            <a:r>
              <a:rPr lang="en-US" dirty="0" smtClean="0"/>
              <a:t>Push:</a:t>
            </a:r>
          </a:p>
          <a:p>
            <a:pPr lvl="1"/>
            <a:r>
              <a:rPr lang="en-US" dirty="0" smtClean="0"/>
              <a:t>In state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/>
              <a:t> with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on top of the stack,</a:t>
            </a:r>
            <a:br>
              <a:rPr lang="en-US" dirty="0" smtClean="0"/>
            </a:br>
            <a:r>
              <a:rPr lang="en-US" dirty="0" smtClean="0"/>
              <a:t>push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while reading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and going to state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 the collection of productions</a:t>
            </a:r>
            <a:br>
              <a:rPr lang="en-US" dirty="0" smtClean="0"/>
            </a:br>
            <a:r>
              <a:rPr lang="en-US" dirty="0" smtClean="0"/>
              <a:t>for every state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 smtClean="0"/>
              <a:t> and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To erase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, first push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, then erase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going from state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/>
              <a:t> to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/>
              <a:t>, and finally erase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going from state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/>
              <a:t> to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03015"/>
              </p:ext>
            </p:extLst>
          </p:nvPr>
        </p:nvGraphicFramePr>
        <p:xfrm>
          <a:off x="1828830" y="1322086"/>
          <a:ext cx="2457424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3" name="Equation" r:id="rId3" imgW="1092200" imgH="203200" progId="Equation.3">
                  <p:embed/>
                </p:oleObj>
              </mc:Choice>
              <mc:Fallback>
                <p:oleObj name="Equation" r:id="rId3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30" y="1322086"/>
                        <a:ext cx="2457424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783898"/>
              </p:ext>
            </p:extLst>
          </p:nvPr>
        </p:nvGraphicFramePr>
        <p:xfrm>
          <a:off x="4098930" y="2559350"/>
          <a:ext cx="1371585" cy="40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4" name="Equation" r:id="rId5" imgW="685800" imgH="203200" progId="Equation.3">
                  <p:embed/>
                </p:oleObj>
              </mc:Choice>
              <mc:Fallback>
                <p:oleObj name="Equation" r:id="rId5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8930" y="2559350"/>
                        <a:ext cx="1371585" cy="40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383127"/>
              </p:ext>
            </p:extLst>
          </p:nvPr>
        </p:nvGraphicFramePr>
        <p:xfrm>
          <a:off x="1976439" y="3279754"/>
          <a:ext cx="2686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5" name="Equation" r:id="rId7" imgW="1193800" imgH="203200" progId="Equation.3">
                  <p:embed/>
                </p:oleObj>
              </mc:Choice>
              <mc:Fallback>
                <p:oleObj name="Equation" r:id="rId7" imgW="1193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6439" y="3279754"/>
                        <a:ext cx="26860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787988"/>
              </p:ext>
            </p:extLst>
          </p:nvPr>
        </p:nvGraphicFramePr>
        <p:xfrm>
          <a:off x="5915961" y="4527194"/>
          <a:ext cx="266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6" name="Equation" r:id="rId9" imgW="1333500" imgH="203200" progId="Equation.3">
                  <p:embed/>
                </p:oleObj>
              </mc:Choice>
              <mc:Fallback>
                <p:oleObj name="Equation" r:id="rId9" imgW="1333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5961" y="4527194"/>
                        <a:ext cx="2667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4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NPDA </a:t>
            </a:r>
            <a:r>
              <a:rPr lang="en-US" dirty="0" smtClean="0">
                <a:sym typeface="Wingdings"/>
              </a:rPr>
              <a:t>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Let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08694"/>
              </p:ext>
            </p:extLst>
          </p:nvPr>
        </p:nvGraphicFramePr>
        <p:xfrm>
          <a:off x="1653544" y="1325563"/>
          <a:ext cx="25527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Equation" r:id="rId3" imgW="1092200" imgH="228600" progId="Equation.3">
                  <p:embed/>
                </p:oleObj>
              </mc:Choice>
              <mc:Fallback>
                <p:oleObj name="Equation" r:id="rId3" imgW="109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3544" y="1325563"/>
                        <a:ext cx="25527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1737391" y="1965976"/>
            <a:ext cx="5509675" cy="2397160"/>
            <a:chOff x="708227" y="1783098"/>
            <a:chExt cx="5509675" cy="239716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270673" y="1783098"/>
              <a:ext cx="822339" cy="366008"/>
            </a:xfrm>
            <a:prstGeom prst="roundRect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Start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Diamond 8"/>
            <p:cNvSpPr/>
            <p:nvPr/>
          </p:nvSpPr>
          <p:spPr bwMode="auto">
            <a:xfrm>
              <a:off x="2188437" y="2716229"/>
              <a:ext cx="986808" cy="512410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Read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08227" y="2789431"/>
              <a:ext cx="657871" cy="366007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Push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/>
                <a:t>1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Diamond 10"/>
            <p:cNvSpPr/>
            <p:nvPr/>
          </p:nvSpPr>
          <p:spPr bwMode="auto">
            <a:xfrm>
              <a:off x="2188437" y="3667848"/>
              <a:ext cx="986808" cy="512410"/>
            </a:xfrm>
            <a:prstGeom prst="diamond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A12A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Pop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Diamond 11"/>
            <p:cNvSpPr/>
            <p:nvPr/>
          </p:nvSpPr>
          <p:spPr bwMode="auto">
            <a:xfrm>
              <a:off x="3668649" y="3667848"/>
              <a:ext cx="986808" cy="512410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Read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Diamond 12"/>
            <p:cNvSpPr/>
            <p:nvPr/>
          </p:nvSpPr>
          <p:spPr bwMode="auto">
            <a:xfrm>
              <a:off x="5231094" y="3667848"/>
              <a:ext cx="986808" cy="512410"/>
            </a:xfrm>
            <a:prstGeom prst="diamond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A12A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Pop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313328" y="2789430"/>
              <a:ext cx="822339" cy="366008"/>
            </a:xfrm>
            <a:prstGeom prst="roundRect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Accept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8" name="Straight Arrow Connector 17"/>
            <p:cNvCxnSpPr>
              <a:stCxn id="9" idx="1"/>
              <a:endCxn id="10" idx="3"/>
            </p:cNvCxnSpPr>
            <p:nvPr/>
          </p:nvCxnSpPr>
          <p:spPr bwMode="auto">
            <a:xfrm flipH="1">
              <a:off x="1366098" y="2972434"/>
              <a:ext cx="8223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1951784" y="2716229"/>
              <a:ext cx="303030" cy="254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a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25" name="Straight Arrow Connector 24"/>
            <p:cNvCxnSpPr>
              <a:stCxn id="11" idx="3"/>
              <a:endCxn id="12" idx="1"/>
            </p:cNvCxnSpPr>
            <p:nvPr/>
          </p:nvCxnSpPr>
          <p:spPr bwMode="auto">
            <a:xfrm>
              <a:off x="3175245" y="3924053"/>
              <a:ext cx="4934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3166074" y="3667848"/>
              <a:ext cx="264146" cy="254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</a:t>
              </a:r>
              <a:endParaRPr lang="en-US" sz="1000" dirty="0"/>
            </a:p>
          </p:txBody>
        </p:sp>
        <p:cxnSp>
          <p:nvCxnSpPr>
            <p:cNvPr id="28" name="Straight Arrow Connector 27"/>
            <p:cNvCxnSpPr>
              <a:stCxn id="12" idx="3"/>
              <a:endCxn id="13" idx="1"/>
            </p:cNvCxnSpPr>
            <p:nvPr/>
          </p:nvCxnSpPr>
          <p:spPr bwMode="auto">
            <a:xfrm>
              <a:off x="4655457" y="3924053"/>
              <a:ext cx="57563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4655457" y="3667848"/>
              <a:ext cx="294178" cy="254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err="1" smtClean="0">
                  <a:latin typeface="Times New Roman"/>
                  <a:cs typeface="Times New Roman"/>
                </a:rPr>
                <a:t>λ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31" name="Straight Arrow Connector 30"/>
            <p:cNvCxnSpPr>
              <a:stCxn id="8" idx="2"/>
              <a:endCxn id="9" idx="0"/>
            </p:cNvCxnSpPr>
            <p:nvPr/>
          </p:nvCxnSpPr>
          <p:spPr bwMode="auto">
            <a:xfrm flipH="1">
              <a:off x="2681841" y="2149106"/>
              <a:ext cx="2" cy="5671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13" idx="0"/>
              <a:endCxn id="14" idx="2"/>
            </p:cNvCxnSpPr>
            <p:nvPr/>
          </p:nvCxnSpPr>
          <p:spPr bwMode="auto">
            <a:xfrm flipH="1" flipV="1">
              <a:off x="5724498" y="3155438"/>
              <a:ext cx="1" cy="5124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5702496" y="3396819"/>
              <a:ext cx="264146" cy="254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49042" y="3174430"/>
              <a:ext cx="294178" cy="254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b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40" name="Straight Arrow Connector 39"/>
            <p:cNvCxnSpPr>
              <a:stCxn id="9" idx="2"/>
              <a:endCxn id="11" idx="0"/>
            </p:cNvCxnSpPr>
            <p:nvPr/>
          </p:nvCxnSpPr>
          <p:spPr bwMode="auto">
            <a:xfrm>
              <a:off x="2681841" y="3228639"/>
              <a:ext cx="0" cy="4392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stCxn id="10" idx="0"/>
            </p:cNvCxnSpPr>
            <p:nvPr/>
          </p:nvCxnSpPr>
          <p:spPr bwMode="auto">
            <a:xfrm rot="5400000" flipH="1" flipV="1">
              <a:off x="1661342" y="1798992"/>
              <a:ext cx="366260" cy="161461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Elbow Connector 44"/>
            <p:cNvCxnSpPr>
              <a:stCxn id="12" idx="0"/>
            </p:cNvCxnSpPr>
            <p:nvPr/>
          </p:nvCxnSpPr>
          <p:spPr bwMode="auto">
            <a:xfrm rot="16200000" flipV="1">
              <a:off x="3287493" y="2793288"/>
              <a:ext cx="238848" cy="151027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6" name="Picture 5" descr="Screen Shot 2016-03-21 at 11.08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77" y="4701948"/>
            <a:ext cx="4483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2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NPDA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CFG</a:t>
            </a:r>
            <a:r>
              <a:rPr lang="en-US" i="1" dirty="0" smtClean="0">
                <a:sym typeface="Wingdings"/>
              </a:rPr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7"/>
            <a:ext cx="8229600" cy="3433437"/>
          </a:xfrm>
        </p:spPr>
        <p:txBody>
          <a:bodyPr/>
          <a:lstStyle/>
          <a:p>
            <a:r>
              <a:rPr lang="en-US" dirty="0" smtClean="0"/>
              <a:t>Start symbol: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0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lvl="3"/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/>
              <a:t>Three pops</a:t>
            </a:r>
            <a:r>
              <a:rPr lang="en-US" dirty="0" smtClean="0"/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70059"/>
              </p:ext>
            </p:extLst>
          </p:nvPr>
        </p:nvGraphicFramePr>
        <p:xfrm>
          <a:off x="3092450" y="3556000"/>
          <a:ext cx="191452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9" name="Equation" r:id="rId3" imgW="787400" imgH="673100" progId="Equation.3">
                  <p:embed/>
                </p:oleObj>
              </mc:Choice>
              <mc:Fallback>
                <p:oleObj name="Equation" r:id="rId3" imgW="7874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2450" y="3556000"/>
                        <a:ext cx="1914525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6-03-21 at 11.08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1224288"/>
            <a:ext cx="4483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NPDA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CFG</a:t>
            </a:r>
            <a:r>
              <a:rPr lang="en-US" i="1" dirty="0" smtClean="0">
                <a:sym typeface="Wingdings"/>
              </a:rPr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7"/>
            <a:ext cx="8229600" cy="3433437"/>
          </a:xfrm>
        </p:spPr>
        <p:txBody>
          <a:bodyPr/>
          <a:lstStyle/>
          <a:p>
            <a:r>
              <a:rPr lang="en-US" dirty="0" smtClean="0"/>
              <a:t>Pushes: 18 productions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each                and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Do not include useless productions such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60691"/>
              </p:ext>
            </p:extLst>
          </p:nvPr>
        </p:nvGraphicFramePr>
        <p:xfrm>
          <a:off x="2495550" y="3197225"/>
          <a:ext cx="30940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0" name="Equation" r:id="rId3" imgW="1409700" imgH="215900" progId="Equation.3">
                  <p:embed/>
                </p:oleObj>
              </mc:Choice>
              <mc:Fallback>
                <p:oleObj name="Equation" r:id="rId3" imgW="140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550" y="3197225"/>
                        <a:ext cx="3094038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514221"/>
              </p:ext>
            </p:extLst>
          </p:nvPr>
        </p:nvGraphicFramePr>
        <p:xfrm>
          <a:off x="2377464" y="3611878"/>
          <a:ext cx="1428734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1" name="Equation" r:id="rId5" imgW="635000" imgH="203200" progId="Equation.3">
                  <p:embed/>
                </p:oleObj>
              </mc:Choice>
              <mc:Fallback>
                <p:oleObj name="Equation" r:id="rId5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7464" y="3611878"/>
                        <a:ext cx="1428734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43659"/>
              </p:ext>
            </p:extLst>
          </p:nvPr>
        </p:nvGraphicFramePr>
        <p:xfrm>
          <a:off x="4571975" y="3597275"/>
          <a:ext cx="2286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2" name="Equation" r:id="rId7" imgW="1016000" imgH="215900" progId="Equation.3">
                  <p:embed/>
                </p:oleObj>
              </mc:Choice>
              <mc:Fallback>
                <p:oleObj name="Equation" r:id="rId7" imgW="1016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1975" y="3597275"/>
                        <a:ext cx="22860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50547"/>
              </p:ext>
            </p:extLst>
          </p:nvPr>
        </p:nvGraphicFramePr>
        <p:xfrm>
          <a:off x="2286000" y="4792660"/>
          <a:ext cx="3513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3" name="Equation" r:id="rId9" imgW="1600200" imgH="215900" progId="Equation.3">
                  <p:embed/>
                </p:oleObj>
              </mc:Choice>
              <mc:Fallback>
                <p:oleObj name="Equation" r:id="rId9" imgW="160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0" y="4792660"/>
                        <a:ext cx="3513138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creen Shot 2016-03-21 at 11.08.58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1224288"/>
            <a:ext cx="4483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9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NPDA </a:t>
            </a:r>
            <a:r>
              <a:rPr lang="en-US" dirty="0">
                <a:sym typeface="Wingdings"/>
              </a:rPr>
              <a:t> CFG</a:t>
            </a:r>
            <a:r>
              <a:rPr lang="en-US" i="1" dirty="0">
                <a:sym typeface="Wingdings"/>
              </a:rPr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The final CFG with start symbol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0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85430"/>
              </p:ext>
            </p:extLst>
          </p:nvPr>
        </p:nvGraphicFramePr>
        <p:xfrm>
          <a:off x="1200150" y="2084388"/>
          <a:ext cx="4011613" cy="277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2" name="Equation" r:id="rId3" imgW="1651000" imgH="1143000" progId="Equation.3">
                  <p:embed/>
                </p:oleObj>
              </mc:Choice>
              <mc:Fallback>
                <p:oleObj name="Equation" r:id="rId3" imgW="16510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150" y="2084388"/>
                        <a:ext cx="4011613" cy="277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98006"/>
              </p:ext>
            </p:extLst>
          </p:nvPr>
        </p:nvGraphicFramePr>
        <p:xfrm>
          <a:off x="6278563" y="2146300"/>
          <a:ext cx="1512887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3" name="Equation" r:id="rId5" imgW="622300" imgH="1092200" progId="Equation.3">
                  <p:embed/>
                </p:oleObj>
              </mc:Choice>
              <mc:Fallback>
                <p:oleObj name="Equation" r:id="rId5" imgW="6223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8563" y="2146300"/>
                        <a:ext cx="1512887" cy="265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5303512" y="3154683"/>
            <a:ext cx="640073" cy="45719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5371" y="5884765"/>
            <a:ext cx="1393430" cy="338554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Demo: G8.5x</a:t>
            </a:r>
            <a:endParaRPr lang="en-US" dirty="0">
              <a:solidFill>
                <a:srgbClr val="A12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5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Context-Free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A12A03"/>
                </a:solidFill>
              </a:rPr>
              <a:t>deterministic pushdown automaton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A12A03"/>
                </a:solidFill>
              </a:rPr>
              <a:t>DPDA</a:t>
            </a:r>
            <a:r>
              <a:rPr lang="en-US" dirty="0" smtClean="0"/>
              <a:t>) never has a choice in its move.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set </a:t>
            </a:r>
            <a:r>
              <a:rPr lang="en-US" i="1" dirty="0" err="1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contains only one element.</a:t>
            </a:r>
          </a:p>
          <a:p>
            <a:pPr lvl="1"/>
            <a:r>
              <a:rPr lang="en-US" dirty="0" smtClean="0"/>
              <a:t>Given an input symbol and a symbol at the top of the stack, at most one move is possible.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 err="1">
                <a:latin typeface="Times New Roman"/>
                <a:cs typeface="Times New Roman"/>
              </a:rPr>
              <a:t>δ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smtClean="0"/>
              <a:t>is not empty, then </a:t>
            </a:r>
            <a:r>
              <a:rPr lang="en-US" i="1" dirty="0" err="1">
                <a:latin typeface="Times New Roman"/>
                <a:cs typeface="Times New Roman"/>
              </a:rPr>
              <a:t>δ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/>
              <a:t>must </a:t>
            </a:r>
            <a:r>
              <a:rPr lang="en-US" dirty="0"/>
              <a:t>be empty for every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/>
              <a:t> in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US" dirty="0"/>
              <a:t>If an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/>
              <a:t>-move is possible for some configuration, </a:t>
            </a:r>
            <a:br>
              <a:rPr lang="en-US" dirty="0" smtClean="0"/>
            </a:br>
            <a:r>
              <a:rPr lang="en-US" dirty="0" smtClean="0"/>
              <a:t>no input-consuming alternative is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Deterministic </a:t>
            </a:r>
            <a:r>
              <a:rPr lang="en-US" dirty="0" smtClean="0"/>
              <a:t>CFL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599"/>
          </a:xfrm>
        </p:spPr>
        <p:txBody>
          <a:bodyPr/>
          <a:lstStyle/>
          <a:p>
            <a:r>
              <a:rPr lang="en-US" dirty="0" smtClean="0"/>
              <a:t>The language</a:t>
            </a:r>
            <a:br>
              <a:rPr lang="en-US" dirty="0" smtClean="0"/>
            </a:br>
            <a:r>
              <a:rPr lang="en-US" dirty="0" smtClean="0"/>
              <a:t>is deterministic context-free language.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transition function of its PDA </a:t>
            </a:r>
            <a:br>
              <a:rPr lang="en-US" dirty="0" smtClean="0"/>
            </a:br>
            <a:r>
              <a:rPr lang="en-US" dirty="0" smtClean="0"/>
              <a:t>with the stack start symbol 0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666410"/>
              </p:ext>
            </p:extLst>
          </p:nvPr>
        </p:nvGraphicFramePr>
        <p:xfrm>
          <a:off x="3291854" y="1325903"/>
          <a:ext cx="2293601" cy="48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Equation" r:id="rId3" imgW="1092200" imgH="228600" progId="Equation.3">
                  <p:embed/>
                </p:oleObj>
              </mc:Choice>
              <mc:Fallback>
                <p:oleObj name="Equation" r:id="rId3" imgW="109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1854" y="1325903"/>
                        <a:ext cx="2293601" cy="48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5301"/>
              </p:ext>
            </p:extLst>
          </p:nvPr>
        </p:nvGraphicFramePr>
        <p:xfrm>
          <a:off x="3291853" y="3520438"/>
          <a:ext cx="2852897" cy="246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Equation" r:id="rId5" imgW="1320800" imgH="1143000" progId="Equation.3">
                  <p:embed/>
                </p:oleObj>
              </mc:Choice>
              <mc:Fallback>
                <p:oleObj name="Equation" r:id="rId5" imgW="13208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1853" y="3520438"/>
                        <a:ext cx="2852897" cy="2468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97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Languages and NPDAs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context-free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there exists an NPDA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such that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). 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If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for some NPDA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a context-free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4" y="411163"/>
            <a:ext cx="2560337" cy="655637"/>
          </a:xfrm>
        </p:spPr>
        <p:txBody>
          <a:bodyPr/>
          <a:lstStyle/>
          <a:p>
            <a:pPr algn="r"/>
            <a:r>
              <a:rPr lang="en-US" dirty="0" smtClean="0"/>
              <a:t>NPDA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239088"/>
              </p:ext>
            </p:extLst>
          </p:nvPr>
        </p:nvGraphicFramePr>
        <p:xfrm>
          <a:off x="3644184" y="502953"/>
          <a:ext cx="3945303" cy="61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3" imgW="1473200" imgH="228600" progId="Equation.3">
                  <p:embed/>
                </p:oleObj>
              </mc:Choice>
              <mc:Fallback>
                <p:oleObj name="Equation" r:id="rId3" imgW="1473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4184" y="502953"/>
                        <a:ext cx="3945303" cy="611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274367" y="1234465"/>
            <a:ext cx="3566121" cy="3291804"/>
            <a:chOff x="2377464" y="1417342"/>
            <a:chExt cx="4297634" cy="457195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4023366" y="1417342"/>
              <a:ext cx="914390" cy="457195"/>
            </a:xfrm>
            <a:prstGeom prst="roundRect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Start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Diamond 7"/>
            <p:cNvSpPr/>
            <p:nvPr/>
          </p:nvSpPr>
          <p:spPr bwMode="auto">
            <a:xfrm>
              <a:off x="3931927" y="2331733"/>
              <a:ext cx="1097269" cy="640072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Read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60342" y="2423172"/>
              <a:ext cx="731512" cy="457194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Push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i="1" dirty="0" smtClean="0">
                  <a:latin typeface="Times New Roman"/>
                  <a:cs typeface="Times New Roman"/>
                </a:rPr>
                <a:t>a</a:t>
              </a:r>
              <a:endParaRPr kumimoji="0" lang="en-US" sz="9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cxnSp>
          <p:nvCxnSpPr>
            <p:cNvPr id="10" name="Straight Arrow Connector 9"/>
            <p:cNvCxnSpPr>
              <a:stCxn id="8" idx="3"/>
              <a:endCxn id="14" idx="1"/>
            </p:cNvCxnSpPr>
            <p:nvPr/>
          </p:nvCxnSpPr>
          <p:spPr bwMode="auto">
            <a:xfrm flipV="1">
              <a:off x="5029196" y="2651768"/>
              <a:ext cx="731511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stCxn id="8" idx="1"/>
              <a:endCxn id="9" idx="3"/>
            </p:cNvCxnSpPr>
            <p:nvPr/>
          </p:nvCxnSpPr>
          <p:spPr bwMode="auto">
            <a:xfrm flipH="1">
              <a:off x="3291854" y="2651769"/>
              <a:ext cx="64007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>
              <a:stCxn id="7" idx="2"/>
              <a:endCxn id="8" idx="0"/>
            </p:cNvCxnSpPr>
            <p:nvPr/>
          </p:nvCxnSpPr>
          <p:spPr bwMode="auto">
            <a:xfrm>
              <a:off x="4480561" y="1874537"/>
              <a:ext cx="1" cy="4571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Elbow Connector 12"/>
            <p:cNvCxnSpPr>
              <a:stCxn id="9" idx="0"/>
            </p:cNvCxnSpPr>
            <p:nvPr/>
          </p:nvCxnSpPr>
          <p:spPr bwMode="auto">
            <a:xfrm rot="5400000" flipH="1" flipV="1">
              <a:off x="3520451" y="1463063"/>
              <a:ext cx="365756" cy="155446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/>
            <p:nvPr/>
          </p:nvSpPr>
          <p:spPr bwMode="auto">
            <a:xfrm>
              <a:off x="5760707" y="2423171"/>
              <a:ext cx="731512" cy="457194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Push</a:t>
              </a:r>
            </a:p>
            <a:p>
              <a:pPr algn="ctr"/>
              <a:r>
                <a:rPr lang="en-US" sz="900" i="1" dirty="0">
                  <a:latin typeface="Times New Roman"/>
                  <a:cs typeface="Times New Roman"/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10" y="2358934"/>
              <a:ext cx="375701" cy="349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latin typeface="Times New Roman"/>
                  <a:cs typeface="Times New Roman"/>
                </a:rPr>
                <a:t>a</a:t>
              </a:r>
              <a:endParaRPr lang="en-US" sz="900" i="1" dirty="0">
                <a:latin typeface="Times New Roman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195" y="2358934"/>
              <a:ext cx="375701" cy="349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latin typeface="Times New Roman"/>
                  <a:cs typeface="Times New Roman"/>
                </a:rPr>
                <a:t>b</a:t>
              </a:r>
              <a:endParaRPr lang="en-US" sz="9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17" name="Elbow Connector 16"/>
            <p:cNvCxnSpPr>
              <a:stCxn id="14" idx="0"/>
            </p:cNvCxnSpPr>
            <p:nvPr/>
          </p:nvCxnSpPr>
          <p:spPr bwMode="auto">
            <a:xfrm rot="16200000" flipV="1">
              <a:off x="5120635" y="1417343"/>
              <a:ext cx="365755" cy="164590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Oval 18"/>
            <p:cNvSpPr/>
            <p:nvPr/>
          </p:nvSpPr>
          <p:spPr bwMode="auto">
            <a:xfrm>
              <a:off x="3931927" y="4251952"/>
              <a:ext cx="182879" cy="13715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Diamond 19"/>
            <p:cNvSpPr/>
            <p:nvPr/>
          </p:nvSpPr>
          <p:spPr bwMode="auto">
            <a:xfrm>
              <a:off x="2377464" y="4160513"/>
              <a:ext cx="1097269" cy="640072"/>
            </a:xfrm>
            <a:prstGeom prst="diamond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A12A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Pop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669268" y="5440658"/>
              <a:ext cx="914390" cy="457196"/>
            </a:xfrm>
            <a:prstGeom prst="roundRect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Accept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2" name="Straight Arrow Connector 21"/>
            <p:cNvCxnSpPr>
              <a:stCxn id="34" idx="3"/>
              <a:endCxn id="21" idx="1"/>
            </p:cNvCxnSpPr>
            <p:nvPr/>
          </p:nvCxnSpPr>
          <p:spPr bwMode="auto">
            <a:xfrm>
              <a:off x="5029196" y="5669256"/>
              <a:ext cx="64007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Diamond 22"/>
            <p:cNvSpPr/>
            <p:nvPr/>
          </p:nvSpPr>
          <p:spPr bwMode="auto">
            <a:xfrm>
              <a:off x="3931927" y="4160513"/>
              <a:ext cx="1097269" cy="640072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Read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Diamond 23"/>
            <p:cNvSpPr/>
            <p:nvPr/>
          </p:nvSpPr>
          <p:spPr bwMode="auto">
            <a:xfrm>
              <a:off x="5577829" y="4160513"/>
              <a:ext cx="1097269" cy="640072"/>
            </a:xfrm>
            <a:prstGeom prst="diamond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A12A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Pop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5" name="Straight Arrow Connector 24"/>
            <p:cNvCxnSpPr>
              <a:endCxn id="23" idx="0"/>
            </p:cNvCxnSpPr>
            <p:nvPr/>
          </p:nvCxnSpPr>
          <p:spPr bwMode="auto">
            <a:xfrm>
              <a:off x="4480561" y="3703317"/>
              <a:ext cx="1" cy="4571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23" idx="1"/>
              <a:endCxn id="20" idx="3"/>
            </p:cNvCxnSpPr>
            <p:nvPr/>
          </p:nvCxnSpPr>
          <p:spPr bwMode="auto">
            <a:xfrm flipH="1">
              <a:off x="3474733" y="4480549"/>
              <a:ext cx="45719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3657610" y="4141994"/>
              <a:ext cx="375701" cy="349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latin typeface="Times New Roman"/>
                  <a:cs typeface="Times New Roman"/>
                </a:rPr>
                <a:t>a</a:t>
              </a:r>
              <a:endParaRPr lang="en-US" sz="9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28" name="Straight Arrow Connector 27"/>
            <p:cNvCxnSpPr>
              <a:stCxn id="23" idx="3"/>
              <a:endCxn id="24" idx="1"/>
            </p:cNvCxnSpPr>
            <p:nvPr/>
          </p:nvCxnSpPr>
          <p:spPr bwMode="auto">
            <a:xfrm>
              <a:off x="5029196" y="4480549"/>
              <a:ext cx="54863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5029195" y="4141995"/>
              <a:ext cx="375701" cy="349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latin typeface="Times New Roman"/>
                  <a:cs typeface="Times New Roman"/>
                </a:rPr>
                <a:t>b</a:t>
              </a:r>
              <a:endParaRPr lang="en-US" sz="9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30" name="Elbow Connector 29"/>
            <p:cNvCxnSpPr>
              <a:stCxn id="20" idx="0"/>
            </p:cNvCxnSpPr>
            <p:nvPr/>
          </p:nvCxnSpPr>
          <p:spPr bwMode="auto">
            <a:xfrm rot="5400000" flipH="1" flipV="1">
              <a:off x="3474732" y="3154684"/>
              <a:ext cx="457196" cy="155446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Elbow Connector 30"/>
            <p:cNvCxnSpPr>
              <a:stCxn id="24" idx="0"/>
            </p:cNvCxnSpPr>
            <p:nvPr/>
          </p:nvCxnSpPr>
          <p:spPr bwMode="auto">
            <a:xfrm rot="16200000" flipV="1">
              <a:off x="5074915" y="3108963"/>
              <a:ext cx="457196" cy="164590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2651782" y="3821959"/>
              <a:ext cx="375701" cy="349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latin typeface="Times New Roman"/>
                  <a:cs typeface="Times New Roman"/>
                </a:rPr>
                <a:t>a</a:t>
              </a:r>
              <a:endParaRPr lang="en-US" sz="900" i="1" dirty="0">
                <a:latin typeface="Times New Roman"/>
                <a:cs typeface="Times New Roman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26463" y="3821959"/>
              <a:ext cx="375701" cy="349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latin typeface="Times New Roman"/>
                  <a:cs typeface="Times New Roman"/>
                </a:rPr>
                <a:t>b</a:t>
              </a:r>
              <a:endParaRPr lang="en-US" sz="900" i="1" dirty="0">
                <a:latin typeface="Times New Roman"/>
                <a:cs typeface="Times New Roman"/>
              </a:endParaRPr>
            </a:p>
          </p:txBody>
        </p:sp>
        <p:sp>
          <p:nvSpPr>
            <p:cNvPr id="34" name="Diamond 33"/>
            <p:cNvSpPr/>
            <p:nvPr/>
          </p:nvSpPr>
          <p:spPr bwMode="auto">
            <a:xfrm>
              <a:off x="3931927" y="5349220"/>
              <a:ext cx="1097269" cy="640072"/>
            </a:xfrm>
            <a:prstGeom prst="diamond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A12A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Pop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5" name="Straight Arrow Connector 34"/>
            <p:cNvCxnSpPr>
              <a:stCxn id="23" idx="2"/>
              <a:endCxn id="34" idx="0"/>
            </p:cNvCxnSpPr>
            <p:nvPr/>
          </p:nvCxnSpPr>
          <p:spPr bwMode="auto">
            <a:xfrm>
              <a:off x="4480562" y="4800585"/>
              <a:ext cx="0" cy="548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" name="TextBox 35"/>
            <p:cNvSpPr txBox="1"/>
            <p:nvPr/>
          </p:nvSpPr>
          <p:spPr>
            <a:xfrm>
              <a:off x="5029195" y="5349219"/>
              <a:ext cx="365698" cy="349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latin typeface="Times New Roman"/>
                  <a:cs typeface="Times New Roman"/>
                </a:rPr>
                <a:t>z</a:t>
              </a:r>
              <a:endParaRPr lang="en-US" sz="900" i="1" dirty="0">
                <a:latin typeface="Times New Roman"/>
                <a:cs typeface="Times New Roman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80561" y="4800584"/>
              <a:ext cx="372509" cy="349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err="1" smtClean="0">
                  <a:latin typeface="Times New Roman"/>
                  <a:cs typeface="Times New Roman"/>
                </a:rPr>
                <a:t>λ</a:t>
              </a:r>
              <a:endParaRPr lang="en-US" sz="9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38" name="Straight Connector 37"/>
            <p:cNvCxnSpPr>
              <a:stCxn id="8" idx="2"/>
            </p:cNvCxnSpPr>
            <p:nvPr/>
          </p:nvCxnSpPr>
          <p:spPr bwMode="auto">
            <a:xfrm flipH="1">
              <a:off x="4480561" y="2971805"/>
              <a:ext cx="1" cy="731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0" name="TextBox 39"/>
          <p:cNvSpPr txBox="1"/>
          <p:nvPr/>
        </p:nvSpPr>
        <p:spPr>
          <a:xfrm>
            <a:off x="1005879" y="4632393"/>
            <a:ext cx="229328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dirty="0">
                <a:latin typeface="Times New Roman"/>
                <a:cs typeface="Times New Roman"/>
              </a:rPr>
              <a:t> = </a:t>
            </a:r>
            <a:r>
              <a:rPr lang="en-US" sz="2000" dirty="0" smtClean="0">
                <a:latin typeface="Times New Roman"/>
                <a:cs typeface="Times New Roman"/>
              </a:rPr>
              <a:t>{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n-US" sz="2000" baseline="-25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n-US" sz="2000" baseline="-25000" dirty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}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l-GR" sz="2000" dirty="0" smtClean="0">
                <a:latin typeface="Times New Roman"/>
                <a:cs typeface="Times New Roman"/>
              </a:rPr>
              <a:t>Σ</a:t>
            </a:r>
            <a:r>
              <a:rPr lang="en-US" sz="2000" dirty="0" smtClean="0">
                <a:latin typeface="Times New Roman"/>
                <a:cs typeface="Times New Roman"/>
              </a:rPr>
              <a:t> = {</a:t>
            </a:r>
            <a:r>
              <a:rPr lang="en-US" sz="2000" i="1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i="1" dirty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}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  <a:sym typeface="Symbol" panose="05050102010706020507" pitchFamily="18" charset="2"/>
              </a:rPr>
              <a:t> </a:t>
            </a:r>
            <a:r>
              <a:rPr lang="en-US" sz="2000" dirty="0" smtClean="0">
                <a:latin typeface="Times New Roman"/>
                <a:cs typeface="Times New Roman"/>
              </a:rPr>
              <a:t>= {</a:t>
            </a:r>
            <a:r>
              <a:rPr lang="en-US" sz="2000" i="1" dirty="0" smtClean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latin typeface="Times New Roman"/>
                <a:cs typeface="Times New Roman"/>
              </a:rPr>
              <a:t>}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dirty="0"/>
              <a:t>stack start symbol  </a:t>
            </a:r>
            <a:r>
              <a:rPr lang="en-US" sz="2000" dirty="0" smtClean="0">
                <a:latin typeface="Times New Roman"/>
                <a:cs typeface="Times New Roman"/>
              </a:rPr>
              <a:t>= </a:t>
            </a:r>
            <a:r>
              <a:rPr lang="en-US" sz="2000" i="1" dirty="0">
                <a:latin typeface="Times New Roman"/>
                <a:cs typeface="Times New Roman"/>
              </a:rPr>
              <a:t>z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i="1" dirty="0">
                <a:latin typeface="Times New Roman"/>
                <a:cs typeface="Times New Roman"/>
              </a:rPr>
              <a:t>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= {</a:t>
            </a: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}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3931926" y="1295400"/>
            <a:ext cx="4754873" cy="4835525"/>
          </a:xfrm>
        </p:spPr>
        <p:txBody>
          <a:bodyPr/>
          <a:lstStyle/>
          <a:p>
            <a:r>
              <a:rPr lang="en-US" dirty="0" smtClean="0"/>
              <a:t>Push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onto the stack: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Guess the string middle:</a:t>
            </a:r>
          </a:p>
          <a:p>
            <a:endParaRPr lang="en-US" dirty="0"/>
          </a:p>
          <a:p>
            <a:r>
              <a:rPr lang="en-US" dirty="0" smtClean="0"/>
              <a:t>Match input </a:t>
            </a:r>
            <a:r>
              <a:rPr lang="en-US" i="1" dirty="0" err="1" smtClean="0">
                <a:latin typeface="Times New Roman"/>
                <a:cs typeface="Times New Roman"/>
              </a:rPr>
              <a:t>w</a:t>
            </a:r>
            <a:r>
              <a:rPr lang="en-US" i="1" baseline="30000" dirty="0" err="1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vs. stack:</a:t>
            </a:r>
          </a:p>
          <a:p>
            <a:endParaRPr lang="en-US" dirty="0"/>
          </a:p>
          <a:p>
            <a:r>
              <a:rPr lang="en-US" dirty="0" smtClean="0"/>
              <a:t>Successful match: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63439" y="1783098"/>
            <a:ext cx="2157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= { (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 = { 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 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= { 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ab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b, b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= { 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bb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z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= { 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az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z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= { 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bz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63439" y="3794756"/>
            <a:ext cx="2064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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 = { (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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= { 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63439" y="4855882"/>
            <a:ext cx="2064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 = { 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= { 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63439" y="5833616"/>
            <a:ext cx="2064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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z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= { (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z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}</a:t>
            </a: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468903" y="1143025"/>
            <a:ext cx="384806" cy="378708"/>
            <a:chOff x="274367" y="1221764"/>
            <a:chExt cx="384806" cy="378708"/>
          </a:xfrm>
        </p:grpSpPr>
        <p:sp>
          <p:nvSpPr>
            <p:cNvPr id="47" name="Oval 46"/>
            <p:cNvSpPr/>
            <p:nvPr/>
          </p:nvSpPr>
          <p:spPr bwMode="auto">
            <a:xfrm>
              <a:off x="274367" y="1325903"/>
              <a:ext cx="365756" cy="274569"/>
            </a:xfrm>
            <a:prstGeom prst="ellipse">
              <a:avLst/>
            </a:prstGeom>
            <a:solidFill>
              <a:srgbClr val="400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rgbClr val="FFFFFF"/>
                </a:solidFill>
                <a:effectLst/>
                <a:latin typeface="Times New Roman"/>
                <a:ea typeface="ＭＳ Ｐゴシック" charset="0"/>
                <a:cs typeface="Times New Roman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7338" y="1221764"/>
              <a:ext cx="381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q</a:t>
              </a:r>
              <a:r>
                <a:rPr lang="en-US" baseline="-25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0</a:t>
              </a:r>
              <a:endParaRPr lang="en-US" baseline="-25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40488" y="4056121"/>
            <a:ext cx="384806" cy="378708"/>
            <a:chOff x="274367" y="1221764"/>
            <a:chExt cx="384806" cy="378708"/>
          </a:xfrm>
        </p:grpSpPr>
        <p:sp>
          <p:nvSpPr>
            <p:cNvPr id="50" name="Oval 49"/>
            <p:cNvSpPr/>
            <p:nvPr/>
          </p:nvSpPr>
          <p:spPr bwMode="auto">
            <a:xfrm>
              <a:off x="274367" y="1325903"/>
              <a:ext cx="365756" cy="274569"/>
            </a:xfrm>
            <a:prstGeom prst="ellipse">
              <a:avLst/>
            </a:prstGeom>
            <a:solidFill>
              <a:srgbClr val="400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rgbClr val="FFFFFF"/>
                </a:solidFill>
                <a:effectLst/>
                <a:latin typeface="Times New Roman"/>
                <a:ea typeface="ＭＳ Ｐゴシック" charset="0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7338" y="1221764"/>
              <a:ext cx="381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q</a:t>
              </a:r>
              <a:r>
                <a:rPr lang="en-US" baseline="-25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2</a:t>
              </a:r>
              <a:endParaRPr lang="en-US" baseline="-25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54513" y="2880366"/>
            <a:ext cx="384806" cy="378708"/>
            <a:chOff x="274367" y="1221764"/>
            <a:chExt cx="384806" cy="378708"/>
          </a:xfrm>
        </p:grpSpPr>
        <p:sp>
          <p:nvSpPr>
            <p:cNvPr id="53" name="Oval 52"/>
            <p:cNvSpPr/>
            <p:nvPr/>
          </p:nvSpPr>
          <p:spPr bwMode="auto">
            <a:xfrm>
              <a:off x="274367" y="1325903"/>
              <a:ext cx="365756" cy="274569"/>
            </a:xfrm>
            <a:prstGeom prst="ellipse">
              <a:avLst/>
            </a:prstGeom>
            <a:solidFill>
              <a:srgbClr val="400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rgbClr val="FFFFFF"/>
                </a:solidFill>
                <a:effectLst/>
                <a:latin typeface="Times New Roman"/>
                <a:ea typeface="ＭＳ Ｐゴシック" charset="0"/>
                <a:cs typeface="Times New Roman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7338" y="1221764"/>
              <a:ext cx="381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q</a:t>
              </a:r>
              <a:r>
                <a:rPr lang="en-US" baseline="-25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53743" y="2388045"/>
            <a:ext cx="754533" cy="338554"/>
            <a:chOff x="1653743" y="2388045"/>
            <a:chExt cx="754533" cy="338554"/>
          </a:xfrm>
        </p:grpSpPr>
        <p:sp>
          <p:nvSpPr>
            <p:cNvPr id="56" name="Oval 55"/>
            <p:cNvSpPr/>
            <p:nvPr/>
          </p:nvSpPr>
          <p:spPr bwMode="auto">
            <a:xfrm>
              <a:off x="1659061" y="2426027"/>
              <a:ext cx="731512" cy="274569"/>
            </a:xfrm>
            <a:prstGeom prst="ellipse">
              <a:avLst/>
            </a:prstGeom>
            <a:solidFill>
              <a:srgbClr val="400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rgbClr val="FFFFFF"/>
                </a:solidFill>
                <a:effectLst/>
                <a:latin typeface="Times New Roman"/>
                <a:ea typeface="ＭＳ Ｐゴシック" charset="0"/>
                <a:cs typeface="Times New Roman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53743" y="2388045"/>
              <a:ext cx="754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Guess!</a:t>
              </a:r>
              <a:endParaRPr lang="en-US" baseline="-25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4663439" y="1842985"/>
            <a:ext cx="2011658" cy="274317"/>
          </a:xfrm>
          <a:prstGeom prst="rect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663439" y="3854643"/>
            <a:ext cx="2011658" cy="274317"/>
          </a:xfrm>
          <a:prstGeom prst="rect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2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265" cy="655637"/>
          </a:xfrm>
        </p:spPr>
        <p:txBody>
          <a:bodyPr/>
          <a:lstStyle/>
          <a:p>
            <a:r>
              <a:rPr lang="en-US" dirty="0" smtClean="0"/>
              <a:t>Pumping Lemma for Context-Free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there is one for context-free languages, too.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Like the one for regular languages, </a:t>
            </a:r>
            <a:br>
              <a:rPr lang="en-US" dirty="0" smtClean="0"/>
            </a:br>
            <a:r>
              <a:rPr lang="en-US" dirty="0" smtClean="0"/>
              <a:t>use the pumping lemma to prove </a:t>
            </a:r>
            <a:br>
              <a:rPr lang="en-US" dirty="0" smtClean="0"/>
            </a:br>
            <a:r>
              <a:rPr lang="en-US" dirty="0" smtClean="0"/>
              <a:t>that a language is </a:t>
            </a:r>
            <a:r>
              <a:rPr lang="en-US" u="sng" dirty="0" smtClean="0"/>
              <a:t>not</a:t>
            </a:r>
            <a:r>
              <a:rPr lang="en-US" dirty="0" smtClean="0"/>
              <a:t> context-free.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Unfortunately, it’s even harder to use </a:t>
            </a:r>
            <a:br>
              <a:rPr lang="en-US" dirty="0" smtClean="0"/>
            </a:br>
            <a:r>
              <a:rPr lang="en-US" dirty="0" smtClean="0"/>
              <a:t>than the one for regular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5" y="411163"/>
            <a:ext cx="8229510" cy="655637"/>
          </a:xfrm>
        </p:spPr>
        <p:txBody>
          <a:bodyPr/>
          <a:lstStyle/>
          <a:p>
            <a:r>
              <a:rPr lang="en-US" dirty="0" smtClean="0"/>
              <a:t>Convert a DFA to a Regular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 right-linear regular grammar such that the derivation of a string mimics how the DFA processes that string.</a:t>
            </a:r>
          </a:p>
          <a:p>
            <a:pPr lvl="1"/>
            <a:r>
              <a:rPr lang="en-US" dirty="0" smtClean="0"/>
              <a:t>Each production is either                 or              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Introduce a variable for each state.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For each transition </a:t>
            </a:r>
            <a:br>
              <a:rPr lang="en-US" dirty="0" smtClean="0"/>
            </a:br>
            <a:r>
              <a:rPr lang="en-US" dirty="0" smtClean="0"/>
              <a:t>add the production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 is a final state, add the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247249"/>
              </p:ext>
            </p:extLst>
          </p:nvPr>
        </p:nvGraphicFramePr>
        <p:xfrm>
          <a:off x="4846317" y="2688316"/>
          <a:ext cx="1280146" cy="40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Equation" r:id="rId3" imgW="520700" imgH="165100" progId="Equation.3">
                  <p:embed/>
                </p:oleObj>
              </mc:Choice>
              <mc:Fallback>
                <p:oleObj name="Equation" r:id="rId3" imgW="520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6317" y="2688316"/>
                        <a:ext cx="1280146" cy="40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2657"/>
              </p:ext>
            </p:extLst>
          </p:nvPr>
        </p:nvGraphicFramePr>
        <p:xfrm>
          <a:off x="6618888" y="2688447"/>
          <a:ext cx="10620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5" imgW="431800" imgH="165100" progId="Equation.3">
                  <p:embed/>
                </p:oleObj>
              </mc:Choice>
              <mc:Fallback>
                <p:oleObj name="Equation" r:id="rId5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18888" y="2688447"/>
                        <a:ext cx="106203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867663"/>
              </p:ext>
            </p:extLst>
          </p:nvPr>
        </p:nvGraphicFramePr>
        <p:xfrm>
          <a:off x="4023366" y="4566087"/>
          <a:ext cx="1280146" cy="40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7" imgW="520700" imgH="165100" progId="Equation.3">
                  <p:embed/>
                </p:oleObj>
              </mc:Choice>
              <mc:Fallback>
                <p:oleObj name="Equation" r:id="rId7" imgW="520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3366" y="4566087"/>
                        <a:ext cx="1280146" cy="40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857100"/>
              </p:ext>
            </p:extLst>
          </p:nvPr>
        </p:nvGraphicFramePr>
        <p:xfrm>
          <a:off x="4102721" y="4114800"/>
          <a:ext cx="17494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Equation" r:id="rId8" imgW="711200" imgH="203200" progId="Equation.3">
                  <p:embed/>
                </p:oleObj>
              </mc:Choice>
              <mc:Fallback>
                <p:oleObj name="Equation" r:id="rId8" imgW="71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2721" y="4114800"/>
                        <a:ext cx="174942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888610"/>
              </p:ext>
            </p:extLst>
          </p:nvPr>
        </p:nvGraphicFramePr>
        <p:xfrm>
          <a:off x="7040853" y="5287952"/>
          <a:ext cx="10620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10" imgW="431800" imgH="165100" progId="Equation.3">
                  <p:embed/>
                </p:oleObj>
              </mc:Choice>
              <mc:Fallback>
                <p:oleObj name="Equation" r:id="rId10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40853" y="5287952"/>
                        <a:ext cx="106203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08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DFA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Regular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3" y="1234464"/>
            <a:ext cx="4389116" cy="1097268"/>
          </a:xfrm>
        </p:spPr>
        <p:txBody>
          <a:bodyPr/>
          <a:lstStyle/>
          <a:p>
            <a:r>
              <a:rPr lang="en-US" dirty="0" smtClean="0"/>
              <a:t>Add variables </a:t>
            </a:r>
            <a:br>
              <a:rPr lang="en-US" dirty="0" smtClean="0"/>
            </a:b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dirty="0" smtClean="0"/>
              <a:t>,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, and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Shot 2016-03-14 at 4.15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5" y="1325903"/>
            <a:ext cx="3749000" cy="2740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001" y="4069073"/>
            <a:ext cx="3178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For the regular expression </a:t>
            </a:r>
            <a:br>
              <a:rPr lang="en-US" sz="2000" dirty="0" smtClean="0"/>
            </a:br>
            <a:r>
              <a:rPr lang="en-US" sz="2000" dirty="0" smtClean="0"/>
              <a:t>(11 + 00)*11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68226"/>
              </p:ext>
            </p:extLst>
          </p:nvPr>
        </p:nvGraphicFramePr>
        <p:xfrm>
          <a:off x="4985071" y="2423171"/>
          <a:ext cx="1162040" cy="38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1" name="Equation" r:id="rId4" imgW="495300" imgH="165100" progId="Equation.3">
                  <p:embed/>
                </p:oleObj>
              </mc:Choice>
              <mc:Fallback>
                <p:oleObj name="Equation" r:id="rId4" imgW="495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5071" y="2423171"/>
                        <a:ext cx="1162040" cy="38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45572"/>
              </p:ext>
            </p:extLst>
          </p:nvPr>
        </p:nvGraphicFramePr>
        <p:xfrm>
          <a:off x="4985071" y="2801309"/>
          <a:ext cx="1222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2" name="Equation" r:id="rId6" imgW="520700" imgH="165100" progId="Equation.3">
                  <p:embed/>
                </p:oleObj>
              </mc:Choice>
              <mc:Fallback>
                <p:oleObj name="Equation" r:id="rId6" imgW="520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5071" y="2801309"/>
                        <a:ext cx="12223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06700"/>
              </p:ext>
            </p:extLst>
          </p:nvPr>
        </p:nvGraphicFramePr>
        <p:xfrm>
          <a:off x="4985071" y="3527429"/>
          <a:ext cx="11922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3" name="Equation" r:id="rId8" imgW="508000" imgH="152400" progId="Equation.3">
                  <p:embed/>
                </p:oleObj>
              </mc:Choice>
              <mc:Fallback>
                <p:oleObj name="Equation" r:id="rId8" imgW="5080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5071" y="3527429"/>
                        <a:ext cx="1192212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574835"/>
              </p:ext>
            </p:extLst>
          </p:nvPr>
        </p:nvGraphicFramePr>
        <p:xfrm>
          <a:off x="4985071" y="3875408"/>
          <a:ext cx="12509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4" name="Equation" r:id="rId10" imgW="533400" imgH="165100" progId="Equation.3">
                  <p:embed/>
                </p:oleObj>
              </mc:Choice>
              <mc:Fallback>
                <p:oleObj name="Equation" r:id="rId10" imgW="533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5071" y="3875408"/>
                        <a:ext cx="125095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944646"/>
              </p:ext>
            </p:extLst>
          </p:nvPr>
        </p:nvGraphicFramePr>
        <p:xfrm>
          <a:off x="4985071" y="3179450"/>
          <a:ext cx="11922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5" name="Equation" r:id="rId12" imgW="508000" imgH="152400" progId="Equation.3">
                  <p:embed/>
                </p:oleObj>
              </mc:Choice>
              <mc:Fallback>
                <p:oleObj name="Equation" r:id="rId12" imgW="5080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85071" y="3179450"/>
                        <a:ext cx="1192212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495932"/>
              </p:ext>
            </p:extLst>
          </p:nvPr>
        </p:nvGraphicFramePr>
        <p:xfrm>
          <a:off x="6309341" y="3181038"/>
          <a:ext cx="9540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6" name="Equation" r:id="rId14" imgW="406400" imgH="152400" progId="Equation.3">
                  <p:embed/>
                </p:oleObj>
              </mc:Choice>
              <mc:Fallback>
                <p:oleObj name="Equation" r:id="rId14" imgW="406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09341" y="3181038"/>
                        <a:ext cx="954088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899220"/>
              </p:ext>
            </p:extLst>
          </p:nvPr>
        </p:nvGraphicFramePr>
        <p:xfrm>
          <a:off x="4985071" y="4251961"/>
          <a:ext cx="1220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7" name="Equation" r:id="rId16" imgW="520700" imgH="165100" progId="Equation.3">
                  <p:embed/>
                </p:oleObj>
              </mc:Choice>
              <mc:Fallback>
                <p:oleObj name="Equation" r:id="rId16" imgW="520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85071" y="4251961"/>
                        <a:ext cx="1220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4846317" y="2331732"/>
            <a:ext cx="2468853" cy="23774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6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a Context-Free Grammar to a PDA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The PDA picks a </a:t>
            </a:r>
            <a:r>
              <a:rPr lang="en-US" dirty="0" smtClean="0">
                <a:solidFill>
                  <a:srgbClr val="A12A03"/>
                </a:solidFill>
              </a:rPr>
              <a:t>leftmost derivation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checks whether or not it was correct.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Do this using only a stack for storage.</a:t>
            </a:r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a </a:t>
            </a:r>
            <a:r>
              <a:rPr lang="en-US" dirty="0" smtClean="0"/>
              <a:t>CFG to </a:t>
            </a:r>
            <a:r>
              <a:rPr lang="en-US" dirty="0"/>
              <a:t>a </a:t>
            </a:r>
            <a:r>
              <a:rPr lang="en-US" dirty="0" smtClean="0"/>
              <a:t>PDA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 smtClean="0"/>
              <a:t>Match </a:t>
            </a:r>
            <a:r>
              <a:rPr lang="en-US" dirty="0"/>
              <a:t>terminals to the left of the leftmost variable </a:t>
            </a:r>
            <a:r>
              <a:rPr lang="en-US" dirty="0" smtClean="0"/>
              <a:t>to symbols in </a:t>
            </a:r>
            <a:r>
              <a:rPr lang="en-US" dirty="0"/>
              <a:t>the input string.</a:t>
            </a:r>
          </a:p>
          <a:p>
            <a:r>
              <a:rPr lang="en-US" dirty="0"/>
              <a:t>Push the remaining </a:t>
            </a:r>
            <a:r>
              <a:rPr lang="en-US" dirty="0" smtClean="0"/>
              <a:t>symbols of the production onto the stack, with the leftmost symbol on top.</a:t>
            </a:r>
          </a:p>
          <a:p>
            <a:r>
              <a:rPr lang="en-US" dirty="0" smtClean="0"/>
              <a:t>At each step:</a:t>
            </a:r>
          </a:p>
          <a:p>
            <a:pPr lvl="1"/>
            <a:r>
              <a:rPr lang="en-US" dirty="0" smtClean="0"/>
              <a:t>Variable on top of the stack: Pick a production and replace the variable by the right-hand side.</a:t>
            </a:r>
          </a:p>
          <a:p>
            <a:pPr lvl="1"/>
            <a:r>
              <a:rPr lang="en-US" dirty="0" smtClean="0"/>
              <a:t>Terminal on top: Pop the symbol and check that it matches the current input symbol (reject if not).</a:t>
            </a:r>
          </a:p>
          <a:p>
            <a:r>
              <a:rPr lang="en-US" dirty="0" smtClean="0"/>
              <a:t>When the stack is empty, check that the input is done (reject if not).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CFG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PDA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From the context-free grammar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a leftmost derivation of the string </a:t>
            </a:r>
            <a:r>
              <a:rPr lang="en-US" dirty="0" smtClean="0">
                <a:latin typeface="Times New Roman"/>
                <a:cs typeface="Times New Roman"/>
              </a:rPr>
              <a:t>011100</a:t>
            </a:r>
            <a:r>
              <a:rPr lang="en-US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456132"/>
              </p:ext>
            </p:extLst>
          </p:nvPr>
        </p:nvGraphicFramePr>
        <p:xfrm>
          <a:off x="6217902" y="1417342"/>
          <a:ext cx="1427568" cy="137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58" name="Equation" r:id="rId3" imgW="647700" imgH="622300" progId="Equation.3">
                  <p:embed/>
                </p:oleObj>
              </mc:Choice>
              <mc:Fallback>
                <p:oleObj name="Equation" r:id="rId3" imgW="6477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7902" y="1417342"/>
                        <a:ext cx="1427568" cy="137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097318" y="3611878"/>
            <a:ext cx="6934861" cy="830997"/>
            <a:chOff x="1097318" y="5257780"/>
            <a:chExt cx="6934861" cy="830997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3696498"/>
                </p:ext>
              </p:extLst>
            </p:nvPr>
          </p:nvGraphicFramePr>
          <p:xfrm>
            <a:off x="1371635" y="5388909"/>
            <a:ext cx="394205" cy="246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59" name="Equation" r:id="rId5" imgW="203200" imgH="127000" progId="Equation.3">
                    <p:embed/>
                  </p:oleObj>
                </mc:Choice>
                <mc:Fallback>
                  <p:oleObj name="Equation" r:id="rId5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71635" y="5388909"/>
                          <a:ext cx="394205" cy="2463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097318" y="5257780"/>
              <a:ext cx="69348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     0</a:t>
              </a:r>
              <a:r>
                <a:rPr lang="en-US" sz="2400" i="1" dirty="0">
                  <a:solidFill>
                    <a:srgbClr val="A12A03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1</a:t>
              </a:r>
              <a:r>
                <a:rPr lang="en-US" sz="2400" i="1" dirty="0"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     01</a:t>
              </a:r>
              <a:r>
                <a:rPr lang="en-US" sz="2400" i="1" dirty="0">
                  <a:solidFill>
                    <a:srgbClr val="A12A03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    011</a:t>
              </a:r>
              <a:r>
                <a:rPr lang="en-US" sz="2400" i="1" dirty="0">
                  <a:solidFill>
                    <a:srgbClr val="A12A03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0</a:t>
              </a:r>
              <a:r>
                <a:rPr lang="en-US" sz="2400" i="1" dirty="0"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     0111</a:t>
              </a:r>
              <a:r>
                <a:rPr lang="en-US" sz="2400" i="1" dirty="0">
                  <a:solidFill>
                    <a:srgbClr val="A12A03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0</a:t>
              </a:r>
              <a:r>
                <a:rPr lang="en-US" sz="2400" i="1" dirty="0"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0</a:t>
              </a:r>
              <a:r>
                <a:rPr lang="en-US" sz="2400" i="1" dirty="0"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     01110</a:t>
              </a:r>
              <a:r>
                <a:rPr lang="en-US" sz="2400" i="1" dirty="0">
                  <a:solidFill>
                    <a:srgbClr val="A12A03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0S</a:t>
              </a:r>
            </a:p>
            <a:p>
              <a:r>
                <a:rPr lang="en-US" sz="2400" dirty="0">
                  <a:latin typeface="Times New Roman"/>
                  <a:cs typeface="Times New Roman"/>
                </a:rPr>
                <a:t> </a:t>
              </a:r>
              <a:r>
                <a:rPr lang="en-US" sz="2400" dirty="0" smtClean="0">
                  <a:latin typeface="Times New Roman"/>
                  <a:cs typeface="Times New Roman"/>
                </a:rPr>
                <a:t>      011100</a:t>
              </a:r>
              <a:r>
                <a:rPr lang="en-US" sz="2400" i="1" dirty="0">
                  <a:solidFill>
                    <a:srgbClr val="A12A03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2400" dirty="0" smtClean="0">
                  <a:latin typeface="Times New Roman"/>
                  <a:cs typeface="Times New Roman"/>
                </a:rPr>
                <a:t>     011100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3880469"/>
                </p:ext>
              </p:extLst>
            </p:nvPr>
          </p:nvGraphicFramePr>
          <p:xfrm>
            <a:off x="2377464" y="5388909"/>
            <a:ext cx="394205" cy="246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60" name="Equation" r:id="rId7" imgW="203200" imgH="127000" progId="Equation.3">
                    <p:embed/>
                  </p:oleObj>
                </mc:Choice>
                <mc:Fallback>
                  <p:oleObj name="Equation" r:id="rId7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77464" y="5388909"/>
                          <a:ext cx="394205" cy="2463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71242"/>
                </p:ext>
              </p:extLst>
            </p:nvPr>
          </p:nvGraphicFramePr>
          <p:xfrm>
            <a:off x="3157571" y="5388909"/>
            <a:ext cx="394205" cy="246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61" name="Equation" r:id="rId8" imgW="203200" imgH="127000" progId="Equation.3">
                    <p:embed/>
                  </p:oleObj>
                </mc:Choice>
                <mc:Fallback>
                  <p:oleObj name="Equation" r:id="rId8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57571" y="5388909"/>
                          <a:ext cx="394205" cy="2463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251280"/>
                </p:ext>
              </p:extLst>
            </p:nvPr>
          </p:nvGraphicFramePr>
          <p:xfrm>
            <a:off x="4427569" y="5388909"/>
            <a:ext cx="394205" cy="246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62" name="Equation" r:id="rId9" imgW="203200" imgH="127000" progId="Equation.3">
                    <p:embed/>
                  </p:oleObj>
                </mc:Choice>
                <mc:Fallback>
                  <p:oleObj name="Equation" r:id="rId9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27569" y="5388909"/>
                          <a:ext cx="394205" cy="2463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3537994"/>
                </p:ext>
              </p:extLst>
            </p:nvPr>
          </p:nvGraphicFramePr>
          <p:xfrm>
            <a:off x="6150003" y="5388909"/>
            <a:ext cx="394205" cy="246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63" name="Equation" r:id="rId10" imgW="203200" imgH="127000" progId="Equation.3">
                    <p:embed/>
                  </p:oleObj>
                </mc:Choice>
                <mc:Fallback>
                  <p:oleObj name="Equation" r:id="rId10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50003" y="5388909"/>
                          <a:ext cx="394205" cy="2463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1489379"/>
                </p:ext>
              </p:extLst>
            </p:nvPr>
          </p:nvGraphicFramePr>
          <p:xfrm>
            <a:off x="1371635" y="5746096"/>
            <a:ext cx="394205" cy="246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64" name="Equation" r:id="rId11" imgW="203200" imgH="127000" progId="Equation.3">
                    <p:embed/>
                  </p:oleObj>
                </mc:Choice>
                <mc:Fallback>
                  <p:oleObj name="Equation" r:id="rId11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71635" y="5746096"/>
                          <a:ext cx="394205" cy="2463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9283656"/>
                </p:ext>
              </p:extLst>
            </p:nvPr>
          </p:nvGraphicFramePr>
          <p:xfrm>
            <a:off x="2800386" y="5746096"/>
            <a:ext cx="394205" cy="246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65" name="Equation" r:id="rId12" imgW="203200" imgH="127000" progId="Equation.3">
                    <p:embed/>
                  </p:oleObj>
                </mc:Choice>
                <mc:Fallback>
                  <p:oleObj name="Equation" r:id="rId12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00386" y="5746096"/>
                          <a:ext cx="394205" cy="2463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0119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CFG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PDA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55500"/>
              </p:ext>
            </p:extLst>
          </p:nvPr>
        </p:nvGraphicFramePr>
        <p:xfrm>
          <a:off x="2286025" y="1234464"/>
          <a:ext cx="4341736" cy="4983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0241"/>
                <a:gridCol w="970106"/>
                <a:gridCol w="1443175"/>
                <a:gridCol w="1188214"/>
              </a:tblGrid>
              <a:tr h="26704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Input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Stack </a:t>
                      </a:r>
                    </a:p>
                    <a:p>
                      <a:r>
                        <a:rPr lang="en-US" sz="1200" dirty="0" smtClean="0"/>
                        <a:t>(top at left)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Action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Production</a:t>
                      </a:r>
                      <a:endParaRPr lang="en-US" sz="1500" dirty="0"/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011100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replace</a:t>
                      </a:r>
                      <a:endParaRPr lang="en-US" sz="1500" i="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 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  <a:sym typeface="Wingdings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1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  <a:sym typeface="Wingdings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011100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pop and match</a:t>
                      </a:r>
                      <a:endParaRPr lang="en-US" sz="1500" i="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i="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11100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replace</a:t>
                      </a:r>
                      <a:endParaRPr lang="en-US" sz="1500" i="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 </a:t>
                      </a:r>
                      <a:r>
                        <a:rPr lang="en-US" sz="1500" i="1" dirty="0" err="1" smtClean="0">
                          <a:latin typeface="Times New Roman"/>
                          <a:cs typeface="Times New Roman"/>
                          <a:sym typeface="Wingdings"/>
                        </a:rPr>
                        <a:t>λ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11100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pop and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1100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replace</a:t>
                      </a:r>
                      <a:endParaRPr lang="en-US" sz="1500" i="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 1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  <a:sym typeface="Wingdings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  <a:sym typeface="Wingdings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1100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pop and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replace</a:t>
                      </a:r>
                      <a:endParaRPr lang="en-US" sz="1500" i="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 1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  <a:sym typeface="Wingdings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  <a:sym typeface="Wingdings"/>
                        </a:rPr>
                        <a:t>S</a:t>
                      </a:r>
                      <a:endParaRPr lang="en-US" sz="1500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5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pop and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replace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 </a:t>
                      </a:r>
                      <a:r>
                        <a:rPr lang="en-US" sz="1500" i="1" dirty="0" err="1" smtClean="0">
                          <a:latin typeface="Times New Roman"/>
                          <a:cs typeface="Times New Roman"/>
                          <a:sym typeface="Wingdings"/>
                        </a:rPr>
                        <a:t>λ</a:t>
                      </a:r>
                      <a:endParaRPr lang="en-US" sz="1500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pop and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replace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 </a:t>
                      </a:r>
                      <a:r>
                        <a:rPr lang="en-US" sz="1500" i="1" dirty="0" err="1" smtClean="0">
                          <a:latin typeface="Times New Roman"/>
                          <a:cs typeface="Times New Roman"/>
                          <a:sym typeface="Wingdings"/>
                        </a:rPr>
                        <a:t>λ</a:t>
                      </a:r>
                      <a:endParaRPr lang="en-US" sz="1500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pop and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 smtClean="0">
                          <a:latin typeface="+mn-lt"/>
                          <a:cs typeface="Times New Roman"/>
                        </a:rPr>
                        <a:t>replace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i="0" dirty="0" smtClean="0">
                          <a:latin typeface="Times New Roman"/>
                          <a:cs typeface="Times New Roman"/>
                          <a:sym typeface="Wingdings"/>
                        </a:rPr>
                        <a:t> </a:t>
                      </a:r>
                      <a:r>
                        <a:rPr lang="en-US" sz="1500" i="1" dirty="0" err="1" smtClean="0">
                          <a:latin typeface="Times New Roman"/>
                          <a:cs typeface="Times New Roman"/>
                          <a:sym typeface="Wingdings"/>
                        </a:rPr>
                        <a:t>λ</a:t>
                      </a:r>
                      <a:endParaRPr lang="en-US" sz="1500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254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accept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181279"/>
              </p:ext>
            </p:extLst>
          </p:nvPr>
        </p:nvGraphicFramePr>
        <p:xfrm>
          <a:off x="7040853" y="1325903"/>
          <a:ext cx="1427568" cy="137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Equation" r:id="rId3" imgW="647700" imgH="622300" progId="Equation.3">
                  <p:embed/>
                </p:oleObj>
              </mc:Choice>
              <mc:Fallback>
                <p:oleObj name="Equation" r:id="rId3" imgW="6477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0853" y="1325903"/>
                        <a:ext cx="1427568" cy="137158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00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CFG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PDA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the grammar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Greibach</a:t>
            </a:r>
            <a:r>
              <a:rPr lang="en-US" dirty="0" smtClean="0"/>
              <a:t> normal form: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The PDA will have three states </a:t>
            </a:r>
            <a:r>
              <a:rPr lang="en-US" dirty="0" smtClean="0">
                <a:latin typeface="Times New Roman"/>
                <a:cs typeface="Times New Roman"/>
              </a:rPr>
              <a:t>{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}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/>
              <a:t>with initial state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latin typeface="Times New Roman"/>
                <a:cs typeface="Times New Roman"/>
              </a:rPr>
              <a:t>0 </a:t>
            </a:r>
            <a:r>
              <a:rPr lang="en-US" dirty="0" smtClean="0"/>
              <a:t>and final state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718715"/>
              </p:ext>
            </p:extLst>
          </p:nvPr>
        </p:nvGraphicFramePr>
        <p:xfrm>
          <a:off x="4754878" y="2057415"/>
          <a:ext cx="1316038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8" name="Equation" r:id="rId3" imgW="596900" imgH="1079500" progId="Equation.3">
                  <p:embed/>
                </p:oleObj>
              </mc:Choice>
              <mc:Fallback>
                <p:oleObj name="Equation" r:id="rId3" imgW="596900" imgH="1079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4878" y="2057415"/>
                        <a:ext cx="1316038" cy="23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780684"/>
              </p:ext>
            </p:extLst>
          </p:nvPr>
        </p:nvGraphicFramePr>
        <p:xfrm>
          <a:off x="1920269" y="2057415"/>
          <a:ext cx="1427568" cy="137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9" name="Equation" r:id="rId5" imgW="647700" imgH="622300" progId="Equation.3">
                  <p:embed/>
                </p:oleObj>
              </mc:Choice>
              <mc:Fallback>
                <p:oleObj name="Equation" r:id="rId5" imgW="6477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0269" y="2057415"/>
                        <a:ext cx="1427568" cy="137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3749049" y="2423171"/>
            <a:ext cx="548634" cy="45719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9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52711</TotalTime>
  <Words>882</Words>
  <Application>Microsoft Macintosh PowerPoint</Application>
  <PresentationFormat>On-screen Show (4:3)</PresentationFormat>
  <Paragraphs>230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Quadrant</vt:lpstr>
      <vt:lpstr>Equation</vt:lpstr>
      <vt:lpstr>CS 154 Formal Languages and Computability March 15 Class Meeting</vt:lpstr>
      <vt:lpstr>Context-Free Languages and NPDAs</vt:lpstr>
      <vt:lpstr>Convert a DFA to a Regular Grammar</vt:lpstr>
      <vt:lpstr>Example: DFA  Regular Grammar</vt:lpstr>
      <vt:lpstr>Convert a Context-Free Grammar to a PDA</vt:lpstr>
      <vt:lpstr>Convert a CFG to a PDA, cont’d</vt:lpstr>
      <vt:lpstr>Example: CFG  PDA</vt:lpstr>
      <vt:lpstr>Example: CFG  PDA, cont’d</vt:lpstr>
      <vt:lpstr>Example: CFG  PDA, cont’d</vt:lpstr>
      <vt:lpstr>Example: CFG  PDA, cont’d</vt:lpstr>
      <vt:lpstr>Convert an NPDA to a Context-Free Grammar</vt:lpstr>
      <vt:lpstr>Convert an NPDA to a CFG, cont’d</vt:lpstr>
      <vt:lpstr>Convert an NPDA to a CFG, cont’d</vt:lpstr>
      <vt:lpstr>Example: NPDA  CFG</vt:lpstr>
      <vt:lpstr>Example: NPDA  CFG, cont’d</vt:lpstr>
      <vt:lpstr>Example: NPDA  CFG, cont’d</vt:lpstr>
      <vt:lpstr>Example: NPDA  CFG, cont’d</vt:lpstr>
      <vt:lpstr>Deterministic Context-Free Language</vt:lpstr>
      <vt:lpstr>Example Deterministic CFL</vt:lpstr>
      <vt:lpstr>NPDA for </vt:lpstr>
      <vt:lpstr>Pumping Lemma for Context-Free Languages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1033</cp:revision>
  <cp:lastPrinted>2016-02-09T05:58:45Z</cp:lastPrinted>
  <dcterms:created xsi:type="dcterms:W3CDTF">2008-01-12T03:52:55Z</dcterms:created>
  <dcterms:modified xsi:type="dcterms:W3CDTF">2016-03-21T18:10:14Z</dcterms:modified>
  <cp:category/>
</cp:coreProperties>
</file>