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575" r:id="rId3"/>
    <p:sldId id="576" r:id="rId4"/>
    <p:sldId id="577" r:id="rId5"/>
    <p:sldId id="578" r:id="rId6"/>
    <p:sldId id="579" r:id="rId7"/>
    <p:sldId id="582" r:id="rId8"/>
    <p:sldId id="589" r:id="rId9"/>
    <p:sldId id="583" r:id="rId10"/>
    <p:sldId id="584" r:id="rId11"/>
    <p:sldId id="586" r:id="rId12"/>
    <p:sldId id="587" r:id="rId13"/>
    <p:sldId id="588" r:id="rId14"/>
    <p:sldId id="590" r:id="rId15"/>
    <p:sldId id="592" r:id="rId16"/>
    <p:sldId id="591" r:id="rId17"/>
    <p:sldId id="59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00080"/>
    <a:srgbClr val="66CCFF"/>
    <a:srgbClr val="A12A03"/>
    <a:srgbClr val="B23C00"/>
    <a:srgbClr val="A40000"/>
    <a:srgbClr val="0033CC"/>
    <a:srgbClr val="CC99FF"/>
    <a:srgbClr val="99FF66"/>
    <a:srgbClr val="66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839" autoAdjust="0"/>
    <p:restoredTop sz="98450" autoAdjust="0"/>
  </p:normalViewPr>
  <p:slideViewPr>
    <p:cSldViewPr>
      <p:cViewPr varScale="1">
        <p:scale>
          <a:sx n="160" d="100"/>
          <a:sy n="160" d="100"/>
        </p:scale>
        <p:origin x="-320" y="-10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5" Type="http://schemas.openxmlformats.org/officeDocument/2006/relationships/image" Target="../media/image11.emf"/><Relationship Id="rId6" Type="http://schemas.openxmlformats.org/officeDocument/2006/relationships/image" Target="../media/image12.emf"/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Relationship Id="rId2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March 10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8.bin"/><Relationship Id="rId12" Type="http://schemas.openxmlformats.org/officeDocument/2006/relationships/image" Target="../media/image11.emf"/><Relationship Id="rId13" Type="http://schemas.openxmlformats.org/officeDocument/2006/relationships/oleObject" Target="../embeddings/oleObject9.bin"/><Relationship Id="rId14" Type="http://schemas.openxmlformats.org/officeDocument/2006/relationships/image" Target="../media/image12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8.e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9.emf"/><Relationship Id="rId9" Type="http://schemas.openxmlformats.org/officeDocument/2006/relationships/oleObject" Target="../embeddings/oleObject7.bin"/><Relationship Id="rId10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2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4" Type="http://schemas.openxmlformats.org/officeDocument/2006/relationships/oleObject" Target="../embeddings/oleObject12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oleObject" Target="../embeddings/oleObject14.bin"/><Relationship Id="rId5" Type="http://schemas.openxmlformats.org/officeDocument/2006/relationships/image" Target="../media/image15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6.emf"/><Relationship Id="rId5" Type="http://schemas.openxmlformats.org/officeDocument/2006/relationships/image" Target="../media/image16.png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March 10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3: </a:t>
            </a:r>
            <a:r>
              <a:rPr lang="en-US" dirty="0" smtClean="0"/>
              <a:t>                                   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80" name="Group 79"/>
          <p:cNvGrpSpPr/>
          <p:nvPr/>
        </p:nvGrpSpPr>
        <p:grpSpPr>
          <a:xfrm>
            <a:off x="2560342" y="1417342"/>
            <a:ext cx="3931877" cy="1554463"/>
            <a:chOff x="2560342" y="1417342"/>
            <a:chExt cx="3931877" cy="1554463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4023366" y="1417342"/>
              <a:ext cx="914390" cy="457195"/>
            </a:xfrm>
            <a:prstGeom prst="roundRect">
              <a:avLst/>
            </a:prstGeom>
            <a:solidFill>
              <a:srgbClr val="008000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Start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Diamond 7"/>
            <p:cNvSpPr/>
            <p:nvPr/>
          </p:nvSpPr>
          <p:spPr bwMode="auto">
            <a:xfrm>
              <a:off x="3931927" y="2331733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560342" y="2423172"/>
              <a:ext cx="731512" cy="457194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Push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 smtClean="0">
                  <a:latin typeface="Times New Roman"/>
                  <a:cs typeface="Times New Roman"/>
                </a:rPr>
                <a:t>a</a:t>
              </a:r>
              <a:endParaRPr kumimoji="0" lang="en-US" sz="1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cs typeface="Times New Roman"/>
              </a:endParaRPr>
            </a:p>
          </p:txBody>
        </p:sp>
        <p:cxnSp>
          <p:nvCxnSpPr>
            <p:cNvPr id="13" name="Straight Arrow Connector 12"/>
            <p:cNvCxnSpPr>
              <a:stCxn id="8" idx="3"/>
              <a:endCxn id="38" idx="1"/>
            </p:cNvCxnSpPr>
            <p:nvPr/>
          </p:nvCxnSpPr>
          <p:spPr bwMode="auto">
            <a:xfrm flipV="1">
              <a:off x="5029196" y="2651768"/>
              <a:ext cx="731511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Arrow Connector 14"/>
            <p:cNvCxnSpPr>
              <a:stCxn id="8" idx="1"/>
              <a:endCxn id="9" idx="3"/>
            </p:cNvCxnSpPr>
            <p:nvPr/>
          </p:nvCxnSpPr>
          <p:spPr bwMode="auto">
            <a:xfrm flipH="1">
              <a:off x="3291854" y="2651769"/>
              <a:ext cx="640073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" name="Straight Arrow Connector 18"/>
            <p:cNvCxnSpPr>
              <a:stCxn id="7" idx="2"/>
              <a:endCxn id="8" idx="0"/>
            </p:cNvCxnSpPr>
            <p:nvPr/>
          </p:nvCxnSpPr>
          <p:spPr bwMode="auto">
            <a:xfrm>
              <a:off x="4480561" y="1874537"/>
              <a:ext cx="1" cy="45719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6" name="Elbow Connector 35"/>
            <p:cNvCxnSpPr>
              <a:stCxn id="9" idx="0"/>
            </p:cNvCxnSpPr>
            <p:nvPr/>
          </p:nvCxnSpPr>
          <p:spPr bwMode="auto">
            <a:xfrm rot="5400000" flipH="1" flipV="1">
              <a:off x="3520451" y="1463063"/>
              <a:ext cx="365756" cy="1554462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8" name="Rectangle 37"/>
            <p:cNvSpPr/>
            <p:nvPr/>
          </p:nvSpPr>
          <p:spPr bwMode="auto">
            <a:xfrm>
              <a:off x="5760707" y="2423171"/>
              <a:ext cx="731512" cy="457194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Push</a:t>
              </a:r>
            </a:p>
            <a:p>
              <a:pPr algn="ctr"/>
              <a:r>
                <a:rPr lang="en-US" sz="1400" i="1" dirty="0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657610" y="2358934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a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029195" y="2358934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b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cxnSp>
          <p:nvCxnSpPr>
            <p:cNvPr id="43" name="Elbow Connector 42"/>
            <p:cNvCxnSpPr>
              <a:stCxn id="38" idx="0"/>
            </p:cNvCxnSpPr>
            <p:nvPr/>
          </p:nvCxnSpPr>
          <p:spPr bwMode="auto">
            <a:xfrm rot="16200000" flipV="1">
              <a:off x="5120635" y="1417343"/>
              <a:ext cx="365755" cy="1645902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82" name="Group 81"/>
          <p:cNvGrpSpPr/>
          <p:nvPr/>
        </p:nvGrpSpPr>
        <p:grpSpPr>
          <a:xfrm>
            <a:off x="2377464" y="3703317"/>
            <a:ext cx="4297634" cy="2285975"/>
            <a:chOff x="2377464" y="3703317"/>
            <a:chExt cx="4297634" cy="2285975"/>
          </a:xfrm>
        </p:grpSpPr>
        <p:sp>
          <p:nvSpPr>
            <p:cNvPr id="6" name="Oval 5"/>
            <p:cNvSpPr/>
            <p:nvPr/>
          </p:nvSpPr>
          <p:spPr bwMode="auto">
            <a:xfrm>
              <a:off x="3931927" y="4251952"/>
              <a:ext cx="182879" cy="137159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Diamond 10"/>
            <p:cNvSpPr/>
            <p:nvPr/>
          </p:nvSpPr>
          <p:spPr bwMode="auto">
            <a:xfrm>
              <a:off x="2377464" y="4160513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5669268" y="5440658"/>
              <a:ext cx="914390" cy="457196"/>
            </a:xfrm>
            <a:prstGeom prst="roundRect">
              <a:avLst/>
            </a:prstGeom>
            <a:solidFill>
              <a:srgbClr val="0033CC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Accept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5" name="Straight Arrow Connector 24"/>
            <p:cNvCxnSpPr>
              <a:stCxn id="72" idx="3"/>
              <a:endCxn id="12" idx="1"/>
            </p:cNvCxnSpPr>
            <p:nvPr/>
          </p:nvCxnSpPr>
          <p:spPr bwMode="auto">
            <a:xfrm>
              <a:off x="5029196" y="5669256"/>
              <a:ext cx="64007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4" name="Diamond 43"/>
            <p:cNvSpPr/>
            <p:nvPr/>
          </p:nvSpPr>
          <p:spPr bwMode="auto">
            <a:xfrm>
              <a:off x="3931927" y="4160513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45" name="Diamond 44"/>
            <p:cNvSpPr/>
            <p:nvPr/>
          </p:nvSpPr>
          <p:spPr bwMode="auto">
            <a:xfrm>
              <a:off x="5577829" y="4160513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47" name="Straight Arrow Connector 46"/>
            <p:cNvCxnSpPr>
              <a:endCxn id="44" idx="0"/>
            </p:cNvCxnSpPr>
            <p:nvPr/>
          </p:nvCxnSpPr>
          <p:spPr bwMode="auto">
            <a:xfrm>
              <a:off x="4480561" y="3703317"/>
              <a:ext cx="1" cy="45719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8" name="Straight Arrow Connector 47"/>
            <p:cNvCxnSpPr>
              <a:stCxn id="44" idx="1"/>
              <a:endCxn id="11" idx="3"/>
            </p:cNvCxnSpPr>
            <p:nvPr/>
          </p:nvCxnSpPr>
          <p:spPr bwMode="auto">
            <a:xfrm flipH="1">
              <a:off x="3474733" y="4480549"/>
              <a:ext cx="45719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9" name="TextBox 48"/>
            <p:cNvSpPr txBox="1"/>
            <p:nvPr/>
          </p:nvSpPr>
          <p:spPr>
            <a:xfrm>
              <a:off x="3657610" y="4141994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a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Arrow Connector 51"/>
            <p:cNvCxnSpPr>
              <a:stCxn id="44" idx="3"/>
              <a:endCxn id="45" idx="1"/>
            </p:cNvCxnSpPr>
            <p:nvPr/>
          </p:nvCxnSpPr>
          <p:spPr bwMode="auto">
            <a:xfrm>
              <a:off x="5029196" y="4480549"/>
              <a:ext cx="548633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TextBox 52"/>
            <p:cNvSpPr txBox="1"/>
            <p:nvPr/>
          </p:nvSpPr>
          <p:spPr>
            <a:xfrm>
              <a:off x="5029195" y="4141995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b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cxnSp>
          <p:nvCxnSpPr>
            <p:cNvPr id="56" name="Elbow Connector 55"/>
            <p:cNvCxnSpPr>
              <a:stCxn id="11" idx="0"/>
            </p:cNvCxnSpPr>
            <p:nvPr/>
          </p:nvCxnSpPr>
          <p:spPr bwMode="auto">
            <a:xfrm rot="5400000" flipH="1" flipV="1">
              <a:off x="3474732" y="3154684"/>
              <a:ext cx="457196" cy="1554462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7" name="Elbow Connector 56"/>
            <p:cNvCxnSpPr>
              <a:stCxn id="45" idx="0"/>
            </p:cNvCxnSpPr>
            <p:nvPr/>
          </p:nvCxnSpPr>
          <p:spPr bwMode="auto">
            <a:xfrm rot="16200000" flipV="1">
              <a:off x="5074915" y="3108963"/>
              <a:ext cx="457196" cy="1645903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8" name="TextBox 67"/>
            <p:cNvSpPr txBox="1"/>
            <p:nvPr/>
          </p:nvSpPr>
          <p:spPr>
            <a:xfrm>
              <a:off x="2651781" y="3821958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a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126463" y="3821958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b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sp>
          <p:nvSpPr>
            <p:cNvPr id="72" name="Diamond 71"/>
            <p:cNvSpPr/>
            <p:nvPr/>
          </p:nvSpPr>
          <p:spPr bwMode="auto">
            <a:xfrm>
              <a:off x="3931927" y="5349220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74" name="Straight Arrow Connector 73"/>
            <p:cNvCxnSpPr>
              <a:stCxn id="44" idx="2"/>
              <a:endCxn id="72" idx="0"/>
            </p:cNvCxnSpPr>
            <p:nvPr/>
          </p:nvCxnSpPr>
          <p:spPr bwMode="auto">
            <a:xfrm>
              <a:off x="4480562" y="4800585"/>
              <a:ext cx="0" cy="54863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8" name="TextBox 77"/>
            <p:cNvSpPr txBox="1"/>
            <p:nvPr/>
          </p:nvSpPr>
          <p:spPr>
            <a:xfrm>
              <a:off x="5029195" y="5349219"/>
              <a:ext cx="3318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z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4480561" y="4800585"/>
            <a:ext cx="3408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latin typeface="Times New Roman"/>
                <a:cs typeface="Times New Roman"/>
              </a:rPr>
              <a:t>λ</a:t>
            </a:r>
            <a:endParaRPr lang="en-US" i="1" dirty="0">
              <a:latin typeface="Times New Roman"/>
              <a:cs typeface="Times New Roman"/>
            </a:endParaRPr>
          </a:p>
        </p:txBody>
      </p:sp>
      <p:cxnSp>
        <p:nvCxnSpPr>
          <p:cNvPr id="84" name="Straight Connector 83"/>
          <p:cNvCxnSpPr>
            <a:stCxn id="8" idx="2"/>
          </p:cNvCxnSpPr>
          <p:nvPr/>
        </p:nvCxnSpPr>
        <p:spPr bwMode="auto">
          <a:xfrm flipH="1">
            <a:off x="4480561" y="2971805"/>
            <a:ext cx="1" cy="7315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" name="TextBox 85"/>
          <p:cNvSpPr txBox="1"/>
          <p:nvPr/>
        </p:nvSpPr>
        <p:spPr>
          <a:xfrm>
            <a:off x="1318983" y="3090446"/>
            <a:ext cx="297870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B23C00"/>
                </a:solidFill>
              </a:rPr>
              <a:t>Nondeterminism</a:t>
            </a:r>
            <a:r>
              <a:rPr lang="en-US" dirty="0" smtClean="0">
                <a:solidFill>
                  <a:srgbClr val="B23C00"/>
                </a:solidFill>
              </a:rPr>
              <a:t> to the rescue!</a:t>
            </a:r>
            <a:endParaRPr lang="en-US" dirty="0">
              <a:solidFill>
                <a:srgbClr val="B23C00"/>
              </a:solidFill>
            </a:endParaRPr>
          </a:p>
        </p:txBody>
      </p:sp>
      <p:graphicFrame>
        <p:nvGraphicFramePr>
          <p:cNvPr id="87" name="Content Placeholder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359867"/>
              </p:ext>
            </p:extLst>
          </p:nvPr>
        </p:nvGraphicFramePr>
        <p:xfrm>
          <a:off x="3095550" y="502953"/>
          <a:ext cx="3945303" cy="611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3" imgW="1473200" imgH="228600" progId="Equation.3">
                  <p:embed/>
                </p:oleObj>
              </mc:Choice>
              <mc:Fallback>
                <p:oleObj name="Equation" r:id="rId3" imgW="1473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95550" y="502953"/>
                        <a:ext cx="3945303" cy="611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7045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                                   where</a:t>
            </a:r>
          </a:p>
          <a:p>
            <a:pPr lvl="5"/>
            <a:endParaRPr lang="en-US" dirty="0" smtClean="0"/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Q</a:t>
            </a:r>
            <a:r>
              <a:rPr lang="en-US" dirty="0" smtClean="0"/>
              <a:t>  is a finite </a:t>
            </a:r>
            <a:r>
              <a:rPr lang="en-US" dirty="0" smtClean="0">
                <a:solidFill>
                  <a:srgbClr val="B23C00"/>
                </a:solidFill>
              </a:rPr>
              <a:t>set of internal states </a:t>
            </a:r>
            <a:r>
              <a:rPr lang="en-US" dirty="0" smtClean="0"/>
              <a:t>of the control unit</a:t>
            </a:r>
          </a:p>
          <a:p>
            <a:pPr lvl="1"/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 smtClean="0"/>
              <a:t>  is the </a:t>
            </a:r>
            <a:r>
              <a:rPr lang="en-US" dirty="0" smtClean="0">
                <a:solidFill>
                  <a:srgbClr val="B23C00"/>
                </a:solidFill>
              </a:rPr>
              <a:t>input alphabet</a:t>
            </a:r>
          </a:p>
          <a:p>
            <a:pPr lvl="1"/>
            <a:r>
              <a:rPr lang="en-US" dirty="0" err="1">
                <a:latin typeface="Times New Roman"/>
                <a:cs typeface="Times New Roman"/>
              </a:rPr>
              <a:t>Γ</a:t>
            </a:r>
            <a:r>
              <a:rPr lang="en-US" dirty="0" smtClean="0"/>
              <a:t>  is the </a:t>
            </a:r>
            <a:r>
              <a:rPr lang="en-US" dirty="0" smtClean="0">
                <a:solidFill>
                  <a:srgbClr val="B23C00"/>
                </a:solidFill>
              </a:rPr>
              <a:t>stack alphabet</a:t>
            </a:r>
            <a:r>
              <a:rPr lang="en-US" dirty="0" smtClean="0"/>
              <a:t>, a finite set of symbols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                          set of finite subsets of</a:t>
            </a:r>
            <a:br>
              <a:rPr lang="en-US" dirty="0" smtClean="0"/>
            </a:br>
            <a:r>
              <a:rPr lang="en-US" dirty="0" smtClean="0"/>
              <a:t>is the </a:t>
            </a:r>
            <a:r>
              <a:rPr lang="en-US" dirty="0" smtClean="0">
                <a:solidFill>
                  <a:srgbClr val="B23C00"/>
                </a:solidFill>
              </a:rPr>
              <a:t>transition function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       is the </a:t>
            </a:r>
            <a:r>
              <a:rPr lang="en-US" dirty="0" smtClean="0">
                <a:solidFill>
                  <a:srgbClr val="B23C00"/>
                </a:solidFill>
              </a:rPr>
              <a:t>initial state </a:t>
            </a:r>
            <a:r>
              <a:rPr lang="en-US" dirty="0" smtClean="0"/>
              <a:t>of the control unit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       is the </a:t>
            </a:r>
            <a:r>
              <a:rPr lang="en-US" dirty="0" smtClean="0">
                <a:solidFill>
                  <a:srgbClr val="B23C00"/>
                </a:solidFill>
              </a:rPr>
              <a:t>stack start symbol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       is the </a:t>
            </a:r>
            <a:r>
              <a:rPr lang="en-US" dirty="0" smtClean="0">
                <a:solidFill>
                  <a:srgbClr val="B23C00"/>
                </a:solidFill>
              </a:rPr>
              <a:t>set of final states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65761" y="411163"/>
            <a:ext cx="8412433" cy="655637"/>
          </a:xfrm>
        </p:spPr>
        <p:txBody>
          <a:bodyPr/>
          <a:lstStyle/>
          <a:p>
            <a:r>
              <a:rPr lang="en-US" dirty="0" smtClean="0"/>
              <a:t>Definition of a Nondeterministic PDA (NPDA)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508001"/>
              </p:ext>
            </p:extLst>
          </p:nvPr>
        </p:nvGraphicFramePr>
        <p:xfrm>
          <a:off x="914440" y="1325563"/>
          <a:ext cx="36464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30" name="Equation" r:id="rId3" imgW="1397000" imgH="215900" progId="Equation.3">
                  <p:embed/>
                </p:oleObj>
              </mc:Choice>
              <mc:Fallback>
                <p:oleObj name="Equation" r:id="rId3" imgW="13970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40" y="1325563"/>
                        <a:ext cx="3646488" cy="563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262918"/>
              </p:ext>
            </p:extLst>
          </p:nvPr>
        </p:nvGraphicFramePr>
        <p:xfrm>
          <a:off x="1394495" y="3429000"/>
          <a:ext cx="2537432" cy="365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31" name="Equation" r:id="rId5" imgW="1409700" imgH="203200" progId="Equation.3">
                  <p:embed/>
                </p:oleObj>
              </mc:Choice>
              <mc:Fallback>
                <p:oleObj name="Equation" r:id="rId5" imgW="14097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94495" y="3429000"/>
                        <a:ext cx="2537432" cy="3657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306199"/>
              </p:ext>
            </p:extLst>
          </p:nvPr>
        </p:nvGraphicFramePr>
        <p:xfrm>
          <a:off x="1439887" y="4188462"/>
          <a:ext cx="8461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32" name="Equation" r:id="rId7" imgW="469900" imgH="215900" progId="Equation.3">
                  <p:embed/>
                </p:oleObj>
              </mc:Choice>
              <mc:Fallback>
                <p:oleObj name="Equation" r:id="rId7" imgW="4699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39887" y="4188462"/>
                        <a:ext cx="846138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172122"/>
              </p:ext>
            </p:extLst>
          </p:nvPr>
        </p:nvGraphicFramePr>
        <p:xfrm>
          <a:off x="1463074" y="4664075"/>
          <a:ext cx="6635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33" name="Equation" r:id="rId9" imgW="368300" imgH="165100" progId="Equation.3">
                  <p:embed/>
                </p:oleObj>
              </mc:Choice>
              <mc:Fallback>
                <p:oleObj name="Equation" r:id="rId9" imgW="3683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63074" y="4664075"/>
                        <a:ext cx="663575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090890"/>
              </p:ext>
            </p:extLst>
          </p:nvPr>
        </p:nvGraphicFramePr>
        <p:xfrm>
          <a:off x="1473200" y="5096108"/>
          <a:ext cx="7778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34" name="Equation" r:id="rId11" imgW="431800" imgH="203200" progId="Equation.3">
                  <p:embed/>
                </p:oleObj>
              </mc:Choice>
              <mc:Fallback>
                <p:oleObj name="Equation" r:id="rId11" imgW="431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73200" y="5096108"/>
                        <a:ext cx="777875" cy="36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882799"/>
              </p:ext>
            </p:extLst>
          </p:nvPr>
        </p:nvGraphicFramePr>
        <p:xfrm>
          <a:off x="6997546" y="3413512"/>
          <a:ext cx="82232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35" name="Equation" r:id="rId13" imgW="457200" imgH="203200" progId="Equation.3">
                  <p:embed/>
                </p:oleObj>
              </mc:Choice>
              <mc:Fallback>
                <p:oleObj name="Equation" r:id="rId13" imgW="457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97546" y="3413512"/>
                        <a:ext cx="822325" cy="36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1518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97318" y="1234464"/>
            <a:ext cx="6868988" cy="461665"/>
            <a:chOff x="263305" y="3063244"/>
            <a:chExt cx="6868988" cy="46166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8" name="TextBox 7"/>
            <p:cNvSpPr txBox="1"/>
            <p:nvPr/>
          </p:nvSpPr>
          <p:spPr>
            <a:xfrm>
              <a:off x="263305" y="3063244"/>
              <a:ext cx="6868988" cy="461665"/>
            </a:xfrm>
            <a:prstGeom prst="rect">
              <a:avLst/>
            </a:prstGeom>
            <a:grpFill/>
            <a:ln>
              <a:solidFill>
                <a:srgbClr val="B23C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                                 set </a:t>
              </a:r>
              <a:r>
                <a:rPr lang="en-US" sz="2400" dirty="0"/>
                <a:t>of finite subsets of</a:t>
              </a: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50001140"/>
                </p:ext>
              </p:extLst>
            </p:nvPr>
          </p:nvGraphicFramePr>
          <p:xfrm>
            <a:off x="274367" y="3102785"/>
            <a:ext cx="2897473" cy="4176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974" name="Equation" r:id="rId3" imgW="1409700" imgH="203200" progId="Equation.3">
                    <p:embed/>
                  </p:oleObj>
                </mc:Choice>
                <mc:Fallback>
                  <p:oleObj name="Equation" r:id="rId3" imgW="1409700" imgH="203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4367" y="3102785"/>
                          <a:ext cx="2897473" cy="41765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4600821"/>
                </p:ext>
              </p:extLst>
            </p:nvPr>
          </p:nvGraphicFramePr>
          <p:xfrm>
            <a:off x="6217902" y="3112670"/>
            <a:ext cx="914390" cy="4077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975" name="Equation" r:id="rId5" imgW="457200" imgH="203200" progId="Equation.3">
                    <p:embed/>
                  </p:oleObj>
                </mc:Choice>
                <mc:Fallback>
                  <p:oleObj name="Equation" r:id="rId5" imgW="457200" imgH="203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217902" y="3112670"/>
                          <a:ext cx="914390" cy="40776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NPDA Transition Function </a:t>
            </a:r>
            <a:r>
              <a:rPr lang="en-US" i="1" dirty="0" err="1" smtClean="0">
                <a:latin typeface="Times New Roman"/>
                <a:cs typeface="Times New Roman"/>
              </a:rPr>
              <a:t>δ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1659"/>
            <a:ext cx="8320994" cy="4556741"/>
          </a:xfrm>
        </p:spPr>
        <p:txBody>
          <a:bodyPr/>
          <a:lstStyle/>
          <a:p>
            <a:r>
              <a:rPr lang="en-US" dirty="0" smtClean="0"/>
              <a:t>The transition </a:t>
            </a:r>
            <a:r>
              <a:rPr lang="en-US" dirty="0"/>
              <a:t>function </a:t>
            </a:r>
            <a:r>
              <a:rPr lang="en-US" i="1" dirty="0" err="1" smtClean="0">
                <a:latin typeface="Times New Roman"/>
                <a:cs typeface="Times New Roman"/>
              </a:rPr>
              <a:t>δ</a:t>
            </a:r>
            <a:r>
              <a:rPr lang="en-US" dirty="0" smtClean="0"/>
              <a:t> has three arguments:</a:t>
            </a:r>
          </a:p>
          <a:p>
            <a:pPr lvl="1"/>
            <a:r>
              <a:rPr lang="en-US" dirty="0" smtClean="0"/>
              <a:t>the current state</a:t>
            </a:r>
          </a:p>
          <a:p>
            <a:pPr lvl="1"/>
            <a:r>
              <a:rPr lang="en-US" dirty="0" smtClean="0"/>
              <a:t>the current input symbol </a:t>
            </a:r>
            <a:br>
              <a:rPr lang="en-US" dirty="0" smtClean="0"/>
            </a:br>
            <a:r>
              <a:rPr lang="en-US" dirty="0" smtClean="0"/>
              <a:t>(can be </a:t>
            </a:r>
            <a:r>
              <a:rPr lang="en-US" i="1" dirty="0" err="1" smtClean="0">
                <a:latin typeface="Times New Roman"/>
                <a:cs typeface="Times New Roman"/>
              </a:rPr>
              <a:t>λ</a:t>
            </a:r>
            <a:r>
              <a:rPr lang="en-US" dirty="0" smtClean="0"/>
              <a:t> to not consume)</a:t>
            </a:r>
          </a:p>
          <a:p>
            <a:pPr lvl="1"/>
            <a:r>
              <a:rPr lang="en-US" dirty="0" smtClean="0"/>
              <a:t>the current symbol on top of the stack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result is a </a:t>
            </a:r>
            <a:r>
              <a:rPr lang="en-US" u="sng" dirty="0" smtClean="0"/>
              <a:t>set of pairs</a:t>
            </a:r>
            <a:r>
              <a:rPr lang="en-US" dirty="0" smtClean="0"/>
              <a:t> 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q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where </a:t>
            </a:r>
            <a:r>
              <a:rPr lang="en-US" i="1" dirty="0">
                <a:latin typeface="Times New Roman"/>
                <a:cs typeface="Times New Roman"/>
              </a:rPr>
              <a:t>q</a:t>
            </a:r>
            <a:r>
              <a:rPr lang="en-US" dirty="0" smtClean="0"/>
              <a:t> is the next state and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/>
              <a:t> is a string to push onto the stack in place of the current top of stack symbol.</a:t>
            </a:r>
          </a:p>
          <a:p>
            <a:pPr lvl="1"/>
            <a:r>
              <a:rPr lang="en-US" dirty="0" smtClean="0"/>
              <a:t>Push the symbols of string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dirty="0" smtClean="0"/>
              <a:t> </a:t>
            </a:r>
            <a:r>
              <a:rPr lang="en-US" u="sng" dirty="0" smtClean="0"/>
              <a:t>one at a time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starting at the </a:t>
            </a:r>
            <a:r>
              <a:rPr lang="en-US" u="sng" dirty="0" smtClean="0"/>
              <a:t>right end</a:t>
            </a:r>
            <a:r>
              <a:rPr lang="en-US" dirty="0" smtClean="0"/>
              <a:t> of the string.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37342" y="3886195"/>
            <a:ext cx="4769455" cy="338554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33CC"/>
                </a:solidFill>
              </a:rPr>
              <a:t>Set of pairs </a:t>
            </a:r>
            <a:r>
              <a:rPr lang="en-US" dirty="0" smtClean="0">
                <a:solidFill>
                  <a:srgbClr val="0033CC"/>
                </a:solidFill>
              </a:rPr>
              <a:t>because an NPDA is nondeterministic.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50075" y="3246122"/>
            <a:ext cx="2028119" cy="584776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No move is possible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if the stack is empty.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178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7" y="411163"/>
            <a:ext cx="2834654" cy="655637"/>
          </a:xfrm>
        </p:spPr>
        <p:txBody>
          <a:bodyPr/>
          <a:lstStyle/>
          <a:p>
            <a:pPr algn="r"/>
            <a:r>
              <a:rPr lang="en-US" dirty="0" smtClean="0"/>
              <a:t>NPDA for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522247" y="1373927"/>
            <a:ext cx="2321711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dirty="0">
                <a:latin typeface="Times New Roman"/>
                <a:cs typeface="Times New Roman"/>
              </a:rPr>
              <a:t> = </a:t>
            </a:r>
            <a:r>
              <a:rPr lang="en-US" sz="2000" dirty="0" smtClean="0">
                <a:latin typeface="Times New Roman"/>
                <a:cs typeface="Times New Roman"/>
              </a:rPr>
              <a:t>{</a:t>
            </a:r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 smtClean="0">
                <a:latin typeface="Times New Roman"/>
                <a:cs typeface="Times New Roman"/>
              </a:rPr>
              <a:t>0</a:t>
            </a:r>
            <a:r>
              <a:rPr lang="en-US" sz="2000" dirty="0">
                <a:latin typeface="Times New Roman"/>
                <a:cs typeface="Times New Roman"/>
              </a:rPr>
              <a:t>,</a:t>
            </a:r>
            <a:r>
              <a:rPr lang="en-US" sz="2000" baseline="-25000" dirty="0">
                <a:latin typeface="Times New Roman"/>
                <a:cs typeface="Times New Roman"/>
              </a:rPr>
              <a:t> </a:t>
            </a:r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latin typeface="Times New Roman"/>
                <a:cs typeface="Times New Roman"/>
              </a:rPr>
              <a:t>1</a:t>
            </a:r>
            <a:r>
              <a:rPr lang="en-US" sz="2000" dirty="0">
                <a:latin typeface="Times New Roman"/>
                <a:cs typeface="Times New Roman"/>
              </a:rPr>
              <a:t>,</a:t>
            </a:r>
            <a:r>
              <a:rPr lang="en-US" sz="2000" baseline="-25000" dirty="0">
                <a:latin typeface="Times New Roman"/>
                <a:cs typeface="Times New Roman"/>
              </a:rPr>
              <a:t> </a:t>
            </a:r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latin typeface="Times New Roman"/>
                <a:cs typeface="Times New Roman"/>
              </a:rPr>
              <a:t>2, </a:t>
            </a:r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 smtClean="0">
                <a:latin typeface="Times New Roman"/>
                <a:cs typeface="Times New Roman"/>
              </a:rPr>
              <a:t>3</a:t>
            </a:r>
            <a:r>
              <a:rPr lang="en-US" sz="2000" dirty="0" smtClean="0">
                <a:latin typeface="Times New Roman"/>
                <a:cs typeface="Times New Roman"/>
              </a:rPr>
              <a:t>}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l-GR" sz="2000" dirty="0" smtClean="0">
                <a:latin typeface="Times New Roman"/>
                <a:cs typeface="Times New Roman"/>
              </a:rPr>
              <a:t>Σ</a:t>
            </a:r>
            <a:r>
              <a:rPr lang="en-US" sz="2000" dirty="0" smtClean="0">
                <a:latin typeface="Times New Roman"/>
                <a:cs typeface="Times New Roman"/>
              </a:rPr>
              <a:t> = {</a:t>
            </a:r>
            <a:r>
              <a:rPr lang="en-US" sz="2000" i="1" dirty="0">
                <a:latin typeface="Times New Roman"/>
                <a:cs typeface="Times New Roman"/>
              </a:rPr>
              <a:t>a</a:t>
            </a:r>
            <a:r>
              <a:rPr lang="en-US" sz="2000" dirty="0">
                <a:latin typeface="Times New Roman"/>
                <a:cs typeface="Times New Roman"/>
              </a:rPr>
              <a:t>, </a:t>
            </a:r>
            <a:r>
              <a:rPr lang="en-US" sz="2000" i="1" dirty="0">
                <a:latin typeface="Times New Roman"/>
                <a:cs typeface="Times New Roman"/>
              </a:rPr>
              <a:t>b</a:t>
            </a:r>
            <a:r>
              <a:rPr lang="en-US" sz="2000" dirty="0" smtClean="0">
                <a:latin typeface="Times New Roman"/>
                <a:cs typeface="Times New Roman"/>
              </a:rPr>
              <a:t>}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dirty="0" smtClean="0">
                <a:latin typeface="Times New Roman"/>
                <a:cs typeface="Times New Roman"/>
                <a:sym typeface="Symbol" panose="05050102010706020507" pitchFamily="18" charset="2"/>
              </a:rPr>
              <a:t> </a:t>
            </a:r>
            <a:r>
              <a:rPr lang="en-US" sz="2000" dirty="0" smtClean="0">
                <a:latin typeface="Times New Roman"/>
                <a:cs typeface="Times New Roman"/>
              </a:rPr>
              <a:t>= {0</a:t>
            </a:r>
            <a:r>
              <a:rPr lang="en-US" sz="2000" dirty="0">
                <a:latin typeface="Times New Roman"/>
                <a:cs typeface="Times New Roman"/>
              </a:rPr>
              <a:t>, </a:t>
            </a:r>
            <a:r>
              <a:rPr lang="en-US" sz="2000" dirty="0" smtClean="0">
                <a:latin typeface="Times New Roman"/>
                <a:cs typeface="Times New Roman"/>
              </a:rPr>
              <a:t>1}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dirty="0"/>
              <a:t>stack start symbol </a:t>
            </a:r>
            <a:r>
              <a:rPr lang="en-US" sz="2000" dirty="0" smtClean="0">
                <a:latin typeface="Times New Roman"/>
                <a:cs typeface="Times New Roman"/>
              </a:rPr>
              <a:t>= 0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i="1" dirty="0">
                <a:latin typeface="Times New Roman"/>
                <a:cs typeface="Times New Roman"/>
              </a:rPr>
              <a:t>F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= {</a:t>
            </a:r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latin typeface="Times New Roman"/>
                <a:cs typeface="Times New Roman"/>
              </a:rPr>
              <a:t>3</a:t>
            </a:r>
            <a:r>
              <a:rPr lang="en-US" sz="2000" dirty="0" smtClean="0">
                <a:latin typeface="Times New Roman"/>
                <a:cs typeface="Times New Roman"/>
              </a:rPr>
              <a:t>}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23564" y="3925401"/>
            <a:ext cx="3408363" cy="224676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>
              <a:spcBef>
                <a:spcPct val="10000"/>
              </a:spcBef>
              <a:spcAft>
                <a:spcPct val="10000"/>
              </a:spcAft>
              <a:buNone/>
              <a:defRPr/>
            </a:pPr>
            <a:r>
              <a:rPr lang="el-GR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0) = { 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1,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 10), 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sz="2000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  <a:endParaRPr lang="en-US" altLang="en-US" sz="20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buNone/>
              <a:defRPr/>
            </a:pPr>
            <a:r>
              <a:rPr lang="el-GR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sz="2000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altLang="en-US" sz="2000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0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) = { 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sz="2000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  <a:endParaRPr lang="en-US" altLang="en-US" sz="20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buNone/>
              <a:defRPr/>
            </a:pPr>
            <a:r>
              <a:rPr lang="el-GR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1) = { 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1,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 11) }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None/>
              <a:defRPr/>
            </a:pPr>
            <a:r>
              <a:rPr lang="el-GR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1) = { 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2,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None/>
              <a:defRPr/>
            </a:pPr>
            <a:r>
              <a:rPr lang="el-GR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1) = { 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2,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None/>
              <a:defRPr/>
            </a:pPr>
            <a:r>
              <a:rPr lang="el-GR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sz="2000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altLang="en-US" sz="2000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0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) = { (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sz="2000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sz="20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297058" y="1234464"/>
            <a:ext cx="5920844" cy="2377414"/>
            <a:chOff x="1280196" y="3246122"/>
            <a:chExt cx="6583610" cy="2969725"/>
          </a:xfrm>
        </p:grpSpPr>
        <p:sp>
          <p:nvSpPr>
            <p:cNvPr id="36" name="Oval 35"/>
            <p:cNvSpPr/>
            <p:nvPr/>
          </p:nvSpPr>
          <p:spPr bwMode="auto">
            <a:xfrm>
              <a:off x="2926098" y="5440658"/>
              <a:ext cx="182879" cy="137159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37" name="Rounded Rectangle 36"/>
            <p:cNvSpPr/>
            <p:nvPr/>
          </p:nvSpPr>
          <p:spPr bwMode="auto">
            <a:xfrm>
              <a:off x="3474733" y="3246122"/>
              <a:ext cx="914390" cy="457195"/>
            </a:xfrm>
            <a:prstGeom prst="roundRect">
              <a:avLst/>
            </a:prstGeom>
            <a:solidFill>
              <a:srgbClr val="008000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Start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38" name="Diamond 37"/>
            <p:cNvSpPr/>
            <p:nvPr/>
          </p:nvSpPr>
          <p:spPr bwMode="auto">
            <a:xfrm>
              <a:off x="3383292" y="4069074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1737390" y="4160513"/>
              <a:ext cx="731512" cy="457194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Push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/>
                <a:t>1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0" name="Diamond 39"/>
            <p:cNvSpPr/>
            <p:nvPr/>
          </p:nvSpPr>
          <p:spPr bwMode="auto">
            <a:xfrm>
              <a:off x="3383292" y="5257780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41" name="Diamond 40"/>
            <p:cNvSpPr/>
            <p:nvPr/>
          </p:nvSpPr>
          <p:spPr bwMode="auto">
            <a:xfrm>
              <a:off x="5029195" y="5257780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42" name="Diamond 41"/>
            <p:cNvSpPr/>
            <p:nvPr/>
          </p:nvSpPr>
          <p:spPr bwMode="auto">
            <a:xfrm>
              <a:off x="6766537" y="5257780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 bwMode="auto">
            <a:xfrm>
              <a:off x="6857976" y="4160512"/>
              <a:ext cx="914390" cy="457196"/>
            </a:xfrm>
            <a:prstGeom prst="roundRect">
              <a:avLst/>
            </a:prstGeom>
            <a:solidFill>
              <a:srgbClr val="0033CC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Accept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44" name="Straight Arrow Connector 43"/>
            <p:cNvCxnSpPr>
              <a:stCxn id="38" idx="3"/>
              <a:endCxn id="63" idx="1"/>
            </p:cNvCxnSpPr>
            <p:nvPr/>
          </p:nvCxnSpPr>
          <p:spPr bwMode="auto">
            <a:xfrm flipV="1">
              <a:off x="4480561" y="4389109"/>
              <a:ext cx="548633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5" name="TextBox 44"/>
            <p:cNvSpPr txBox="1"/>
            <p:nvPr/>
          </p:nvSpPr>
          <p:spPr>
            <a:xfrm>
              <a:off x="4480561" y="4069073"/>
              <a:ext cx="336950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smtClean="0">
                  <a:latin typeface="Times New Roman"/>
                  <a:cs typeface="Times New Roman"/>
                </a:rPr>
                <a:t>a</a:t>
              </a:r>
              <a:endParaRPr lang="en-US" sz="1000" i="1" dirty="0">
                <a:latin typeface="Times New Roman"/>
                <a:cs typeface="Times New Roman"/>
              </a:endParaRPr>
            </a:p>
          </p:txBody>
        </p:sp>
        <p:sp>
          <p:nvSpPr>
            <p:cNvPr id="46" name="Diamond 45"/>
            <p:cNvSpPr/>
            <p:nvPr/>
          </p:nvSpPr>
          <p:spPr bwMode="auto">
            <a:xfrm>
              <a:off x="1554512" y="5257781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47" name="Straight Arrow Connector 46"/>
            <p:cNvCxnSpPr>
              <a:stCxn id="38" idx="1"/>
              <a:endCxn id="39" idx="3"/>
            </p:cNvCxnSpPr>
            <p:nvPr/>
          </p:nvCxnSpPr>
          <p:spPr bwMode="auto">
            <a:xfrm flipH="1">
              <a:off x="2468902" y="4389110"/>
              <a:ext cx="91439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8" name="TextBox 47"/>
            <p:cNvSpPr txBox="1"/>
            <p:nvPr/>
          </p:nvSpPr>
          <p:spPr>
            <a:xfrm>
              <a:off x="3120148" y="4069073"/>
              <a:ext cx="336950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smtClean="0">
                  <a:latin typeface="Times New Roman"/>
                  <a:cs typeface="Times New Roman"/>
                </a:rPr>
                <a:t>a</a:t>
              </a:r>
              <a:endParaRPr lang="en-US" sz="10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49" name="Straight Arrow Connector 48"/>
            <p:cNvCxnSpPr>
              <a:stCxn id="39" idx="2"/>
              <a:endCxn id="46" idx="0"/>
            </p:cNvCxnSpPr>
            <p:nvPr/>
          </p:nvCxnSpPr>
          <p:spPr bwMode="auto">
            <a:xfrm>
              <a:off x="2103146" y="4617707"/>
              <a:ext cx="1" cy="64007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Elbow Connector 49"/>
            <p:cNvCxnSpPr>
              <a:stCxn id="46" idx="1"/>
              <a:endCxn id="39" idx="1"/>
            </p:cNvCxnSpPr>
            <p:nvPr/>
          </p:nvCxnSpPr>
          <p:spPr bwMode="auto">
            <a:xfrm rot="10800000" flipH="1">
              <a:off x="1554512" y="4389111"/>
              <a:ext cx="182878" cy="1188707"/>
            </a:xfrm>
            <a:prstGeom prst="bentConnector3">
              <a:avLst>
                <a:gd name="adj1" fmla="val -125001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TextBox 50"/>
            <p:cNvSpPr txBox="1"/>
            <p:nvPr/>
          </p:nvSpPr>
          <p:spPr>
            <a:xfrm>
              <a:off x="1280196" y="5257780"/>
              <a:ext cx="336950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smtClean="0">
                  <a:latin typeface="Times New Roman"/>
                  <a:cs typeface="Times New Roman"/>
                </a:rPr>
                <a:t>a</a:t>
              </a:r>
              <a:endParaRPr lang="en-US" sz="10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Arrow Connector 51"/>
            <p:cNvCxnSpPr>
              <a:stCxn id="46" idx="3"/>
              <a:endCxn id="40" idx="1"/>
            </p:cNvCxnSpPr>
            <p:nvPr/>
          </p:nvCxnSpPr>
          <p:spPr bwMode="auto">
            <a:xfrm flipV="1">
              <a:off x="2651781" y="5577816"/>
              <a:ext cx="731511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TextBox 52"/>
            <p:cNvSpPr txBox="1"/>
            <p:nvPr/>
          </p:nvSpPr>
          <p:spPr>
            <a:xfrm>
              <a:off x="2662952" y="5257780"/>
              <a:ext cx="336950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smtClean="0">
                  <a:latin typeface="Times New Roman"/>
                  <a:cs typeface="Times New Roman"/>
                </a:rPr>
                <a:t>b</a:t>
              </a:r>
              <a:endParaRPr lang="en-US" sz="10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4" name="Straight Arrow Connector 53"/>
            <p:cNvCxnSpPr>
              <a:stCxn id="40" idx="3"/>
              <a:endCxn id="41" idx="1"/>
            </p:cNvCxnSpPr>
            <p:nvPr/>
          </p:nvCxnSpPr>
          <p:spPr bwMode="auto">
            <a:xfrm>
              <a:off x="4480561" y="5577816"/>
              <a:ext cx="54863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TextBox 54"/>
            <p:cNvSpPr txBox="1"/>
            <p:nvPr/>
          </p:nvSpPr>
          <p:spPr>
            <a:xfrm>
              <a:off x="4470363" y="5257780"/>
              <a:ext cx="293714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1</a:t>
              </a:r>
              <a:endParaRPr lang="en-US" sz="1000" dirty="0"/>
            </a:p>
          </p:txBody>
        </p:sp>
        <p:cxnSp>
          <p:nvCxnSpPr>
            <p:cNvPr id="56" name="Elbow Connector 55"/>
            <p:cNvCxnSpPr>
              <a:stCxn id="41" idx="2"/>
              <a:endCxn id="36" idx="4"/>
            </p:cNvCxnSpPr>
            <p:nvPr/>
          </p:nvCxnSpPr>
          <p:spPr bwMode="auto">
            <a:xfrm rot="5400000" flipH="1">
              <a:off x="4137666" y="4457689"/>
              <a:ext cx="320035" cy="2560292"/>
            </a:xfrm>
            <a:prstGeom prst="bentConnector3">
              <a:avLst>
                <a:gd name="adj1" fmla="val -10408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7" name="Straight Arrow Connector 56"/>
            <p:cNvCxnSpPr>
              <a:stCxn id="41" idx="3"/>
              <a:endCxn id="42" idx="1"/>
            </p:cNvCxnSpPr>
            <p:nvPr/>
          </p:nvCxnSpPr>
          <p:spPr bwMode="auto">
            <a:xfrm>
              <a:off x="6126464" y="5577816"/>
              <a:ext cx="640073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TextBox 57"/>
            <p:cNvSpPr txBox="1"/>
            <p:nvPr/>
          </p:nvSpPr>
          <p:spPr>
            <a:xfrm>
              <a:off x="6126464" y="5257780"/>
              <a:ext cx="327108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err="1" smtClean="0">
                  <a:latin typeface="Times New Roman"/>
                  <a:cs typeface="Times New Roman"/>
                </a:rPr>
                <a:t>λ</a:t>
              </a:r>
              <a:endParaRPr lang="en-US" sz="10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77830" y="5897853"/>
              <a:ext cx="336950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smtClean="0">
                  <a:latin typeface="Times New Roman"/>
                  <a:cs typeface="Times New Roman"/>
                </a:rPr>
                <a:t>b</a:t>
              </a:r>
              <a:endParaRPr lang="en-US" sz="10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60" name="Straight Arrow Connector 59"/>
            <p:cNvCxnSpPr>
              <a:stCxn id="37" idx="2"/>
              <a:endCxn id="38" idx="0"/>
            </p:cNvCxnSpPr>
            <p:nvPr/>
          </p:nvCxnSpPr>
          <p:spPr bwMode="auto">
            <a:xfrm flipH="1">
              <a:off x="3931927" y="3703317"/>
              <a:ext cx="1" cy="36575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1" name="Straight Arrow Connector 60"/>
            <p:cNvCxnSpPr>
              <a:stCxn id="42" idx="0"/>
              <a:endCxn id="43" idx="2"/>
            </p:cNvCxnSpPr>
            <p:nvPr/>
          </p:nvCxnSpPr>
          <p:spPr bwMode="auto">
            <a:xfrm flipH="1" flipV="1">
              <a:off x="7315171" y="4617708"/>
              <a:ext cx="1" cy="64007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2" name="TextBox 61"/>
            <p:cNvSpPr txBox="1"/>
            <p:nvPr/>
          </p:nvSpPr>
          <p:spPr>
            <a:xfrm>
              <a:off x="7290707" y="4919226"/>
              <a:ext cx="293714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0</a:t>
              </a:r>
              <a:endParaRPr lang="en-US" sz="1000" dirty="0"/>
            </a:p>
          </p:txBody>
        </p:sp>
        <p:sp>
          <p:nvSpPr>
            <p:cNvPr id="63" name="Diamond 62"/>
            <p:cNvSpPr/>
            <p:nvPr/>
          </p:nvSpPr>
          <p:spPr bwMode="auto">
            <a:xfrm>
              <a:off x="5029194" y="4069073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64" name="Straight Arrow Connector 63"/>
            <p:cNvCxnSpPr>
              <a:stCxn id="63" idx="3"/>
              <a:endCxn id="43" idx="1"/>
            </p:cNvCxnSpPr>
            <p:nvPr/>
          </p:nvCxnSpPr>
          <p:spPr bwMode="auto">
            <a:xfrm>
              <a:off x="6126463" y="4389109"/>
              <a:ext cx="731513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5" name="TextBox 64"/>
            <p:cNvSpPr txBox="1"/>
            <p:nvPr/>
          </p:nvSpPr>
          <p:spPr>
            <a:xfrm>
              <a:off x="6126464" y="4087591"/>
              <a:ext cx="293714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0</a:t>
              </a:r>
              <a:endParaRPr lang="en-US" sz="1000" dirty="0"/>
            </a:p>
          </p:txBody>
        </p:sp>
        <p:cxnSp>
          <p:nvCxnSpPr>
            <p:cNvPr id="66" name="Elbow Connector 65"/>
            <p:cNvCxnSpPr>
              <a:stCxn id="38" idx="2"/>
            </p:cNvCxnSpPr>
            <p:nvPr/>
          </p:nvCxnSpPr>
          <p:spPr bwMode="auto">
            <a:xfrm rot="16200000" flipH="1">
              <a:off x="5486391" y="3154682"/>
              <a:ext cx="274317" cy="3383244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7" name="TextBox 66"/>
            <p:cNvSpPr txBox="1"/>
            <p:nvPr/>
          </p:nvSpPr>
          <p:spPr>
            <a:xfrm>
              <a:off x="3680303" y="4638957"/>
              <a:ext cx="327108" cy="317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err="1" smtClean="0">
                  <a:latin typeface="Times New Roman"/>
                  <a:cs typeface="Times New Roman"/>
                </a:rPr>
                <a:t>λ</a:t>
              </a:r>
              <a:endParaRPr lang="en-US" sz="1000" i="1" dirty="0">
                <a:latin typeface="Times New Roman"/>
                <a:cs typeface="Times New Roman"/>
              </a:endParaRPr>
            </a:p>
          </p:txBody>
        </p:sp>
      </p:grpSp>
      <p:pic>
        <p:nvPicPr>
          <p:cNvPr id="68" name="Picture 2" descr="Macintosh HD:Applications:Microsoft Office 2004:Office:PPT_IB_SupportFiles:Images:15529_CH07_FIG070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013" y="4069073"/>
            <a:ext cx="4563608" cy="210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17902" y="3242546"/>
            <a:ext cx="2685351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B23C00"/>
                </a:solidFill>
              </a:rPr>
              <a:t>current input symbol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B23C00"/>
                </a:solidFill>
              </a:rPr>
              <a:t>current top-of-stack symbol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B23C00"/>
                </a:solidFill>
              </a:rPr>
              <a:t>top-of-stack replacement</a:t>
            </a:r>
            <a:endParaRPr lang="en-US" sz="1400" dirty="0">
              <a:solidFill>
                <a:srgbClr val="B23C00"/>
              </a:solidFill>
            </a:endParaRPr>
          </a:p>
        </p:txBody>
      </p:sp>
      <p:sp>
        <p:nvSpPr>
          <p:cNvPr id="69" name="Oval 68"/>
          <p:cNvSpPr/>
          <p:nvPr/>
        </p:nvSpPr>
        <p:spPr bwMode="auto">
          <a:xfrm>
            <a:off x="5577829" y="3981210"/>
            <a:ext cx="822951" cy="453619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3172710" y="1143025"/>
            <a:ext cx="384806" cy="378708"/>
            <a:chOff x="274367" y="1221764"/>
            <a:chExt cx="384806" cy="378708"/>
          </a:xfrm>
        </p:grpSpPr>
        <p:sp>
          <p:nvSpPr>
            <p:cNvPr id="73" name="Oval 72"/>
            <p:cNvSpPr/>
            <p:nvPr/>
          </p:nvSpPr>
          <p:spPr bwMode="auto">
            <a:xfrm>
              <a:off x="274367" y="1325903"/>
              <a:ext cx="365756" cy="274569"/>
            </a:xfrm>
            <a:prstGeom prst="ellipse">
              <a:avLst/>
            </a:prstGeom>
            <a:solidFill>
              <a:srgbClr val="40008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-25000" dirty="0">
                <a:ln>
                  <a:noFill/>
                </a:ln>
                <a:solidFill>
                  <a:srgbClr val="FFFFFF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77338" y="1221764"/>
              <a:ext cx="3818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q</a:t>
              </a:r>
              <a:r>
                <a:rPr lang="en-US" baseline="-25000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0</a:t>
              </a:r>
              <a:endParaRPr lang="en-US" baseline="-25000" dirty="0">
                <a:solidFill>
                  <a:srgbClr val="FFFFFF"/>
                </a:solidFill>
                <a:latin typeface="Times New Roman"/>
                <a:cs typeface="Times New Roman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097318" y="2331732"/>
            <a:ext cx="384806" cy="378708"/>
            <a:chOff x="274367" y="1221764"/>
            <a:chExt cx="384806" cy="378708"/>
          </a:xfrm>
        </p:grpSpPr>
        <p:sp>
          <p:nvSpPr>
            <p:cNvPr id="77" name="Oval 76"/>
            <p:cNvSpPr/>
            <p:nvPr/>
          </p:nvSpPr>
          <p:spPr bwMode="auto">
            <a:xfrm>
              <a:off x="274367" y="1325903"/>
              <a:ext cx="365756" cy="274569"/>
            </a:xfrm>
            <a:prstGeom prst="ellipse">
              <a:avLst/>
            </a:prstGeom>
            <a:solidFill>
              <a:srgbClr val="40008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-25000" dirty="0">
                <a:ln>
                  <a:noFill/>
                </a:ln>
                <a:solidFill>
                  <a:srgbClr val="FFFFFF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77338" y="1221764"/>
              <a:ext cx="3818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q</a:t>
              </a:r>
              <a:r>
                <a:rPr lang="en-US" baseline="-25000" dirty="0">
                  <a:solidFill>
                    <a:srgbClr val="FFFFFF"/>
                  </a:solidFill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486390" y="1508781"/>
            <a:ext cx="384806" cy="378708"/>
            <a:chOff x="274367" y="1221764"/>
            <a:chExt cx="384806" cy="378708"/>
          </a:xfrm>
        </p:grpSpPr>
        <p:sp>
          <p:nvSpPr>
            <p:cNvPr id="80" name="Oval 79"/>
            <p:cNvSpPr/>
            <p:nvPr/>
          </p:nvSpPr>
          <p:spPr bwMode="auto">
            <a:xfrm>
              <a:off x="274367" y="1325903"/>
              <a:ext cx="365756" cy="274569"/>
            </a:xfrm>
            <a:prstGeom prst="ellipse">
              <a:avLst/>
            </a:prstGeom>
            <a:solidFill>
              <a:srgbClr val="40008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-25000" dirty="0">
                <a:ln>
                  <a:noFill/>
                </a:ln>
                <a:solidFill>
                  <a:srgbClr val="FFFFFF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77338" y="1221764"/>
              <a:ext cx="3818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q</a:t>
              </a:r>
              <a:r>
                <a:rPr lang="en-US" baseline="-25000" dirty="0">
                  <a:solidFill>
                    <a:srgbClr val="FFFFFF"/>
                  </a:solidFill>
                  <a:latin typeface="Times New Roman"/>
                  <a:cs typeface="Times New Roman"/>
                </a:rPr>
                <a:t>3</a:t>
              </a: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181365" y="3154683"/>
            <a:ext cx="384806" cy="378708"/>
            <a:chOff x="274367" y="1221764"/>
            <a:chExt cx="384806" cy="378708"/>
          </a:xfrm>
        </p:grpSpPr>
        <p:sp>
          <p:nvSpPr>
            <p:cNvPr id="86" name="Oval 85"/>
            <p:cNvSpPr/>
            <p:nvPr/>
          </p:nvSpPr>
          <p:spPr bwMode="auto">
            <a:xfrm>
              <a:off x="274367" y="1325903"/>
              <a:ext cx="365756" cy="274569"/>
            </a:xfrm>
            <a:prstGeom prst="ellipse">
              <a:avLst/>
            </a:prstGeom>
            <a:solidFill>
              <a:srgbClr val="40008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-25000" dirty="0">
                <a:ln>
                  <a:noFill/>
                </a:ln>
                <a:solidFill>
                  <a:srgbClr val="FFFFFF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77338" y="1221764"/>
              <a:ext cx="3818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q</a:t>
              </a:r>
              <a:r>
                <a:rPr lang="en-US" baseline="-25000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2</a:t>
              </a:r>
              <a:endParaRPr lang="en-US" baseline="-25000" dirty="0">
                <a:solidFill>
                  <a:srgbClr val="FFFFFF"/>
                </a:solidFill>
                <a:latin typeface="Times New Roman"/>
                <a:cs typeface="Times New Roman"/>
              </a:endParaRPr>
            </a:p>
          </p:txBody>
        </p:sp>
      </p:grpSp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594876"/>
              </p:ext>
            </p:extLst>
          </p:nvPr>
        </p:nvGraphicFramePr>
        <p:xfrm>
          <a:off x="3746281" y="497459"/>
          <a:ext cx="3843206" cy="606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9" name="Equation" r:id="rId4" imgW="1447800" imgH="228600" progId="Equation.3">
                  <p:embed/>
                </p:oleObj>
              </mc:Choice>
              <mc:Fallback>
                <p:oleObj name="Equation" r:id="rId4" imgW="14478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46281" y="497459"/>
                        <a:ext cx="3843206" cy="6068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Rectangle 88"/>
          <p:cNvSpPr/>
          <p:nvPr/>
        </p:nvSpPr>
        <p:spPr bwMode="auto">
          <a:xfrm>
            <a:off x="548684" y="3886195"/>
            <a:ext cx="3383243" cy="22859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097587" y="6172170"/>
            <a:ext cx="1223412" cy="5847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Formal Languages </a:t>
            </a:r>
          </a:p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and Automata, 5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Peter Linz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Jones &amp; Bartlett, 2012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912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" grpId="0" animBg="1"/>
      <p:bldP spid="69" grpId="0" animBg="1"/>
      <p:bldP spid="8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34" y="411163"/>
            <a:ext cx="2560337" cy="655637"/>
          </a:xfrm>
        </p:spPr>
        <p:txBody>
          <a:bodyPr/>
          <a:lstStyle/>
          <a:p>
            <a:pPr algn="r"/>
            <a:r>
              <a:rPr lang="en-US" dirty="0" smtClean="0"/>
              <a:t>NPDA for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Content Placeholder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193119"/>
              </p:ext>
            </p:extLst>
          </p:nvPr>
        </p:nvGraphicFramePr>
        <p:xfrm>
          <a:off x="3644184" y="502953"/>
          <a:ext cx="3945303" cy="611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6" name="Equation" r:id="rId3" imgW="1473200" imgH="228600" progId="Equation.3">
                  <p:embed/>
                </p:oleObj>
              </mc:Choice>
              <mc:Fallback>
                <p:oleObj name="Equation" r:id="rId3" imgW="1473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44184" y="502953"/>
                        <a:ext cx="3945303" cy="611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" name="Group 38"/>
          <p:cNvGrpSpPr/>
          <p:nvPr/>
        </p:nvGrpSpPr>
        <p:grpSpPr>
          <a:xfrm>
            <a:off x="274367" y="1234465"/>
            <a:ext cx="3566121" cy="3291804"/>
            <a:chOff x="2377464" y="1417342"/>
            <a:chExt cx="4297634" cy="4571950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4023366" y="1417342"/>
              <a:ext cx="914390" cy="457195"/>
            </a:xfrm>
            <a:prstGeom prst="roundRect">
              <a:avLst/>
            </a:prstGeom>
            <a:solidFill>
              <a:srgbClr val="008000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Start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Diamond 7"/>
            <p:cNvSpPr/>
            <p:nvPr/>
          </p:nvSpPr>
          <p:spPr bwMode="auto">
            <a:xfrm>
              <a:off x="3931927" y="2331733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560342" y="2423172"/>
              <a:ext cx="731512" cy="457194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Push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i="1" dirty="0" smtClean="0">
                  <a:latin typeface="Times New Roman"/>
                  <a:cs typeface="Times New Roman"/>
                </a:rPr>
                <a:t>a</a:t>
              </a:r>
              <a:endParaRPr kumimoji="0" lang="en-US" sz="9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cs typeface="Times New Roman"/>
              </a:endParaRPr>
            </a:p>
          </p:txBody>
        </p:sp>
        <p:cxnSp>
          <p:nvCxnSpPr>
            <p:cNvPr id="10" name="Straight Arrow Connector 9"/>
            <p:cNvCxnSpPr>
              <a:stCxn id="8" idx="3"/>
              <a:endCxn id="14" idx="1"/>
            </p:cNvCxnSpPr>
            <p:nvPr/>
          </p:nvCxnSpPr>
          <p:spPr bwMode="auto">
            <a:xfrm flipV="1">
              <a:off x="5029196" y="2651768"/>
              <a:ext cx="731511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1" name="Straight Arrow Connector 10"/>
            <p:cNvCxnSpPr>
              <a:stCxn id="8" idx="1"/>
              <a:endCxn id="9" idx="3"/>
            </p:cNvCxnSpPr>
            <p:nvPr/>
          </p:nvCxnSpPr>
          <p:spPr bwMode="auto">
            <a:xfrm flipH="1">
              <a:off x="3291854" y="2651769"/>
              <a:ext cx="640073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2" name="Straight Arrow Connector 11"/>
            <p:cNvCxnSpPr>
              <a:stCxn id="7" idx="2"/>
              <a:endCxn id="8" idx="0"/>
            </p:cNvCxnSpPr>
            <p:nvPr/>
          </p:nvCxnSpPr>
          <p:spPr bwMode="auto">
            <a:xfrm>
              <a:off x="4480561" y="1874537"/>
              <a:ext cx="1" cy="45719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" name="Elbow Connector 12"/>
            <p:cNvCxnSpPr>
              <a:stCxn id="9" idx="0"/>
            </p:cNvCxnSpPr>
            <p:nvPr/>
          </p:nvCxnSpPr>
          <p:spPr bwMode="auto">
            <a:xfrm rot="5400000" flipH="1" flipV="1">
              <a:off x="3520451" y="1463063"/>
              <a:ext cx="365756" cy="1554462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4" name="Rectangle 13"/>
            <p:cNvSpPr/>
            <p:nvPr/>
          </p:nvSpPr>
          <p:spPr bwMode="auto">
            <a:xfrm>
              <a:off x="5760707" y="2423171"/>
              <a:ext cx="731512" cy="457194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Push</a:t>
              </a:r>
            </a:p>
            <a:p>
              <a:pPr algn="ctr"/>
              <a:r>
                <a:rPr lang="en-US" sz="900" i="1" dirty="0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657610" y="2358934"/>
              <a:ext cx="375701" cy="3497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i="1" dirty="0" smtClean="0">
                  <a:latin typeface="Times New Roman"/>
                  <a:cs typeface="Times New Roman"/>
                </a:rPr>
                <a:t>a</a:t>
              </a:r>
              <a:endParaRPr lang="en-US" sz="900" i="1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029195" y="2358934"/>
              <a:ext cx="375701" cy="3497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i="1" dirty="0" smtClean="0">
                  <a:latin typeface="Times New Roman"/>
                  <a:cs typeface="Times New Roman"/>
                </a:rPr>
                <a:t>b</a:t>
              </a:r>
              <a:endParaRPr lang="en-US" sz="9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17" name="Elbow Connector 16"/>
            <p:cNvCxnSpPr>
              <a:stCxn id="14" idx="0"/>
            </p:cNvCxnSpPr>
            <p:nvPr/>
          </p:nvCxnSpPr>
          <p:spPr bwMode="auto">
            <a:xfrm rot="16200000" flipV="1">
              <a:off x="5120635" y="1417343"/>
              <a:ext cx="365755" cy="1645902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9" name="Oval 18"/>
            <p:cNvSpPr/>
            <p:nvPr/>
          </p:nvSpPr>
          <p:spPr bwMode="auto">
            <a:xfrm>
              <a:off x="3931927" y="4251952"/>
              <a:ext cx="182879" cy="137159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Diamond 19"/>
            <p:cNvSpPr/>
            <p:nvPr/>
          </p:nvSpPr>
          <p:spPr bwMode="auto">
            <a:xfrm>
              <a:off x="2377464" y="4160513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Rounded Rectangle 20"/>
            <p:cNvSpPr/>
            <p:nvPr/>
          </p:nvSpPr>
          <p:spPr bwMode="auto">
            <a:xfrm>
              <a:off x="5669268" y="5440658"/>
              <a:ext cx="914390" cy="457196"/>
            </a:xfrm>
            <a:prstGeom prst="roundRect">
              <a:avLst/>
            </a:prstGeom>
            <a:solidFill>
              <a:srgbClr val="0033CC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Accept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2" name="Straight Arrow Connector 21"/>
            <p:cNvCxnSpPr>
              <a:stCxn id="34" idx="3"/>
              <a:endCxn id="21" idx="1"/>
            </p:cNvCxnSpPr>
            <p:nvPr/>
          </p:nvCxnSpPr>
          <p:spPr bwMode="auto">
            <a:xfrm>
              <a:off x="5029196" y="5669256"/>
              <a:ext cx="64007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Diamond 22"/>
            <p:cNvSpPr/>
            <p:nvPr/>
          </p:nvSpPr>
          <p:spPr bwMode="auto">
            <a:xfrm>
              <a:off x="3931927" y="4160513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Diamond 23"/>
            <p:cNvSpPr/>
            <p:nvPr/>
          </p:nvSpPr>
          <p:spPr bwMode="auto">
            <a:xfrm>
              <a:off x="5577829" y="4160513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5" name="Straight Arrow Connector 24"/>
            <p:cNvCxnSpPr>
              <a:endCxn id="23" idx="0"/>
            </p:cNvCxnSpPr>
            <p:nvPr/>
          </p:nvCxnSpPr>
          <p:spPr bwMode="auto">
            <a:xfrm>
              <a:off x="4480561" y="3703317"/>
              <a:ext cx="1" cy="45719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Arrow Connector 25"/>
            <p:cNvCxnSpPr>
              <a:stCxn id="23" idx="1"/>
              <a:endCxn id="20" idx="3"/>
            </p:cNvCxnSpPr>
            <p:nvPr/>
          </p:nvCxnSpPr>
          <p:spPr bwMode="auto">
            <a:xfrm flipH="1">
              <a:off x="3474733" y="4480549"/>
              <a:ext cx="45719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3657610" y="4141994"/>
              <a:ext cx="375701" cy="3497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i="1" dirty="0" smtClean="0">
                  <a:latin typeface="Times New Roman"/>
                  <a:cs typeface="Times New Roman"/>
                </a:rPr>
                <a:t>a</a:t>
              </a:r>
              <a:endParaRPr lang="en-US" sz="9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28" name="Straight Arrow Connector 27"/>
            <p:cNvCxnSpPr>
              <a:stCxn id="23" idx="3"/>
              <a:endCxn id="24" idx="1"/>
            </p:cNvCxnSpPr>
            <p:nvPr/>
          </p:nvCxnSpPr>
          <p:spPr bwMode="auto">
            <a:xfrm>
              <a:off x="5029196" y="4480549"/>
              <a:ext cx="548633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9" name="TextBox 28"/>
            <p:cNvSpPr txBox="1"/>
            <p:nvPr/>
          </p:nvSpPr>
          <p:spPr>
            <a:xfrm>
              <a:off x="5029195" y="4141995"/>
              <a:ext cx="375701" cy="3497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i="1" dirty="0" smtClean="0">
                  <a:latin typeface="Times New Roman"/>
                  <a:cs typeface="Times New Roman"/>
                </a:rPr>
                <a:t>b</a:t>
              </a:r>
              <a:endParaRPr lang="en-US" sz="9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30" name="Elbow Connector 29"/>
            <p:cNvCxnSpPr>
              <a:stCxn id="20" idx="0"/>
            </p:cNvCxnSpPr>
            <p:nvPr/>
          </p:nvCxnSpPr>
          <p:spPr bwMode="auto">
            <a:xfrm rot="5400000" flipH="1" flipV="1">
              <a:off x="3474732" y="3154684"/>
              <a:ext cx="457196" cy="1554462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1" name="Elbow Connector 30"/>
            <p:cNvCxnSpPr>
              <a:stCxn id="24" idx="0"/>
            </p:cNvCxnSpPr>
            <p:nvPr/>
          </p:nvCxnSpPr>
          <p:spPr bwMode="auto">
            <a:xfrm rot="16200000" flipV="1">
              <a:off x="5074915" y="3108963"/>
              <a:ext cx="457196" cy="1645903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2" name="TextBox 31"/>
            <p:cNvSpPr txBox="1"/>
            <p:nvPr/>
          </p:nvSpPr>
          <p:spPr>
            <a:xfrm>
              <a:off x="2651782" y="3821959"/>
              <a:ext cx="375701" cy="3497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i="1" dirty="0" smtClean="0">
                  <a:latin typeface="Times New Roman"/>
                  <a:cs typeface="Times New Roman"/>
                </a:rPr>
                <a:t>a</a:t>
              </a:r>
              <a:endParaRPr lang="en-US" sz="900" i="1" dirty="0">
                <a:latin typeface="Times New Roman"/>
                <a:cs typeface="Times New Roman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126463" y="3821959"/>
              <a:ext cx="375701" cy="3497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i="1" dirty="0" smtClean="0">
                  <a:latin typeface="Times New Roman"/>
                  <a:cs typeface="Times New Roman"/>
                </a:rPr>
                <a:t>b</a:t>
              </a:r>
              <a:endParaRPr lang="en-US" sz="900" i="1" dirty="0">
                <a:latin typeface="Times New Roman"/>
                <a:cs typeface="Times New Roman"/>
              </a:endParaRPr>
            </a:p>
          </p:txBody>
        </p:sp>
        <p:sp>
          <p:nvSpPr>
            <p:cNvPr id="34" name="Diamond 33"/>
            <p:cNvSpPr/>
            <p:nvPr/>
          </p:nvSpPr>
          <p:spPr bwMode="auto">
            <a:xfrm>
              <a:off x="3931927" y="5349220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5" name="Straight Arrow Connector 34"/>
            <p:cNvCxnSpPr>
              <a:stCxn id="23" idx="2"/>
              <a:endCxn id="34" idx="0"/>
            </p:cNvCxnSpPr>
            <p:nvPr/>
          </p:nvCxnSpPr>
          <p:spPr bwMode="auto">
            <a:xfrm>
              <a:off x="4480562" y="4800585"/>
              <a:ext cx="0" cy="54863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6" name="TextBox 35"/>
            <p:cNvSpPr txBox="1"/>
            <p:nvPr/>
          </p:nvSpPr>
          <p:spPr>
            <a:xfrm>
              <a:off x="5029195" y="5349219"/>
              <a:ext cx="365698" cy="3497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i="1" dirty="0" smtClean="0">
                  <a:latin typeface="Times New Roman"/>
                  <a:cs typeface="Times New Roman"/>
                </a:rPr>
                <a:t>z</a:t>
              </a:r>
              <a:endParaRPr lang="en-US" sz="900" i="1" dirty="0">
                <a:latin typeface="Times New Roman"/>
                <a:cs typeface="Times New Roman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480561" y="4800584"/>
              <a:ext cx="372509" cy="3497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i="1" dirty="0" err="1" smtClean="0">
                  <a:latin typeface="Times New Roman"/>
                  <a:cs typeface="Times New Roman"/>
                </a:rPr>
                <a:t>λ</a:t>
              </a:r>
              <a:endParaRPr lang="en-US" sz="9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38" name="Straight Connector 37"/>
            <p:cNvCxnSpPr>
              <a:stCxn id="8" idx="2"/>
            </p:cNvCxnSpPr>
            <p:nvPr/>
          </p:nvCxnSpPr>
          <p:spPr bwMode="auto">
            <a:xfrm flipH="1">
              <a:off x="4480561" y="2971805"/>
              <a:ext cx="1" cy="73151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0" name="TextBox 39"/>
          <p:cNvSpPr txBox="1"/>
          <p:nvPr/>
        </p:nvSpPr>
        <p:spPr>
          <a:xfrm>
            <a:off x="1005879" y="4632393"/>
            <a:ext cx="2293283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dirty="0">
                <a:latin typeface="Times New Roman"/>
                <a:cs typeface="Times New Roman"/>
              </a:rPr>
              <a:t> = </a:t>
            </a:r>
            <a:r>
              <a:rPr lang="en-US" sz="2000" dirty="0" smtClean="0">
                <a:latin typeface="Times New Roman"/>
                <a:cs typeface="Times New Roman"/>
              </a:rPr>
              <a:t>{</a:t>
            </a:r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 smtClean="0">
                <a:latin typeface="Times New Roman"/>
                <a:cs typeface="Times New Roman"/>
              </a:rPr>
              <a:t>0</a:t>
            </a:r>
            <a:r>
              <a:rPr lang="en-US" sz="2000" dirty="0">
                <a:latin typeface="Times New Roman"/>
                <a:cs typeface="Times New Roman"/>
              </a:rPr>
              <a:t>,</a:t>
            </a:r>
            <a:r>
              <a:rPr lang="en-US" sz="2000" baseline="-25000" dirty="0">
                <a:latin typeface="Times New Roman"/>
                <a:cs typeface="Times New Roman"/>
              </a:rPr>
              <a:t> </a:t>
            </a:r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latin typeface="Times New Roman"/>
                <a:cs typeface="Times New Roman"/>
              </a:rPr>
              <a:t>1</a:t>
            </a:r>
            <a:r>
              <a:rPr lang="en-US" sz="2000" dirty="0">
                <a:latin typeface="Times New Roman"/>
                <a:cs typeface="Times New Roman"/>
              </a:rPr>
              <a:t>,</a:t>
            </a:r>
            <a:r>
              <a:rPr lang="en-US" sz="2000" baseline="-25000" dirty="0">
                <a:latin typeface="Times New Roman"/>
                <a:cs typeface="Times New Roman"/>
              </a:rPr>
              <a:t> </a:t>
            </a:r>
            <a:r>
              <a:rPr lang="en-US" sz="2000" i="1" dirty="0" smtClean="0">
                <a:latin typeface="Times New Roman"/>
                <a:cs typeface="Times New Roman"/>
              </a:rPr>
              <a:t>q</a:t>
            </a:r>
            <a:r>
              <a:rPr lang="en-US" sz="2000" baseline="-25000" dirty="0" smtClean="0">
                <a:latin typeface="Times New Roman"/>
                <a:cs typeface="Times New Roman"/>
              </a:rPr>
              <a:t>2</a:t>
            </a:r>
            <a:r>
              <a:rPr lang="en-US" sz="2000" dirty="0" smtClean="0">
                <a:latin typeface="Times New Roman"/>
                <a:cs typeface="Times New Roman"/>
              </a:rPr>
              <a:t>}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l-GR" sz="2000" dirty="0" smtClean="0">
                <a:latin typeface="Times New Roman"/>
                <a:cs typeface="Times New Roman"/>
              </a:rPr>
              <a:t>Σ</a:t>
            </a:r>
            <a:r>
              <a:rPr lang="en-US" sz="2000" dirty="0" smtClean="0">
                <a:latin typeface="Times New Roman"/>
                <a:cs typeface="Times New Roman"/>
              </a:rPr>
              <a:t> = {</a:t>
            </a:r>
            <a:r>
              <a:rPr lang="en-US" sz="2000" i="1" dirty="0">
                <a:latin typeface="Times New Roman"/>
                <a:cs typeface="Times New Roman"/>
              </a:rPr>
              <a:t>a</a:t>
            </a:r>
            <a:r>
              <a:rPr lang="en-US" sz="2000" dirty="0">
                <a:latin typeface="Times New Roman"/>
                <a:cs typeface="Times New Roman"/>
              </a:rPr>
              <a:t>, </a:t>
            </a:r>
            <a:r>
              <a:rPr lang="en-US" sz="2000" i="1" dirty="0">
                <a:latin typeface="Times New Roman"/>
                <a:cs typeface="Times New Roman"/>
              </a:rPr>
              <a:t>b</a:t>
            </a:r>
            <a:r>
              <a:rPr lang="en-US" sz="2000" dirty="0" smtClean="0">
                <a:latin typeface="Times New Roman"/>
                <a:cs typeface="Times New Roman"/>
              </a:rPr>
              <a:t>}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dirty="0" smtClean="0">
                <a:latin typeface="Times New Roman"/>
                <a:cs typeface="Times New Roman"/>
                <a:sym typeface="Symbol" panose="05050102010706020507" pitchFamily="18" charset="2"/>
              </a:rPr>
              <a:t> </a:t>
            </a:r>
            <a:r>
              <a:rPr lang="en-US" sz="2000" dirty="0" smtClean="0">
                <a:latin typeface="Times New Roman"/>
                <a:cs typeface="Times New Roman"/>
              </a:rPr>
              <a:t>= {</a:t>
            </a:r>
            <a:r>
              <a:rPr lang="en-US" sz="2000" i="1" dirty="0" smtClean="0">
                <a:latin typeface="Times New Roman"/>
                <a:cs typeface="Times New Roman"/>
              </a:rPr>
              <a:t>a</a:t>
            </a:r>
            <a:r>
              <a:rPr lang="en-US" sz="2000" dirty="0" smtClean="0">
                <a:latin typeface="Times New Roman"/>
                <a:cs typeface="Times New Roman"/>
              </a:rPr>
              <a:t>, </a:t>
            </a:r>
            <a:r>
              <a:rPr lang="en-US" sz="2000" i="1" dirty="0" smtClean="0">
                <a:latin typeface="Times New Roman"/>
                <a:cs typeface="Times New Roman"/>
              </a:rPr>
              <a:t>b</a:t>
            </a:r>
            <a:r>
              <a:rPr lang="en-US" sz="2000" dirty="0" smtClean="0">
                <a:latin typeface="Times New Roman"/>
                <a:cs typeface="Times New Roman"/>
              </a:rPr>
              <a:t>, </a:t>
            </a:r>
            <a:r>
              <a:rPr lang="en-US" sz="2000" i="1" dirty="0">
                <a:latin typeface="Times New Roman"/>
                <a:cs typeface="Times New Roman"/>
              </a:rPr>
              <a:t>z</a:t>
            </a:r>
            <a:r>
              <a:rPr lang="en-US" sz="2000" dirty="0" smtClean="0">
                <a:latin typeface="Times New Roman"/>
                <a:cs typeface="Times New Roman"/>
              </a:rPr>
              <a:t>}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dirty="0"/>
              <a:t>stack start symbol  </a:t>
            </a:r>
            <a:r>
              <a:rPr lang="en-US" sz="2000" dirty="0" smtClean="0">
                <a:latin typeface="Times New Roman"/>
                <a:cs typeface="Times New Roman"/>
              </a:rPr>
              <a:t>= </a:t>
            </a:r>
            <a:r>
              <a:rPr lang="en-US" sz="2000" i="1" dirty="0">
                <a:latin typeface="Times New Roman"/>
                <a:cs typeface="Times New Roman"/>
              </a:rPr>
              <a:t>z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i="1" dirty="0">
                <a:latin typeface="Times New Roman"/>
                <a:cs typeface="Times New Roman"/>
              </a:rPr>
              <a:t>F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= {</a:t>
            </a:r>
            <a:r>
              <a:rPr lang="en-US" sz="2000" i="1" dirty="0" smtClean="0">
                <a:latin typeface="Times New Roman"/>
                <a:cs typeface="Times New Roman"/>
              </a:rPr>
              <a:t>q</a:t>
            </a:r>
            <a:r>
              <a:rPr lang="en-US" sz="2000" baseline="-25000" dirty="0" smtClean="0">
                <a:latin typeface="Times New Roman"/>
                <a:cs typeface="Times New Roman"/>
              </a:rPr>
              <a:t>2</a:t>
            </a:r>
            <a:r>
              <a:rPr lang="en-US" sz="2000" dirty="0" smtClean="0">
                <a:latin typeface="Times New Roman"/>
                <a:cs typeface="Times New Roman"/>
              </a:rPr>
              <a:t>}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1" name="Content Placeholder 2"/>
          <p:cNvSpPr>
            <a:spLocks noGrp="1"/>
          </p:cNvSpPr>
          <p:nvPr>
            <p:ph idx="1"/>
          </p:nvPr>
        </p:nvSpPr>
        <p:spPr>
          <a:xfrm>
            <a:off x="3931926" y="1295400"/>
            <a:ext cx="4754873" cy="4835525"/>
          </a:xfrm>
        </p:spPr>
        <p:txBody>
          <a:bodyPr/>
          <a:lstStyle/>
          <a:p>
            <a:r>
              <a:rPr lang="en-US" dirty="0" smtClean="0"/>
              <a:t>Push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onto the stack: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Guess the string middle:</a:t>
            </a:r>
          </a:p>
          <a:p>
            <a:endParaRPr lang="en-US" dirty="0"/>
          </a:p>
          <a:p>
            <a:r>
              <a:rPr lang="en-US" dirty="0" smtClean="0"/>
              <a:t>Match input </a:t>
            </a:r>
            <a:r>
              <a:rPr lang="en-US" i="1" dirty="0" err="1" smtClean="0">
                <a:latin typeface="Times New Roman"/>
                <a:cs typeface="Times New Roman"/>
              </a:rPr>
              <a:t>w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R</a:t>
            </a:r>
            <a:r>
              <a:rPr lang="en-US" dirty="0" smtClean="0"/>
              <a:t> vs. stack:</a:t>
            </a:r>
          </a:p>
          <a:p>
            <a:endParaRPr lang="en-US" dirty="0"/>
          </a:p>
          <a:p>
            <a:r>
              <a:rPr lang="en-US" dirty="0" smtClean="0"/>
              <a:t>Successful match: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663439" y="1783098"/>
            <a:ext cx="21575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aa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altLang="en-US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b, 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altLang="en-US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63439" y="3794756"/>
            <a:ext cx="20649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= { (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altLang="en-US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63439" y="4855882"/>
            <a:ext cx="20649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663439" y="5833616"/>
            <a:ext cx="20649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2468903" y="1143025"/>
            <a:ext cx="384806" cy="378708"/>
            <a:chOff x="274367" y="1221764"/>
            <a:chExt cx="384806" cy="378708"/>
          </a:xfrm>
        </p:grpSpPr>
        <p:sp>
          <p:nvSpPr>
            <p:cNvPr id="47" name="Oval 46"/>
            <p:cNvSpPr/>
            <p:nvPr/>
          </p:nvSpPr>
          <p:spPr bwMode="auto">
            <a:xfrm>
              <a:off x="274367" y="1325903"/>
              <a:ext cx="365756" cy="274569"/>
            </a:xfrm>
            <a:prstGeom prst="ellipse">
              <a:avLst/>
            </a:prstGeom>
            <a:solidFill>
              <a:srgbClr val="40008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-25000" dirty="0">
                <a:ln>
                  <a:noFill/>
                </a:ln>
                <a:solidFill>
                  <a:srgbClr val="FFFFFF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77338" y="1221764"/>
              <a:ext cx="3818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q</a:t>
              </a:r>
              <a:r>
                <a:rPr lang="en-US" baseline="-25000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0</a:t>
              </a:r>
              <a:endParaRPr lang="en-US" baseline="-25000" dirty="0">
                <a:solidFill>
                  <a:srgbClr val="FFFFFF"/>
                </a:solidFill>
                <a:latin typeface="Times New Roman"/>
                <a:cs typeface="Times New Roman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840488" y="4056121"/>
            <a:ext cx="384806" cy="378708"/>
            <a:chOff x="274367" y="1221764"/>
            <a:chExt cx="384806" cy="378708"/>
          </a:xfrm>
        </p:grpSpPr>
        <p:sp>
          <p:nvSpPr>
            <p:cNvPr id="50" name="Oval 49"/>
            <p:cNvSpPr/>
            <p:nvPr/>
          </p:nvSpPr>
          <p:spPr bwMode="auto">
            <a:xfrm>
              <a:off x="274367" y="1325903"/>
              <a:ext cx="365756" cy="274569"/>
            </a:xfrm>
            <a:prstGeom prst="ellipse">
              <a:avLst/>
            </a:prstGeom>
            <a:solidFill>
              <a:srgbClr val="40008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-25000" dirty="0">
                <a:ln>
                  <a:noFill/>
                </a:ln>
                <a:solidFill>
                  <a:srgbClr val="FFFFFF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77338" y="1221764"/>
              <a:ext cx="3818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q</a:t>
              </a:r>
              <a:r>
                <a:rPr lang="en-US" baseline="-25000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2</a:t>
              </a:r>
              <a:endParaRPr lang="en-US" baseline="-25000" dirty="0">
                <a:solidFill>
                  <a:srgbClr val="FFFFFF"/>
                </a:solidFill>
                <a:latin typeface="Times New Roman"/>
                <a:cs typeface="Times New Roman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554513" y="2880366"/>
            <a:ext cx="384806" cy="378708"/>
            <a:chOff x="274367" y="1221764"/>
            <a:chExt cx="384806" cy="378708"/>
          </a:xfrm>
        </p:grpSpPr>
        <p:sp>
          <p:nvSpPr>
            <p:cNvPr id="53" name="Oval 52"/>
            <p:cNvSpPr/>
            <p:nvPr/>
          </p:nvSpPr>
          <p:spPr bwMode="auto">
            <a:xfrm>
              <a:off x="274367" y="1325903"/>
              <a:ext cx="365756" cy="274569"/>
            </a:xfrm>
            <a:prstGeom prst="ellipse">
              <a:avLst/>
            </a:prstGeom>
            <a:solidFill>
              <a:srgbClr val="40008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-25000" dirty="0">
                <a:ln>
                  <a:noFill/>
                </a:ln>
                <a:solidFill>
                  <a:srgbClr val="FFFFFF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77338" y="1221764"/>
              <a:ext cx="3818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q</a:t>
              </a:r>
              <a:r>
                <a:rPr lang="en-US" baseline="-25000" dirty="0">
                  <a:solidFill>
                    <a:srgbClr val="FFFFFF"/>
                  </a:solidFill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53743" y="2388045"/>
            <a:ext cx="754533" cy="338554"/>
            <a:chOff x="1653743" y="2388045"/>
            <a:chExt cx="754533" cy="338554"/>
          </a:xfrm>
        </p:grpSpPr>
        <p:sp>
          <p:nvSpPr>
            <p:cNvPr id="56" name="Oval 55"/>
            <p:cNvSpPr/>
            <p:nvPr/>
          </p:nvSpPr>
          <p:spPr bwMode="auto">
            <a:xfrm>
              <a:off x="1659061" y="2426027"/>
              <a:ext cx="731512" cy="274569"/>
            </a:xfrm>
            <a:prstGeom prst="ellipse">
              <a:avLst/>
            </a:prstGeom>
            <a:solidFill>
              <a:srgbClr val="40008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-25000" dirty="0">
                <a:ln>
                  <a:noFill/>
                </a:ln>
                <a:solidFill>
                  <a:srgbClr val="FFFFFF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653743" y="2388045"/>
              <a:ext cx="7545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  <a:latin typeface="Times New Roman"/>
                  <a:cs typeface="Times New Roman"/>
                </a:rPr>
                <a:t>Guess!</a:t>
              </a:r>
              <a:endParaRPr lang="en-US" baseline="-25000" dirty="0">
                <a:solidFill>
                  <a:srgbClr val="FFFFFF"/>
                </a:solidFill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4823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Instantaneous Description of a PDA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any time, the relevant factors of a PDA are represented by the triplet 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q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u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q</a:t>
            </a:r>
            <a:r>
              <a:rPr lang="en-US" dirty="0" smtClean="0"/>
              <a:t> the current state of the control unit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the unread part of the input string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u</a:t>
            </a:r>
            <a:r>
              <a:rPr lang="en-US" dirty="0" smtClean="0"/>
              <a:t> the current contents of the stack </a:t>
            </a:r>
            <a:br>
              <a:rPr lang="en-US" dirty="0" smtClean="0"/>
            </a:br>
            <a:r>
              <a:rPr lang="en-US" dirty="0" smtClean="0"/>
              <a:t>   (the leftmost symbol is the top of stack)</a:t>
            </a:r>
          </a:p>
          <a:p>
            <a:pPr lvl="5"/>
            <a:endParaRPr lang="en-US" dirty="0"/>
          </a:p>
          <a:p>
            <a:r>
              <a:rPr lang="en-US" dirty="0" smtClean="0"/>
              <a:t>Use the symbol     to denote a move: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and only if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Picture 5" descr="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171" y="4251951"/>
            <a:ext cx="353460" cy="323650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2834659" y="4526268"/>
            <a:ext cx="3364272" cy="461665"/>
            <a:chOff x="1920269" y="4617707"/>
            <a:chExt cx="3364272" cy="461665"/>
          </a:xfrm>
        </p:grpSpPr>
        <p:sp>
          <p:nvSpPr>
            <p:cNvPr id="7" name="TextBox 6"/>
            <p:cNvSpPr txBox="1"/>
            <p:nvPr/>
          </p:nvSpPr>
          <p:spPr>
            <a:xfrm>
              <a:off x="1920269" y="4617707"/>
              <a:ext cx="33642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(</a:t>
              </a:r>
              <a:r>
                <a:rPr lang="en-US" sz="2400" i="1" dirty="0" smtClean="0">
                  <a:latin typeface="Times New Roman"/>
                  <a:cs typeface="Times New Roman"/>
                </a:rPr>
                <a:t>q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1</a:t>
              </a:r>
              <a:r>
                <a:rPr lang="en-US" sz="2400" dirty="0" smtClean="0">
                  <a:latin typeface="Times New Roman"/>
                  <a:cs typeface="Times New Roman"/>
                </a:rPr>
                <a:t>,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aw</a:t>
              </a:r>
              <a:r>
                <a:rPr lang="en-US" sz="2400" dirty="0" smtClean="0">
                  <a:latin typeface="Times New Roman"/>
                  <a:cs typeface="Times New Roman"/>
                </a:rPr>
                <a:t>, </a:t>
              </a:r>
              <a:r>
                <a:rPr lang="en-US" sz="2400" i="1" dirty="0" err="1" smtClean="0">
                  <a:latin typeface="Times New Roman"/>
                  <a:cs typeface="Times New Roman"/>
                </a:rPr>
                <a:t>bx</a:t>
              </a:r>
              <a:r>
                <a:rPr lang="en-US" sz="2400" dirty="0" smtClean="0">
                  <a:latin typeface="Times New Roman"/>
                  <a:cs typeface="Times New Roman"/>
                </a:rPr>
                <a:t>)      (</a:t>
              </a:r>
              <a:r>
                <a:rPr lang="en-US" sz="2400" i="1" dirty="0" smtClean="0">
                  <a:latin typeface="Times New Roman"/>
                  <a:cs typeface="Times New Roman"/>
                </a:rPr>
                <a:t>q</a:t>
              </a:r>
              <a:r>
                <a:rPr lang="en-US" sz="2400" baseline="-25000" dirty="0">
                  <a:latin typeface="Times New Roman"/>
                  <a:cs typeface="Times New Roman"/>
                </a:rPr>
                <a:t>2</a:t>
              </a:r>
              <a:r>
                <a:rPr lang="en-US" sz="2400" dirty="0" smtClean="0">
                  <a:latin typeface="Times New Roman"/>
                  <a:cs typeface="Times New Roman"/>
                </a:rPr>
                <a:t>,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w</a:t>
              </a:r>
              <a:r>
                <a:rPr lang="en-US" sz="2400" dirty="0" smtClean="0">
                  <a:latin typeface="Times New Roman"/>
                  <a:cs typeface="Times New Roman"/>
                </a:rPr>
                <a:t>, </a:t>
              </a:r>
              <a:r>
                <a:rPr lang="en-US" sz="2400" i="1" dirty="0" err="1" smtClean="0">
                  <a:latin typeface="Times New Roman"/>
                  <a:cs typeface="Times New Roman"/>
                </a:rPr>
                <a:t>yx</a:t>
              </a:r>
              <a:r>
                <a:rPr lang="en-US" sz="2400" dirty="0" smtClean="0">
                  <a:latin typeface="Times New Roman"/>
                  <a:cs typeface="Times New Roman"/>
                </a:rPr>
                <a:t>)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pic>
          <p:nvPicPr>
            <p:cNvPr id="8" name="Picture 7" descr="T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74732" y="4709146"/>
              <a:ext cx="353460" cy="323650"/>
            </a:xfrm>
            <a:prstGeom prst="rect">
              <a:avLst/>
            </a:prstGeom>
          </p:spPr>
        </p:pic>
      </p:grp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348439"/>
              </p:ext>
            </p:extLst>
          </p:nvPr>
        </p:nvGraphicFramePr>
        <p:xfrm>
          <a:off x="3200415" y="5440658"/>
          <a:ext cx="2571722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9" name="Equation" r:id="rId4" imgW="1143000" imgH="203200" progId="Equation.3">
                  <p:embed/>
                </p:oleObj>
              </mc:Choice>
              <mc:Fallback>
                <p:oleObj name="Equation" r:id="rId4" imgW="11430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0415" y="5440658"/>
                        <a:ext cx="2571722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9641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val 32"/>
          <p:cNvSpPr/>
          <p:nvPr/>
        </p:nvSpPr>
        <p:spPr bwMode="auto">
          <a:xfrm>
            <a:off x="6583658" y="2331732"/>
            <a:ext cx="1737341" cy="365756"/>
          </a:xfrm>
          <a:prstGeom prst="ellipse">
            <a:avLst/>
          </a:prstGeom>
          <a:solidFill>
            <a:srgbClr val="FFFFC2"/>
          </a:solidFill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914440" y="411513"/>
            <a:ext cx="7406559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smtClean="0"/>
              <a:t>NPDA for                                    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graphicFrame>
        <p:nvGraphicFramePr>
          <p:cNvPr id="6" name="Content Placeholder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949805"/>
              </p:ext>
            </p:extLst>
          </p:nvPr>
        </p:nvGraphicFramePr>
        <p:xfrm>
          <a:off x="3004111" y="502953"/>
          <a:ext cx="3945303" cy="611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4" name="Equation" r:id="rId3" imgW="1473200" imgH="228600" progId="Equation.3">
                  <p:embed/>
                </p:oleObj>
              </mc:Choice>
              <mc:Fallback>
                <p:oleObj name="Equation" r:id="rId3" imgW="1473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04111" y="502953"/>
                        <a:ext cx="3945303" cy="611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65806" y="1295400"/>
            <a:ext cx="4754873" cy="4835525"/>
          </a:xfrm>
        </p:spPr>
        <p:txBody>
          <a:bodyPr/>
          <a:lstStyle/>
          <a:p>
            <a:r>
              <a:rPr lang="en-US" dirty="0" smtClean="0"/>
              <a:t>Push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onto the stack: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Guess the string middle:</a:t>
            </a:r>
          </a:p>
          <a:p>
            <a:endParaRPr lang="en-US" dirty="0"/>
          </a:p>
          <a:p>
            <a:r>
              <a:rPr lang="en-US" dirty="0" smtClean="0"/>
              <a:t>Match input </a:t>
            </a:r>
            <a:r>
              <a:rPr lang="en-US" i="1" dirty="0" err="1" smtClean="0">
                <a:latin typeface="Times New Roman"/>
                <a:cs typeface="Times New Roman"/>
              </a:rPr>
              <a:t>w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R</a:t>
            </a:r>
            <a:r>
              <a:rPr lang="en-US" dirty="0" smtClean="0"/>
              <a:t> vs. stack:</a:t>
            </a:r>
          </a:p>
          <a:p>
            <a:endParaRPr lang="en-US" dirty="0"/>
          </a:p>
          <a:p>
            <a:r>
              <a:rPr lang="en-US" dirty="0" smtClean="0"/>
              <a:t>Successful match: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97319" y="1783098"/>
            <a:ext cx="21575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aa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altLang="en-US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b, 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altLang="en-US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err="1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7319" y="3794756"/>
            <a:ext cx="20649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= { (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altLang="en-US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7319" y="4855882"/>
            <a:ext cx="20649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97319" y="5833616"/>
            <a:ext cx="20649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i="1" dirty="0">
                <a:solidFill>
                  <a:srgbClr val="000000"/>
                </a:solidFill>
                <a:latin typeface="Times New Roman"/>
                <a:cs typeface="Times New Roman"/>
              </a:rPr>
              <a:t>δ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</a:t>
            </a:r>
            <a:r>
              <a:rPr lang="en-US" altLang="en-US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= { (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altLang="en-US" i="1" dirty="0" smtClean="0">
                <a:solidFill>
                  <a:srgbClr val="000000"/>
                </a:solidFill>
                <a:latin typeface="Times New Roman"/>
                <a:cs typeface="Times New Roman"/>
                <a:sym typeface="Symbol" panose="05050102010706020507" pitchFamily="18" charset="2"/>
              </a:rPr>
              <a:t>z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}</a:t>
            </a:r>
            <a:endParaRPr lang="en-US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4937756" y="1382988"/>
            <a:ext cx="3833877" cy="2246769"/>
            <a:chOff x="4937756" y="1382988"/>
            <a:chExt cx="3833877" cy="2246769"/>
          </a:xfrm>
        </p:grpSpPr>
        <p:grpSp>
          <p:nvGrpSpPr>
            <p:cNvPr id="22" name="Group 21"/>
            <p:cNvGrpSpPr/>
            <p:nvPr/>
          </p:nvGrpSpPr>
          <p:grpSpPr>
            <a:xfrm>
              <a:off x="5279523" y="1672886"/>
              <a:ext cx="3041476" cy="1938992"/>
              <a:chOff x="4937756" y="1417342"/>
              <a:chExt cx="3041476" cy="193899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37756" y="1417342"/>
                <a:ext cx="3041476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Times New Roman"/>
                    <a:cs typeface="Times New Roman"/>
                  </a:rPr>
                  <a:t>(</a:t>
                </a:r>
                <a:r>
                  <a:rPr lang="en-US" sz="2000" i="1" dirty="0" smtClean="0">
                    <a:latin typeface="Times New Roman"/>
                    <a:cs typeface="Times New Roman"/>
                  </a:rPr>
                  <a:t>q</a:t>
                </a:r>
                <a:r>
                  <a:rPr lang="en-US" sz="2000" baseline="-25000" dirty="0" smtClean="0">
                    <a:latin typeface="Times New Roman"/>
                    <a:cs typeface="Times New Roman"/>
                  </a:rPr>
                  <a:t>0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err="1" smtClean="0">
                    <a:latin typeface="Times New Roman"/>
                    <a:cs typeface="Times New Roman"/>
                  </a:rPr>
                  <a:t>abba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smtClean="0">
                    <a:latin typeface="Times New Roman"/>
                    <a:cs typeface="Times New Roman"/>
                  </a:rPr>
                  <a:t>z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)     (</a:t>
                </a:r>
                <a:r>
                  <a:rPr lang="en-US" sz="2000" i="1" dirty="0" smtClean="0">
                    <a:latin typeface="Times New Roman"/>
                    <a:cs typeface="Times New Roman"/>
                  </a:rPr>
                  <a:t>q</a:t>
                </a:r>
                <a:r>
                  <a:rPr lang="en-US" sz="2000" baseline="-25000" dirty="0">
                    <a:latin typeface="Times New Roman"/>
                    <a:cs typeface="Times New Roman"/>
                  </a:rPr>
                  <a:t>0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err="1" smtClean="0">
                    <a:latin typeface="Times New Roman"/>
                    <a:cs typeface="Times New Roman"/>
                  </a:rPr>
                  <a:t>bba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err="1" smtClean="0">
                    <a:latin typeface="Times New Roman"/>
                    <a:cs typeface="Times New Roman"/>
                  </a:rPr>
                  <a:t>az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)</a:t>
                </a:r>
                <a:br>
                  <a:rPr lang="en-US" sz="2000" dirty="0" smtClean="0">
                    <a:latin typeface="Times New Roman"/>
                    <a:cs typeface="Times New Roman"/>
                  </a:rPr>
                </a:br>
                <a:r>
                  <a:rPr lang="en-US" sz="2000" dirty="0" smtClean="0">
                    <a:latin typeface="Times New Roman"/>
                    <a:cs typeface="Times New Roman"/>
                  </a:rPr>
                  <a:t>                         (</a:t>
                </a:r>
                <a:r>
                  <a:rPr lang="en-US" sz="2000" i="1" dirty="0">
                    <a:latin typeface="Times New Roman"/>
                    <a:cs typeface="Times New Roman"/>
                  </a:rPr>
                  <a:t>q</a:t>
                </a:r>
                <a:r>
                  <a:rPr lang="en-US" sz="2000" baseline="-25000" dirty="0">
                    <a:latin typeface="Times New Roman"/>
                    <a:cs typeface="Times New Roman"/>
                  </a:rPr>
                  <a:t>0</a:t>
                </a:r>
                <a:r>
                  <a:rPr lang="en-US" sz="2000" dirty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err="1" smtClean="0">
                    <a:latin typeface="Times New Roman"/>
                    <a:cs typeface="Times New Roman"/>
                  </a:rPr>
                  <a:t>ba</a:t>
                </a:r>
                <a:r>
                  <a:rPr lang="en-US" sz="2000" dirty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err="1" smtClean="0">
                    <a:latin typeface="Times New Roman"/>
                    <a:cs typeface="Times New Roman"/>
                  </a:rPr>
                  <a:t>baz</a:t>
                </a:r>
                <a:r>
                  <a:rPr lang="en-US" sz="2000" dirty="0">
                    <a:latin typeface="Times New Roman"/>
                    <a:cs typeface="Times New Roman"/>
                  </a:rPr>
                  <a:t>)</a:t>
                </a:r>
                <a:br>
                  <a:rPr lang="en-US" sz="2000" dirty="0">
                    <a:latin typeface="Times New Roman"/>
                    <a:cs typeface="Times New Roman"/>
                  </a:rPr>
                </a:br>
                <a:r>
                  <a:rPr lang="en-US" sz="2000" dirty="0">
                    <a:latin typeface="Times New Roman"/>
                    <a:cs typeface="Times New Roman"/>
                  </a:rPr>
                  <a:t> 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                        (</a:t>
                </a:r>
                <a:r>
                  <a:rPr lang="en-US" sz="2000" i="1" dirty="0" smtClean="0">
                    <a:latin typeface="Times New Roman"/>
                    <a:cs typeface="Times New Roman"/>
                  </a:rPr>
                  <a:t>q</a:t>
                </a:r>
                <a:r>
                  <a:rPr lang="en-US" sz="2000" baseline="-25000" dirty="0" smtClean="0">
                    <a:latin typeface="Times New Roman"/>
                    <a:cs typeface="Times New Roman"/>
                  </a:rPr>
                  <a:t>1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err="1">
                    <a:latin typeface="Times New Roman"/>
                    <a:cs typeface="Times New Roman"/>
                  </a:rPr>
                  <a:t>ba</a:t>
                </a:r>
                <a:r>
                  <a:rPr lang="en-US" sz="2000" dirty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err="1">
                    <a:latin typeface="Times New Roman"/>
                    <a:cs typeface="Times New Roman"/>
                  </a:rPr>
                  <a:t>baz</a:t>
                </a:r>
                <a:r>
                  <a:rPr lang="en-US" sz="2000" dirty="0">
                    <a:latin typeface="Times New Roman"/>
                    <a:cs typeface="Times New Roman"/>
                  </a:rPr>
                  <a:t>)</a:t>
                </a:r>
                <a:br>
                  <a:rPr lang="en-US" sz="2000" dirty="0">
                    <a:latin typeface="Times New Roman"/>
                    <a:cs typeface="Times New Roman"/>
                  </a:rPr>
                </a:br>
                <a:r>
                  <a:rPr lang="en-US" sz="2000" dirty="0" smtClean="0">
                    <a:latin typeface="Times New Roman"/>
                    <a:cs typeface="Times New Roman"/>
                  </a:rPr>
                  <a:t>                         </a:t>
                </a:r>
                <a:r>
                  <a:rPr lang="en-US" sz="2000" dirty="0">
                    <a:latin typeface="Times New Roman"/>
                    <a:cs typeface="Times New Roman"/>
                  </a:rPr>
                  <a:t>(</a:t>
                </a:r>
                <a:r>
                  <a:rPr lang="en-US" sz="2000" i="1" dirty="0">
                    <a:latin typeface="Times New Roman"/>
                    <a:cs typeface="Times New Roman"/>
                  </a:rPr>
                  <a:t>q</a:t>
                </a:r>
                <a:r>
                  <a:rPr lang="en-US" sz="2000" baseline="-25000" dirty="0">
                    <a:latin typeface="Times New Roman"/>
                    <a:cs typeface="Times New Roman"/>
                  </a:rPr>
                  <a:t>1</a:t>
                </a:r>
                <a:r>
                  <a:rPr lang="en-US" sz="2000" dirty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smtClean="0">
                    <a:latin typeface="Times New Roman"/>
                    <a:cs typeface="Times New Roman"/>
                  </a:rPr>
                  <a:t>a</a:t>
                </a:r>
                <a:r>
                  <a:rPr lang="en-US" sz="2000" dirty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err="1" smtClean="0">
                    <a:latin typeface="Times New Roman"/>
                    <a:cs typeface="Times New Roman"/>
                  </a:rPr>
                  <a:t>az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)</a:t>
                </a:r>
                <a:r>
                  <a:rPr lang="en-US" sz="2000" dirty="0">
                    <a:latin typeface="Times New Roman"/>
                    <a:cs typeface="Times New Roman"/>
                  </a:rPr>
                  <a:t> </a:t>
                </a:r>
                <a:br>
                  <a:rPr lang="en-US" sz="2000" dirty="0">
                    <a:latin typeface="Times New Roman"/>
                    <a:cs typeface="Times New Roman"/>
                  </a:rPr>
                </a:br>
                <a:r>
                  <a:rPr lang="en-US" sz="2000" dirty="0">
                    <a:latin typeface="Times New Roman"/>
                    <a:cs typeface="Times New Roman"/>
                  </a:rPr>
                  <a:t>                         (</a:t>
                </a:r>
                <a:r>
                  <a:rPr lang="en-US" sz="2000" i="1" dirty="0">
                    <a:latin typeface="Times New Roman"/>
                    <a:cs typeface="Times New Roman"/>
                  </a:rPr>
                  <a:t>q</a:t>
                </a:r>
                <a:r>
                  <a:rPr lang="en-US" sz="2000" baseline="-25000" dirty="0">
                    <a:latin typeface="Times New Roman"/>
                    <a:cs typeface="Times New Roman"/>
                  </a:rPr>
                  <a:t>1</a:t>
                </a:r>
                <a:r>
                  <a:rPr lang="en-US" sz="2000" dirty="0">
                    <a:latin typeface="Times New Roman"/>
                    <a:cs typeface="Times New Roman"/>
                  </a:rPr>
                  <a:t>, </a:t>
                </a:r>
                <a:r>
                  <a:rPr lang="en-US" altLang="en-US" sz="2000" i="1" dirty="0">
                    <a:solidFill>
                      <a:srgbClr val="000000"/>
                    </a:solidFill>
                    <a:latin typeface="Times New Roman"/>
                    <a:cs typeface="Times New Roman"/>
                    <a:sym typeface="Symbol" panose="05050102010706020507" pitchFamily="18" charset="2"/>
                  </a:rPr>
                  <a:t>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 smtClean="0">
                    <a:latin typeface="Times New Roman"/>
                    <a:cs typeface="Times New Roman"/>
                  </a:rPr>
                  <a:t>z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)</a:t>
                </a:r>
                <a:r>
                  <a:rPr lang="en-US" sz="2000" dirty="0">
                    <a:latin typeface="Times New Roman"/>
                    <a:cs typeface="Times New Roman"/>
                  </a:rPr>
                  <a:t> ) </a:t>
                </a:r>
                <a:br>
                  <a:rPr lang="en-US" sz="2000" dirty="0">
                    <a:latin typeface="Times New Roman"/>
                    <a:cs typeface="Times New Roman"/>
                  </a:rPr>
                </a:br>
                <a:r>
                  <a:rPr lang="en-US" sz="2000" dirty="0">
                    <a:latin typeface="Times New Roman"/>
                    <a:cs typeface="Times New Roman"/>
                  </a:rPr>
                  <a:t>                         (</a:t>
                </a:r>
                <a:r>
                  <a:rPr lang="en-US" sz="2000" i="1" dirty="0" smtClean="0">
                    <a:latin typeface="Times New Roman"/>
                    <a:cs typeface="Times New Roman"/>
                  </a:rPr>
                  <a:t>q</a:t>
                </a:r>
                <a:r>
                  <a:rPr lang="en-US" sz="2000" baseline="-25000" dirty="0" smtClean="0">
                    <a:latin typeface="Times New Roman"/>
                    <a:cs typeface="Times New Roman"/>
                  </a:rPr>
                  <a:t>2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, </a:t>
                </a:r>
                <a:r>
                  <a:rPr lang="en-US" altLang="en-US" sz="2000" i="1" dirty="0">
                    <a:solidFill>
                      <a:srgbClr val="000000"/>
                    </a:solidFill>
                    <a:latin typeface="Times New Roman"/>
                    <a:cs typeface="Times New Roman"/>
                    <a:sym typeface="Symbol" panose="05050102010706020507" pitchFamily="18" charset="2"/>
                  </a:rPr>
                  <a:t></a:t>
                </a:r>
                <a:r>
                  <a:rPr lang="en-US" sz="2000" dirty="0">
                    <a:latin typeface="Times New Roman"/>
                    <a:cs typeface="Times New Roman"/>
                  </a:rPr>
                  <a:t>, </a:t>
                </a:r>
                <a:r>
                  <a:rPr lang="en-US" sz="2000" i="1" dirty="0">
                    <a:latin typeface="Times New Roman"/>
                    <a:cs typeface="Times New Roman"/>
                  </a:rPr>
                  <a:t>z</a:t>
                </a:r>
                <a:r>
                  <a:rPr lang="en-US" sz="2000" dirty="0" smtClean="0">
                    <a:latin typeface="Times New Roman"/>
                    <a:cs typeface="Times New Roman"/>
                  </a:rPr>
                  <a:t>)</a:t>
                </a:r>
              </a:p>
            </p:txBody>
          </p:sp>
          <p:pic>
            <p:nvPicPr>
              <p:cNvPr id="16" name="Picture 15" descr="T.png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09341" y="1548947"/>
                <a:ext cx="274317" cy="251182"/>
              </a:xfrm>
              <a:prstGeom prst="rect">
                <a:avLst/>
              </a:prstGeom>
            </p:spPr>
          </p:pic>
          <p:pic>
            <p:nvPicPr>
              <p:cNvPr id="17" name="Picture 16" descr="T.png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09341" y="1852049"/>
                <a:ext cx="274317" cy="251182"/>
              </a:xfrm>
              <a:prstGeom prst="rect">
                <a:avLst/>
              </a:prstGeom>
            </p:spPr>
          </p:pic>
          <p:pic>
            <p:nvPicPr>
              <p:cNvPr id="18" name="Picture 17" descr="T.png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09341" y="2155151"/>
                <a:ext cx="274317" cy="251182"/>
              </a:xfrm>
              <a:prstGeom prst="rect">
                <a:avLst/>
              </a:prstGeom>
            </p:spPr>
          </p:pic>
          <p:pic>
            <p:nvPicPr>
              <p:cNvPr id="19" name="Picture 18" descr="T.png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09341" y="2458253"/>
                <a:ext cx="274317" cy="251182"/>
              </a:xfrm>
              <a:prstGeom prst="rect">
                <a:avLst/>
              </a:prstGeom>
            </p:spPr>
          </p:pic>
          <p:pic>
            <p:nvPicPr>
              <p:cNvPr id="20" name="Picture 19" descr="T.png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09341" y="2761355"/>
                <a:ext cx="274317" cy="251182"/>
              </a:xfrm>
              <a:prstGeom prst="rect">
                <a:avLst/>
              </a:prstGeom>
            </p:spPr>
          </p:pic>
          <p:pic>
            <p:nvPicPr>
              <p:cNvPr id="21" name="Picture 20" descr="T.png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09341" y="3064455"/>
                <a:ext cx="274317" cy="251182"/>
              </a:xfrm>
              <a:prstGeom prst="rect">
                <a:avLst/>
              </a:prstGeom>
            </p:spPr>
          </p:pic>
        </p:grpSp>
        <p:sp>
          <p:nvSpPr>
            <p:cNvPr id="23" name="TextBox 22"/>
            <p:cNvSpPr txBox="1"/>
            <p:nvPr/>
          </p:nvSpPr>
          <p:spPr>
            <a:xfrm>
              <a:off x="4937756" y="1382988"/>
              <a:ext cx="3833877" cy="224676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Moves to accept the string </a:t>
              </a:r>
              <a:r>
                <a:rPr lang="en-US" sz="2000" i="1" dirty="0" err="1">
                  <a:latin typeface="Times New Roman"/>
                  <a:cs typeface="Times New Roman"/>
                </a:rPr>
                <a:t>abba</a:t>
              </a:r>
              <a:r>
                <a:rPr lang="en-US" sz="2000" dirty="0" smtClean="0"/>
                <a:t>:</a:t>
              </a:r>
            </a:p>
            <a:p>
              <a:endParaRPr lang="en-US" sz="2000" dirty="0"/>
            </a:p>
            <a:p>
              <a:endParaRPr lang="en-US" sz="2000" dirty="0" smtClean="0"/>
            </a:p>
            <a:p>
              <a:endParaRPr lang="en-US" sz="2000" dirty="0"/>
            </a:p>
            <a:p>
              <a:endParaRPr lang="en-US" sz="2000" dirty="0" smtClean="0"/>
            </a:p>
            <a:p>
              <a:endParaRPr lang="en-US" sz="2000" dirty="0"/>
            </a:p>
            <a:p>
              <a:endParaRPr lang="en-US" sz="2000" dirty="0" smtClean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029195" y="3886195"/>
            <a:ext cx="3760022" cy="1938992"/>
            <a:chOff x="5029195" y="3886195"/>
            <a:chExt cx="3760022" cy="193899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4" name="TextBox 23"/>
            <p:cNvSpPr txBox="1"/>
            <p:nvPr/>
          </p:nvSpPr>
          <p:spPr>
            <a:xfrm>
              <a:off x="5029195" y="3886195"/>
              <a:ext cx="3760022" cy="1938992"/>
            </a:xfrm>
            <a:prstGeom prst="rect">
              <a:avLst/>
            </a:prstGeom>
            <a:grpFill/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33CC"/>
                  </a:solidFill>
                </a:rPr>
                <a:t>The correct guess that uses</a:t>
              </a:r>
              <a:br>
                <a:rPr lang="en-US" sz="2000" dirty="0" smtClean="0">
                  <a:solidFill>
                    <a:srgbClr val="0033CC"/>
                  </a:solidFill>
                </a:rPr>
              </a:br>
              <a:r>
                <a:rPr lang="el-GR" sz="2000" i="1" dirty="0">
                  <a:solidFill>
                    <a:srgbClr val="0033CC"/>
                  </a:solidFill>
                  <a:latin typeface="Times New Roman"/>
                  <a:cs typeface="Times New Roman"/>
                </a:rPr>
                <a:t>δ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(</a:t>
              </a:r>
              <a:r>
                <a:rPr lang="en-US" sz="2000" i="1" dirty="0">
                  <a:solidFill>
                    <a:srgbClr val="0033CC"/>
                  </a:solidFill>
                  <a:latin typeface="Times New Roman"/>
                  <a:cs typeface="Times New Roman"/>
                </a:rPr>
                <a:t>q</a:t>
              </a:r>
              <a:r>
                <a:rPr lang="en-US" sz="2000" baseline="-25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0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, </a:t>
              </a:r>
              <a:r>
                <a:rPr lang="en-US" altLang="en-US" sz="2000" i="1" dirty="0">
                  <a:solidFill>
                    <a:srgbClr val="0033CC"/>
                  </a:solidFill>
                  <a:latin typeface="Times New Roman"/>
                  <a:cs typeface="Times New Roman"/>
                  <a:sym typeface="Symbol" panose="05050102010706020507" pitchFamily="18" charset="2"/>
                </a:rPr>
                <a:t></a:t>
              </a:r>
              <a:r>
                <a:rPr lang="en-US" altLang="en-US" sz="2000" dirty="0">
                  <a:solidFill>
                    <a:srgbClr val="0033CC"/>
                  </a:solidFill>
                  <a:latin typeface="Times New Roman"/>
                  <a:cs typeface="Times New Roman"/>
                  <a:sym typeface="Symbol" panose="05050102010706020507" pitchFamily="18" charset="2"/>
                </a:rPr>
                <a:t>, </a:t>
              </a:r>
              <a:r>
                <a:rPr lang="en-US" altLang="en-US" sz="2000" i="1" dirty="0">
                  <a:solidFill>
                    <a:srgbClr val="0033CC"/>
                  </a:solidFill>
                  <a:latin typeface="Times New Roman"/>
                  <a:cs typeface="Times New Roman"/>
                  <a:sym typeface="Symbol" panose="05050102010706020507" pitchFamily="18" charset="2"/>
                </a:rPr>
                <a:t>b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) = { (</a:t>
              </a:r>
              <a:r>
                <a:rPr lang="en-US" sz="2000" i="1" dirty="0">
                  <a:solidFill>
                    <a:srgbClr val="0033CC"/>
                  </a:solidFill>
                  <a:latin typeface="Times New Roman"/>
                  <a:cs typeface="Times New Roman"/>
                </a:rPr>
                <a:t>q</a:t>
              </a:r>
              <a:r>
                <a:rPr lang="en-US" sz="2000" baseline="-25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1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, </a:t>
              </a:r>
              <a:r>
                <a:rPr lang="en-US" altLang="en-US" sz="2000" i="1" dirty="0">
                  <a:solidFill>
                    <a:srgbClr val="0033CC"/>
                  </a:solidFill>
                  <a:latin typeface="Times New Roman"/>
                  <a:cs typeface="Times New Roman"/>
                  <a:sym typeface="Symbol" panose="05050102010706020507" pitchFamily="18" charset="2"/>
                </a:rPr>
                <a:t>b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) }</a:t>
              </a:r>
              <a:endParaRPr lang="en-US" altLang="en-US" sz="2000" dirty="0">
                <a:solidFill>
                  <a:srgbClr val="0033CC"/>
                </a:solidFill>
                <a:latin typeface="Times New Roman"/>
                <a:cs typeface="Times New Roman"/>
              </a:endParaRPr>
            </a:p>
            <a:p>
              <a:endParaRPr lang="en-US" sz="2000" dirty="0" smtClean="0">
                <a:solidFill>
                  <a:srgbClr val="0033CC"/>
                </a:solidFill>
              </a:endParaRPr>
            </a:p>
            <a:p>
              <a:r>
                <a:rPr lang="en-US" sz="2000" dirty="0" smtClean="0">
                  <a:solidFill>
                    <a:srgbClr val="0033CC"/>
                  </a:solidFill>
                </a:rPr>
                <a:t>An incorrect guess</a:t>
              </a:r>
              <a:br>
                <a:rPr lang="en-US" sz="2000" dirty="0" smtClean="0">
                  <a:solidFill>
                    <a:srgbClr val="0033CC"/>
                  </a:solidFill>
                </a:rPr>
              </a:b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(</a:t>
              </a:r>
              <a:r>
                <a:rPr lang="en-US" sz="2000" i="1" dirty="0">
                  <a:solidFill>
                    <a:srgbClr val="0033CC"/>
                  </a:solidFill>
                  <a:latin typeface="Times New Roman"/>
                  <a:cs typeface="Times New Roman"/>
                </a:rPr>
                <a:t>q</a:t>
              </a:r>
              <a:r>
                <a:rPr lang="en-US" sz="2000" baseline="-25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0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, </a:t>
              </a:r>
              <a:r>
                <a:rPr lang="en-US" sz="2000" i="1" dirty="0" err="1">
                  <a:solidFill>
                    <a:srgbClr val="0033CC"/>
                  </a:solidFill>
                  <a:latin typeface="Times New Roman"/>
                  <a:cs typeface="Times New Roman"/>
                </a:rPr>
                <a:t>ba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, </a:t>
              </a:r>
              <a:r>
                <a:rPr lang="en-US" sz="2000" i="1" dirty="0" err="1">
                  <a:solidFill>
                    <a:srgbClr val="0033CC"/>
                  </a:solidFill>
                  <a:latin typeface="Times New Roman"/>
                  <a:cs typeface="Times New Roman"/>
                </a:rPr>
                <a:t>baz</a:t>
              </a:r>
              <a:r>
                <a:rPr lang="en-US" sz="2000" dirty="0" smtClean="0">
                  <a:solidFill>
                    <a:srgbClr val="0033CC"/>
                  </a:solidFill>
                  <a:latin typeface="Times New Roman"/>
                  <a:cs typeface="Times New Roman"/>
                </a:rPr>
                <a:t>)      (</a:t>
              </a:r>
              <a:r>
                <a:rPr lang="en-US" sz="2000" i="1" dirty="0">
                  <a:solidFill>
                    <a:srgbClr val="0033CC"/>
                  </a:solidFill>
                  <a:latin typeface="Times New Roman"/>
                  <a:cs typeface="Times New Roman"/>
                </a:rPr>
                <a:t>q</a:t>
              </a:r>
              <a:r>
                <a:rPr lang="en-US" sz="2000" baseline="-25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0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, </a:t>
              </a:r>
              <a:r>
                <a:rPr lang="en-US" sz="2000" i="1" dirty="0" smtClean="0">
                  <a:solidFill>
                    <a:srgbClr val="0033CC"/>
                  </a:solidFill>
                  <a:latin typeface="Times New Roman"/>
                  <a:cs typeface="Times New Roman"/>
                </a:rPr>
                <a:t>a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, </a:t>
              </a:r>
              <a:r>
                <a:rPr lang="en-US" sz="2000" i="1" dirty="0" err="1" smtClean="0">
                  <a:solidFill>
                    <a:srgbClr val="0033CC"/>
                  </a:solidFill>
                  <a:latin typeface="Times New Roman"/>
                  <a:cs typeface="Times New Roman"/>
                </a:rPr>
                <a:t>bbaz</a:t>
              </a:r>
              <a:r>
                <a:rPr lang="en-US" sz="2000" dirty="0" smtClean="0">
                  <a:solidFill>
                    <a:srgbClr val="0033CC"/>
                  </a:solidFill>
                  <a:latin typeface="Times New Roman"/>
                  <a:cs typeface="Times New Roman"/>
                </a:rPr>
                <a:t>)</a:t>
              </a:r>
            </a:p>
            <a:p>
              <a:r>
                <a:rPr lang="en-US" sz="2000" dirty="0">
                  <a:solidFill>
                    <a:srgbClr val="0033CC"/>
                  </a:solidFill>
                </a:rPr>
                <a:t>that uses </a:t>
              </a:r>
              <a:r>
                <a:rPr lang="el-GR" sz="2000" i="1" dirty="0">
                  <a:solidFill>
                    <a:srgbClr val="0033CC"/>
                  </a:solidFill>
                  <a:latin typeface="Times New Roman"/>
                  <a:cs typeface="Times New Roman"/>
                </a:rPr>
                <a:t>δ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(</a:t>
              </a:r>
              <a:r>
                <a:rPr lang="en-US" sz="2000" i="1" dirty="0">
                  <a:solidFill>
                    <a:srgbClr val="0033CC"/>
                  </a:solidFill>
                  <a:latin typeface="Times New Roman"/>
                  <a:cs typeface="Times New Roman"/>
                </a:rPr>
                <a:t>q</a:t>
              </a:r>
              <a:r>
                <a:rPr lang="en-US" sz="2000" baseline="-25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0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, </a:t>
              </a:r>
              <a:r>
                <a:rPr lang="en-US" altLang="en-US" sz="2000" i="1" dirty="0">
                  <a:solidFill>
                    <a:srgbClr val="0033CC"/>
                  </a:solidFill>
                  <a:latin typeface="Times New Roman"/>
                  <a:cs typeface="Times New Roman"/>
                  <a:sym typeface="Symbol" panose="05050102010706020507" pitchFamily="18" charset="2"/>
                </a:rPr>
                <a:t>b, b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) = { (</a:t>
              </a:r>
              <a:r>
                <a:rPr lang="en-US" sz="2000" i="1" dirty="0">
                  <a:solidFill>
                    <a:srgbClr val="0033CC"/>
                  </a:solidFill>
                  <a:latin typeface="Times New Roman"/>
                  <a:cs typeface="Times New Roman"/>
                </a:rPr>
                <a:t>q</a:t>
              </a:r>
              <a:r>
                <a:rPr lang="en-US" sz="2000" baseline="-25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0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, </a:t>
              </a:r>
              <a:r>
                <a:rPr lang="en-US" altLang="en-US" sz="2000" i="1" dirty="0">
                  <a:solidFill>
                    <a:srgbClr val="0033CC"/>
                  </a:solidFill>
                  <a:latin typeface="Times New Roman"/>
                  <a:cs typeface="Times New Roman"/>
                  <a:sym typeface="Symbol" panose="05050102010706020507" pitchFamily="18" charset="2"/>
                </a:rPr>
                <a:t>bb</a:t>
              </a:r>
              <a:r>
                <a:rPr lang="en-US" sz="2000" dirty="0">
                  <a:solidFill>
                    <a:srgbClr val="0033CC"/>
                  </a:solidFill>
                  <a:latin typeface="Times New Roman"/>
                  <a:cs typeface="Times New Roman"/>
                </a:rPr>
                <a:t>) </a:t>
              </a:r>
              <a:r>
                <a:rPr lang="en-US" sz="2000" dirty="0" smtClean="0">
                  <a:solidFill>
                    <a:srgbClr val="0033CC"/>
                  </a:solidFill>
                  <a:latin typeface="Times New Roman"/>
                  <a:cs typeface="Times New Roman"/>
                </a:rPr>
                <a:t>}</a:t>
              </a:r>
              <a:endParaRPr lang="en-US" altLang="en-US" sz="2000" dirty="0">
                <a:solidFill>
                  <a:srgbClr val="0033CC"/>
                </a:solidFill>
                <a:latin typeface="Times New Roman"/>
                <a:cs typeface="Times New Roman"/>
              </a:endParaRPr>
            </a:p>
          </p:txBody>
        </p:sp>
        <p:pic>
          <p:nvPicPr>
            <p:cNvPr id="27" name="Picture 26" descr="T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85320" y="5185114"/>
              <a:ext cx="353460" cy="323650"/>
            </a:xfrm>
            <a:prstGeom prst="rect">
              <a:avLst/>
            </a:prstGeom>
            <a:grpFill/>
          </p:spPr>
        </p:pic>
      </p:grpSp>
      <p:sp>
        <p:nvSpPr>
          <p:cNvPr id="34" name="Oval 33"/>
          <p:cNvSpPr/>
          <p:nvPr/>
        </p:nvSpPr>
        <p:spPr bwMode="auto">
          <a:xfrm>
            <a:off x="7315170" y="4343390"/>
            <a:ext cx="182878" cy="182878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36" name="Curved Connector 35"/>
          <p:cNvCxnSpPr>
            <a:stCxn id="34" idx="6"/>
            <a:endCxn id="33" idx="6"/>
          </p:cNvCxnSpPr>
          <p:nvPr/>
        </p:nvCxnSpPr>
        <p:spPr bwMode="auto">
          <a:xfrm flipV="1">
            <a:off x="7498048" y="2514610"/>
            <a:ext cx="822951" cy="1920219"/>
          </a:xfrm>
          <a:prstGeom prst="curvedConnector3">
            <a:avLst>
              <a:gd name="adj1" fmla="val 178902"/>
            </a:avLst>
          </a:prstGeom>
          <a:solidFill>
            <a:schemeClr val="accent1"/>
          </a:solidFill>
          <a:ln w="12700" cap="flat" cmpd="sng" algn="ctr">
            <a:solidFill>
              <a:srgbClr val="0033CC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59971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Context-Free Languages and NPDAs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any context-free language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there exists an NPDA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such that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 =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>
                <a:latin typeface="Times New Roman"/>
                <a:cs typeface="Times New Roman"/>
              </a:rPr>
              <a:t>). </a:t>
            </a:r>
            <a:endParaRPr lang="en-US" dirty="0" smtClean="0"/>
          </a:p>
          <a:p>
            <a:pPr lvl="5"/>
            <a:endParaRPr lang="en-US" dirty="0"/>
          </a:p>
          <a:p>
            <a:r>
              <a:rPr lang="en-US" dirty="0" smtClean="0"/>
              <a:t>If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for some NPDA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is a context-free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5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Pushdown Automata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 smtClean="0"/>
              <a:t>The machine class of </a:t>
            </a:r>
            <a:r>
              <a:rPr lang="en-US" dirty="0" smtClean="0">
                <a:solidFill>
                  <a:srgbClr val="B23C00"/>
                </a:solidFill>
              </a:rPr>
              <a:t>pushdown automata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B23C00"/>
                </a:solidFill>
              </a:rPr>
              <a:t>PDA</a:t>
            </a:r>
            <a:r>
              <a:rPr lang="en-US" dirty="0" smtClean="0"/>
              <a:t>) includes a stack for storage: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2" descr="Macintosh HD:Applications:Microsoft Office 2004:Office:PPT_IB_SupportFiles:Images:15529_CH07_FIG07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20" y="2606049"/>
            <a:ext cx="3474682" cy="263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97587" y="6080731"/>
            <a:ext cx="1223412" cy="5847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Formal Languages </a:t>
            </a:r>
          </a:p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and Automata, 5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Peter Linz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Jones &amp; Bartlett, 2012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78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Pushdown Automata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Nondeterministic pushdown automata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B23C00"/>
                </a:solidFill>
              </a:rPr>
              <a:t>NPDA</a:t>
            </a:r>
            <a:r>
              <a:rPr lang="en-US" dirty="0" smtClean="0"/>
              <a:t>) accepts exactly the family of context-free languages.</a:t>
            </a:r>
          </a:p>
          <a:p>
            <a:pPr lvl="4"/>
            <a:endParaRPr lang="en-US" dirty="0" smtClean="0"/>
          </a:p>
          <a:p>
            <a:r>
              <a:rPr lang="en-US" dirty="0">
                <a:solidFill>
                  <a:srgbClr val="B23C00"/>
                </a:solidFill>
              </a:rPr>
              <a:t>D</a:t>
            </a:r>
            <a:r>
              <a:rPr lang="en-US" dirty="0" smtClean="0">
                <a:solidFill>
                  <a:srgbClr val="B23C00"/>
                </a:solidFill>
              </a:rPr>
              <a:t>eterministic pushdown automata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B23C00"/>
                </a:solidFill>
              </a:rPr>
              <a:t>DPDA</a:t>
            </a:r>
            <a:r>
              <a:rPr lang="en-US" dirty="0" smtClean="0"/>
              <a:t>) </a:t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u="sng" dirty="0" smtClean="0"/>
              <a:t>not</a:t>
            </a:r>
            <a:r>
              <a:rPr lang="en-US" dirty="0" smtClean="0"/>
              <a:t> equivalent to the nondeterministic ones.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DPDA recognize a new family of </a:t>
            </a:r>
            <a:br>
              <a:rPr lang="en-US" dirty="0" smtClean="0"/>
            </a:br>
            <a:r>
              <a:rPr lang="en-US" dirty="0" smtClean="0"/>
              <a:t>deterministic context-free languages.</a:t>
            </a:r>
          </a:p>
          <a:p>
            <a:pPr lvl="1"/>
            <a:r>
              <a:rPr lang="en-US" dirty="0" smtClean="0"/>
              <a:t>Which are a proper subset of the context-free languages.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36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 Pushdown Automaton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Whenever a PDA reads the current </a:t>
            </a:r>
            <a:br>
              <a:rPr lang="en-US" dirty="0" smtClean="0"/>
            </a:br>
            <a:r>
              <a:rPr lang="en-US" dirty="0" smtClean="0"/>
              <a:t>input symbol, depending on </a:t>
            </a:r>
            <a:r>
              <a:rPr lang="is-IS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the symbol it just read</a:t>
            </a:r>
          </a:p>
          <a:p>
            <a:pPr lvl="1"/>
            <a:r>
              <a:rPr lang="en-US" dirty="0" smtClean="0"/>
              <a:t>the state of the control unit</a:t>
            </a:r>
          </a:p>
          <a:p>
            <a:pPr lvl="1"/>
            <a:r>
              <a:rPr lang="en-US" dirty="0" smtClean="0"/>
              <a:t>the symbol on top of the stack</a:t>
            </a:r>
          </a:p>
          <a:p>
            <a:pPr lvl="5"/>
            <a:endParaRPr lang="en-US" dirty="0" smtClean="0"/>
          </a:p>
          <a:p>
            <a:r>
              <a:rPr lang="is-IS" dirty="0" smtClean="0"/>
              <a:t>… t</a:t>
            </a:r>
            <a:r>
              <a:rPr lang="en-US" dirty="0" smtClean="0"/>
              <a:t>he PDA makes a move by</a:t>
            </a:r>
          </a:p>
          <a:p>
            <a:pPr lvl="1"/>
            <a:r>
              <a:rPr lang="en-US" dirty="0" smtClean="0"/>
              <a:t>transitioning to a new state</a:t>
            </a:r>
          </a:p>
          <a:p>
            <a:pPr lvl="1"/>
            <a:r>
              <a:rPr lang="en-US" dirty="0" smtClean="0"/>
              <a:t>pushing or popping a symbol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PDA can make a move without reading </a:t>
            </a:r>
            <a:br>
              <a:rPr lang="en-US" dirty="0" smtClean="0"/>
            </a:br>
            <a:r>
              <a:rPr lang="en-US" dirty="0" smtClean="0"/>
              <a:t>a symbol (</a:t>
            </a:r>
            <a:r>
              <a:rPr lang="en-US" i="1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λ</a:t>
            </a:r>
            <a:r>
              <a:rPr lang="en-US" dirty="0" smtClean="0">
                <a:solidFill>
                  <a:srgbClr val="B23C00"/>
                </a:solidFill>
              </a:rPr>
              <a:t>-transition</a:t>
            </a:r>
            <a:r>
              <a:rPr lang="en-US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0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Program a Pushdown Automaton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draw a </a:t>
            </a:r>
            <a:r>
              <a:rPr lang="en-US" dirty="0" smtClean="0">
                <a:solidFill>
                  <a:srgbClr val="A12A03"/>
                </a:solidFill>
              </a:rPr>
              <a:t>flowchart</a:t>
            </a:r>
            <a:r>
              <a:rPr lang="en-US" dirty="0" smtClean="0"/>
              <a:t> to represent a program for a PDA.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flowchart requires: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 single </a:t>
            </a:r>
            <a:r>
              <a:rPr lang="en-US" dirty="0" smtClean="0">
                <a:solidFill>
                  <a:srgbClr val="B23C00"/>
                </a:solidFill>
              </a:rPr>
              <a:t>start state.</a:t>
            </a:r>
          </a:p>
          <a:p>
            <a:pPr lvl="1"/>
            <a:r>
              <a:rPr lang="en-US" dirty="0" smtClean="0"/>
              <a:t>A single </a:t>
            </a:r>
            <a:r>
              <a:rPr lang="en-US" dirty="0" smtClean="0">
                <a:solidFill>
                  <a:srgbClr val="B23C00"/>
                </a:solidFill>
              </a:rPr>
              <a:t>halt-and-accept state.</a:t>
            </a:r>
          </a:p>
          <a:p>
            <a:pPr lvl="1"/>
            <a:r>
              <a:rPr lang="en-US" dirty="0" smtClean="0"/>
              <a:t>Stack </a:t>
            </a:r>
            <a:r>
              <a:rPr lang="en-US" dirty="0" smtClean="0">
                <a:solidFill>
                  <a:srgbClr val="B23C00"/>
                </a:solidFill>
              </a:rPr>
              <a:t>push</a:t>
            </a:r>
            <a:r>
              <a:rPr lang="en-US" dirty="0" smtClean="0"/>
              <a:t> operation for a single symbol.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Read-and-decide </a:t>
            </a:r>
            <a:r>
              <a:rPr lang="en-US" dirty="0" smtClean="0"/>
              <a:t>operation to read a single symbol from the input and decide what to do next.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Pop-and-decide </a:t>
            </a:r>
            <a:r>
              <a:rPr lang="en-US" dirty="0" smtClean="0"/>
              <a:t>operation to pop a single symbol from the stack and decide what to do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97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89" y="411163"/>
            <a:ext cx="8961021" cy="655637"/>
          </a:xfrm>
        </p:spPr>
        <p:txBody>
          <a:bodyPr/>
          <a:lstStyle/>
          <a:p>
            <a:r>
              <a:rPr lang="en-US" dirty="0"/>
              <a:t>How to Program a Pushdown </a:t>
            </a:r>
            <a:r>
              <a:rPr lang="en-US" dirty="0" smtClean="0"/>
              <a:t>Automaton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Assumptions: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stack initially contains the </a:t>
            </a:r>
            <a:r>
              <a:rPr lang="en-US" dirty="0" smtClean="0">
                <a:solidFill>
                  <a:srgbClr val="A12A03"/>
                </a:solidFill>
              </a:rPr>
              <a:t>stack start symbol</a:t>
            </a:r>
            <a:r>
              <a:rPr lang="en-US" dirty="0" smtClean="0"/>
              <a:t>.</a:t>
            </a:r>
          </a:p>
          <a:p>
            <a:pPr lvl="1"/>
            <a:r>
              <a:rPr lang="en-US" i="1" dirty="0" err="1" smtClean="0">
                <a:latin typeface="Times New Roman"/>
                <a:cs typeface="Times New Roman"/>
              </a:rPr>
              <a:t>λ</a:t>
            </a:r>
            <a:r>
              <a:rPr lang="en-US" dirty="0" smtClean="0"/>
              <a:t> represents the end of the input string.</a:t>
            </a:r>
          </a:p>
          <a:p>
            <a:pPr lvl="1"/>
            <a:r>
              <a:rPr lang="en-US" dirty="0" smtClean="0"/>
              <a:t>There is no reject state.</a:t>
            </a:r>
          </a:p>
          <a:p>
            <a:pPr lvl="1"/>
            <a:r>
              <a:rPr lang="en-US" dirty="0" smtClean="0"/>
              <a:t>If the PDA cannot continue based on the current input symbol or the symbol at the top of the stack, </a:t>
            </a:r>
            <a:br>
              <a:rPr lang="en-US" dirty="0" smtClean="0"/>
            </a:br>
            <a:r>
              <a:rPr lang="en-US" dirty="0" smtClean="0"/>
              <a:t>it halts and rejects the input.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37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</a:t>
            </a:r>
            <a:r>
              <a:rPr lang="en-US" dirty="0"/>
              <a:t>1</a:t>
            </a:r>
            <a:r>
              <a:rPr lang="en-US" dirty="0" smtClean="0"/>
              <a:t>: </a:t>
            </a:r>
            <a:r>
              <a:rPr lang="en-US" i="1" dirty="0" smtClean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b="1" dirty="0">
                <a:solidFill>
                  <a:srgbClr val="0033CC"/>
                </a:solidFill>
                <a:latin typeface="Courier New"/>
                <a:ea typeface="+mn-ea"/>
                <a:cs typeface="Courier New"/>
                <a:sym typeface="Wingdings"/>
              </a:rPr>
              <a:t>(</a:t>
            </a:r>
            <a:r>
              <a:rPr lang="en-US" dirty="0" smtClean="0">
                <a:latin typeface="Times New Roman"/>
                <a:cs typeface="Times New Roman"/>
                <a:sym typeface="Wingdings"/>
              </a:rPr>
              <a:t> </a:t>
            </a:r>
            <a:r>
              <a:rPr lang="en-US" i="1" dirty="0" smtClean="0">
                <a:latin typeface="Times New Roman"/>
                <a:cs typeface="Times New Roman"/>
                <a:sym typeface="Wingdings"/>
              </a:rPr>
              <a:t>S </a:t>
            </a:r>
            <a:r>
              <a:rPr lang="en-US" b="1" dirty="0">
                <a:solidFill>
                  <a:srgbClr val="0033CC"/>
                </a:solidFill>
                <a:latin typeface="Courier New"/>
                <a:ea typeface="+mn-ea"/>
                <a:cs typeface="Courier New"/>
                <a:sym typeface="Wingdings"/>
              </a:rPr>
              <a:t>)</a:t>
            </a:r>
            <a:r>
              <a:rPr lang="en-US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i="1" dirty="0">
                <a:latin typeface="Times New Roman"/>
                <a:cs typeface="Times New Roman"/>
                <a:sym typeface="Wingdings"/>
              </a:rPr>
              <a:t>SS</a:t>
            </a:r>
            <a:r>
              <a:rPr lang="en-US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i="1" dirty="0" err="1" smtClean="0">
                <a:latin typeface="Times New Roman"/>
                <a:cs typeface="Times New Roman"/>
                <a:sym typeface="Wingdings"/>
              </a:rPr>
              <a:t>λ</a:t>
            </a:r>
            <a:r>
              <a:rPr lang="en-US" dirty="0" smtClean="0">
                <a:latin typeface="Times New Roman"/>
                <a:cs typeface="Times New Roman"/>
                <a:sym typeface="Wingdings"/>
              </a:rPr>
              <a:t> 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133600"/>
          </a:xfrm>
        </p:spPr>
        <p:txBody>
          <a:bodyPr/>
          <a:lstStyle/>
          <a:p>
            <a:r>
              <a:rPr lang="en-US" dirty="0"/>
              <a:t>Initialize the stack with the stack start symbol 0.</a:t>
            </a:r>
          </a:p>
          <a:p>
            <a:r>
              <a:rPr lang="en-US" dirty="0" smtClean="0"/>
              <a:t>Accept balanced </a:t>
            </a:r>
            <a:r>
              <a:rPr lang="en-US" dirty="0" smtClean="0"/>
              <a:t>parentheses, such as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(())()</a:t>
            </a:r>
          </a:p>
          <a:p>
            <a:r>
              <a:rPr lang="en-US" dirty="0" smtClean="0"/>
              <a:t>Push a 1 each time you read a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endParaRPr lang="en-US" dirty="0" smtClean="0"/>
          </a:p>
          <a:p>
            <a:r>
              <a:rPr lang="en-US" dirty="0" smtClean="0"/>
              <a:t>Pop a 1 each time you read a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1371635" y="3429000"/>
            <a:ext cx="6217852" cy="2651730"/>
            <a:chOff x="1371635" y="3063244"/>
            <a:chExt cx="6217852" cy="2651730"/>
          </a:xfrm>
        </p:grpSpPr>
        <p:sp>
          <p:nvSpPr>
            <p:cNvPr id="6" name="Oval 5"/>
            <p:cNvSpPr/>
            <p:nvPr/>
          </p:nvSpPr>
          <p:spPr bwMode="auto">
            <a:xfrm>
              <a:off x="3931927" y="3611878"/>
              <a:ext cx="182879" cy="137159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3474733" y="3063244"/>
              <a:ext cx="914390" cy="457195"/>
            </a:xfrm>
            <a:prstGeom prst="roundRect">
              <a:avLst/>
            </a:prstGeom>
            <a:solidFill>
              <a:srgbClr val="008000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Start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Diamond 7"/>
            <p:cNvSpPr/>
            <p:nvPr/>
          </p:nvSpPr>
          <p:spPr bwMode="auto">
            <a:xfrm>
              <a:off x="3383292" y="3977635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103147" y="4069074"/>
              <a:ext cx="731512" cy="457194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Push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/>
                <a:t>1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" name="Diamond 9"/>
            <p:cNvSpPr/>
            <p:nvPr/>
          </p:nvSpPr>
          <p:spPr bwMode="auto">
            <a:xfrm>
              <a:off x="3383292" y="5074902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Diamond 11"/>
            <p:cNvSpPr/>
            <p:nvPr/>
          </p:nvSpPr>
          <p:spPr bwMode="auto">
            <a:xfrm>
              <a:off x="5029195" y="3977634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6675097" y="4069073"/>
              <a:ext cx="914390" cy="457196"/>
            </a:xfrm>
            <a:prstGeom prst="roundRect">
              <a:avLst/>
            </a:prstGeom>
            <a:solidFill>
              <a:srgbClr val="0033CC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Accept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4" name="Straight Arrow Connector 13"/>
            <p:cNvCxnSpPr>
              <a:stCxn id="8" idx="3"/>
              <a:endCxn id="12" idx="1"/>
            </p:cNvCxnSpPr>
            <p:nvPr/>
          </p:nvCxnSpPr>
          <p:spPr bwMode="auto">
            <a:xfrm flipV="1">
              <a:off x="4480561" y="4297670"/>
              <a:ext cx="548634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5" name="TextBox 14"/>
            <p:cNvSpPr txBox="1"/>
            <p:nvPr/>
          </p:nvSpPr>
          <p:spPr>
            <a:xfrm>
              <a:off x="4480561" y="3977634"/>
              <a:ext cx="3408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latin typeface="Times New Roman"/>
                  <a:cs typeface="Times New Roman"/>
                </a:rPr>
                <a:t>λ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cxnSp>
          <p:nvCxnSpPr>
            <p:cNvPr id="17" name="Straight Arrow Connector 16"/>
            <p:cNvCxnSpPr>
              <a:stCxn id="8" idx="1"/>
              <a:endCxn id="9" idx="3"/>
            </p:cNvCxnSpPr>
            <p:nvPr/>
          </p:nvCxnSpPr>
          <p:spPr bwMode="auto">
            <a:xfrm flipH="1">
              <a:off x="2834659" y="4297671"/>
              <a:ext cx="548633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3120148" y="3977634"/>
              <a:ext cx="307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33CC"/>
                  </a:solidFill>
                  <a:latin typeface="Courier New"/>
                  <a:cs typeface="Courier New"/>
                </a:rPr>
                <a:t>(</a:t>
              </a:r>
              <a:endParaRPr lang="en-US" b="1" dirty="0">
                <a:solidFill>
                  <a:srgbClr val="0033CC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20" name="Elbow Connector 19"/>
            <p:cNvCxnSpPr>
              <a:stCxn id="10" idx="1"/>
              <a:endCxn id="6" idx="2"/>
            </p:cNvCxnSpPr>
            <p:nvPr/>
          </p:nvCxnSpPr>
          <p:spPr bwMode="auto">
            <a:xfrm rot="10800000" flipH="1">
              <a:off x="3383291" y="3680458"/>
              <a:ext cx="548635" cy="1714480"/>
            </a:xfrm>
            <a:prstGeom prst="bentConnector3">
              <a:avLst>
                <a:gd name="adj1" fmla="val -315632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5" name="TextBox 24"/>
            <p:cNvSpPr txBox="1"/>
            <p:nvPr/>
          </p:nvSpPr>
          <p:spPr>
            <a:xfrm>
              <a:off x="3108976" y="5074902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cxnSp>
          <p:nvCxnSpPr>
            <p:cNvPr id="30" name="Straight Arrow Connector 29"/>
            <p:cNvCxnSpPr>
              <a:stCxn id="7" idx="2"/>
              <a:endCxn id="8" idx="0"/>
            </p:cNvCxnSpPr>
            <p:nvPr/>
          </p:nvCxnSpPr>
          <p:spPr bwMode="auto">
            <a:xfrm flipH="1">
              <a:off x="3931927" y="3520439"/>
              <a:ext cx="1" cy="45719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4" name="Straight Arrow Connector 33"/>
            <p:cNvCxnSpPr>
              <a:stCxn id="8" idx="2"/>
              <a:endCxn id="10" idx="0"/>
            </p:cNvCxnSpPr>
            <p:nvPr/>
          </p:nvCxnSpPr>
          <p:spPr bwMode="auto">
            <a:xfrm>
              <a:off x="3931927" y="4617707"/>
              <a:ext cx="0" cy="45719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5" name="TextBox 34"/>
            <p:cNvSpPr txBox="1"/>
            <p:nvPr/>
          </p:nvSpPr>
          <p:spPr>
            <a:xfrm>
              <a:off x="3966676" y="4617707"/>
              <a:ext cx="307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33CC"/>
                  </a:solidFill>
                  <a:latin typeface="Courier New"/>
                  <a:cs typeface="Courier New"/>
                </a:rPr>
                <a:t>)</a:t>
              </a: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1371635" y="4160512"/>
              <a:ext cx="274317" cy="274317"/>
            </a:xfrm>
            <a:prstGeom prst="ellipse">
              <a:avLst/>
            </a:prstGeom>
            <a:noFill/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44" name="Straight Arrow Connector 43"/>
            <p:cNvCxnSpPr>
              <a:stCxn id="9" idx="1"/>
              <a:endCxn id="42" idx="6"/>
            </p:cNvCxnSpPr>
            <p:nvPr/>
          </p:nvCxnSpPr>
          <p:spPr bwMode="auto">
            <a:xfrm flipH="1">
              <a:off x="1645952" y="4297671"/>
              <a:ext cx="457195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8" name="TextBox 47"/>
            <p:cNvSpPr txBox="1"/>
            <p:nvPr/>
          </p:nvSpPr>
          <p:spPr>
            <a:xfrm>
              <a:off x="6126463" y="3977634"/>
              <a:ext cx="2987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cxnSp>
          <p:nvCxnSpPr>
            <p:cNvPr id="49" name="Straight Arrow Connector 48"/>
            <p:cNvCxnSpPr>
              <a:endCxn id="13" idx="1"/>
            </p:cNvCxnSpPr>
            <p:nvPr/>
          </p:nvCxnSpPr>
          <p:spPr bwMode="auto">
            <a:xfrm>
              <a:off x="6126463" y="4297671"/>
              <a:ext cx="54863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6" name="TextBox 25"/>
          <p:cNvSpPr txBox="1"/>
          <p:nvPr/>
        </p:nvSpPr>
        <p:spPr>
          <a:xfrm>
            <a:off x="6351426" y="2697488"/>
            <a:ext cx="2609646" cy="646331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Use the stack to ensure 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there’s a </a:t>
            </a:r>
            <a:r>
              <a:rPr lang="en-US" sz="1800" b="1" dirty="0" smtClean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r>
              <a:rPr lang="en-US" sz="1800" dirty="0" smtClean="0">
                <a:solidFill>
                  <a:srgbClr val="0033CC"/>
                </a:solidFill>
              </a:rPr>
              <a:t> for every 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sz="1800" dirty="0" smtClean="0">
                <a:solidFill>
                  <a:srgbClr val="0033CC"/>
                </a:solidFill>
              </a:rPr>
              <a:t>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347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3471959" cy="655637"/>
          </a:xfrm>
        </p:spPr>
        <p:txBody>
          <a:bodyPr/>
          <a:lstStyle/>
          <a:p>
            <a:pPr algn="r"/>
            <a:r>
              <a:rPr lang="en-US" dirty="0" smtClean="0"/>
              <a:t>Program 2: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518689"/>
              </p:ext>
            </p:extLst>
          </p:nvPr>
        </p:nvGraphicFramePr>
        <p:xfrm>
          <a:off x="3929159" y="497459"/>
          <a:ext cx="3843206" cy="606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0" name="Equation" r:id="rId3" imgW="1447800" imgH="228600" progId="Equation.3">
                  <p:embed/>
                </p:oleObj>
              </mc:Choice>
              <mc:Fallback>
                <p:oleObj name="Equation" r:id="rId3" imgW="14478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29159" y="497459"/>
                        <a:ext cx="3843206" cy="6068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4480561" y="4069073"/>
            <a:ext cx="2377415" cy="338554"/>
            <a:chOff x="4480561" y="4069073"/>
            <a:chExt cx="2377415" cy="338554"/>
          </a:xfrm>
        </p:grpSpPr>
        <p:cxnSp>
          <p:nvCxnSpPr>
            <p:cNvPr id="16" name="Straight Arrow Connector 15"/>
            <p:cNvCxnSpPr>
              <a:stCxn id="8" idx="3"/>
              <a:endCxn id="14" idx="1"/>
            </p:cNvCxnSpPr>
            <p:nvPr/>
          </p:nvCxnSpPr>
          <p:spPr bwMode="auto">
            <a:xfrm>
              <a:off x="4480561" y="4389110"/>
              <a:ext cx="2377415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7" name="TextBox 16"/>
            <p:cNvSpPr txBox="1"/>
            <p:nvPr/>
          </p:nvSpPr>
          <p:spPr>
            <a:xfrm>
              <a:off x="4480561" y="4069073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a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280196" y="3246122"/>
            <a:ext cx="6583610" cy="2990285"/>
            <a:chOff x="1280196" y="3246122"/>
            <a:chExt cx="6583610" cy="2990285"/>
          </a:xfrm>
        </p:grpSpPr>
        <p:sp>
          <p:nvSpPr>
            <p:cNvPr id="48" name="Oval 47"/>
            <p:cNvSpPr/>
            <p:nvPr/>
          </p:nvSpPr>
          <p:spPr bwMode="auto">
            <a:xfrm>
              <a:off x="2926098" y="5440658"/>
              <a:ext cx="182879" cy="137159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 bwMode="auto">
            <a:xfrm>
              <a:off x="3474733" y="3246122"/>
              <a:ext cx="914390" cy="457195"/>
            </a:xfrm>
            <a:prstGeom prst="roundRect">
              <a:avLst/>
            </a:prstGeom>
            <a:solidFill>
              <a:srgbClr val="008000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Start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Diamond 7"/>
            <p:cNvSpPr/>
            <p:nvPr/>
          </p:nvSpPr>
          <p:spPr bwMode="auto">
            <a:xfrm>
              <a:off x="3383292" y="4069074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737390" y="4160513"/>
              <a:ext cx="731512" cy="457194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Push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/>
                <a:t>1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1" name="Diamond 10"/>
            <p:cNvSpPr/>
            <p:nvPr/>
          </p:nvSpPr>
          <p:spPr bwMode="auto">
            <a:xfrm>
              <a:off x="3383292" y="5257780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Diamond 11"/>
            <p:cNvSpPr/>
            <p:nvPr/>
          </p:nvSpPr>
          <p:spPr bwMode="auto">
            <a:xfrm>
              <a:off x="5029195" y="5257780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Diamond 12"/>
            <p:cNvSpPr/>
            <p:nvPr/>
          </p:nvSpPr>
          <p:spPr bwMode="auto">
            <a:xfrm>
              <a:off x="6766537" y="5257780"/>
              <a:ext cx="1097269" cy="640072"/>
            </a:xfrm>
            <a:prstGeom prst="diamond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rgbClr val="A12A0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Pop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 bwMode="auto">
            <a:xfrm>
              <a:off x="6857976" y="4160512"/>
              <a:ext cx="914390" cy="457196"/>
            </a:xfrm>
            <a:prstGeom prst="roundRect">
              <a:avLst/>
            </a:prstGeom>
            <a:solidFill>
              <a:srgbClr val="0033CC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ＭＳ Ｐゴシック" charset="0"/>
                </a:rPr>
                <a:t>Accept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Diamond 17"/>
            <p:cNvSpPr/>
            <p:nvPr/>
          </p:nvSpPr>
          <p:spPr bwMode="auto">
            <a:xfrm>
              <a:off x="1554512" y="5257781"/>
              <a:ext cx="1097269" cy="64007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Read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0" name="Straight Arrow Connector 19"/>
            <p:cNvCxnSpPr>
              <a:stCxn id="8" idx="1"/>
              <a:endCxn id="9" idx="3"/>
            </p:cNvCxnSpPr>
            <p:nvPr/>
          </p:nvCxnSpPr>
          <p:spPr bwMode="auto">
            <a:xfrm flipH="1">
              <a:off x="2468902" y="4389110"/>
              <a:ext cx="91439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0" name="TextBox 29"/>
            <p:cNvSpPr txBox="1"/>
            <p:nvPr/>
          </p:nvSpPr>
          <p:spPr>
            <a:xfrm>
              <a:off x="3120148" y="4069073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a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cxnSp>
          <p:nvCxnSpPr>
            <p:cNvPr id="32" name="Straight Arrow Connector 31"/>
            <p:cNvCxnSpPr>
              <a:stCxn id="9" idx="2"/>
              <a:endCxn id="18" idx="0"/>
            </p:cNvCxnSpPr>
            <p:nvPr/>
          </p:nvCxnSpPr>
          <p:spPr bwMode="auto">
            <a:xfrm>
              <a:off x="2103146" y="4617707"/>
              <a:ext cx="1" cy="64007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4" name="Elbow Connector 33"/>
            <p:cNvCxnSpPr>
              <a:stCxn id="18" idx="1"/>
              <a:endCxn id="9" idx="1"/>
            </p:cNvCxnSpPr>
            <p:nvPr/>
          </p:nvCxnSpPr>
          <p:spPr bwMode="auto">
            <a:xfrm rot="10800000" flipH="1">
              <a:off x="1554512" y="4389111"/>
              <a:ext cx="182878" cy="1188707"/>
            </a:xfrm>
            <a:prstGeom prst="bentConnector3">
              <a:avLst>
                <a:gd name="adj1" fmla="val -125001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5" name="TextBox 34"/>
            <p:cNvSpPr txBox="1"/>
            <p:nvPr/>
          </p:nvSpPr>
          <p:spPr>
            <a:xfrm>
              <a:off x="1280196" y="5257780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a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cxnSp>
          <p:nvCxnSpPr>
            <p:cNvPr id="37" name="Straight Arrow Connector 36"/>
            <p:cNvCxnSpPr>
              <a:stCxn id="18" idx="3"/>
              <a:endCxn id="11" idx="1"/>
            </p:cNvCxnSpPr>
            <p:nvPr/>
          </p:nvCxnSpPr>
          <p:spPr bwMode="auto">
            <a:xfrm flipV="1">
              <a:off x="2651781" y="5577816"/>
              <a:ext cx="731511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8" name="TextBox 37"/>
            <p:cNvSpPr txBox="1"/>
            <p:nvPr/>
          </p:nvSpPr>
          <p:spPr>
            <a:xfrm>
              <a:off x="2662952" y="5257780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b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cxnSp>
          <p:nvCxnSpPr>
            <p:cNvPr id="40" name="Straight Arrow Connector 39"/>
            <p:cNvCxnSpPr>
              <a:stCxn id="11" idx="3"/>
              <a:endCxn id="12" idx="1"/>
            </p:cNvCxnSpPr>
            <p:nvPr/>
          </p:nvCxnSpPr>
          <p:spPr bwMode="auto">
            <a:xfrm>
              <a:off x="4480561" y="5577816"/>
              <a:ext cx="54863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1" name="TextBox 40"/>
            <p:cNvSpPr txBox="1"/>
            <p:nvPr/>
          </p:nvSpPr>
          <p:spPr>
            <a:xfrm>
              <a:off x="4470363" y="5257780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cxnSp>
          <p:nvCxnSpPr>
            <p:cNvPr id="43" name="Elbow Connector 42"/>
            <p:cNvCxnSpPr>
              <a:stCxn id="12" idx="2"/>
              <a:endCxn id="48" idx="4"/>
            </p:cNvCxnSpPr>
            <p:nvPr/>
          </p:nvCxnSpPr>
          <p:spPr bwMode="auto">
            <a:xfrm rot="5400000" flipH="1">
              <a:off x="4137666" y="4457689"/>
              <a:ext cx="320035" cy="2560292"/>
            </a:xfrm>
            <a:prstGeom prst="bentConnector3">
              <a:avLst>
                <a:gd name="adj1" fmla="val -10408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3" name="Straight Arrow Connector 52"/>
            <p:cNvCxnSpPr>
              <a:stCxn id="12" idx="3"/>
              <a:endCxn id="13" idx="1"/>
            </p:cNvCxnSpPr>
            <p:nvPr/>
          </p:nvCxnSpPr>
          <p:spPr bwMode="auto">
            <a:xfrm>
              <a:off x="6126464" y="5577816"/>
              <a:ext cx="640073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" name="TextBox 53"/>
            <p:cNvSpPr txBox="1"/>
            <p:nvPr/>
          </p:nvSpPr>
          <p:spPr>
            <a:xfrm>
              <a:off x="6126464" y="5257780"/>
              <a:ext cx="3430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latin typeface="Times New Roman"/>
                  <a:cs typeface="Times New Roman"/>
                </a:rPr>
                <a:t>λ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77830" y="5897853"/>
              <a:ext cx="3545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b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  <p:cxnSp>
          <p:nvCxnSpPr>
            <p:cNvPr id="59" name="Straight Arrow Connector 58"/>
            <p:cNvCxnSpPr>
              <a:stCxn id="6" idx="2"/>
              <a:endCxn id="8" idx="0"/>
            </p:cNvCxnSpPr>
            <p:nvPr/>
          </p:nvCxnSpPr>
          <p:spPr bwMode="auto">
            <a:xfrm flipH="1">
              <a:off x="3931927" y="3703317"/>
              <a:ext cx="1" cy="36575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4" name="Straight Arrow Connector 63"/>
            <p:cNvCxnSpPr>
              <a:stCxn id="13" idx="0"/>
              <a:endCxn id="14" idx="2"/>
            </p:cNvCxnSpPr>
            <p:nvPr/>
          </p:nvCxnSpPr>
          <p:spPr bwMode="auto">
            <a:xfrm flipH="1" flipV="1">
              <a:off x="7315171" y="4617708"/>
              <a:ext cx="1" cy="64007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5" name="TextBox 64"/>
            <p:cNvSpPr txBox="1"/>
            <p:nvPr/>
          </p:nvSpPr>
          <p:spPr>
            <a:xfrm>
              <a:off x="7290707" y="4919226"/>
              <a:ext cx="2987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cxnSp>
          <p:nvCxnSpPr>
            <p:cNvPr id="22" name="Elbow Connector 21"/>
            <p:cNvCxnSpPr>
              <a:stCxn id="8" idx="2"/>
            </p:cNvCxnSpPr>
            <p:nvPr/>
          </p:nvCxnSpPr>
          <p:spPr bwMode="auto">
            <a:xfrm rot="16200000" flipH="1">
              <a:off x="5486391" y="3154682"/>
              <a:ext cx="274317" cy="3383244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TextBox 50"/>
            <p:cNvSpPr txBox="1"/>
            <p:nvPr/>
          </p:nvSpPr>
          <p:spPr>
            <a:xfrm>
              <a:off x="3680303" y="4638957"/>
              <a:ext cx="3430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latin typeface="Times New Roman"/>
                  <a:cs typeface="Times New Roman"/>
                </a:rPr>
                <a:t>λ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</p:grpSp>
      <p:sp>
        <p:nvSpPr>
          <p:cNvPr id="52" name="Content Placeholder 2"/>
          <p:cNvSpPr>
            <a:spLocks noGrp="1"/>
          </p:cNvSpPr>
          <p:nvPr>
            <p:ph idx="1"/>
          </p:nvPr>
        </p:nvSpPr>
        <p:spPr>
          <a:xfrm>
            <a:off x="457200" y="1203962"/>
            <a:ext cx="8229600" cy="1950721"/>
          </a:xfrm>
        </p:spPr>
        <p:txBody>
          <a:bodyPr/>
          <a:lstStyle/>
          <a:p>
            <a:r>
              <a:rPr lang="en-US" dirty="0" smtClean="0"/>
              <a:t>Initialize the stack with the stack start symbol 0.</a:t>
            </a:r>
          </a:p>
          <a:p>
            <a:r>
              <a:rPr lang="en-US" dirty="0" smtClean="0"/>
              <a:t>Push a 1 each time you read an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.</a:t>
            </a:r>
          </a:p>
          <a:p>
            <a:r>
              <a:rPr lang="en-US" dirty="0" smtClean="0"/>
              <a:t>Switch modes upon reading the first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.</a:t>
            </a:r>
          </a:p>
          <a:p>
            <a:r>
              <a:rPr lang="en-US" dirty="0" smtClean="0"/>
              <a:t>Pop a 1 each time you read a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136487" y="2045793"/>
            <a:ext cx="1861219" cy="1200329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Use the stack 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to keep track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of how many </a:t>
            </a: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a</a:t>
            </a:r>
            <a:r>
              <a:rPr lang="en-US" sz="1800" dirty="0" smtClean="0">
                <a:solidFill>
                  <a:srgbClr val="0033CC"/>
                </a:solidFill>
              </a:rPr>
              <a:t>’s 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were read.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931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Initialize the stack with the stack start symbol </a:t>
            </a:r>
            <a:r>
              <a:rPr lang="en-US" i="1" dirty="0" smtClean="0">
                <a:latin typeface="Times New Roman"/>
                <a:cs typeface="Times New Roman"/>
              </a:rPr>
              <a:t>z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Stack the symbols of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/>
              <a:t> </a:t>
            </a:r>
            <a:r>
              <a:rPr lang="en-US" dirty="0" smtClean="0"/>
              <a:t>as they’re read.</a:t>
            </a:r>
          </a:p>
          <a:p>
            <a:pPr lvl="1"/>
            <a:r>
              <a:rPr lang="en-US" dirty="0" smtClean="0"/>
              <a:t>They will be popped in reverse order.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Pop the stacked symbols while reading the symbols of </a:t>
            </a:r>
            <a:r>
              <a:rPr lang="en-US" i="1" dirty="0" err="1" smtClean="0">
                <a:latin typeface="Times New Roman"/>
                <a:cs typeface="Times New Roman"/>
              </a:rPr>
              <a:t>w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R</a:t>
            </a:r>
            <a:r>
              <a:rPr lang="en-US" i="1" dirty="0" smtClean="0">
                <a:cs typeface="Times New Roman"/>
              </a:rPr>
              <a:t> </a:t>
            </a:r>
            <a:r>
              <a:rPr lang="en-US" dirty="0"/>
              <a:t>and make sure </a:t>
            </a:r>
            <a:r>
              <a:rPr lang="en-US" dirty="0" smtClean="0"/>
              <a:t>the current </a:t>
            </a:r>
            <a:r>
              <a:rPr lang="en-US" dirty="0"/>
              <a:t>input symbol matches </a:t>
            </a:r>
            <a:r>
              <a:rPr lang="en-US" dirty="0" smtClean="0"/>
              <a:t>the latest </a:t>
            </a:r>
            <a:r>
              <a:rPr lang="en-US" dirty="0"/>
              <a:t>popped symbol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But where does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end and </a:t>
            </a:r>
            <a:r>
              <a:rPr lang="en-US" i="1" dirty="0" err="1">
                <a:latin typeface="Times New Roman"/>
                <a:cs typeface="Times New Roman"/>
              </a:rPr>
              <a:t>w</a:t>
            </a:r>
            <a:r>
              <a:rPr lang="en-US" i="1" baseline="30000" dirty="0" err="1">
                <a:latin typeface="Times New Roman"/>
                <a:cs typeface="Times New Roman"/>
              </a:rPr>
              <a:t>R</a:t>
            </a:r>
            <a:r>
              <a:rPr lang="en-US" dirty="0" smtClean="0"/>
              <a:t> begin?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1" y="411163"/>
            <a:ext cx="310897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dirty="0" smtClean="0"/>
              <a:t>Program 3: </a:t>
            </a:r>
            <a:endParaRPr lang="en-US" dirty="0"/>
          </a:p>
        </p:txBody>
      </p:sp>
      <p:graphicFrame>
        <p:nvGraphicFramePr>
          <p:cNvPr id="6" name="Content Placeholder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439162"/>
              </p:ext>
            </p:extLst>
          </p:nvPr>
        </p:nvGraphicFramePr>
        <p:xfrm>
          <a:off x="3644184" y="502953"/>
          <a:ext cx="3945303" cy="611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4" name="Equation" r:id="rId3" imgW="1473200" imgH="228600" progId="Equation.3">
                  <p:embed/>
                </p:oleObj>
              </mc:Choice>
              <mc:Fallback>
                <p:oleObj name="Equation" r:id="rId3" imgW="1473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44184" y="502953"/>
                        <a:ext cx="3945303" cy="611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6491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51156</TotalTime>
  <Words>1317</Words>
  <Application>Microsoft Macintosh PowerPoint</Application>
  <PresentationFormat>On-screen Show (4:3)</PresentationFormat>
  <Paragraphs>292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Quadrant</vt:lpstr>
      <vt:lpstr>Equation</vt:lpstr>
      <vt:lpstr>CS 154 Formal Languages and Computability March 10 Class Meeting</vt:lpstr>
      <vt:lpstr>Pushdown Automata</vt:lpstr>
      <vt:lpstr>Pushdown Automata, cont’d</vt:lpstr>
      <vt:lpstr>How a Pushdown Automaton Works</vt:lpstr>
      <vt:lpstr>How to Program a Pushdown Automaton</vt:lpstr>
      <vt:lpstr>How to Program a Pushdown Automaton, cont’d</vt:lpstr>
      <vt:lpstr>Program 1: S  ( S ) | SS | λ </vt:lpstr>
      <vt:lpstr>Program 2: </vt:lpstr>
      <vt:lpstr>PowerPoint Presentation</vt:lpstr>
      <vt:lpstr>Program 3:                                     cont’d</vt:lpstr>
      <vt:lpstr>Definition of a Nondeterministic PDA (NPDA)</vt:lpstr>
      <vt:lpstr>The NPDA Transition Function δ</vt:lpstr>
      <vt:lpstr>NPDA for   </vt:lpstr>
      <vt:lpstr>NPDA for </vt:lpstr>
      <vt:lpstr>Instantaneous Description of a PDA</vt:lpstr>
      <vt:lpstr>PowerPoint Presentation</vt:lpstr>
      <vt:lpstr>Context-Free Languages and NPDAs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976</cp:revision>
  <cp:lastPrinted>2016-02-09T05:58:45Z</cp:lastPrinted>
  <dcterms:created xsi:type="dcterms:W3CDTF">2008-01-12T03:52:55Z</dcterms:created>
  <dcterms:modified xsi:type="dcterms:W3CDTF">2016-03-11T21:33:04Z</dcterms:modified>
  <cp:category/>
</cp:coreProperties>
</file>