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rels" ContentType="application/vnd.openxmlformats-package.relationships+xml"/>
  <Default Extension="emf" ContentType="image/x-emf"/>
  <Default Extension="vml" ContentType="application/vnd.openxmlformats-officedocument.vmlDrawing"/>
  <Default Extension="bin" ContentType="application/vnd.openxmlformats-officedocument.presentationml.printerSettings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embeddings/Microsoft_Equation1.bin" ContentType="application/vnd.openxmlformats-officedocument.oleObject"/>
  <Override PartName="/ppt/embeddings/Microsoft_Equation2.bin" ContentType="application/vnd.openxmlformats-officedocument.oleObject"/>
  <Override PartName="/ppt/embeddings/Microsoft_Equation3.bin" ContentType="application/vnd.openxmlformats-officedocument.oleObject"/>
  <Override PartName="/ppt/embeddings/Microsoft_Equation4.bin" ContentType="application/vnd.openxmlformats-officedocument.oleObject"/>
  <Override PartName="/ppt/embeddings/Microsoft_Equation5.bin" ContentType="application/vnd.openxmlformats-officedocument.oleObject"/>
  <Override PartName="/ppt/embeddings/Microsoft_Equation6.bin" ContentType="application/vnd.openxmlformats-officedocument.oleObject"/>
  <Override PartName="/ppt/embeddings/Microsoft_Equation7.bin" ContentType="application/vnd.openxmlformats-officedocument.oleObject"/>
  <Override PartName="/ppt/embeddings/Microsoft_Equation8.bin" ContentType="application/vnd.openxmlformats-officedocument.oleObject"/>
  <Override PartName="/ppt/embeddings/Microsoft_Equation9.bin" ContentType="application/vnd.openxmlformats-officedocument.oleObject"/>
  <Override PartName="/ppt/embeddings/Microsoft_Equation10.bin" ContentType="application/vnd.openxmlformats-officedocument.oleObject"/>
  <Override PartName="/ppt/embeddings/Microsoft_Equation11.bin" ContentType="application/vnd.openxmlformats-officedocument.oleObject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9" r:id="rId1"/>
  </p:sldMasterIdLst>
  <p:notesMasterIdLst>
    <p:notesMasterId r:id="rId14"/>
  </p:notesMasterIdLst>
  <p:handoutMasterIdLst>
    <p:handoutMasterId r:id="rId15"/>
  </p:handoutMasterIdLst>
  <p:sldIdLst>
    <p:sldId id="256" r:id="rId2"/>
    <p:sldId id="494" r:id="rId3"/>
    <p:sldId id="495" r:id="rId4"/>
    <p:sldId id="496" r:id="rId5"/>
    <p:sldId id="497" r:id="rId6"/>
    <p:sldId id="498" r:id="rId7"/>
    <p:sldId id="499" r:id="rId8"/>
    <p:sldId id="501" r:id="rId9"/>
    <p:sldId id="500" r:id="rId10"/>
    <p:sldId id="502" r:id="rId11"/>
    <p:sldId id="503" r:id="rId12"/>
    <p:sldId id="504" r:id="rId13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6pPr>
    <a:lvl7pPr marL="27432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7pPr>
    <a:lvl8pPr marL="32004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8pPr>
    <a:lvl9pPr marL="36576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A12A03"/>
    <a:srgbClr val="B23C00"/>
    <a:srgbClr val="66CCFF"/>
    <a:srgbClr val="A40000"/>
    <a:srgbClr val="0033CC"/>
    <a:srgbClr val="CC99FF"/>
    <a:srgbClr val="99FF66"/>
    <a:srgbClr val="6699FF"/>
    <a:srgbClr val="008000"/>
    <a:srgbClr val="B2B2B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ED083AE6-46FA-4A59-8FB0-9F97EB10719F}" styleName="Light Style 3 - Accent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2101" autoAdjust="0"/>
    <p:restoredTop sz="98450" autoAdjust="0"/>
  </p:normalViewPr>
  <p:slideViewPr>
    <p:cSldViewPr>
      <p:cViewPr varScale="1">
        <p:scale>
          <a:sx n="137" d="100"/>
          <a:sy n="137" d="100"/>
        </p:scale>
        <p:origin x="-896" y="-96"/>
      </p:cViewPr>
      <p:guideLst>
        <p:guide orient="horz" pos="2160"/>
        <p:guide pos="2822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0" d="100"/>
        <a:sy n="150" d="100"/>
      </p:scale>
      <p:origin x="0" y="0"/>
    </p:cViewPr>
  </p:sorterViewPr>
  <p:gridSpacing cx="91439" cy="91439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notesMaster" Target="notesMasters/notesMaster1.xml"/><Relationship Id="rId15" Type="http://schemas.openxmlformats.org/officeDocument/2006/relationships/handoutMaster" Target="handoutMasters/handoutMaster1.xml"/><Relationship Id="rId16" Type="http://schemas.openxmlformats.org/officeDocument/2006/relationships/printerSettings" Target="printerSettings/printerSettings1.bin"/><Relationship Id="rId17" Type="http://schemas.openxmlformats.org/officeDocument/2006/relationships/presProps" Target="presProps.xml"/><Relationship Id="rId18" Type="http://schemas.openxmlformats.org/officeDocument/2006/relationships/viewProps" Target="viewProps.xml"/><Relationship Id="rId1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4" Type="http://schemas.openxmlformats.org/officeDocument/2006/relationships/image" Target="../media/image8.emf"/><Relationship Id="rId5" Type="http://schemas.openxmlformats.org/officeDocument/2006/relationships/image" Target="../media/image9.emf"/><Relationship Id="rId6" Type="http://schemas.openxmlformats.org/officeDocument/2006/relationships/image" Target="../media/image10.emf"/><Relationship Id="rId1" Type="http://schemas.openxmlformats.org/officeDocument/2006/relationships/image" Target="../media/image5.emf"/><Relationship Id="rId2" Type="http://schemas.openxmlformats.org/officeDocument/2006/relationships/image" Target="../media/image6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emf"/><Relationship Id="rId2" Type="http://schemas.openxmlformats.org/officeDocument/2006/relationships/image" Target="../media/image13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emf"/><Relationship Id="rId2" Type="http://schemas.openxmlformats.org/officeDocument/2006/relationships/image" Target="../media/image13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4172681-C581-F644-AAF5-C092E01AA013}" type="datetimeFigureOut">
              <a:rPr lang="en-US" smtClean="0"/>
              <a:t>2/22/16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2A581D9-7090-374C-A542-C325CF1D3F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720066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27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27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5164504C-A0F5-524D-82C6-1B8158989AE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176872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ChangeArrowheads="1"/>
          </p:cNvSpPr>
          <p:nvPr/>
        </p:nvSpPr>
        <p:spPr bwMode="auto">
          <a:xfrm>
            <a:off x="381000" y="990600"/>
            <a:ext cx="76200" cy="5105400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endParaRPr lang="en-US" sz="2400">
              <a:latin typeface="Times New Roman" charset="0"/>
            </a:endParaRP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762000" y="1371600"/>
            <a:ext cx="7696200" cy="2057400"/>
          </a:xfrm>
        </p:spPr>
        <p:txBody>
          <a:bodyPr/>
          <a:lstStyle>
            <a:lvl1pPr>
              <a:defRPr sz="4000"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3072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762000" y="3765550"/>
            <a:ext cx="7696200" cy="2057400"/>
          </a:xfrm>
        </p:spPr>
        <p:txBody>
          <a:bodyPr/>
          <a:lstStyle>
            <a:lvl1pPr marL="0" indent="0">
              <a:buFont typeface="Wingdings" charset="0"/>
              <a:buNone/>
              <a:defRPr sz="2400"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grpSp>
        <p:nvGrpSpPr>
          <p:cNvPr id="30728" name="Group 8"/>
          <p:cNvGrpSpPr>
            <a:grpSpLocks/>
          </p:cNvGrpSpPr>
          <p:nvPr/>
        </p:nvGrpSpPr>
        <p:grpSpPr bwMode="auto">
          <a:xfrm>
            <a:off x="381000" y="304800"/>
            <a:ext cx="8391525" cy="5791200"/>
            <a:chOff x="240" y="192"/>
            <a:chExt cx="5286" cy="3648"/>
          </a:xfrm>
        </p:grpSpPr>
        <p:sp>
          <p:nvSpPr>
            <p:cNvPr id="30729" name="Rectangle 9"/>
            <p:cNvSpPr>
              <a:spLocks noChangeArrowheads="1"/>
            </p:cNvSpPr>
            <p:nvPr/>
          </p:nvSpPr>
          <p:spPr bwMode="auto">
            <a:xfrm flipV="1">
              <a:off x="5236" y="192"/>
              <a:ext cx="288" cy="288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rot="10800000"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0" name="Rectangle 10"/>
            <p:cNvSpPr>
              <a:spLocks noChangeArrowheads="1"/>
            </p:cNvSpPr>
            <p:nvPr/>
          </p:nvSpPr>
          <p:spPr bwMode="auto">
            <a:xfrm flipV="1">
              <a:off x="240" y="192"/>
              <a:ext cx="5004" cy="288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1" name="Rectangle 11"/>
            <p:cNvSpPr>
              <a:spLocks noChangeArrowheads="1"/>
            </p:cNvSpPr>
            <p:nvPr/>
          </p:nvSpPr>
          <p:spPr bwMode="auto">
            <a:xfrm flipV="1">
              <a:off x="240" y="480"/>
              <a:ext cx="5004" cy="144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rot="10800000"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2" name="Rectangle 12"/>
            <p:cNvSpPr>
              <a:spLocks noChangeArrowheads="1"/>
            </p:cNvSpPr>
            <p:nvPr/>
          </p:nvSpPr>
          <p:spPr bwMode="auto">
            <a:xfrm flipV="1">
              <a:off x="5242" y="480"/>
              <a:ext cx="282" cy="144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3" name="Line 13"/>
            <p:cNvSpPr>
              <a:spLocks noChangeShapeType="1"/>
            </p:cNvSpPr>
            <p:nvPr/>
          </p:nvSpPr>
          <p:spPr bwMode="auto">
            <a:xfrm flipH="1">
              <a:off x="480" y="2256"/>
              <a:ext cx="484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734" name="Rectangle 14"/>
            <p:cNvSpPr>
              <a:spLocks noChangeArrowheads="1"/>
            </p:cNvSpPr>
            <p:nvPr/>
          </p:nvSpPr>
          <p:spPr bwMode="auto">
            <a:xfrm>
              <a:off x="240" y="192"/>
              <a:ext cx="5286" cy="364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</p:grp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E4F0376-0E54-9843-B673-E00D6670E83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775342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4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411163"/>
            <a:ext cx="8229600" cy="655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295400"/>
            <a:ext cx="8229600" cy="4835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97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81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2BDC82CD-30B2-1348-96D0-860A277DEA53}" type="slidenum">
              <a:rPr lang="en-US"/>
              <a:pPr/>
              <a:t>‹#›</a:t>
            </a:fld>
            <a:endParaRPr lang="en-US"/>
          </a:p>
        </p:txBody>
      </p:sp>
      <p:grpSp>
        <p:nvGrpSpPr>
          <p:cNvPr id="29703" name="Group 7"/>
          <p:cNvGrpSpPr>
            <a:grpSpLocks/>
          </p:cNvGrpSpPr>
          <p:nvPr/>
        </p:nvGrpSpPr>
        <p:grpSpPr bwMode="auto">
          <a:xfrm>
            <a:off x="228600" y="0"/>
            <a:ext cx="8686800" cy="1143000"/>
            <a:chOff x="176" y="96"/>
            <a:chExt cx="5472" cy="1008"/>
          </a:xfrm>
        </p:grpSpPr>
        <p:sp>
          <p:nvSpPr>
            <p:cNvPr id="29704" name="Line 8"/>
            <p:cNvSpPr>
              <a:spLocks noChangeShapeType="1"/>
            </p:cNvSpPr>
            <p:nvPr/>
          </p:nvSpPr>
          <p:spPr bwMode="auto">
            <a:xfrm flipH="1">
              <a:off x="288" y="1104"/>
              <a:ext cx="523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05" name="Rectangle 9"/>
            <p:cNvSpPr>
              <a:spLocks noChangeArrowheads="1"/>
            </p:cNvSpPr>
            <p:nvPr/>
          </p:nvSpPr>
          <p:spPr bwMode="auto">
            <a:xfrm>
              <a:off x="5504" y="96"/>
              <a:ext cx="144" cy="144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6" name="Rectangle 10"/>
            <p:cNvSpPr>
              <a:spLocks noChangeArrowheads="1"/>
            </p:cNvSpPr>
            <p:nvPr/>
          </p:nvSpPr>
          <p:spPr bwMode="auto">
            <a:xfrm>
              <a:off x="176" y="96"/>
              <a:ext cx="5326" cy="144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7" name="Rectangle 11"/>
            <p:cNvSpPr>
              <a:spLocks noChangeArrowheads="1"/>
            </p:cNvSpPr>
            <p:nvPr/>
          </p:nvSpPr>
          <p:spPr bwMode="auto">
            <a:xfrm>
              <a:off x="176" y="240"/>
              <a:ext cx="5326" cy="88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8" name="Rectangle 12"/>
            <p:cNvSpPr>
              <a:spLocks noChangeArrowheads="1"/>
            </p:cNvSpPr>
            <p:nvPr/>
          </p:nvSpPr>
          <p:spPr bwMode="auto">
            <a:xfrm>
              <a:off x="5504" y="241"/>
              <a:ext cx="144" cy="86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</p:grpSp>
      <p:pic>
        <p:nvPicPr>
          <p:cNvPr id="29709" name="Picture 13" descr="SJSU-logo"/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66713" y="6172200"/>
            <a:ext cx="639762" cy="606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 userDrawn="1"/>
        </p:nvSpPr>
        <p:spPr>
          <a:xfrm>
            <a:off x="1097318" y="6263609"/>
            <a:ext cx="162943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smtClean="0"/>
              <a:t>Computer</a:t>
            </a:r>
            <a:r>
              <a:rPr lang="en-US" sz="1000" baseline="0" dirty="0" smtClean="0"/>
              <a:t> Science Dept.</a:t>
            </a:r>
          </a:p>
          <a:p>
            <a:r>
              <a:rPr lang="en-US" sz="1000" baseline="0" dirty="0" smtClean="0"/>
              <a:t>Spring 2016: February </a:t>
            </a:r>
            <a:r>
              <a:rPr lang="en-US" sz="1000" baseline="0" dirty="0" smtClean="0"/>
              <a:t>23</a:t>
            </a:r>
            <a:endParaRPr lang="en-US" sz="1000" dirty="0"/>
          </a:p>
        </p:txBody>
      </p:sp>
      <p:sp>
        <p:nvSpPr>
          <p:cNvPr id="15" name="TextBox 14"/>
          <p:cNvSpPr txBox="1"/>
          <p:nvPr userDrawn="1"/>
        </p:nvSpPr>
        <p:spPr>
          <a:xfrm>
            <a:off x="3303449" y="6263609"/>
            <a:ext cx="281509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 smtClean="0"/>
              <a:t>CS 154: Formal Languages and Computability</a:t>
            </a:r>
            <a:r>
              <a:rPr lang="en-US" sz="1000" baseline="0" dirty="0" smtClean="0"/>
              <a:t/>
            </a:r>
            <a:br>
              <a:rPr lang="en-US" sz="1000" baseline="0" dirty="0" smtClean="0"/>
            </a:br>
            <a:r>
              <a:rPr lang="en-US" sz="1000" baseline="0" dirty="0" smtClean="0"/>
              <a:t>© R. Mak</a:t>
            </a:r>
            <a:endParaRPr lang="en-US" sz="100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</p:sldLayoutIdLst>
  <p:timing>
    <p:tnLst>
      <p:par>
        <p:cTn xmlns:p14="http://schemas.microsoft.com/office/powerpoint/2010/main" id="1" dur="indefinite" restart="never" nodeType="tmRoot"/>
      </p:par>
    </p:tnLst>
  </p:timing>
  <p:hf hdr="0"/>
  <p:txStyles>
    <p:titleStyle>
      <a:lvl1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2pPr>
      <a:lvl3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3pPr>
      <a:lvl4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4pPr>
      <a:lvl5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9pPr>
    </p:titleStyle>
    <p:bodyStyle>
      <a:lvl1pPr marL="469900" indent="-469900" algn="l" rtl="0" fontAlgn="base">
        <a:spcBef>
          <a:spcPct val="20000"/>
        </a:spcBef>
        <a:spcAft>
          <a:spcPct val="0"/>
        </a:spcAft>
        <a:buClr>
          <a:schemeClr val="bg2"/>
        </a:buClr>
        <a:buSzPct val="70000"/>
        <a:buFont typeface="Wingdings" charset="0"/>
        <a:buChar char="o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fontAlgn="base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charset="0"/>
        <a:buChar char="n"/>
        <a:defRPr sz="2400">
          <a:solidFill>
            <a:schemeClr val="tx1"/>
          </a:solidFill>
          <a:latin typeface="+mn-lt"/>
          <a:ea typeface="+mn-ea"/>
        </a:defRPr>
      </a:lvl2pPr>
      <a:lvl3pPr marL="1377950" indent="-468313" algn="l" rtl="0" fontAlgn="base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charset="0"/>
        <a:buChar char="o"/>
        <a:defRPr sz="2000">
          <a:solidFill>
            <a:schemeClr val="tx1"/>
          </a:solidFill>
          <a:latin typeface="+mn-lt"/>
          <a:ea typeface="+mn-ea"/>
        </a:defRPr>
      </a:lvl3pPr>
      <a:lvl4pPr marL="1827213" indent="-4381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charset="0"/>
        <a:buChar char="n"/>
        <a:defRPr sz="1600">
          <a:solidFill>
            <a:schemeClr val="tx1"/>
          </a:solidFill>
          <a:latin typeface="+mn-lt"/>
          <a:ea typeface="+mn-ea"/>
        </a:defRPr>
      </a:lvl4pPr>
      <a:lvl5pPr marL="22971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5pPr>
      <a:lvl6pPr marL="27543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6pPr>
      <a:lvl7pPr marL="32115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7pPr>
      <a:lvl8pPr marL="36687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8pPr>
      <a:lvl9pPr marL="41259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2" Type="http://schemas.openxmlformats.org/officeDocument/2006/relationships/hyperlink" Target="http://www.cs.sjsu.edu/~mak" TargetMode="Externa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11" Type="http://schemas.openxmlformats.org/officeDocument/2006/relationships/oleObject" Target="../embeddings/Microsoft_Equation5.bin"/><Relationship Id="rId12" Type="http://schemas.openxmlformats.org/officeDocument/2006/relationships/image" Target="../media/image9.emf"/><Relationship Id="rId13" Type="http://schemas.openxmlformats.org/officeDocument/2006/relationships/oleObject" Target="../embeddings/Microsoft_Equation6.bin"/><Relationship Id="rId14" Type="http://schemas.openxmlformats.org/officeDocument/2006/relationships/image" Target="../media/image10.emf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2.xml"/><Relationship Id="rId3" Type="http://schemas.openxmlformats.org/officeDocument/2006/relationships/oleObject" Target="../embeddings/Microsoft_Equation1.bin"/><Relationship Id="rId4" Type="http://schemas.openxmlformats.org/officeDocument/2006/relationships/image" Target="../media/image5.emf"/><Relationship Id="rId5" Type="http://schemas.openxmlformats.org/officeDocument/2006/relationships/oleObject" Target="../embeddings/Microsoft_Equation2.bin"/><Relationship Id="rId6" Type="http://schemas.openxmlformats.org/officeDocument/2006/relationships/image" Target="../media/image6.emf"/><Relationship Id="rId7" Type="http://schemas.openxmlformats.org/officeDocument/2006/relationships/oleObject" Target="../embeddings/Microsoft_Equation3.bin"/><Relationship Id="rId8" Type="http://schemas.openxmlformats.org/officeDocument/2006/relationships/image" Target="../media/image7.emf"/><Relationship Id="rId9" Type="http://schemas.openxmlformats.org/officeDocument/2006/relationships/oleObject" Target="../embeddings/Microsoft_Equation4.bin"/><Relationship Id="rId10" Type="http://schemas.openxmlformats.org/officeDocument/2006/relationships/image" Target="../media/image8.e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Equation7.bin"/><Relationship Id="rId4" Type="http://schemas.openxmlformats.org/officeDocument/2006/relationships/image" Target="../media/image11.emf"/><Relationship Id="rId1" Type="http://schemas.openxmlformats.org/officeDocument/2006/relationships/vmlDrawing" Target="../drawings/vmlDrawing2.vml"/><Relationship Id="rId2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Equation8.bin"/><Relationship Id="rId4" Type="http://schemas.openxmlformats.org/officeDocument/2006/relationships/image" Target="../media/image12.emf"/><Relationship Id="rId5" Type="http://schemas.openxmlformats.org/officeDocument/2006/relationships/oleObject" Target="../embeddings/Microsoft_Equation9.bin"/><Relationship Id="rId6" Type="http://schemas.openxmlformats.org/officeDocument/2006/relationships/image" Target="../media/image13.emf"/><Relationship Id="rId1" Type="http://schemas.openxmlformats.org/officeDocument/2006/relationships/vmlDrawing" Target="../drawings/vmlDrawing3.vml"/><Relationship Id="rId2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Equation10.bin"/><Relationship Id="rId4" Type="http://schemas.openxmlformats.org/officeDocument/2006/relationships/image" Target="../media/image12.emf"/><Relationship Id="rId5" Type="http://schemas.openxmlformats.org/officeDocument/2006/relationships/oleObject" Target="../embeddings/Microsoft_Equation11.bin"/><Relationship Id="rId6" Type="http://schemas.openxmlformats.org/officeDocument/2006/relationships/image" Target="../media/image13.emf"/><Relationship Id="rId7" Type="http://schemas.openxmlformats.org/officeDocument/2006/relationships/hyperlink" Target="http://math.stackexchange.com/questions/871662/finding-right-quotient-of-languages" TargetMode="External"/><Relationship Id="rId1" Type="http://schemas.openxmlformats.org/officeDocument/2006/relationships/vmlDrawing" Target="../drawings/vmlDrawing4.vml"/><Relationship Id="rId2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3200" dirty="0"/>
              <a:t>CS </a:t>
            </a:r>
            <a:r>
              <a:rPr lang="en-US" sz="3200" dirty="0" smtClean="0"/>
              <a:t>154</a:t>
            </a:r>
            <a:br>
              <a:rPr lang="en-US" sz="3200" dirty="0" smtClean="0"/>
            </a:br>
            <a:r>
              <a:rPr lang="en-US" sz="3200" dirty="0" smtClean="0"/>
              <a:t>Formal Languages and Computability</a:t>
            </a:r>
            <a:r>
              <a:rPr lang="en-US" sz="3600" dirty="0"/>
              <a:t/>
            </a:r>
            <a:br>
              <a:rPr lang="en-US" sz="3600" dirty="0"/>
            </a:br>
            <a:r>
              <a:rPr lang="en-US" sz="2400" dirty="0" smtClean="0"/>
              <a:t>February 23 Class Meeting</a:t>
            </a:r>
            <a:endParaRPr lang="en-US" sz="2400" dirty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algn="ctr">
              <a:lnSpc>
                <a:spcPct val="90000"/>
              </a:lnSpc>
            </a:pPr>
            <a:r>
              <a:rPr lang="en-US" dirty="0"/>
              <a:t>Department of Computer Science</a:t>
            </a:r>
            <a:br>
              <a:rPr lang="en-US" dirty="0"/>
            </a:br>
            <a:r>
              <a:rPr lang="en-US" dirty="0"/>
              <a:t>San Jose State University</a:t>
            </a:r>
            <a:br>
              <a:rPr lang="en-US" dirty="0"/>
            </a:br>
            <a:r>
              <a:rPr lang="en-US" sz="1200" dirty="0"/>
              <a:t/>
            </a:r>
            <a:br>
              <a:rPr lang="en-US" sz="1200" dirty="0"/>
            </a:br>
            <a:r>
              <a:rPr lang="en-US" dirty="0" smtClean="0"/>
              <a:t>Spring 2016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Instructor: Ron Mak</a:t>
            </a:r>
          </a:p>
          <a:p>
            <a:pPr algn="ctr">
              <a:lnSpc>
                <a:spcPct val="90000"/>
              </a:lnSpc>
            </a:pPr>
            <a:r>
              <a:rPr lang="en-US" dirty="0">
                <a:hlinkClick r:id="rId2"/>
              </a:rPr>
              <a:t>www.cs.sjsu.edu/~mak</a:t>
            </a:r>
            <a:endParaRPr lang="en-US" dirty="0"/>
          </a:p>
        </p:txBody>
      </p:sp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914400" y="4527550"/>
            <a:ext cx="1154113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pic>
        <p:nvPicPr>
          <p:cNvPr id="2053" name="Picture 5" descr="sjsu_logo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132638" y="4591050"/>
            <a:ext cx="1096962" cy="1031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Pumping Lemma for RLs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3505185"/>
          </a:xfrm>
        </p:spPr>
        <p:txBody>
          <a:bodyPr/>
          <a:lstStyle/>
          <a:p>
            <a:r>
              <a:rPr lang="en-US" dirty="0"/>
              <a:t>Let </a:t>
            </a:r>
            <a:r>
              <a:rPr lang="en-US" i="1" dirty="0">
                <a:latin typeface="Times New Roman"/>
                <a:cs typeface="Times New Roman"/>
              </a:rPr>
              <a:t>L</a:t>
            </a:r>
            <a:r>
              <a:rPr lang="en-US" dirty="0"/>
              <a:t> be an infinite regular language.</a:t>
            </a:r>
          </a:p>
          <a:p>
            <a:r>
              <a:rPr lang="en-US" dirty="0" smtClean="0"/>
              <a:t>Then there exists a positive integer </a:t>
            </a:r>
            <a:r>
              <a:rPr lang="en-US" i="1" dirty="0" smtClean="0">
                <a:latin typeface="Times New Roman"/>
                <a:cs typeface="Times New Roman"/>
              </a:rPr>
              <a:t>m</a:t>
            </a:r>
            <a:r>
              <a:rPr lang="en-US" dirty="0" smtClean="0"/>
              <a:t> such that for any </a:t>
            </a:r>
            <a:r>
              <a:rPr lang="en-US" i="1" dirty="0" smtClean="0">
                <a:latin typeface="Times New Roman"/>
                <a:cs typeface="Times New Roman"/>
              </a:rPr>
              <a:t>w</a:t>
            </a:r>
            <a:r>
              <a:rPr lang="en-US" dirty="0" smtClean="0">
                <a:latin typeface="Times New Roman"/>
                <a:cs typeface="Times New Roman"/>
              </a:rPr>
              <a:t> = </a:t>
            </a:r>
            <a:r>
              <a:rPr lang="en-US" i="1" dirty="0">
                <a:latin typeface="Times New Roman"/>
                <a:cs typeface="Times New Roman"/>
              </a:rPr>
              <a:t>xyz</a:t>
            </a:r>
            <a:r>
              <a:rPr lang="en-US" dirty="0" smtClean="0">
                <a:latin typeface="Times New Roman"/>
                <a:cs typeface="Times New Roman"/>
              </a:rPr>
              <a:t> </a:t>
            </a:r>
            <a:r>
              <a:rPr lang="en-US" dirty="0" smtClean="0"/>
              <a:t>in </a:t>
            </a:r>
            <a:r>
              <a:rPr lang="en-US" i="1" dirty="0">
                <a:latin typeface="Times New Roman"/>
                <a:cs typeface="Times New Roman"/>
              </a:rPr>
              <a:t>L</a:t>
            </a:r>
            <a:r>
              <a:rPr lang="en-US" dirty="0" smtClean="0"/>
              <a:t> with </a:t>
            </a:r>
            <a:r>
              <a:rPr lang="en-US" dirty="0" smtClean="0">
                <a:latin typeface="Times New Roman"/>
                <a:cs typeface="Times New Roman"/>
              </a:rPr>
              <a:t>|</a:t>
            </a:r>
            <a:r>
              <a:rPr lang="en-US" i="1" dirty="0">
                <a:latin typeface="Times New Roman"/>
                <a:cs typeface="Times New Roman"/>
              </a:rPr>
              <a:t>w</a:t>
            </a:r>
            <a:r>
              <a:rPr lang="en-US" dirty="0">
                <a:latin typeface="Times New Roman"/>
                <a:cs typeface="Times New Roman"/>
              </a:rPr>
              <a:t>| ≥ </a:t>
            </a:r>
            <a:r>
              <a:rPr lang="en-US" i="1" dirty="0">
                <a:latin typeface="Times New Roman"/>
                <a:cs typeface="Times New Roman"/>
              </a:rPr>
              <a:t>m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smtClean="0"/>
              <a:t>such that</a:t>
            </a:r>
          </a:p>
          <a:p>
            <a:pPr lvl="1"/>
            <a:r>
              <a:rPr lang="en-US" sz="2800" dirty="0">
                <a:latin typeface="Times New Roman"/>
                <a:cs typeface="Times New Roman"/>
              </a:rPr>
              <a:t>|</a:t>
            </a:r>
            <a:r>
              <a:rPr lang="en-US" sz="2800" i="1" dirty="0" err="1">
                <a:latin typeface="Times New Roman"/>
                <a:cs typeface="Times New Roman"/>
              </a:rPr>
              <a:t>xy</a:t>
            </a:r>
            <a:r>
              <a:rPr lang="en-US" sz="2800" dirty="0">
                <a:latin typeface="Times New Roman"/>
                <a:cs typeface="Times New Roman"/>
              </a:rPr>
              <a:t>| ≤ </a:t>
            </a:r>
            <a:r>
              <a:rPr lang="en-US" sz="2800" i="1" dirty="0">
                <a:latin typeface="Times New Roman"/>
                <a:cs typeface="Times New Roman"/>
              </a:rPr>
              <a:t>m</a:t>
            </a:r>
          </a:p>
          <a:p>
            <a:pPr lvl="1"/>
            <a:r>
              <a:rPr lang="en-US" sz="2800" dirty="0">
                <a:latin typeface="Times New Roman"/>
                <a:cs typeface="Times New Roman"/>
              </a:rPr>
              <a:t>|</a:t>
            </a:r>
            <a:r>
              <a:rPr lang="en-US" sz="2800" i="1" dirty="0">
                <a:latin typeface="Times New Roman"/>
                <a:cs typeface="Times New Roman"/>
              </a:rPr>
              <a:t>y</a:t>
            </a:r>
            <a:r>
              <a:rPr lang="en-US" sz="2800" dirty="0">
                <a:latin typeface="Times New Roman"/>
                <a:cs typeface="Times New Roman"/>
              </a:rPr>
              <a:t>| ≥ 1</a:t>
            </a:r>
          </a:p>
          <a:p>
            <a:pPr lvl="1"/>
            <a:r>
              <a:rPr lang="en-US" sz="2800" i="1" dirty="0" err="1">
                <a:latin typeface="Times New Roman"/>
                <a:cs typeface="Times New Roman"/>
              </a:rPr>
              <a:t>w</a:t>
            </a:r>
            <a:r>
              <a:rPr lang="en-US" sz="2800" i="1" baseline="-25000" dirty="0" err="1">
                <a:latin typeface="Times New Roman"/>
                <a:cs typeface="Times New Roman"/>
              </a:rPr>
              <a:t>i</a:t>
            </a:r>
            <a:r>
              <a:rPr lang="en-US" sz="2800" dirty="0">
                <a:latin typeface="Times New Roman"/>
                <a:cs typeface="Times New Roman"/>
              </a:rPr>
              <a:t> = </a:t>
            </a:r>
            <a:r>
              <a:rPr lang="en-US" sz="2800" i="1" dirty="0" err="1">
                <a:latin typeface="Times New Roman"/>
                <a:cs typeface="Times New Roman"/>
              </a:rPr>
              <a:t>x</a:t>
            </a:r>
            <a:r>
              <a:rPr lang="en-US" sz="2800" i="1" dirty="0" err="1">
                <a:solidFill>
                  <a:srgbClr val="008000"/>
                </a:solidFill>
                <a:latin typeface="Times New Roman"/>
                <a:cs typeface="Times New Roman"/>
              </a:rPr>
              <a:t>y</a:t>
            </a:r>
            <a:r>
              <a:rPr lang="en-US" sz="2800" i="1" baseline="30000" dirty="0" err="1">
                <a:solidFill>
                  <a:srgbClr val="008000"/>
                </a:solidFill>
                <a:latin typeface="Times New Roman"/>
                <a:cs typeface="Times New Roman"/>
              </a:rPr>
              <a:t>i</a:t>
            </a:r>
            <a:r>
              <a:rPr lang="en-US" sz="2800" i="1" dirty="0" err="1">
                <a:latin typeface="Times New Roman"/>
                <a:cs typeface="Times New Roman"/>
              </a:rPr>
              <a:t>z</a:t>
            </a:r>
            <a:r>
              <a:rPr lang="en-US" sz="2800" dirty="0">
                <a:latin typeface="Times New Roman"/>
                <a:cs typeface="Times New Roman"/>
              </a:rPr>
              <a:t> </a:t>
            </a:r>
            <a:r>
              <a:rPr lang="en-US" dirty="0" smtClean="0"/>
              <a:t>is also in </a:t>
            </a:r>
            <a:r>
              <a:rPr lang="en-US" sz="2800" i="1" dirty="0">
                <a:latin typeface="Times New Roman"/>
                <a:cs typeface="Times New Roman"/>
              </a:rPr>
              <a:t>L</a:t>
            </a:r>
            <a:r>
              <a:rPr lang="en-US" dirty="0" smtClean="0"/>
              <a:t> for all </a:t>
            </a:r>
            <a:r>
              <a:rPr lang="en-US" sz="2800" i="1" dirty="0" err="1">
                <a:latin typeface="Times New Roman"/>
                <a:cs typeface="Times New Roman"/>
              </a:rPr>
              <a:t>i</a:t>
            </a:r>
            <a:r>
              <a:rPr lang="en-US" sz="2800" dirty="0">
                <a:latin typeface="Times New Roman"/>
                <a:cs typeface="Times New Roman"/>
              </a:rPr>
              <a:t> = 0, 1, 2, </a:t>
            </a:r>
            <a:r>
              <a:rPr lang="is-IS" sz="2800" dirty="0" smtClean="0">
                <a:latin typeface="Times New Roman"/>
                <a:cs typeface="Times New Roman"/>
              </a:rPr>
              <a:t>…</a:t>
            </a:r>
          </a:p>
          <a:p>
            <a:pPr lvl="1"/>
            <a:r>
              <a:rPr lang="is-IS" dirty="0" smtClean="0"/>
              <a:t>In particular, when </a:t>
            </a:r>
            <a:r>
              <a:rPr lang="is-IS" sz="2800" i="1" dirty="0" smtClean="0">
                <a:latin typeface="Times New Roman"/>
                <a:cs typeface="Times New Roman"/>
              </a:rPr>
              <a:t>i</a:t>
            </a:r>
            <a:r>
              <a:rPr lang="is-IS" sz="2800" dirty="0" smtClean="0">
                <a:latin typeface="Times New Roman"/>
                <a:cs typeface="Times New Roman"/>
              </a:rPr>
              <a:t> = 0, </a:t>
            </a:r>
            <a:r>
              <a:rPr lang="is-IS" dirty="0"/>
              <a:t>the string </a:t>
            </a:r>
            <a:r>
              <a:rPr lang="is-IS" sz="2800" i="1" dirty="0" smtClean="0">
                <a:solidFill>
                  <a:srgbClr val="B23C00"/>
                </a:solidFill>
                <a:latin typeface="Times New Roman"/>
                <a:cs typeface="Times New Roman"/>
              </a:rPr>
              <a:t>xz</a:t>
            </a:r>
            <a:r>
              <a:rPr lang="is-IS" sz="2800" dirty="0" smtClean="0">
                <a:solidFill>
                  <a:srgbClr val="B23C00"/>
                </a:solidFill>
                <a:latin typeface="Times New Roman"/>
                <a:cs typeface="Times New Roman"/>
              </a:rPr>
              <a:t> </a:t>
            </a:r>
            <a:r>
              <a:rPr lang="is-IS" dirty="0">
                <a:solidFill>
                  <a:srgbClr val="B23C00"/>
                </a:solidFill>
              </a:rPr>
              <a:t>is in </a:t>
            </a:r>
            <a:r>
              <a:rPr lang="is-IS" sz="2800" i="1" dirty="0" smtClean="0">
                <a:solidFill>
                  <a:srgbClr val="B23C00"/>
                </a:solidFill>
                <a:latin typeface="Times New Roman"/>
                <a:cs typeface="Times New Roman"/>
              </a:rPr>
              <a:t>L</a:t>
            </a:r>
            <a:endParaRPr lang="en-US" sz="2800" i="1" dirty="0">
              <a:solidFill>
                <a:srgbClr val="B23C00"/>
              </a:solidFill>
              <a:latin typeface="Times New Roman"/>
              <a:cs typeface="Times New Roman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766536" y="6263609"/>
            <a:ext cx="1905000" cy="457200"/>
          </a:xfrm>
        </p:spPr>
        <p:txBody>
          <a:bodyPr/>
          <a:lstStyle/>
          <a:p>
            <a:fld id="{5E4F0376-0E54-9843-B673-E00D6670E830}" type="slidenum">
              <a:rPr lang="en-US" smtClean="0"/>
              <a:pPr/>
              <a:t>10</a:t>
            </a:fld>
            <a:endParaRPr lang="en-US"/>
          </a:p>
        </p:txBody>
      </p:sp>
      <p:grpSp>
        <p:nvGrpSpPr>
          <p:cNvPr id="66" name="Group 65"/>
          <p:cNvGrpSpPr/>
          <p:nvPr/>
        </p:nvGrpSpPr>
        <p:grpSpPr>
          <a:xfrm>
            <a:off x="1280196" y="4800585"/>
            <a:ext cx="5852096" cy="1280146"/>
            <a:chOff x="1280196" y="4800585"/>
            <a:chExt cx="5852096" cy="1280146"/>
          </a:xfrm>
        </p:grpSpPr>
        <p:sp>
          <p:nvSpPr>
            <p:cNvPr id="5" name="Oval 4"/>
            <p:cNvSpPr/>
            <p:nvPr/>
          </p:nvSpPr>
          <p:spPr bwMode="auto">
            <a:xfrm>
              <a:off x="3931927" y="5623536"/>
              <a:ext cx="457195" cy="457195"/>
            </a:xfrm>
            <a:prstGeom prst="ellipse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0" i="0" u="none" strike="noStrike" cap="none" normalizeH="0" baseline="-25000" dirty="0">
                <a:ln>
                  <a:noFill/>
                </a:ln>
                <a:solidFill>
                  <a:schemeClr val="tx1"/>
                </a:solidFill>
                <a:effectLst/>
                <a:latin typeface="Times New Roman"/>
                <a:ea typeface="ＭＳ Ｐゴシック" charset="0"/>
                <a:cs typeface="Times New Roman"/>
              </a:endParaRPr>
            </a:p>
          </p:txBody>
        </p:sp>
        <p:grpSp>
          <p:nvGrpSpPr>
            <p:cNvPr id="57" name="Group 56"/>
            <p:cNvGrpSpPr/>
            <p:nvPr/>
          </p:nvGrpSpPr>
          <p:grpSpPr>
            <a:xfrm>
              <a:off x="1280196" y="4983463"/>
              <a:ext cx="796978" cy="457195"/>
              <a:chOff x="1280196" y="4617707"/>
              <a:chExt cx="796978" cy="457195"/>
            </a:xfrm>
          </p:grpSpPr>
          <p:sp>
            <p:nvSpPr>
              <p:cNvPr id="6" name="Oval 5"/>
              <p:cNvSpPr/>
              <p:nvPr/>
            </p:nvSpPr>
            <p:spPr bwMode="auto">
              <a:xfrm>
                <a:off x="1619979" y="4617707"/>
                <a:ext cx="457195" cy="457195"/>
              </a:xfrm>
              <a:prstGeom prst="ellipse">
                <a:avLst/>
              </a:prstGeom>
              <a:noFill/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600" b="0" i="0" u="none" strike="noStrike" cap="none" normalizeH="0" baseline="-2500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/>
                  <a:ea typeface="ＭＳ Ｐゴシック" charset="0"/>
                  <a:cs typeface="Times New Roman"/>
                </a:endParaRPr>
              </a:p>
            </p:txBody>
          </p:sp>
          <p:cxnSp>
            <p:nvCxnSpPr>
              <p:cNvPr id="16" name="Straight Arrow Connector 15"/>
              <p:cNvCxnSpPr>
                <a:endCxn id="6" idx="2"/>
              </p:cNvCxnSpPr>
              <p:nvPr/>
            </p:nvCxnSpPr>
            <p:spPr bwMode="auto">
              <a:xfrm flipV="1">
                <a:off x="1280196" y="4846305"/>
                <a:ext cx="339783" cy="3303"/>
              </a:xfrm>
              <a:prstGeom prst="straightConnector1">
                <a:avLst/>
              </a:prstGeom>
              <a:solidFill>
                <a:schemeClr val="accent1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arrow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</p:cxnSp>
        </p:grpSp>
        <p:grpSp>
          <p:nvGrpSpPr>
            <p:cNvPr id="23" name="Group 22"/>
            <p:cNvGrpSpPr/>
            <p:nvPr/>
          </p:nvGrpSpPr>
          <p:grpSpPr>
            <a:xfrm>
              <a:off x="6492219" y="5074902"/>
              <a:ext cx="640073" cy="640073"/>
              <a:chOff x="6126463" y="4892024"/>
              <a:chExt cx="640073" cy="640073"/>
            </a:xfrm>
          </p:grpSpPr>
          <p:sp>
            <p:nvSpPr>
              <p:cNvPr id="7" name="Oval 6"/>
              <p:cNvSpPr/>
              <p:nvPr/>
            </p:nvSpPr>
            <p:spPr bwMode="auto">
              <a:xfrm>
                <a:off x="6217902" y="4983463"/>
                <a:ext cx="457195" cy="457195"/>
              </a:xfrm>
              <a:prstGeom prst="ellipse">
                <a:avLst/>
              </a:prstGeom>
              <a:noFill/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600" b="0" i="0" u="none" strike="noStrike" cap="none" normalizeH="0" baseline="-2500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/>
                  <a:ea typeface="ＭＳ Ｐゴシック" charset="0"/>
                  <a:cs typeface="Times New Roman"/>
                </a:endParaRPr>
              </a:p>
            </p:txBody>
          </p:sp>
          <p:sp>
            <p:nvSpPr>
              <p:cNvPr id="22" name="Oval 21"/>
              <p:cNvSpPr/>
              <p:nvPr/>
            </p:nvSpPr>
            <p:spPr bwMode="auto">
              <a:xfrm>
                <a:off x="6126463" y="4892024"/>
                <a:ext cx="640073" cy="640073"/>
              </a:xfrm>
              <a:prstGeom prst="ellipse">
                <a:avLst/>
              </a:prstGeom>
              <a:noFill/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6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ＭＳ Ｐゴシック" charset="0"/>
                </a:endParaRPr>
              </a:p>
            </p:txBody>
          </p:sp>
        </p:grpSp>
        <p:cxnSp>
          <p:nvCxnSpPr>
            <p:cNvPr id="25" name="Curved Connector 24"/>
            <p:cNvCxnSpPr>
              <a:stCxn id="6" idx="6"/>
              <a:endCxn id="5" idx="3"/>
            </p:cNvCxnSpPr>
            <p:nvPr/>
          </p:nvCxnSpPr>
          <p:spPr bwMode="auto">
            <a:xfrm>
              <a:off x="2077174" y="5212061"/>
              <a:ext cx="1921708" cy="801715"/>
            </a:xfrm>
            <a:prstGeom prst="curvedConnector4">
              <a:avLst>
                <a:gd name="adj1" fmla="val 48258"/>
                <a:gd name="adj2" fmla="val 128514"/>
              </a:avLst>
            </a:prstGeom>
            <a:solidFill>
              <a:schemeClr val="accent1"/>
            </a:solidFill>
            <a:ln w="28575" cap="flat" cmpd="sng" algn="ctr">
              <a:solidFill>
                <a:srgbClr val="B23C00"/>
              </a:solidFill>
              <a:prstDash val="dash"/>
              <a:round/>
              <a:headEnd type="none" w="med" len="med"/>
              <a:tailEnd type="arrow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28" name="Curved Connector 27"/>
            <p:cNvCxnSpPr>
              <a:stCxn id="5" idx="5"/>
              <a:endCxn id="22" idx="2"/>
            </p:cNvCxnSpPr>
            <p:nvPr/>
          </p:nvCxnSpPr>
          <p:spPr bwMode="auto">
            <a:xfrm rot="5400000" flipH="1" flipV="1">
              <a:off x="5097774" y="4619332"/>
              <a:ext cx="618837" cy="2170052"/>
            </a:xfrm>
            <a:prstGeom prst="curvedConnector4">
              <a:avLst>
                <a:gd name="adj1" fmla="val -36940"/>
                <a:gd name="adj2" fmla="val 51543"/>
              </a:avLst>
            </a:prstGeom>
            <a:solidFill>
              <a:schemeClr val="accent1"/>
            </a:solidFill>
            <a:ln w="28575" cap="flat" cmpd="sng" algn="ctr">
              <a:solidFill>
                <a:srgbClr val="B23C00"/>
              </a:solidFill>
              <a:prstDash val="dash"/>
              <a:round/>
              <a:headEnd type="none" w="med" len="med"/>
              <a:tailEnd type="arrow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36" name="Curved Connector 35"/>
            <p:cNvCxnSpPr>
              <a:stCxn id="5" idx="2"/>
              <a:endCxn id="5" idx="6"/>
            </p:cNvCxnSpPr>
            <p:nvPr/>
          </p:nvCxnSpPr>
          <p:spPr bwMode="auto">
            <a:xfrm rot="10800000" flipH="1">
              <a:off x="3931926" y="5852134"/>
              <a:ext cx="457195" cy="12700"/>
            </a:xfrm>
            <a:prstGeom prst="curvedConnector5">
              <a:avLst>
                <a:gd name="adj1" fmla="val -103485"/>
                <a:gd name="adj2" fmla="val 7885811"/>
                <a:gd name="adj3" fmla="val 215561"/>
              </a:avLst>
            </a:prstGeom>
            <a:solidFill>
              <a:schemeClr val="accent1"/>
            </a:solidFill>
            <a:ln w="28575" cap="flat" cmpd="sng" algn="ctr">
              <a:solidFill>
                <a:srgbClr val="008000"/>
              </a:solidFill>
              <a:prstDash val="dash"/>
              <a:round/>
              <a:headEnd type="none" w="med" len="med"/>
              <a:tailEnd type="arrow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sp>
          <p:nvSpPr>
            <p:cNvPr id="53" name="TextBox 52"/>
            <p:cNvSpPr txBox="1"/>
            <p:nvPr/>
          </p:nvSpPr>
          <p:spPr>
            <a:xfrm>
              <a:off x="2377464" y="5257780"/>
              <a:ext cx="422261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i="1" dirty="0" smtClean="0">
                  <a:solidFill>
                    <a:srgbClr val="B23C00"/>
                  </a:solidFill>
                  <a:latin typeface="Times New Roman"/>
                  <a:cs typeface="Times New Roman"/>
                </a:rPr>
                <a:t>x</a:t>
              </a:r>
              <a:endParaRPr lang="en-US" sz="2000" i="1" dirty="0">
                <a:solidFill>
                  <a:srgbClr val="B23C00"/>
                </a:solidFill>
                <a:latin typeface="Times New Roman"/>
                <a:cs typeface="Times New Roman"/>
              </a:endParaRPr>
            </a:p>
          </p:txBody>
        </p:sp>
        <p:sp>
          <p:nvSpPr>
            <p:cNvPr id="54" name="TextBox 53"/>
            <p:cNvSpPr txBox="1"/>
            <p:nvPr/>
          </p:nvSpPr>
          <p:spPr>
            <a:xfrm>
              <a:off x="3931927" y="4800585"/>
              <a:ext cx="425467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i="1" dirty="0" smtClean="0">
                  <a:solidFill>
                    <a:srgbClr val="008000"/>
                  </a:solidFill>
                  <a:latin typeface="Times New Roman"/>
                  <a:cs typeface="Times New Roman"/>
                </a:rPr>
                <a:t>y</a:t>
              </a:r>
              <a:endParaRPr lang="en-US" sz="2000" i="1" dirty="0">
                <a:solidFill>
                  <a:srgbClr val="008000"/>
                </a:solidFill>
                <a:latin typeface="Times New Roman"/>
                <a:cs typeface="Times New Roman"/>
              </a:endParaRPr>
            </a:p>
          </p:txBody>
        </p:sp>
        <p:sp>
          <p:nvSpPr>
            <p:cNvPr id="55" name="TextBox 54"/>
            <p:cNvSpPr txBox="1"/>
            <p:nvPr/>
          </p:nvSpPr>
          <p:spPr>
            <a:xfrm>
              <a:off x="5669268" y="5436188"/>
              <a:ext cx="40543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i="1" dirty="0" smtClean="0">
                  <a:solidFill>
                    <a:srgbClr val="B23C00"/>
                  </a:solidFill>
                  <a:latin typeface="Times New Roman"/>
                  <a:cs typeface="Times New Roman"/>
                </a:rPr>
                <a:t>z</a:t>
              </a:r>
              <a:endParaRPr lang="en-US" sz="2000" i="1" dirty="0">
                <a:solidFill>
                  <a:srgbClr val="B23C00"/>
                </a:solidFill>
                <a:latin typeface="Times New Roman"/>
                <a:cs typeface="Times New Roman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4581330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Pumping Lemma for RLs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B23C00"/>
                </a:solidFill>
              </a:rPr>
              <a:t>The pumping lemma can </a:t>
            </a:r>
            <a:r>
              <a:rPr lang="en-US" dirty="0">
                <a:solidFill>
                  <a:srgbClr val="B23C00"/>
                </a:solidFill>
              </a:rPr>
              <a:t>be used to prove </a:t>
            </a:r>
            <a:r>
              <a:rPr lang="en-US" dirty="0" smtClean="0">
                <a:solidFill>
                  <a:srgbClr val="B23C00"/>
                </a:solidFill>
              </a:rPr>
              <a:t/>
            </a:r>
            <a:br>
              <a:rPr lang="en-US" dirty="0" smtClean="0">
                <a:solidFill>
                  <a:srgbClr val="B23C00"/>
                </a:solidFill>
              </a:rPr>
            </a:br>
            <a:r>
              <a:rPr lang="en-US" dirty="0" smtClean="0">
                <a:solidFill>
                  <a:srgbClr val="B23C00"/>
                </a:solidFill>
              </a:rPr>
              <a:t>that </a:t>
            </a:r>
            <a:r>
              <a:rPr lang="en-US" dirty="0">
                <a:solidFill>
                  <a:srgbClr val="B23C00"/>
                </a:solidFill>
              </a:rPr>
              <a:t>a given language </a:t>
            </a:r>
            <a:r>
              <a:rPr lang="en-US" i="1" dirty="0">
                <a:solidFill>
                  <a:srgbClr val="B23C00"/>
                </a:solidFill>
                <a:latin typeface="Times New Roman"/>
                <a:cs typeface="Times New Roman"/>
              </a:rPr>
              <a:t>L</a:t>
            </a:r>
            <a:r>
              <a:rPr lang="en-US" dirty="0">
                <a:solidFill>
                  <a:srgbClr val="B23C00"/>
                </a:solidFill>
              </a:rPr>
              <a:t> is </a:t>
            </a:r>
            <a:r>
              <a:rPr lang="en-US" u="sng" dirty="0">
                <a:solidFill>
                  <a:srgbClr val="B23C00"/>
                </a:solidFill>
              </a:rPr>
              <a:t>not</a:t>
            </a:r>
            <a:r>
              <a:rPr lang="en-US" dirty="0">
                <a:solidFill>
                  <a:srgbClr val="B23C00"/>
                </a:solidFill>
              </a:rPr>
              <a:t> regular</a:t>
            </a:r>
            <a:r>
              <a:rPr lang="en-US" dirty="0" smtClean="0">
                <a:solidFill>
                  <a:srgbClr val="B23C00"/>
                </a:solidFill>
              </a:rPr>
              <a:t>.</a:t>
            </a:r>
          </a:p>
          <a:p>
            <a:pPr lvl="4"/>
            <a:endParaRPr lang="en-US" dirty="0">
              <a:solidFill>
                <a:srgbClr val="B23C00"/>
              </a:solidFill>
            </a:endParaRPr>
          </a:p>
          <a:p>
            <a:r>
              <a:rPr lang="en-US" dirty="0" smtClean="0"/>
              <a:t>It</a:t>
            </a:r>
            <a:r>
              <a:rPr lang="uk-UA" dirty="0" smtClean="0"/>
              <a:t>’</a:t>
            </a:r>
            <a:r>
              <a:rPr lang="en-US" dirty="0" smtClean="0"/>
              <a:t>s always a proof by contradiction.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980469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Proof Using the </a:t>
            </a:r>
            <a:r>
              <a:rPr lang="en-US" dirty="0"/>
              <a:t>Pumping </a:t>
            </a:r>
            <a:r>
              <a:rPr lang="en-US" dirty="0" smtClean="0"/>
              <a:t>Lemma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Prove that </a:t>
            </a:r>
            <a:r>
              <a:rPr lang="en-US" i="1" dirty="0" smtClean="0">
                <a:latin typeface="Times New Roman"/>
                <a:cs typeface="Times New Roman"/>
              </a:rPr>
              <a:t>L</a:t>
            </a:r>
            <a:r>
              <a:rPr lang="en-US" dirty="0" smtClean="0">
                <a:latin typeface="Times New Roman"/>
                <a:cs typeface="Times New Roman"/>
              </a:rPr>
              <a:t> = {</a:t>
            </a:r>
            <a:r>
              <a:rPr lang="en-US" i="1" dirty="0" err="1" smtClean="0">
                <a:latin typeface="Times New Roman"/>
                <a:cs typeface="Times New Roman"/>
              </a:rPr>
              <a:t>a</a:t>
            </a:r>
            <a:r>
              <a:rPr lang="en-US" i="1" baseline="30000" dirty="0" err="1" smtClean="0">
                <a:latin typeface="Times New Roman"/>
                <a:cs typeface="Times New Roman"/>
              </a:rPr>
              <a:t>n</a:t>
            </a:r>
            <a:r>
              <a:rPr lang="en-US" i="1" dirty="0" err="1" smtClean="0">
                <a:latin typeface="Times New Roman"/>
                <a:cs typeface="Times New Roman"/>
              </a:rPr>
              <a:t>b</a:t>
            </a:r>
            <a:r>
              <a:rPr lang="en-US" i="1" baseline="30000" dirty="0" err="1">
                <a:latin typeface="Times New Roman"/>
                <a:cs typeface="Times New Roman"/>
              </a:rPr>
              <a:t>n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smtClean="0">
                <a:latin typeface="Times New Roman"/>
                <a:cs typeface="Times New Roman"/>
              </a:rPr>
              <a:t>: </a:t>
            </a:r>
            <a:r>
              <a:rPr lang="en-US" i="1" dirty="0" smtClean="0">
                <a:latin typeface="Times New Roman"/>
                <a:cs typeface="Times New Roman"/>
              </a:rPr>
              <a:t>n</a:t>
            </a:r>
            <a:r>
              <a:rPr lang="en-US" dirty="0" smtClean="0">
                <a:latin typeface="Times New Roman"/>
                <a:cs typeface="Times New Roman"/>
              </a:rPr>
              <a:t> ≥ 0} </a:t>
            </a:r>
            <a:r>
              <a:rPr lang="en-US" dirty="0" smtClean="0"/>
              <a:t>is </a:t>
            </a:r>
            <a:r>
              <a:rPr lang="en-US" u="sng" dirty="0" smtClean="0"/>
              <a:t>not</a:t>
            </a:r>
            <a:r>
              <a:rPr lang="en-US" dirty="0" smtClean="0"/>
              <a:t> regular.</a:t>
            </a:r>
          </a:p>
          <a:p>
            <a:r>
              <a:rPr lang="en-US" dirty="0" smtClean="0">
                <a:solidFill>
                  <a:srgbClr val="B23C00"/>
                </a:solidFill>
              </a:rPr>
              <a:t>Assume </a:t>
            </a:r>
            <a:r>
              <a:rPr lang="en-US" i="1" dirty="0">
                <a:solidFill>
                  <a:srgbClr val="B23C00"/>
                </a:solidFill>
                <a:latin typeface="Times New Roman"/>
                <a:cs typeface="Times New Roman"/>
              </a:rPr>
              <a:t>L</a:t>
            </a:r>
            <a:r>
              <a:rPr lang="en-US" dirty="0" smtClean="0">
                <a:solidFill>
                  <a:srgbClr val="B23C00"/>
                </a:solidFill>
              </a:rPr>
              <a:t> is regular, and so the pumping lemma </a:t>
            </a:r>
            <a:r>
              <a:rPr lang="en-US" u="sng" dirty="0" smtClean="0">
                <a:solidFill>
                  <a:srgbClr val="B23C00"/>
                </a:solidFill>
              </a:rPr>
              <a:t>must be true </a:t>
            </a:r>
            <a:r>
              <a:rPr lang="en-US" dirty="0" smtClean="0">
                <a:solidFill>
                  <a:srgbClr val="B23C00"/>
                </a:solidFill>
              </a:rPr>
              <a:t>for </a:t>
            </a:r>
            <a:r>
              <a:rPr lang="en-US" i="1" dirty="0" smtClean="0">
                <a:solidFill>
                  <a:srgbClr val="B23C00"/>
                </a:solidFill>
                <a:latin typeface="Times New Roman"/>
                <a:cs typeface="Times New Roman"/>
              </a:rPr>
              <a:t>L</a:t>
            </a:r>
            <a:r>
              <a:rPr lang="en-US" dirty="0" smtClean="0">
                <a:solidFill>
                  <a:srgbClr val="B23C00"/>
                </a:solidFill>
                <a:cs typeface="Times New Roman"/>
              </a:rPr>
              <a:t>.</a:t>
            </a:r>
          </a:p>
          <a:p>
            <a:r>
              <a:rPr lang="en-US" dirty="0"/>
              <a:t>Recall </a:t>
            </a:r>
            <a:r>
              <a:rPr lang="en-US" i="1" dirty="0">
                <a:latin typeface="Times New Roman"/>
                <a:cs typeface="Times New Roman"/>
              </a:rPr>
              <a:t>w</a:t>
            </a:r>
            <a:r>
              <a:rPr lang="en-US" i="1" baseline="-25000" dirty="0">
                <a:latin typeface="Times New Roman"/>
                <a:cs typeface="Times New Roman"/>
              </a:rPr>
              <a:t> </a:t>
            </a:r>
            <a:r>
              <a:rPr lang="en-US" dirty="0">
                <a:latin typeface="Times New Roman"/>
                <a:cs typeface="Times New Roman"/>
              </a:rPr>
              <a:t>= </a:t>
            </a:r>
            <a:r>
              <a:rPr lang="en-US" i="1" dirty="0">
                <a:latin typeface="Times New Roman"/>
                <a:cs typeface="Times New Roman"/>
              </a:rPr>
              <a:t>xyz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/>
              <a:t>with </a:t>
            </a:r>
            <a:r>
              <a:rPr lang="en-US" dirty="0">
                <a:latin typeface="Times New Roman"/>
                <a:cs typeface="Times New Roman"/>
              </a:rPr>
              <a:t>|</a:t>
            </a:r>
            <a:r>
              <a:rPr lang="en-US" i="1" dirty="0" err="1">
                <a:latin typeface="Times New Roman"/>
                <a:cs typeface="Times New Roman"/>
              </a:rPr>
              <a:t>xy</a:t>
            </a:r>
            <a:r>
              <a:rPr lang="en-US" dirty="0">
                <a:latin typeface="Times New Roman"/>
                <a:cs typeface="Times New Roman"/>
              </a:rPr>
              <a:t>| ≤ </a:t>
            </a:r>
            <a:r>
              <a:rPr lang="en-US" i="1" dirty="0">
                <a:latin typeface="Times New Roman"/>
                <a:cs typeface="Times New Roman"/>
              </a:rPr>
              <a:t>m </a:t>
            </a:r>
            <a:r>
              <a:rPr lang="en-US" dirty="0"/>
              <a:t>for some positive </a:t>
            </a:r>
            <a:r>
              <a:rPr lang="en-US" i="1" dirty="0">
                <a:latin typeface="Times New Roman"/>
                <a:cs typeface="Times New Roman"/>
              </a:rPr>
              <a:t>m</a:t>
            </a:r>
            <a:endParaRPr lang="en-US" dirty="0">
              <a:latin typeface="Times New Roman"/>
              <a:cs typeface="Times New Roman"/>
            </a:endParaRPr>
          </a:p>
          <a:p>
            <a:r>
              <a:rPr lang="en-US" dirty="0" smtClean="0"/>
              <a:t>The string </a:t>
            </a:r>
            <a:r>
              <a:rPr lang="en-US" i="1" dirty="0">
                <a:latin typeface="Times New Roman"/>
                <a:cs typeface="Times New Roman"/>
              </a:rPr>
              <a:t>w</a:t>
            </a:r>
            <a:r>
              <a:rPr lang="en-US" i="1" baseline="-25000" dirty="0">
                <a:latin typeface="Times New Roman"/>
                <a:cs typeface="Times New Roman"/>
              </a:rPr>
              <a:t> </a:t>
            </a:r>
            <a:r>
              <a:rPr lang="en-US" dirty="0">
                <a:latin typeface="Times New Roman"/>
                <a:cs typeface="Times New Roman"/>
              </a:rPr>
              <a:t>= </a:t>
            </a:r>
            <a:r>
              <a:rPr lang="en-US" i="1" dirty="0">
                <a:latin typeface="Times New Roman"/>
                <a:cs typeface="Times New Roman"/>
              </a:rPr>
              <a:t>xyz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smtClean="0">
                <a:latin typeface="Times New Roman"/>
                <a:cs typeface="Times New Roman"/>
              </a:rPr>
              <a:t>= </a:t>
            </a:r>
            <a:r>
              <a:rPr lang="en-US" i="1" dirty="0" err="1" smtClean="0">
                <a:latin typeface="Times New Roman"/>
                <a:cs typeface="Times New Roman"/>
              </a:rPr>
              <a:t>a</a:t>
            </a:r>
            <a:r>
              <a:rPr lang="en-US" i="1" baseline="30000" dirty="0" err="1" smtClean="0">
                <a:latin typeface="Times New Roman"/>
                <a:cs typeface="Times New Roman"/>
              </a:rPr>
              <a:t>m</a:t>
            </a:r>
            <a:r>
              <a:rPr lang="en-US" i="1" dirty="0" err="1" smtClean="0">
                <a:latin typeface="Times New Roman"/>
                <a:cs typeface="Times New Roman"/>
              </a:rPr>
              <a:t>b</a:t>
            </a:r>
            <a:r>
              <a:rPr lang="en-US" i="1" baseline="30000" dirty="0" err="1" smtClean="0">
                <a:latin typeface="Times New Roman"/>
                <a:cs typeface="Times New Roman"/>
              </a:rPr>
              <a:t>m</a:t>
            </a:r>
            <a:r>
              <a:rPr lang="en-US" i="1" baseline="30000" dirty="0" smtClean="0">
                <a:latin typeface="Times New Roman"/>
                <a:cs typeface="Times New Roman"/>
              </a:rPr>
              <a:t>  </a:t>
            </a:r>
            <a:r>
              <a:rPr lang="en-US" dirty="0" smtClean="0"/>
              <a:t>is </a:t>
            </a:r>
            <a:r>
              <a:rPr lang="en-US" dirty="0"/>
              <a:t>in </a:t>
            </a:r>
            <a:r>
              <a:rPr lang="en-US" i="1" dirty="0" smtClean="0">
                <a:latin typeface="Times New Roman"/>
                <a:cs typeface="Times New Roman"/>
              </a:rPr>
              <a:t>L</a:t>
            </a:r>
          </a:p>
          <a:p>
            <a:r>
              <a:rPr lang="en-US" dirty="0" smtClean="0"/>
              <a:t>Therefore, </a:t>
            </a:r>
            <a:r>
              <a:rPr lang="en-US" i="1" dirty="0" smtClean="0">
                <a:latin typeface="Times New Roman"/>
                <a:cs typeface="Times New Roman"/>
              </a:rPr>
              <a:t>y</a:t>
            </a:r>
            <a:r>
              <a:rPr lang="en-US" dirty="0" smtClean="0"/>
              <a:t> is composed entirely of </a:t>
            </a:r>
            <a:r>
              <a:rPr lang="en-US" i="1" dirty="0">
                <a:latin typeface="Times New Roman"/>
                <a:cs typeface="Times New Roman"/>
              </a:rPr>
              <a:t>a</a:t>
            </a:r>
            <a:r>
              <a:rPr lang="en-US" dirty="0" smtClean="0"/>
              <a:t>’s.</a:t>
            </a:r>
          </a:p>
          <a:p>
            <a:r>
              <a:rPr lang="en-US" dirty="0" smtClean="0"/>
              <a:t>But then the string </a:t>
            </a:r>
            <a:r>
              <a:rPr lang="en-US" i="1" dirty="0" err="1">
                <a:latin typeface="Times New Roman"/>
                <a:cs typeface="Times New Roman"/>
              </a:rPr>
              <a:t>xz</a:t>
            </a:r>
            <a:r>
              <a:rPr lang="en-US" dirty="0" smtClean="0"/>
              <a:t> can’t be in </a:t>
            </a:r>
            <a:r>
              <a:rPr lang="en-US" i="1" dirty="0">
                <a:latin typeface="Times New Roman"/>
                <a:cs typeface="Times New Roman"/>
              </a:rPr>
              <a:t>L</a:t>
            </a:r>
            <a:r>
              <a:rPr lang="en-US" dirty="0" smtClean="0"/>
              <a:t>, because </a:t>
            </a:r>
            <a:br>
              <a:rPr lang="en-US" dirty="0" smtClean="0"/>
            </a:br>
            <a:r>
              <a:rPr lang="en-US" dirty="0" smtClean="0"/>
              <a:t>it will have fewer </a:t>
            </a:r>
            <a:r>
              <a:rPr lang="en-US" i="1" dirty="0">
                <a:latin typeface="Times New Roman"/>
                <a:cs typeface="Times New Roman"/>
              </a:rPr>
              <a:t>a</a:t>
            </a:r>
            <a:r>
              <a:rPr lang="en-US" dirty="0" smtClean="0"/>
              <a:t>’s than </a:t>
            </a:r>
            <a:r>
              <a:rPr lang="en-US" i="1" dirty="0" smtClean="0">
                <a:latin typeface="Times New Roman"/>
                <a:cs typeface="Times New Roman"/>
              </a:rPr>
              <a:t>b</a:t>
            </a:r>
            <a:r>
              <a:rPr lang="en-US" dirty="0" smtClean="0"/>
              <a:t>’s.</a:t>
            </a:r>
          </a:p>
          <a:p>
            <a:r>
              <a:rPr lang="en-US" dirty="0" smtClean="0">
                <a:solidFill>
                  <a:srgbClr val="B23C00"/>
                </a:solidFill>
              </a:rPr>
              <a:t>Therefore, the pumping lemma </a:t>
            </a:r>
            <a:r>
              <a:rPr lang="en-US" u="sng" dirty="0" smtClean="0">
                <a:solidFill>
                  <a:srgbClr val="B23C00"/>
                </a:solidFill>
              </a:rPr>
              <a:t>must not be true </a:t>
            </a:r>
            <a:r>
              <a:rPr lang="en-US" dirty="0" smtClean="0">
                <a:solidFill>
                  <a:srgbClr val="B23C00"/>
                </a:solidFill>
              </a:rPr>
              <a:t>for </a:t>
            </a:r>
            <a:r>
              <a:rPr lang="en-US" i="1" dirty="0">
                <a:solidFill>
                  <a:srgbClr val="B23C00"/>
                </a:solidFill>
                <a:latin typeface="Times New Roman"/>
                <a:cs typeface="Times New Roman"/>
              </a:rPr>
              <a:t>L</a:t>
            </a:r>
            <a:r>
              <a:rPr lang="en-US" dirty="0" smtClean="0">
                <a:solidFill>
                  <a:srgbClr val="B23C00"/>
                </a:solidFill>
              </a:rPr>
              <a:t>, and so </a:t>
            </a:r>
            <a:r>
              <a:rPr lang="en-US" i="1" dirty="0">
                <a:solidFill>
                  <a:srgbClr val="B23C00"/>
                </a:solidFill>
                <a:latin typeface="Times New Roman"/>
                <a:cs typeface="Times New Roman"/>
              </a:rPr>
              <a:t>L</a:t>
            </a:r>
            <a:r>
              <a:rPr lang="en-US" dirty="0" smtClean="0">
                <a:solidFill>
                  <a:srgbClr val="B23C00"/>
                </a:solidFill>
              </a:rPr>
              <a:t> is </a:t>
            </a:r>
            <a:r>
              <a:rPr lang="en-US" u="sng" dirty="0" smtClean="0">
                <a:solidFill>
                  <a:srgbClr val="B23C00"/>
                </a:solidFill>
              </a:rPr>
              <a:t>cannot be</a:t>
            </a:r>
            <a:r>
              <a:rPr lang="en-US" dirty="0" smtClean="0">
                <a:solidFill>
                  <a:srgbClr val="B23C00"/>
                </a:solidFill>
              </a:rPr>
              <a:t> regular.</a:t>
            </a:r>
            <a:endParaRPr lang="en-US" dirty="0">
              <a:solidFill>
                <a:srgbClr val="B23C00"/>
              </a:solidFill>
            </a:endParaRPr>
          </a:p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361530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Kleene’s</a:t>
            </a:r>
            <a:r>
              <a:rPr lang="en-US" dirty="0" smtClean="0"/>
              <a:t> Theorem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</a:t>
            </a:fld>
            <a:endParaRPr lang="en-US"/>
          </a:p>
        </p:txBody>
      </p:sp>
      <p:pic>
        <p:nvPicPr>
          <p:cNvPr id="5" name="Picture 2" descr="Macintosh HD:Applications:Microsoft Office 2004:Office:PPT_IB_SupportFiles:Images:15529_CH03_FIG0319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3559" y="1508781"/>
            <a:ext cx="3822685" cy="39204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7097587" y="6080731"/>
            <a:ext cx="1223412" cy="58477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800" b="1" dirty="0" smtClean="0">
                <a:solidFill>
                  <a:schemeClr val="bg1">
                    <a:lumMod val="50000"/>
                  </a:schemeClr>
                </a:solidFill>
              </a:rPr>
              <a:t>Formal Languages </a:t>
            </a:r>
          </a:p>
          <a:p>
            <a:r>
              <a:rPr lang="en-US" sz="800" b="1" dirty="0" smtClean="0">
                <a:solidFill>
                  <a:schemeClr val="bg1">
                    <a:lumMod val="50000"/>
                  </a:schemeClr>
                </a:solidFill>
              </a:rPr>
              <a:t>and Automata, 5</a:t>
            </a:r>
            <a:r>
              <a:rPr lang="en-US" sz="800" b="1" baseline="30000" dirty="0" smtClean="0">
                <a:solidFill>
                  <a:schemeClr val="bg1">
                    <a:lumMod val="50000"/>
                  </a:schemeClr>
                </a:solidFill>
              </a:rPr>
              <a:t>th</a:t>
            </a:r>
            <a:r>
              <a:rPr lang="en-US" sz="800" b="1" dirty="0" smtClean="0">
                <a:solidFill>
                  <a:schemeClr val="bg1">
                    <a:lumMod val="50000"/>
                  </a:schemeClr>
                </a:solidFill>
              </a:rPr>
              <a:t> ed.</a:t>
            </a:r>
          </a:p>
          <a:p>
            <a:r>
              <a:rPr lang="en-US" sz="800" dirty="0" smtClean="0">
                <a:solidFill>
                  <a:schemeClr val="bg1">
                    <a:lumMod val="50000"/>
                  </a:schemeClr>
                </a:solidFill>
              </a:rPr>
              <a:t>Peter Linz</a:t>
            </a:r>
          </a:p>
          <a:p>
            <a:r>
              <a:rPr lang="en-US" sz="800" dirty="0" smtClean="0">
                <a:solidFill>
                  <a:schemeClr val="bg1">
                    <a:lumMod val="50000"/>
                  </a:schemeClr>
                </a:solidFill>
              </a:rPr>
              <a:t>Jones &amp; Bartlett, 2012</a:t>
            </a:r>
            <a:endParaRPr lang="en-US" sz="8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4389122" y="1295400"/>
            <a:ext cx="4297678" cy="4835525"/>
          </a:xfrm>
        </p:spPr>
        <p:txBody>
          <a:bodyPr/>
          <a:lstStyle/>
          <a:p>
            <a:r>
              <a:rPr lang="en-US" dirty="0" smtClean="0"/>
              <a:t>Stephen </a:t>
            </a:r>
            <a:r>
              <a:rPr lang="en-US" dirty="0" err="1" smtClean="0"/>
              <a:t>Kleene</a:t>
            </a:r>
            <a:r>
              <a:rPr lang="en-US" dirty="0" smtClean="0"/>
              <a:t> proved in 1956 that </a:t>
            </a:r>
            <a:r>
              <a:rPr lang="en-US" dirty="0" smtClean="0">
                <a:solidFill>
                  <a:srgbClr val="B23C00"/>
                </a:solidFill>
              </a:rPr>
              <a:t>regular expressions and finite automata are equivalent</a:t>
            </a:r>
            <a:r>
              <a:rPr lang="en-US" dirty="0" smtClean="0"/>
              <a:t>.</a:t>
            </a:r>
          </a:p>
          <a:p>
            <a:pPr lvl="4"/>
            <a:endParaRPr lang="en-US" dirty="0" smtClean="0"/>
          </a:p>
          <a:p>
            <a:r>
              <a:rPr lang="en-US" dirty="0" smtClean="0"/>
              <a:t>There is an FA for a language if and only if there is an RE for the language.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69590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Closure Properties of Regular Languages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25903"/>
            <a:ext cx="8229600" cy="4652647"/>
          </a:xfrm>
        </p:spPr>
        <p:txBody>
          <a:bodyPr/>
          <a:lstStyle/>
          <a:p>
            <a:r>
              <a:rPr lang="en-US" dirty="0" smtClean="0"/>
              <a:t>The family of regular languages is </a:t>
            </a:r>
            <a:r>
              <a:rPr lang="en-US" dirty="0" smtClean="0">
                <a:solidFill>
                  <a:srgbClr val="B23C00"/>
                </a:solidFill>
              </a:rPr>
              <a:t>closed</a:t>
            </a:r>
            <a:r>
              <a:rPr lang="en-US" dirty="0" smtClean="0"/>
              <a:t> under the union, intersection, concatenation, and star-closure operations.</a:t>
            </a:r>
          </a:p>
          <a:p>
            <a:pPr lvl="5"/>
            <a:endParaRPr lang="en-US" dirty="0" smtClean="0"/>
          </a:p>
          <a:p>
            <a:r>
              <a:rPr lang="en-US" dirty="0" smtClean="0"/>
              <a:t>Let </a:t>
            </a:r>
            <a:r>
              <a:rPr lang="en-US" i="1" dirty="0" smtClean="0">
                <a:latin typeface="Times New Roman"/>
                <a:cs typeface="Times New Roman"/>
              </a:rPr>
              <a:t>L</a:t>
            </a:r>
            <a:r>
              <a:rPr lang="en-US" baseline="-25000" dirty="0" smtClean="0">
                <a:latin typeface="Times New Roman"/>
                <a:cs typeface="Times New Roman"/>
              </a:rPr>
              <a:t>1</a:t>
            </a:r>
            <a:r>
              <a:rPr lang="en-US" dirty="0" smtClean="0"/>
              <a:t> and </a:t>
            </a:r>
            <a:r>
              <a:rPr lang="en-US" i="1" dirty="0">
                <a:latin typeface="Times New Roman"/>
                <a:cs typeface="Times New Roman"/>
              </a:rPr>
              <a:t>L</a:t>
            </a:r>
            <a:r>
              <a:rPr lang="en-US" baseline="-25000" dirty="0">
                <a:latin typeface="Times New Roman"/>
                <a:cs typeface="Times New Roman"/>
              </a:rPr>
              <a:t>2</a:t>
            </a:r>
            <a:r>
              <a:rPr lang="en-US" dirty="0" smtClean="0"/>
              <a:t> be regular languages. Then each of the following is also a regular language:</a:t>
            </a:r>
          </a:p>
          <a:p>
            <a:pPr lvl="5"/>
            <a:endParaRPr lang="en-US" dirty="0" smtClean="0"/>
          </a:p>
          <a:p>
            <a:pPr lvl="1"/>
            <a:r>
              <a:rPr lang="en-US" dirty="0"/>
              <a:t> </a:t>
            </a:r>
            <a:endParaRPr lang="en-US" dirty="0" smtClean="0"/>
          </a:p>
          <a:p>
            <a:pPr lvl="1"/>
            <a:r>
              <a:rPr lang="en-US" dirty="0"/>
              <a:t> </a:t>
            </a:r>
            <a:endParaRPr lang="en-US" dirty="0" smtClean="0"/>
          </a:p>
          <a:p>
            <a:pPr lvl="1"/>
            <a:r>
              <a:rPr lang="en-US" dirty="0"/>
              <a:t> 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3</a:t>
            </a:fld>
            <a:endParaRPr lang="en-US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17059618"/>
              </p:ext>
            </p:extLst>
          </p:nvPr>
        </p:nvGraphicFramePr>
        <p:xfrm>
          <a:off x="1280196" y="4119875"/>
          <a:ext cx="914391" cy="3954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17" name="Equation" r:id="rId3" imgW="469900" imgH="203200" progId="Equation.3">
                  <p:embed/>
                </p:oleObj>
              </mc:Choice>
              <mc:Fallback>
                <p:oleObj name="Equation" r:id="rId3" imgW="469900" imgH="2032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280196" y="4119875"/>
                        <a:ext cx="914391" cy="3954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50129192"/>
              </p:ext>
            </p:extLst>
          </p:nvPr>
        </p:nvGraphicFramePr>
        <p:xfrm>
          <a:off x="3566171" y="5008864"/>
          <a:ext cx="865187" cy="3952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18" name="Equation" r:id="rId5" imgW="444500" imgH="203200" progId="Equation.3">
                  <p:embed/>
                </p:oleObj>
              </mc:Choice>
              <mc:Fallback>
                <p:oleObj name="Equation" r:id="rId5" imgW="444500" imgH="2032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3566171" y="5008864"/>
                        <a:ext cx="865187" cy="3952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82055083"/>
              </p:ext>
            </p:extLst>
          </p:nvPr>
        </p:nvGraphicFramePr>
        <p:xfrm>
          <a:off x="1280196" y="4991930"/>
          <a:ext cx="592137" cy="3952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19" name="Equation" r:id="rId7" imgW="304800" imgH="203200" progId="Equation.3">
                  <p:embed/>
                </p:oleObj>
              </mc:Choice>
              <mc:Fallback>
                <p:oleObj name="Equation" r:id="rId7" imgW="304800" imgH="2032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280196" y="4991930"/>
                        <a:ext cx="592137" cy="3952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78809386"/>
              </p:ext>
            </p:extLst>
          </p:nvPr>
        </p:nvGraphicFramePr>
        <p:xfrm>
          <a:off x="3566171" y="4060606"/>
          <a:ext cx="346075" cy="420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0" name="Equation" r:id="rId9" imgW="177800" imgH="215900" progId="Equation.3">
                  <p:embed/>
                </p:oleObj>
              </mc:Choice>
              <mc:Fallback>
                <p:oleObj name="Equation" r:id="rId9" imgW="177800" imgH="2159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3566171" y="4060606"/>
                        <a:ext cx="346075" cy="4206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21049516"/>
              </p:ext>
            </p:extLst>
          </p:nvPr>
        </p:nvGraphicFramePr>
        <p:xfrm>
          <a:off x="3566171" y="4571241"/>
          <a:ext cx="519113" cy="395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1" name="Equation" r:id="rId11" imgW="266700" imgH="203200" progId="Equation.3">
                  <p:embed/>
                </p:oleObj>
              </mc:Choice>
              <mc:Fallback>
                <p:oleObj name="Equation" r:id="rId11" imgW="266700" imgH="2032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3566171" y="4571241"/>
                        <a:ext cx="519113" cy="3952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20417510"/>
              </p:ext>
            </p:extLst>
          </p:nvPr>
        </p:nvGraphicFramePr>
        <p:xfrm>
          <a:off x="1280196" y="4551669"/>
          <a:ext cx="912813" cy="3952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2" name="Equation" r:id="rId13" imgW="469900" imgH="203200" progId="Equation.3">
                  <p:embed/>
                </p:oleObj>
              </mc:Choice>
              <mc:Fallback>
                <p:oleObj name="Equation" r:id="rId13" imgW="469900" imgH="2032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1280196" y="4551669"/>
                        <a:ext cx="912813" cy="3952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Content Placeholder 2"/>
          <p:cNvSpPr txBox="1">
            <a:spLocks/>
          </p:cNvSpPr>
          <p:nvPr/>
        </p:nvSpPr>
        <p:spPr bwMode="auto">
          <a:xfrm>
            <a:off x="2743220" y="4069073"/>
            <a:ext cx="3017487" cy="14630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469900" indent="-469900" algn="l" rtl="0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0000"/>
              <a:buFont typeface="Wingdings" charset="0"/>
              <a:buChar char="o"/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08050" indent="-436563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charset="0"/>
              <a:buChar char="n"/>
              <a:defRPr sz="2400">
                <a:solidFill>
                  <a:schemeClr val="tx1"/>
                </a:solidFill>
                <a:latin typeface="+mn-lt"/>
                <a:ea typeface="+mn-ea"/>
              </a:defRPr>
            </a:lvl2pPr>
            <a:lvl3pPr marL="1377950" indent="-468313" algn="l" rtl="0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charset="0"/>
              <a:buChar char="o"/>
              <a:defRPr sz="2000">
                <a:solidFill>
                  <a:schemeClr val="tx1"/>
                </a:solidFill>
                <a:latin typeface="+mn-lt"/>
                <a:ea typeface="+mn-ea"/>
              </a:defRPr>
            </a:lvl3pPr>
            <a:lvl4pPr marL="1827213" indent="-438150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charset="0"/>
              <a:buChar char="n"/>
              <a:defRPr sz="1600">
                <a:solidFill>
                  <a:schemeClr val="tx1"/>
                </a:solidFill>
                <a:latin typeface="+mn-lt"/>
                <a:ea typeface="+mn-ea"/>
              </a:defRPr>
            </a:lvl4pPr>
            <a:lvl5pPr marL="2297113" indent="-468313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charset="0"/>
              <a:buChar char="o"/>
              <a:defRPr sz="1200">
                <a:solidFill>
                  <a:schemeClr val="tx1"/>
                </a:solidFill>
                <a:latin typeface="+mn-lt"/>
                <a:ea typeface="+mn-ea"/>
              </a:defRPr>
            </a:lvl5pPr>
            <a:lvl6pPr marL="2754313" indent="-468313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charset="0"/>
              <a:buChar char="o"/>
              <a:defRPr sz="1200">
                <a:solidFill>
                  <a:schemeClr val="tx1"/>
                </a:solidFill>
                <a:latin typeface="+mn-lt"/>
                <a:ea typeface="+mn-ea"/>
              </a:defRPr>
            </a:lvl6pPr>
            <a:lvl7pPr marL="3211513" indent="-468313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charset="0"/>
              <a:buChar char="o"/>
              <a:defRPr sz="1200">
                <a:solidFill>
                  <a:schemeClr val="tx1"/>
                </a:solidFill>
                <a:latin typeface="+mn-lt"/>
                <a:ea typeface="+mn-ea"/>
              </a:defRPr>
            </a:lvl7pPr>
            <a:lvl8pPr marL="3668713" indent="-468313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charset="0"/>
              <a:buChar char="o"/>
              <a:defRPr sz="1200">
                <a:solidFill>
                  <a:schemeClr val="tx1"/>
                </a:solidFill>
                <a:latin typeface="+mn-lt"/>
                <a:ea typeface="+mn-ea"/>
              </a:defRPr>
            </a:lvl8pPr>
            <a:lvl9pPr marL="4125913" indent="-468313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charset="0"/>
              <a:buChar char="o"/>
              <a:defRPr sz="12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lvl="1"/>
            <a:r>
              <a:rPr lang="en-US" dirty="0" smtClean="0"/>
              <a:t> </a:t>
            </a:r>
          </a:p>
          <a:p>
            <a:pPr lvl="1"/>
            <a:r>
              <a:rPr lang="en-US" dirty="0" smtClean="0"/>
              <a:t> </a:t>
            </a:r>
          </a:p>
          <a:p>
            <a:pPr lvl="1"/>
            <a:r>
              <a:rPr lang="en-US" dirty="0" smtClean="0"/>
              <a:t> </a:t>
            </a:r>
          </a:p>
          <a:p>
            <a:pPr lvl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99968093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Closure under Homomorphism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Let </a:t>
            </a:r>
            <a:r>
              <a:rPr lang="en-US" dirty="0" err="1" smtClean="0">
                <a:latin typeface="Times New Roman"/>
                <a:cs typeface="Times New Roman"/>
              </a:rPr>
              <a:t>Σ</a:t>
            </a:r>
            <a:r>
              <a:rPr lang="en-US" dirty="0"/>
              <a:t> </a:t>
            </a:r>
            <a:r>
              <a:rPr lang="en-US" dirty="0" smtClean="0"/>
              <a:t>and </a:t>
            </a:r>
            <a:r>
              <a:rPr lang="en-US" dirty="0" err="1">
                <a:latin typeface="Times New Roman"/>
                <a:cs typeface="Times New Roman"/>
              </a:rPr>
              <a:t>Γ</a:t>
            </a:r>
            <a:r>
              <a:rPr lang="en-US" dirty="0" smtClean="0"/>
              <a:t> be alphabets.</a:t>
            </a:r>
          </a:p>
          <a:p>
            <a:pPr lvl="4"/>
            <a:endParaRPr lang="en-US" dirty="0" smtClean="0"/>
          </a:p>
          <a:p>
            <a:r>
              <a:rPr lang="en-US" dirty="0" smtClean="0"/>
              <a:t>Then the function </a:t>
            </a:r>
            <a:r>
              <a:rPr lang="en-US" i="1" dirty="0">
                <a:latin typeface="Times New Roman"/>
                <a:cs typeface="Times New Roman"/>
              </a:rPr>
              <a:t>h</a:t>
            </a:r>
            <a:r>
              <a:rPr lang="en-US" dirty="0">
                <a:latin typeface="Times New Roman"/>
                <a:cs typeface="Times New Roman"/>
              </a:rPr>
              <a:t> : </a:t>
            </a:r>
            <a:r>
              <a:rPr lang="en-US" dirty="0" err="1">
                <a:latin typeface="Times New Roman"/>
                <a:cs typeface="Times New Roman"/>
              </a:rPr>
              <a:t>Σ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>
                <a:latin typeface="Times New Roman"/>
                <a:cs typeface="Times New Roman"/>
                <a:sym typeface="Wingdings"/>
              </a:rPr>
              <a:t> </a:t>
            </a:r>
            <a:r>
              <a:rPr lang="en-US" dirty="0" err="1">
                <a:latin typeface="Times New Roman"/>
                <a:cs typeface="Times New Roman"/>
              </a:rPr>
              <a:t>Γ</a:t>
            </a:r>
            <a:r>
              <a:rPr lang="en-US" dirty="0">
                <a:latin typeface="Times New Roman"/>
                <a:cs typeface="Times New Roman"/>
              </a:rPr>
              <a:t>* </a:t>
            </a:r>
            <a:r>
              <a:rPr lang="en-US" dirty="0" smtClean="0"/>
              <a:t>is a </a:t>
            </a:r>
            <a:r>
              <a:rPr lang="en-US" dirty="0" smtClean="0">
                <a:solidFill>
                  <a:srgbClr val="B23C00"/>
                </a:solidFill>
              </a:rPr>
              <a:t>homomorphism</a:t>
            </a:r>
            <a:r>
              <a:rPr lang="en-US" dirty="0" smtClean="0"/>
              <a:t>.</a:t>
            </a:r>
          </a:p>
          <a:p>
            <a:pPr lvl="4"/>
            <a:endParaRPr lang="en-US" dirty="0" smtClean="0"/>
          </a:p>
          <a:p>
            <a:r>
              <a:rPr lang="en-US" dirty="0" smtClean="0"/>
              <a:t>Each single symbol of a string on </a:t>
            </a:r>
            <a:r>
              <a:rPr lang="en-US" dirty="0" err="1">
                <a:latin typeface="Times New Roman"/>
                <a:cs typeface="Times New Roman"/>
              </a:rPr>
              <a:t>Σ</a:t>
            </a:r>
            <a:r>
              <a:rPr lang="en-US" dirty="0" smtClean="0"/>
              <a:t> </a:t>
            </a:r>
            <a:br>
              <a:rPr lang="en-US" dirty="0" smtClean="0"/>
            </a:br>
            <a:r>
              <a:rPr lang="en-US" dirty="0" smtClean="0"/>
              <a:t>is replaced by a string from </a:t>
            </a:r>
            <a:r>
              <a:rPr lang="en-US" dirty="0" err="1">
                <a:latin typeface="Times New Roman"/>
                <a:cs typeface="Times New Roman"/>
              </a:rPr>
              <a:t>Γ</a:t>
            </a:r>
            <a:r>
              <a:rPr lang="en-US" dirty="0">
                <a:latin typeface="Times New Roman"/>
                <a:cs typeface="Times New Roman"/>
              </a:rPr>
              <a:t>*</a:t>
            </a:r>
            <a:r>
              <a:rPr lang="en-US" dirty="0" smtClean="0"/>
              <a:t>.</a:t>
            </a:r>
          </a:p>
          <a:p>
            <a:pPr lvl="4"/>
            <a:endParaRPr lang="en-US" dirty="0" smtClean="0"/>
          </a:p>
          <a:p>
            <a:r>
              <a:rPr lang="en-US" dirty="0" smtClean="0"/>
              <a:t>If </a:t>
            </a:r>
            <a:r>
              <a:rPr lang="en-US" i="1" dirty="0">
                <a:latin typeface="Times New Roman"/>
                <a:cs typeface="Times New Roman"/>
              </a:rPr>
              <a:t>w</a:t>
            </a:r>
            <a:r>
              <a:rPr lang="en-US" dirty="0">
                <a:latin typeface="Times New Roman"/>
                <a:cs typeface="Times New Roman"/>
              </a:rPr>
              <a:t> = </a:t>
            </a:r>
            <a:r>
              <a:rPr lang="en-US" i="1" dirty="0">
                <a:latin typeface="Times New Roman"/>
                <a:cs typeface="Times New Roman"/>
              </a:rPr>
              <a:t>a</a:t>
            </a:r>
            <a:r>
              <a:rPr lang="en-US" baseline="-25000" dirty="0">
                <a:latin typeface="Times New Roman"/>
                <a:cs typeface="Times New Roman"/>
              </a:rPr>
              <a:t>1</a:t>
            </a:r>
            <a:r>
              <a:rPr lang="en-US" i="1" dirty="0">
                <a:latin typeface="Times New Roman"/>
                <a:cs typeface="Times New Roman"/>
              </a:rPr>
              <a:t>a</a:t>
            </a:r>
            <a:r>
              <a:rPr lang="en-US" baseline="-25000" dirty="0">
                <a:latin typeface="Times New Roman"/>
                <a:cs typeface="Times New Roman"/>
              </a:rPr>
              <a:t>2</a:t>
            </a:r>
            <a:r>
              <a:rPr lang="is-IS" dirty="0">
                <a:latin typeface="Times New Roman"/>
                <a:cs typeface="Times New Roman"/>
              </a:rPr>
              <a:t>…</a:t>
            </a:r>
            <a:r>
              <a:rPr lang="is-IS" i="1" dirty="0">
                <a:latin typeface="Times New Roman"/>
                <a:cs typeface="Times New Roman"/>
              </a:rPr>
              <a:t>a</a:t>
            </a:r>
            <a:r>
              <a:rPr lang="is-IS" i="1" baseline="-25000" dirty="0">
                <a:latin typeface="Times New Roman"/>
                <a:cs typeface="Times New Roman"/>
              </a:rPr>
              <a:t>n</a:t>
            </a:r>
            <a:r>
              <a:rPr lang="is-IS" dirty="0">
                <a:latin typeface="Times New Roman"/>
                <a:cs typeface="Times New Roman"/>
              </a:rPr>
              <a:t> </a:t>
            </a:r>
            <a:r>
              <a:rPr lang="is-IS" dirty="0" smtClean="0"/>
              <a:t>then </a:t>
            </a:r>
            <a:r>
              <a:rPr lang="is-IS" i="1" dirty="0">
                <a:latin typeface="Times New Roman"/>
                <a:cs typeface="Times New Roman"/>
              </a:rPr>
              <a:t>h</a:t>
            </a:r>
            <a:r>
              <a:rPr lang="is-IS" dirty="0">
                <a:latin typeface="Times New Roman"/>
                <a:cs typeface="Times New Roman"/>
              </a:rPr>
              <a:t>(</a:t>
            </a:r>
            <a:r>
              <a:rPr lang="is-IS" i="1" dirty="0">
                <a:latin typeface="Times New Roman"/>
                <a:cs typeface="Times New Roman"/>
              </a:rPr>
              <a:t>w</a:t>
            </a:r>
            <a:r>
              <a:rPr lang="is-IS" dirty="0">
                <a:latin typeface="Times New Roman"/>
                <a:cs typeface="Times New Roman"/>
              </a:rPr>
              <a:t>) = </a:t>
            </a:r>
            <a:r>
              <a:rPr lang="is-IS" i="1" dirty="0">
                <a:latin typeface="Times New Roman"/>
                <a:cs typeface="Times New Roman"/>
              </a:rPr>
              <a:t>h</a:t>
            </a:r>
            <a:r>
              <a:rPr lang="is-IS" dirty="0">
                <a:latin typeface="Times New Roman"/>
                <a:cs typeface="Times New Roman"/>
              </a:rPr>
              <a:t>(</a:t>
            </a:r>
            <a:r>
              <a:rPr lang="is-IS" i="1" dirty="0">
                <a:latin typeface="Times New Roman"/>
                <a:cs typeface="Times New Roman"/>
              </a:rPr>
              <a:t>a</a:t>
            </a:r>
            <a:r>
              <a:rPr lang="is-IS" baseline="-25000" dirty="0">
                <a:latin typeface="Times New Roman"/>
                <a:cs typeface="Times New Roman"/>
              </a:rPr>
              <a:t>1</a:t>
            </a:r>
            <a:r>
              <a:rPr lang="is-IS" dirty="0">
                <a:latin typeface="Times New Roman"/>
                <a:cs typeface="Times New Roman"/>
              </a:rPr>
              <a:t>)</a:t>
            </a:r>
            <a:r>
              <a:rPr lang="is-IS" i="1" dirty="0">
                <a:latin typeface="Times New Roman"/>
                <a:cs typeface="Times New Roman"/>
              </a:rPr>
              <a:t>h</a:t>
            </a:r>
            <a:r>
              <a:rPr lang="is-IS" dirty="0">
                <a:latin typeface="Times New Roman"/>
                <a:cs typeface="Times New Roman"/>
              </a:rPr>
              <a:t>(</a:t>
            </a:r>
            <a:r>
              <a:rPr lang="is-IS" i="1" dirty="0">
                <a:latin typeface="Times New Roman"/>
                <a:cs typeface="Times New Roman"/>
              </a:rPr>
              <a:t>a</a:t>
            </a:r>
            <a:r>
              <a:rPr lang="is-IS" baseline="-25000" dirty="0">
                <a:latin typeface="Times New Roman"/>
                <a:cs typeface="Times New Roman"/>
              </a:rPr>
              <a:t>2</a:t>
            </a:r>
            <a:r>
              <a:rPr lang="is-IS" dirty="0">
                <a:latin typeface="Times New Roman"/>
                <a:cs typeface="Times New Roman"/>
              </a:rPr>
              <a:t>)...</a:t>
            </a:r>
            <a:r>
              <a:rPr lang="is-IS" i="1" dirty="0">
                <a:latin typeface="Times New Roman"/>
                <a:cs typeface="Times New Roman"/>
              </a:rPr>
              <a:t>h</a:t>
            </a:r>
            <a:r>
              <a:rPr lang="is-IS" dirty="0">
                <a:latin typeface="Times New Roman"/>
                <a:cs typeface="Times New Roman"/>
              </a:rPr>
              <a:t>(</a:t>
            </a:r>
            <a:r>
              <a:rPr lang="is-IS" i="1" dirty="0">
                <a:latin typeface="Times New Roman"/>
                <a:cs typeface="Times New Roman"/>
              </a:rPr>
              <a:t>a</a:t>
            </a:r>
            <a:r>
              <a:rPr lang="is-IS" i="1" baseline="-25000" dirty="0">
                <a:latin typeface="Times New Roman"/>
                <a:cs typeface="Times New Roman"/>
              </a:rPr>
              <a:t>n</a:t>
            </a:r>
            <a:r>
              <a:rPr lang="is-IS" dirty="0">
                <a:latin typeface="Times New Roman"/>
                <a:cs typeface="Times New Roman"/>
              </a:rPr>
              <a:t>)</a:t>
            </a:r>
            <a:r>
              <a:rPr lang="is-IS" dirty="0" smtClean="0"/>
              <a:t>.</a:t>
            </a:r>
          </a:p>
          <a:p>
            <a:pPr lvl="4"/>
            <a:endParaRPr lang="is-IS" dirty="0" smtClean="0"/>
          </a:p>
          <a:p>
            <a:r>
              <a:rPr lang="is-IS" dirty="0" smtClean="0"/>
              <a:t>If </a:t>
            </a:r>
            <a:r>
              <a:rPr lang="is-IS" dirty="0">
                <a:latin typeface="Times New Roman"/>
                <a:cs typeface="Times New Roman"/>
              </a:rPr>
              <a:t>L</a:t>
            </a:r>
            <a:r>
              <a:rPr lang="is-IS" dirty="0" smtClean="0"/>
              <a:t> is a language on </a:t>
            </a:r>
            <a:r>
              <a:rPr lang="en-US" dirty="0" err="1">
                <a:latin typeface="Times New Roman"/>
                <a:cs typeface="Times New Roman"/>
              </a:rPr>
              <a:t>Σ</a:t>
            </a:r>
            <a:r>
              <a:rPr lang="en-US" dirty="0" smtClean="0"/>
              <a:t>, then its </a:t>
            </a:r>
            <a:br>
              <a:rPr lang="en-US" dirty="0" smtClean="0"/>
            </a:br>
            <a:r>
              <a:rPr lang="en-US" dirty="0" err="1" smtClean="0">
                <a:solidFill>
                  <a:srgbClr val="B23C00"/>
                </a:solidFill>
              </a:rPr>
              <a:t>homomorphic</a:t>
            </a:r>
            <a:r>
              <a:rPr lang="en-US" dirty="0" smtClean="0">
                <a:solidFill>
                  <a:srgbClr val="B23C00"/>
                </a:solidFill>
              </a:rPr>
              <a:t> image </a:t>
            </a:r>
            <a:r>
              <a:rPr lang="en-US" dirty="0" smtClean="0"/>
              <a:t>is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4</a:t>
            </a:fld>
            <a:endParaRPr lang="en-US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58925171"/>
              </p:ext>
            </p:extLst>
          </p:nvPr>
        </p:nvGraphicFramePr>
        <p:xfrm>
          <a:off x="4663439" y="5588006"/>
          <a:ext cx="3000767" cy="45294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154" name="Equation" r:id="rId3" imgW="1346200" imgH="203200" progId="Equation.3">
                  <p:embed/>
                </p:oleObj>
              </mc:Choice>
              <mc:Fallback>
                <p:oleObj name="Equation" r:id="rId3" imgW="1346200" imgH="2032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4663439" y="5588006"/>
                        <a:ext cx="3000767" cy="45294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93621715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Closure under </a:t>
            </a:r>
            <a:r>
              <a:rPr lang="en-US" dirty="0" smtClean="0"/>
              <a:t>Homomorphism</a:t>
            </a:r>
            <a:r>
              <a:rPr lang="en-US" i="1" dirty="0" smtClean="0"/>
              <a:t>, cont’d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B23C00"/>
                </a:solidFill>
              </a:rPr>
              <a:t>If </a:t>
            </a:r>
            <a:r>
              <a:rPr lang="en-US" i="1" dirty="0" smtClean="0">
                <a:solidFill>
                  <a:srgbClr val="B23C00"/>
                </a:solidFill>
                <a:latin typeface="Times New Roman"/>
                <a:cs typeface="Times New Roman"/>
              </a:rPr>
              <a:t>L</a:t>
            </a:r>
            <a:r>
              <a:rPr lang="en-US" dirty="0" smtClean="0">
                <a:solidFill>
                  <a:srgbClr val="B23C00"/>
                </a:solidFill>
              </a:rPr>
              <a:t> is a regular language, then so is its </a:t>
            </a:r>
            <a:r>
              <a:rPr lang="en-US" dirty="0" err="1" smtClean="0">
                <a:solidFill>
                  <a:srgbClr val="B23C00"/>
                </a:solidFill>
              </a:rPr>
              <a:t>homomorphic</a:t>
            </a:r>
            <a:r>
              <a:rPr lang="en-US" dirty="0" smtClean="0">
                <a:solidFill>
                  <a:srgbClr val="B23C00"/>
                </a:solidFill>
              </a:rPr>
              <a:t> image </a:t>
            </a:r>
            <a:r>
              <a:rPr lang="en-US" i="1" dirty="0">
                <a:solidFill>
                  <a:srgbClr val="B23C00"/>
                </a:solidFill>
                <a:latin typeface="Times New Roman"/>
                <a:cs typeface="Times New Roman"/>
              </a:rPr>
              <a:t>h</a:t>
            </a:r>
            <a:r>
              <a:rPr lang="en-US" dirty="0">
                <a:solidFill>
                  <a:srgbClr val="B23C00"/>
                </a:solidFill>
                <a:latin typeface="Times New Roman"/>
                <a:cs typeface="Times New Roman"/>
              </a:rPr>
              <a:t>(</a:t>
            </a:r>
            <a:r>
              <a:rPr lang="en-US" i="1" dirty="0">
                <a:solidFill>
                  <a:srgbClr val="B23C00"/>
                </a:solidFill>
                <a:latin typeface="Times New Roman"/>
                <a:cs typeface="Times New Roman"/>
              </a:rPr>
              <a:t>L</a:t>
            </a:r>
            <a:r>
              <a:rPr lang="en-US" dirty="0">
                <a:solidFill>
                  <a:srgbClr val="B23C00"/>
                </a:solidFill>
                <a:latin typeface="Times New Roman"/>
                <a:cs typeface="Times New Roman"/>
              </a:rPr>
              <a:t>)</a:t>
            </a:r>
            <a:r>
              <a:rPr lang="en-US" dirty="0" smtClean="0">
                <a:solidFill>
                  <a:srgbClr val="B23C00"/>
                </a:solidFill>
              </a:rPr>
              <a:t>.</a:t>
            </a:r>
          </a:p>
          <a:p>
            <a:pPr lvl="4"/>
            <a:endParaRPr lang="en-US" dirty="0" smtClean="0"/>
          </a:p>
          <a:p>
            <a:r>
              <a:rPr lang="en-US" dirty="0" smtClean="0"/>
              <a:t>Example: Let </a:t>
            </a:r>
            <a:r>
              <a:rPr lang="en-US" dirty="0" err="1" smtClean="0">
                <a:latin typeface="Times New Roman"/>
                <a:cs typeface="Times New Roman"/>
              </a:rPr>
              <a:t>Σ</a:t>
            </a:r>
            <a:r>
              <a:rPr lang="en-US" dirty="0" smtClean="0">
                <a:latin typeface="Times New Roman"/>
                <a:cs typeface="Times New Roman"/>
              </a:rPr>
              <a:t> = {</a:t>
            </a:r>
            <a:r>
              <a:rPr lang="en-US" i="1" dirty="0" smtClean="0">
                <a:latin typeface="Times New Roman"/>
                <a:cs typeface="Times New Roman"/>
              </a:rPr>
              <a:t>a</a:t>
            </a:r>
            <a:r>
              <a:rPr lang="en-US" dirty="0" smtClean="0">
                <a:latin typeface="Times New Roman"/>
                <a:cs typeface="Times New Roman"/>
              </a:rPr>
              <a:t>, </a:t>
            </a:r>
            <a:r>
              <a:rPr lang="en-US" i="1" dirty="0" smtClean="0">
                <a:latin typeface="Times New Roman"/>
                <a:cs typeface="Times New Roman"/>
              </a:rPr>
              <a:t>b</a:t>
            </a:r>
            <a:r>
              <a:rPr lang="en-US" dirty="0" smtClean="0">
                <a:latin typeface="Times New Roman"/>
                <a:cs typeface="Times New Roman"/>
              </a:rPr>
              <a:t>}</a:t>
            </a:r>
            <a:r>
              <a:rPr lang="en-US" dirty="0" smtClean="0"/>
              <a:t>, </a:t>
            </a:r>
            <a:r>
              <a:rPr lang="en-US" dirty="0" err="1">
                <a:latin typeface="Times New Roman"/>
                <a:cs typeface="Times New Roman"/>
              </a:rPr>
              <a:t>Γ</a:t>
            </a:r>
            <a:r>
              <a:rPr lang="en-US" dirty="0">
                <a:latin typeface="Times New Roman"/>
                <a:cs typeface="Times New Roman"/>
              </a:rPr>
              <a:t> = {</a:t>
            </a:r>
            <a:r>
              <a:rPr lang="en-US" i="1" dirty="0">
                <a:latin typeface="Times New Roman"/>
                <a:cs typeface="Times New Roman"/>
              </a:rPr>
              <a:t>b</a:t>
            </a:r>
            <a:r>
              <a:rPr lang="en-US" dirty="0">
                <a:latin typeface="Times New Roman"/>
                <a:cs typeface="Times New Roman"/>
              </a:rPr>
              <a:t>, </a:t>
            </a:r>
            <a:r>
              <a:rPr lang="en-US" i="1" dirty="0">
                <a:latin typeface="Times New Roman"/>
                <a:cs typeface="Times New Roman"/>
              </a:rPr>
              <a:t>c</a:t>
            </a:r>
            <a:r>
              <a:rPr lang="en-US" dirty="0">
                <a:latin typeface="Times New Roman"/>
                <a:cs typeface="Times New Roman"/>
              </a:rPr>
              <a:t>, </a:t>
            </a:r>
            <a:r>
              <a:rPr lang="en-US" i="1" dirty="0">
                <a:latin typeface="Times New Roman"/>
                <a:cs typeface="Times New Roman"/>
              </a:rPr>
              <a:t>d</a:t>
            </a:r>
            <a:r>
              <a:rPr lang="en-US" dirty="0">
                <a:latin typeface="Times New Roman"/>
                <a:cs typeface="Times New Roman"/>
              </a:rPr>
              <a:t>}</a:t>
            </a:r>
            <a:r>
              <a:rPr lang="en-US" dirty="0" smtClean="0"/>
              <a:t>, and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  <a:p>
            <a:r>
              <a:rPr lang="en-US" dirty="0" smtClean="0"/>
              <a:t>If </a:t>
            </a:r>
            <a:r>
              <a:rPr lang="en-US" i="1" dirty="0">
                <a:latin typeface="Times New Roman"/>
                <a:cs typeface="Times New Roman"/>
              </a:rPr>
              <a:t>L</a:t>
            </a:r>
            <a:r>
              <a:rPr lang="en-US" dirty="0" smtClean="0"/>
              <a:t> is the regular language denoted by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then 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denotes the regular language </a:t>
            </a:r>
            <a:r>
              <a:rPr lang="en-US" i="1" dirty="0">
                <a:latin typeface="Times New Roman"/>
                <a:cs typeface="Times New Roman"/>
              </a:rPr>
              <a:t>h</a:t>
            </a:r>
            <a:r>
              <a:rPr lang="en-US" dirty="0">
                <a:latin typeface="Times New Roman"/>
                <a:cs typeface="Times New Roman"/>
              </a:rPr>
              <a:t>(</a:t>
            </a:r>
            <a:r>
              <a:rPr lang="en-US" i="1" dirty="0">
                <a:latin typeface="Times New Roman"/>
                <a:cs typeface="Times New Roman"/>
              </a:rPr>
              <a:t>L</a:t>
            </a:r>
            <a:r>
              <a:rPr lang="en-US" dirty="0">
                <a:latin typeface="Times New Roman"/>
                <a:cs typeface="Times New Roman"/>
              </a:rPr>
              <a:t>)</a:t>
            </a:r>
            <a:r>
              <a:rPr lang="en-US" dirty="0" smtClean="0"/>
              <a:t>.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3749049" y="2932088"/>
            <a:ext cx="170686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smtClean="0">
                <a:latin typeface="Times New Roman"/>
                <a:cs typeface="Times New Roman"/>
              </a:rPr>
              <a:t>h</a:t>
            </a:r>
            <a:r>
              <a:rPr lang="en-US" sz="2400" dirty="0" smtClean="0">
                <a:latin typeface="Times New Roman"/>
                <a:cs typeface="Times New Roman"/>
              </a:rPr>
              <a:t>(</a:t>
            </a:r>
            <a:r>
              <a:rPr lang="en-US" sz="2400" i="1" dirty="0">
                <a:latin typeface="Times New Roman"/>
                <a:cs typeface="Times New Roman"/>
              </a:rPr>
              <a:t>a</a:t>
            </a:r>
            <a:r>
              <a:rPr lang="en-US" sz="2400" dirty="0" smtClean="0">
                <a:latin typeface="Times New Roman"/>
                <a:cs typeface="Times New Roman"/>
              </a:rPr>
              <a:t>) = </a:t>
            </a:r>
            <a:r>
              <a:rPr lang="en-US" sz="2400" i="1" dirty="0" err="1" smtClean="0">
                <a:latin typeface="Times New Roman"/>
                <a:cs typeface="Times New Roman"/>
              </a:rPr>
              <a:t>dbcc</a:t>
            </a:r>
            <a:endParaRPr lang="en-US" sz="2400" i="1" dirty="0">
              <a:latin typeface="Times New Roman"/>
              <a:cs typeface="Times New Roman"/>
            </a:endParaRPr>
          </a:p>
          <a:p>
            <a:r>
              <a:rPr lang="en-US" sz="2400" i="1" dirty="0">
                <a:latin typeface="Times New Roman"/>
                <a:cs typeface="Times New Roman"/>
              </a:rPr>
              <a:t>h</a:t>
            </a:r>
            <a:r>
              <a:rPr lang="en-US" sz="2400" dirty="0" smtClean="0">
                <a:latin typeface="Times New Roman"/>
                <a:cs typeface="Times New Roman"/>
              </a:rPr>
              <a:t>(</a:t>
            </a:r>
            <a:r>
              <a:rPr lang="en-US" sz="2400" i="1" dirty="0">
                <a:latin typeface="Times New Roman"/>
                <a:cs typeface="Times New Roman"/>
              </a:rPr>
              <a:t>b</a:t>
            </a:r>
            <a:r>
              <a:rPr lang="en-US" sz="2400" dirty="0" smtClean="0">
                <a:latin typeface="Times New Roman"/>
                <a:cs typeface="Times New Roman"/>
              </a:rPr>
              <a:t>) = </a:t>
            </a:r>
            <a:r>
              <a:rPr lang="en-US" sz="2400" i="1" dirty="0" err="1" smtClean="0">
                <a:latin typeface="Times New Roman"/>
                <a:cs typeface="Times New Roman"/>
              </a:rPr>
              <a:t>bdc</a:t>
            </a:r>
            <a:endParaRPr lang="en-US" sz="2400" i="1" dirty="0">
              <a:latin typeface="Times New Roman"/>
              <a:cs typeface="Times New Roman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383293" y="4251951"/>
            <a:ext cx="239205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smtClean="0">
                <a:latin typeface="Times New Roman"/>
                <a:cs typeface="Times New Roman"/>
              </a:rPr>
              <a:t>r</a:t>
            </a:r>
            <a:r>
              <a:rPr lang="en-US" sz="2400" dirty="0" smtClean="0">
                <a:latin typeface="Times New Roman"/>
                <a:cs typeface="Times New Roman"/>
              </a:rPr>
              <a:t> = (</a:t>
            </a:r>
            <a:r>
              <a:rPr lang="en-US" sz="2400" i="1" dirty="0" smtClean="0">
                <a:latin typeface="Times New Roman"/>
                <a:cs typeface="Times New Roman"/>
              </a:rPr>
              <a:t>a</a:t>
            </a:r>
            <a:r>
              <a:rPr lang="en-US" sz="2400" dirty="0" smtClean="0">
                <a:latin typeface="Times New Roman"/>
                <a:cs typeface="Times New Roman"/>
              </a:rPr>
              <a:t> + </a:t>
            </a:r>
            <a:r>
              <a:rPr lang="en-US" sz="2400" i="1" dirty="0" smtClean="0">
                <a:latin typeface="Times New Roman"/>
                <a:cs typeface="Times New Roman"/>
              </a:rPr>
              <a:t>b*</a:t>
            </a:r>
            <a:r>
              <a:rPr lang="en-US" sz="2400" dirty="0" smtClean="0">
                <a:latin typeface="Times New Roman"/>
                <a:cs typeface="Times New Roman"/>
              </a:rPr>
              <a:t>) (</a:t>
            </a:r>
            <a:r>
              <a:rPr lang="en-US" sz="2400" i="1" dirty="0" err="1" smtClean="0">
                <a:latin typeface="Times New Roman"/>
                <a:cs typeface="Times New Roman"/>
              </a:rPr>
              <a:t>aa</a:t>
            </a:r>
            <a:r>
              <a:rPr lang="en-US" sz="2400" dirty="0" smtClean="0">
                <a:latin typeface="Times New Roman"/>
                <a:cs typeface="Times New Roman"/>
              </a:rPr>
              <a:t>)*</a:t>
            </a:r>
            <a:endParaRPr lang="en-US" sz="2400" dirty="0">
              <a:latin typeface="Times New Roman"/>
              <a:cs typeface="Times New Roman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468903" y="4983463"/>
            <a:ext cx="424577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smtClean="0">
                <a:latin typeface="Times New Roman"/>
                <a:cs typeface="Times New Roman"/>
              </a:rPr>
              <a:t>r</a:t>
            </a:r>
            <a:r>
              <a:rPr lang="en-US" sz="2400" baseline="-25000" dirty="0" smtClean="0">
                <a:latin typeface="Times New Roman"/>
                <a:cs typeface="Times New Roman"/>
              </a:rPr>
              <a:t>1</a:t>
            </a:r>
            <a:r>
              <a:rPr lang="en-US" sz="2400" dirty="0" smtClean="0">
                <a:latin typeface="Times New Roman"/>
                <a:cs typeface="Times New Roman"/>
              </a:rPr>
              <a:t> = (</a:t>
            </a:r>
            <a:r>
              <a:rPr lang="en-US" sz="2400" i="1" dirty="0" err="1">
                <a:latin typeface="Times New Roman"/>
                <a:cs typeface="Times New Roman"/>
              </a:rPr>
              <a:t>dbcc</a:t>
            </a:r>
            <a:r>
              <a:rPr lang="en-US" sz="2400" dirty="0" smtClean="0">
                <a:latin typeface="Times New Roman"/>
                <a:cs typeface="Times New Roman"/>
              </a:rPr>
              <a:t> + (</a:t>
            </a:r>
            <a:r>
              <a:rPr lang="en-US" sz="2400" i="1" dirty="0" err="1" smtClean="0">
                <a:latin typeface="Times New Roman"/>
                <a:cs typeface="Times New Roman"/>
              </a:rPr>
              <a:t>bdc</a:t>
            </a:r>
            <a:r>
              <a:rPr lang="en-US" sz="2400" dirty="0" smtClean="0">
                <a:latin typeface="Times New Roman"/>
                <a:cs typeface="Times New Roman"/>
              </a:rPr>
              <a:t>)*)(</a:t>
            </a:r>
            <a:r>
              <a:rPr lang="en-US" sz="2400" i="1" dirty="0" err="1">
                <a:latin typeface="Times New Roman"/>
                <a:cs typeface="Times New Roman"/>
              </a:rPr>
              <a:t>dbcc</a:t>
            </a:r>
            <a:r>
              <a:rPr lang="en-US" sz="2400" i="1" dirty="0" err="1" smtClean="0">
                <a:latin typeface="Times New Roman"/>
                <a:cs typeface="Times New Roman"/>
              </a:rPr>
              <a:t>dbcc</a:t>
            </a:r>
            <a:r>
              <a:rPr lang="en-US" sz="2400" dirty="0" smtClean="0">
                <a:latin typeface="Times New Roman"/>
                <a:cs typeface="Times New Roman"/>
              </a:rPr>
              <a:t>)*</a:t>
            </a:r>
            <a:endParaRPr lang="en-US" sz="2400" dirty="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98762607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Closure under Right Quotient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Let </a:t>
            </a:r>
            <a:r>
              <a:rPr lang="en-US" i="1" dirty="0" smtClean="0">
                <a:latin typeface="Times New Roman"/>
                <a:cs typeface="Times New Roman"/>
              </a:rPr>
              <a:t>L</a:t>
            </a:r>
            <a:r>
              <a:rPr lang="en-US" baseline="-25000" dirty="0" smtClean="0">
                <a:latin typeface="Times New Roman"/>
                <a:cs typeface="Times New Roman"/>
              </a:rPr>
              <a:t>1</a:t>
            </a:r>
            <a:r>
              <a:rPr lang="en-US" dirty="0" smtClean="0"/>
              <a:t> and </a:t>
            </a:r>
            <a:r>
              <a:rPr lang="en-US" i="1" dirty="0">
                <a:latin typeface="Times New Roman"/>
                <a:cs typeface="Times New Roman"/>
              </a:rPr>
              <a:t>L</a:t>
            </a:r>
            <a:r>
              <a:rPr lang="en-US" baseline="-25000" dirty="0">
                <a:latin typeface="Times New Roman"/>
                <a:cs typeface="Times New Roman"/>
              </a:rPr>
              <a:t>2</a:t>
            </a:r>
            <a:r>
              <a:rPr lang="en-US" dirty="0" smtClean="0"/>
              <a:t> be languages on the same </a:t>
            </a:r>
            <a:r>
              <a:rPr lang="en-US" dirty="0" err="1">
                <a:latin typeface="Times New Roman"/>
                <a:cs typeface="Times New Roman"/>
              </a:rPr>
              <a:t>Σ</a:t>
            </a:r>
            <a:r>
              <a:rPr lang="en-US" dirty="0" smtClean="0"/>
              <a:t>.</a:t>
            </a:r>
          </a:p>
          <a:p>
            <a:r>
              <a:rPr lang="en-US" dirty="0" smtClean="0"/>
              <a:t>Then </a:t>
            </a:r>
            <a:r>
              <a:rPr lang="en-US" i="1" dirty="0">
                <a:latin typeface="Times New Roman"/>
                <a:cs typeface="Times New Roman"/>
              </a:rPr>
              <a:t>L</a:t>
            </a:r>
            <a:r>
              <a:rPr lang="en-US" baseline="-25000" dirty="0">
                <a:latin typeface="Times New Roman"/>
                <a:cs typeface="Times New Roman"/>
              </a:rPr>
              <a:t>1</a:t>
            </a:r>
            <a:r>
              <a:rPr lang="en-US" dirty="0" smtClean="0">
                <a:latin typeface="Times New Roman"/>
                <a:cs typeface="Times New Roman"/>
              </a:rPr>
              <a:t>/</a:t>
            </a:r>
            <a:r>
              <a:rPr lang="en-US" i="1" dirty="0" smtClean="0">
                <a:latin typeface="Times New Roman"/>
                <a:cs typeface="Times New Roman"/>
              </a:rPr>
              <a:t>L</a:t>
            </a:r>
            <a:r>
              <a:rPr lang="en-US" baseline="-25000" dirty="0" smtClean="0">
                <a:latin typeface="Times New Roman"/>
                <a:cs typeface="Times New Roman"/>
              </a:rPr>
              <a:t>2</a:t>
            </a:r>
            <a:r>
              <a:rPr lang="en-US" baseline="-25000" dirty="0" smtClean="0">
                <a:latin typeface="+mj-lt"/>
                <a:cs typeface="Times New Roman"/>
              </a:rPr>
              <a:t> </a:t>
            </a:r>
            <a:r>
              <a:rPr lang="en-US" dirty="0" smtClean="0"/>
              <a:t>is the right quotient of </a:t>
            </a:r>
            <a:r>
              <a:rPr lang="en-US" i="1" dirty="0">
                <a:latin typeface="Times New Roman"/>
                <a:cs typeface="Times New Roman"/>
              </a:rPr>
              <a:t>L</a:t>
            </a:r>
            <a:r>
              <a:rPr lang="en-US" baseline="-25000" dirty="0">
                <a:latin typeface="Times New Roman"/>
                <a:cs typeface="Times New Roman"/>
              </a:rPr>
              <a:t>1</a:t>
            </a:r>
            <a:r>
              <a:rPr lang="en-US" dirty="0"/>
              <a:t> </a:t>
            </a:r>
            <a:r>
              <a:rPr lang="en-US" dirty="0" smtClean="0"/>
              <a:t>with </a:t>
            </a:r>
            <a:r>
              <a:rPr lang="en-US" i="1" dirty="0">
                <a:latin typeface="Times New Roman"/>
                <a:cs typeface="Times New Roman"/>
              </a:rPr>
              <a:t>L</a:t>
            </a:r>
            <a:r>
              <a:rPr lang="en-US" baseline="-25000" dirty="0">
                <a:latin typeface="Times New Roman"/>
                <a:cs typeface="Times New Roman"/>
              </a:rPr>
              <a:t>2</a:t>
            </a:r>
            <a:r>
              <a:rPr lang="en-US" dirty="0" smtClean="0"/>
              <a:t>: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Take all the strings in </a:t>
            </a:r>
            <a:r>
              <a:rPr lang="en-US" i="1" dirty="0">
                <a:latin typeface="Times New Roman"/>
                <a:cs typeface="Times New Roman"/>
              </a:rPr>
              <a:t>L</a:t>
            </a:r>
            <a:r>
              <a:rPr lang="en-US" baseline="-25000" dirty="0">
                <a:latin typeface="Times New Roman"/>
                <a:cs typeface="Times New Roman"/>
              </a:rPr>
              <a:t>1</a:t>
            </a:r>
            <a:r>
              <a:rPr lang="en-US" dirty="0" smtClean="0"/>
              <a:t> that have a suffix in </a:t>
            </a:r>
            <a:r>
              <a:rPr lang="en-US" i="1" dirty="0">
                <a:latin typeface="Times New Roman"/>
                <a:cs typeface="Times New Roman"/>
              </a:rPr>
              <a:t>L</a:t>
            </a:r>
            <a:r>
              <a:rPr lang="en-US" baseline="-25000" dirty="0">
                <a:latin typeface="Times New Roman"/>
                <a:cs typeface="Times New Roman"/>
              </a:rPr>
              <a:t>2</a:t>
            </a:r>
            <a:r>
              <a:rPr lang="en-US" dirty="0" smtClean="0"/>
              <a:t>.</a:t>
            </a:r>
          </a:p>
          <a:p>
            <a:r>
              <a:rPr lang="en-US" dirty="0" smtClean="0"/>
              <a:t>For each such string, after removing the suffix, belongs to </a:t>
            </a:r>
            <a:r>
              <a:rPr lang="en-US" i="1" dirty="0">
                <a:latin typeface="Times New Roman"/>
                <a:cs typeface="Times New Roman"/>
              </a:rPr>
              <a:t>L</a:t>
            </a:r>
            <a:r>
              <a:rPr lang="en-US" baseline="-25000" dirty="0">
                <a:latin typeface="Times New Roman"/>
                <a:cs typeface="Times New Roman"/>
              </a:rPr>
              <a:t>1</a:t>
            </a:r>
            <a:r>
              <a:rPr lang="en-US" dirty="0">
                <a:latin typeface="Times New Roman"/>
                <a:cs typeface="Times New Roman"/>
              </a:rPr>
              <a:t>/</a:t>
            </a:r>
            <a:r>
              <a:rPr lang="en-US" i="1" dirty="0" smtClean="0">
                <a:latin typeface="Times New Roman"/>
                <a:cs typeface="Times New Roman"/>
              </a:rPr>
              <a:t>L</a:t>
            </a:r>
            <a:r>
              <a:rPr lang="en-US" baseline="-25000" dirty="0" smtClean="0">
                <a:latin typeface="Times New Roman"/>
                <a:cs typeface="Times New Roman"/>
              </a:rPr>
              <a:t>2</a:t>
            </a:r>
            <a:r>
              <a:rPr lang="en-US" dirty="0" smtClean="0"/>
              <a:t>.</a:t>
            </a:r>
          </a:p>
          <a:p>
            <a:pPr lvl="4"/>
            <a:endParaRPr lang="en-US" dirty="0" smtClean="0"/>
          </a:p>
          <a:p>
            <a:r>
              <a:rPr lang="en-US" dirty="0" smtClean="0">
                <a:solidFill>
                  <a:srgbClr val="B23C00"/>
                </a:solidFill>
              </a:rPr>
              <a:t>The family of regular languages is closed </a:t>
            </a:r>
            <a:br>
              <a:rPr lang="en-US" dirty="0" smtClean="0">
                <a:solidFill>
                  <a:srgbClr val="B23C00"/>
                </a:solidFill>
              </a:rPr>
            </a:br>
            <a:r>
              <a:rPr lang="en-US" dirty="0" smtClean="0">
                <a:solidFill>
                  <a:srgbClr val="B23C00"/>
                </a:solidFill>
              </a:rPr>
              <a:t>under right quotient.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6</a:t>
            </a:fld>
            <a:endParaRPr lang="en-US"/>
          </a:p>
        </p:txBody>
      </p:sp>
      <p:grpSp>
        <p:nvGrpSpPr>
          <p:cNvPr id="8" name="Group 7"/>
          <p:cNvGrpSpPr/>
          <p:nvPr/>
        </p:nvGrpSpPr>
        <p:grpSpPr>
          <a:xfrm>
            <a:off x="1920269" y="2423171"/>
            <a:ext cx="5180323" cy="493217"/>
            <a:chOff x="2377463" y="2387149"/>
            <a:chExt cx="5180323" cy="493217"/>
          </a:xfrm>
        </p:grpSpPr>
        <p:graphicFrame>
          <p:nvGraphicFramePr>
            <p:cNvPr id="5" name="Object 4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598604837"/>
                </p:ext>
              </p:extLst>
            </p:nvPr>
          </p:nvGraphicFramePr>
          <p:xfrm>
            <a:off x="2377463" y="2423170"/>
            <a:ext cx="2800319" cy="45719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9195" name="Equation" r:id="rId3" imgW="1244600" imgH="203200" progId="Equation.3">
                    <p:embed/>
                  </p:oleObj>
                </mc:Choice>
                <mc:Fallback>
                  <p:oleObj name="Equation" r:id="rId3" imgW="1244600" imgH="203200" progId="Equation.3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4"/>
                        <a:stretch>
                          <a:fillRect/>
                        </a:stretch>
                      </p:blipFill>
                      <p:spPr>
                        <a:xfrm>
                          <a:off x="2377463" y="2423170"/>
                          <a:ext cx="2800319" cy="457195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6" name="TextBox 5"/>
            <p:cNvSpPr txBox="1"/>
            <p:nvPr/>
          </p:nvSpPr>
          <p:spPr>
            <a:xfrm>
              <a:off x="5084411" y="2387149"/>
              <a:ext cx="1381959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/>
                <a:t>for some</a:t>
              </a:r>
              <a:endParaRPr lang="en-US" sz="2400" dirty="0"/>
            </a:p>
          </p:txBody>
        </p:sp>
        <p:graphicFrame>
          <p:nvGraphicFramePr>
            <p:cNvPr id="7" name="Object 6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906553976"/>
                </p:ext>
              </p:extLst>
            </p:nvPr>
          </p:nvGraphicFramePr>
          <p:xfrm>
            <a:off x="6414798" y="2423171"/>
            <a:ext cx="1142988" cy="45719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9196" name="Equation" r:id="rId5" imgW="508000" imgH="203200" progId="Equation.3">
                    <p:embed/>
                  </p:oleObj>
                </mc:Choice>
                <mc:Fallback>
                  <p:oleObj name="Equation" r:id="rId5" imgW="508000" imgH="203200" progId="Equation.3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6"/>
                        <a:stretch>
                          <a:fillRect/>
                        </a:stretch>
                      </p:blipFill>
                      <p:spPr>
                        <a:xfrm>
                          <a:off x="6414798" y="2423171"/>
                          <a:ext cx="1142988" cy="457195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</p:spTree>
    <p:extLst>
      <p:ext uri="{BB962C8B-B14F-4D97-AF65-F5344CB8AC3E}">
        <p14:creationId xmlns:p14="http://schemas.microsoft.com/office/powerpoint/2010/main" val="274427985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Right Quotient Examples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74538"/>
            <a:ext cx="8229600" cy="4256388"/>
          </a:xfrm>
        </p:spPr>
        <p:txBody>
          <a:bodyPr/>
          <a:lstStyle/>
          <a:p>
            <a:r>
              <a:rPr lang="en-US" dirty="0" smtClean="0"/>
              <a:t>Let </a:t>
            </a:r>
            <a:r>
              <a:rPr lang="en-US" i="1" dirty="0">
                <a:latin typeface="Times New Roman"/>
                <a:cs typeface="Times New Roman"/>
              </a:rPr>
              <a:t>L</a:t>
            </a:r>
            <a:r>
              <a:rPr lang="en-US" baseline="-25000" dirty="0">
                <a:latin typeface="Times New Roman"/>
                <a:cs typeface="Times New Roman"/>
              </a:rPr>
              <a:t>1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smtClean="0">
                <a:latin typeface="Times New Roman"/>
                <a:cs typeface="Times New Roman"/>
              </a:rPr>
              <a:t>= {fish, dog, carrot} </a:t>
            </a:r>
            <a:r>
              <a:rPr lang="en-US" dirty="0" smtClean="0"/>
              <a:t>and </a:t>
            </a:r>
            <a:r>
              <a:rPr lang="en-US" i="1" dirty="0">
                <a:latin typeface="Times New Roman"/>
                <a:cs typeface="Times New Roman"/>
              </a:rPr>
              <a:t>L</a:t>
            </a:r>
            <a:r>
              <a:rPr lang="en-US" baseline="-25000" dirty="0">
                <a:latin typeface="Times New Roman"/>
                <a:cs typeface="Times New Roman"/>
              </a:rPr>
              <a:t>2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smtClean="0">
                <a:latin typeface="Times New Roman"/>
                <a:cs typeface="Times New Roman"/>
              </a:rPr>
              <a:t>= {rot}</a:t>
            </a:r>
            <a:endParaRPr lang="en-US" dirty="0">
              <a:latin typeface="Times New Roman"/>
              <a:cs typeface="Times New Roman"/>
            </a:endParaRPr>
          </a:p>
          <a:p>
            <a:pPr lvl="1"/>
            <a:r>
              <a:rPr lang="en-US" dirty="0" smtClean="0"/>
              <a:t>Then </a:t>
            </a:r>
            <a:r>
              <a:rPr lang="en-US" i="1" dirty="0" smtClean="0">
                <a:latin typeface="Times New Roman"/>
                <a:cs typeface="Times New Roman"/>
              </a:rPr>
              <a:t>L</a:t>
            </a:r>
            <a:r>
              <a:rPr lang="en-US" baseline="-25000" dirty="0" smtClean="0">
                <a:latin typeface="Times New Roman"/>
                <a:cs typeface="Times New Roman"/>
              </a:rPr>
              <a:t>1</a:t>
            </a:r>
            <a:r>
              <a:rPr lang="en-US" dirty="0" smtClean="0">
                <a:latin typeface="Times New Roman"/>
                <a:cs typeface="Times New Roman"/>
              </a:rPr>
              <a:t>/</a:t>
            </a:r>
            <a:r>
              <a:rPr lang="en-US" i="1" dirty="0">
                <a:latin typeface="Times New Roman"/>
                <a:cs typeface="Times New Roman"/>
              </a:rPr>
              <a:t>L</a:t>
            </a:r>
            <a:r>
              <a:rPr lang="en-US" baseline="-25000" dirty="0">
                <a:latin typeface="Times New Roman"/>
                <a:cs typeface="Times New Roman"/>
              </a:rPr>
              <a:t>2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smtClean="0">
                <a:latin typeface="Times New Roman"/>
                <a:cs typeface="Times New Roman"/>
              </a:rPr>
              <a:t>= {car}</a:t>
            </a:r>
          </a:p>
          <a:p>
            <a:pPr lvl="5"/>
            <a:endParaRPr lang="en-US" dirty="0" smtClean="0"/>
          </a:p>
          <a:p>
            <a:r>
              <a:rPr lang="en-US" dirty="0" smtClean="0"/>
              <a:t>Let </a:t>
            </a:r>
            <a:r>
              <a:rPr lang="en-US" i="1" dirty="0">
                <a:latin typeface="Times New Roman"/>
                <a:cs typeface="Times New Roman"/>
              </a:rPr>
              <a:t>L</a:t>
            </a:r>
            <a:r>
              <a:rPr lang="en-US" baseline="-25000" dirty="0">
                <a:latin typeface="Times New Roman"/>
                <a:cs typeface="Times New Roman"/>
              </a:rPr>
              <a:t>1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smtClean="0">
                <a:latin typeface="Times New Roman"/>
                <a:cs typeface="Times New Roman"/>
              </a:rPr>
              <a:t>= {carrot, parrot, rot} </a:t>
            </a:r>
            <a:r>
              <a:rPr lang="en-US" dirty="0" smtClean="0"/>
              <a:t>and </a:t>
            </a:r>
            <a:r>
              <a:rPr lang="en-US" i="1" dirty="0">
                <a:latin typeface="Times New Roman"/>
                <a:cs typeface="Times New Roman"/>
              </a:rPr>
              <a:t>L</a:t>
            </a:r>
            <a:r>
              <a:rPr lang="en-US" baseline="-25000" dirty="0">
                <a:latin typeface="Times New Roman"/>
                <a:cs typeface="Times New Roman"/>
              </a:rPr>
              <a:t>2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smtClean="0">
                <a:latin typeface="Times New Roman"/>
                <a:cs typeface="Times New Roman"/>
              </a:rPr>
              <a:t>= {rot}</a:t>
            </a:r>
          </a:p>
          <a:p>
            <a:pPr lvl="1"/>
            <a:r>
              <a:rPr lang="en-US" dirty="0" smtClean="0"/>
              <a:t>Then </a:t>
            </a:r>
            <a:r>
              <a:rPr lang="en-US" i="1" dirty="0" smtClean="0">
                <a:latin typeface="Times New Roman"/>
                <a:cs typeface="Times New Roman"/>
              </a:rPr>
              <a:t>L</a:t>
            </a:r>
            <a:r>
              <a:rPr lang="en-US" baseline="-25000" dirty="0" smtClean="0">
                <a:latin typeface="Times New Roman"/>
                <a:cs typeface="Times New Roman"/>
              </a:rPr>
              <a:t>1</a:t>
            </a:r>
            <a:r>
              <a:rPr lang="en-US" dirty="0" smtClean="0">
                <a:latin typeface="Times New Roman"/>
                <a:cs typeface="Times New Roman"/>
              </a:rPr>
              <a:t>/</a:t>
            </a:r>
            <a:r>
              <a:rPr lang="en-US" i="1" dirty="0">
                <a:latin typeface="Times New Roman"/>
                <a:cs typeface="Times New Roman"/>
              </a:rPr>
              <a:t>L</a:t>
            </a:r>
            <a:r>
              <a:rPr lang="en-US" baseline="-25000" dirty="0">
                <a:latin typeface="Times New Roman"/>
                <a:cs typeface="Times New Roman"/>
              </a:rPr>
              <a:t>2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smtClean="0">
                <a:latin typeface="Times New Roman"/>
                <a:cs typeface="Times New Roman"/>
              </a:rPr>
              <a:t>= {car, par, </a:t>
            </a:r>
            <a:r>
              <a:rPr lang="en-US" dirty="0" err="1" smtClean="0">
                <a:latin typeface="Times New Roman"/>
                <a:cs typeface="Times New Roman"/>
              </a:rPr>
              <a:t>λ</a:t>
            </a:r>
            <a:r>
              <a:rPr lang="en-US" dirty="0" smtClean="0">
                <a:latin typeface="Times New Roman"/>
                <a:cs typeface="Times New Roman"/>
              </a:rPr>
              <a:t>}</a:t>
            </a:r>
          </a:p>
          <a:p>
            <a:pPr lvl="5"/>
            <a:endParaRPr lang="en-US" dirty="0" smtClean="0"/>
          </a:p>
          <a:p>
            <a:r>
              <a:rPr lang="en-US" dirty="0" smtClean="0"/>
              <a:t>Let </a:t>
            </a:r>
            <a:r>
              <a:rPr lang="en-US" i="1" dirty="0">
                <a:latin typeface="Times New Roman"/>
                <a:cs typeface="Times New Roman"/>
              </a:rPr>
              <a:t>L</a:t>
            </a:r>
            <a:r>
              <a:rPr lang="en-US" baseline="-25000" dirty="0">
                <a:latin typeface="Times New Roman"/>
                <a:cs typeface="Times New Roman"/>
              </a:rPr>
              <a:t>1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smtClean="0">
                <a:latin typeface="Times New Roman"/>
                <a:cs typeface="Times New Roman"/>
              </a:rPr>
              <a:t>= {carrot} </a:t>
            </a:r>
            <a:r>
              <a:rPr lang="en-US" dirty="0" smtClean="0"/>
              <a:t>and </a:t>
            </a:r>
            <a:r>
              <a:rPr lang="en-US" i="1" dirty="0">
                <a:latin typeface="Times New Roman"/>
                <a:cs typeface="Times New Roman"/>
              </a:rPr>
              <a:t>L</a:t>
            </a:r>
            <a:r>
              <a:rPr lang="en-US" baseline="-25000" dirty="0">
                <a:latin typeface="Times New Roman"/>
                <a:cs typeface="Times New Roman"/>
              </a:rPr>
              <a:t>2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smtClean="0">
                <a:latin typeface="Times New Roman"/>
                <a:cs typeface="Times New Roman"/>
              </a:rPr>
              <a:t>= {t, </a:t>
            </a:r>
            <a:r>
              <a:rPr lang="en-US" dirty="0" err="1" smtClean="0">
                <a:latin typeface="Times New Roman"/>
                <a:cs typeface="Times New Roman"/>
              </a:rPr>
              <a:t>ot</a:t>
            </a:r>
            <a:r>
              <a:rPr lang="en-US" dirty="0" smtClean="0">
                <a:latin typeface="Times New Roman"/>
                <a:cs typeface="Times New Roman"/>
              </a:rPr>
              <a:t>}</a:t>
            </a:r>
          </a:p>
          <a:p>
            <a:pPr lvl="1"/>
            <a:r>
              <a:rPr lang="en-US" dirty="0" smtClean="0"/>
              <a:t>Then </a:t>
            </a:r>
            <a:r>
              <a:rPr lang="en-US" i="1" dirty="0" smtClean="0">
                <a:latin typeface="Times New Roman"/>
                <a:cs typeface="Times New Roman"/>
              </a:rPr>
              <a:t>L</a:t>
            </a:r>
            <a:r>
              <a:rPr lang="en-US" baseline="-25000" dirty="0" smtClean="0">
                <a:latin typeface="Times New Roman"/>
                <a:cs typeface="Times New Roman"/>
              </a:rPr>
              <a:t>1</a:t>
            </a:r>
            <a:r>
              <a:rPr lang="en-US" dirty="0" smtClean="0">
                <a:latin typeface="Times New Roman"/>
                <a:cs typeface="Times New Roman"/>
              </a:rPr>
              <a:t>/</a:t>
            </a:r>
            <a:r>
              <a:rPr lang="en-US" i="1" dirty="0">
                <a:latin typeface="Times New Roman"/>
                <a:cs typeface="Times New Roman"/>
              </a:rPr>
              <a:t>L</a:t>
            </a:r>
            <a:r>
              <a:rPr lang="en-US" baseline="-25000" dirty="0">
                <a:latin typeface="Times New Roman"/>
                <a:cs typeface="Times New Roman"/>
              </a:rPr>
              <a:t>2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smtClean="0">
                <a:latin typeface="Times New Roman"/>
                <a:cs typeface="Times New Roman"/>
              </a:rPr>
              <a:t>= {</a:t>
            </a:r>
            <a:r>
              <a:rPr lang="en-US" dirty="0" err="1" smtClean="0">
                <a:latin typeface="Times New Roman"/>
                <a:cs typeface="Times New Roman"/>
              </a:rPr>
              <a:t>carro</a:t>
            </a:r>
            <a:r>
              <a:rPr lang="en-US" dirty="0" smtClean="0">
                <a:latin typeface="Times New Roman"/>
                <a:cs typeface="Times New Roman"/>
              </a:rPr>
              <a:t>, </a:t>
            </a:r>
            <a:r>
              <a:rPr lang="en-US" dirty="0" err="1" smtClean="0">
                <a:latin typeface="Times New Roman"/>
                <a:cs typeface="Times New Roman"/>
              </a:rPr>
              <a:t>carr</a:t>
            </a:r>
            <a:r>
              <a:rPr lang="en-US" dirty="0" smtClean="0">
                <a:latin typeface="Times New Roman"/>
                <a:cs typeface="Times New Roman"/>
              </a:rPr>
              <a:t>}</a:t>
            </a:r>
          </a:p>
          <a:p>
            <a:pPr lvl="1"/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7</a:t>
            </a:fld>
            <a:endParaRPr lang="en-US"/>
          </a:p>
        </p:txBody>
      </p:sp>
      <p:grpSp>
        <p:nvGrpSpPr>
          <p:cNvPr id="5" name="Group 4"/>
          <p:cNvGrpSpPr/>
          <p:nvPr/>
        </p:nvGrpSpPr>
        <p:grpSpPr>
          <a:xfrm>
            <a:off x="1920269" y="1289881"/>
            <a:ext cx="5180323" cy="493217"/>
            <a:chOff x="2377463" y="2387149"/>
            <a:chExt cx="5180323" cy="493217"/>
          </a:xfrm>
        </p:grpSpPr>
        <p:graphicFrame>
          <p:nvGraphicFramePr>
            <p:cNvPr id="6" name="Object 5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723504448"/>
                </p:ext>
              </p:extLst>
            </p:nvPr>
          </p:nvGraphicFramePr>
          <p:xfrm>
            <a:off x="2377463" y="2423170"/>
            <a:ext cx="2800319" cy="45719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0215" name="Equation" r:id="rId3" imgW="1244600" imgH="203200" progId="Equation.3">
                    <p:embed/>
                  </p:oleObj>
                </mc:Choice>
                <mc:Fallback>
                  <p:oleObj name="Equation" r:id="rId3" imgW="1244600" imgH="203200" progId="Equation.3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4"/>
                        <a:stretch>
                          <a:fillRect/>
                        </a:stretch>
                      </p:blipFill>
                      <p:spPr>
                        <a:xfrm>
                          <a:off x="2377463" y="2423170"/>
                          <a:ext cx="2800319" cy="457195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7" name="TextBox 6"/>
            <p:cNvSpPr txBox="1"/>
            <p:nvPr/>
          </p:nvSpPr>
          <p:spPr>
            <a:xfrm>
              <a:off x="5084411" y="2387149"/>
              <a:ext cx="1381959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/>
                <a:t>for some</a:t>
              </a:r>
              <a:endParaRPr lang="en-US" sz="2400" dirty="0"/>
            </a:p>
          </p:txBody>
        </p:sp>
        <p:graphicFrame>
          <p:nvGraphicFramePr>
            <p:cNvPr id="8" name="Object 7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451595148"/>
                </p:ext>
              </p:extLst>
            </p:nvPr>
          </p:nvGraphicFramePr>
          <p:xfrm>
            <a:off x="6414798" y="2423171"/>
            <a:ext cx="1142988" cy="45719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0216" name="Equation" r:id="rId5" imgW="508000" imgH="203200" progId="Equation.3">
                    <p:embed/>
                  </p:oleObj>
                </mc:Choice>
                <mc:Fallback>
                  <p:oleObj name="Equation" r:id="rId5" imgW="508000" imgH="203200" progId="Equation.3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6"/>
                        <a:stretch>
                          <a:fillRect/>
                        </a:stretch>
                      </p:blipFill>
                      <p:spPr>
                        <a:xfrm>
                          <a:off x="6414798" y="2423171"/>
                          <a:ext cx="1142988" cy="457195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9" name="TextBox 8"/>
          <p:cNvSpPr txBox="1"/>
          <p:nvPr/>
        </p:nvSpPr>
        <p:spPr>
          <a:xfrm>
            <a:off x="365806" y="5897853"/>
            <a:ext cx="499668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>
                <a:hlinkClick r:id="rId7"/>
              </a:rPr>
              <a:t>http://math.stackexchange.com/questions/871662/finding-right-quotient-of-</a:t>
            </a:r>
            <a:r>
              <a:rPr lang="en-US" sz="1000" dirty="0" smtClean="0">
                <a:hlinkClick r:id="rId7"/>
              </a:rPr>
              <a:t>languages</a:t>
            </a:r>
            <a:r>
              <a:rPr lang="en-US" sz="1000" dirty="0" smtClean="0"/>
              <a:t> </a:t>
            </a:r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133432353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806" y="411163"/>
            <a:ext cx="8412433" cy="655637"/>
          </a:xfrm>
        </p:spPr>
        <p:txBody>
          <a:bodyPr/>
          <a:lstStyle/>
          <a:p>
            <a:r>
              <a:rPr lang="en-US" dirty="0"/>
              <a:t>The Pumping </a:t>
            </a:r>
            <a:r>
              <a:rPr lang="en-US" dirty="0" smtClean="0"/>
              <a:t>Lemma for Regular Languages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Discovered by </a:t>
            </a:r>
            <a:r>
              <a:rPr lang="en-US" dirty="0" err="1" smtClean="0"/>
              <a:t>Yehoshua</a:t>
            </a:r>
            <a:r>
              <a:rPr lang="en-US" dirty="0" smtClean="0"/>
              <a:t> Bar-Hillel, </a:t>
            </a:r>
            <a:br>
              <a:rPr lang="en-US" dirty="0" smtClean="0"/>
            </a:br>
            <a:r>
              <a:rPr lang="en-US" dirty="0" err="1" smtClean="0"/>
              <a:t>Micha</a:t>
            </a:r>
            <a:r>
              <a:rPr lang="en-US" dirty="0" smtClean="0"/>
              <a:t> A. </a:t>
            </a:r>
            <a:r>
              <a:rPr lang="en-US" dirty="0" err="1" smtClean="0"/>
              <a:t>Perles</a:t>
            </a:r>
            <a:r>
              <a:rPr lang="en-US" dirty="0" smtClean="0"/>
              <a:t>, and </a:t>
            </a:r>
            <a:r>
              <a:rPr lang="en-US" dirty="0" err="1" smtClean="0"/>
              <a:t>Eliahu</a:t>
            </a:r>
            <a:r>
              <a:rPr lang="en-US" dirty="0" smtClean="0"/>
              <a:t> Shamir in 1961.</a:t>
            </a:r>
          </a:p>
          <a:p>
            <a:pPr lvl="4"/>
            <a:endParaRPr lang="en-US" dirty="0" smtClean="0"/>
          </a:p>
          <a:p>
            <a:r>
              <a:rPr lang="en-US" dirty="0" smtClean="0"/>
              <a:t>It’s a theorem but called a lemma because </a:t>
            </a:r>
            <a:br>
              <a:rPr lang="en-US" dirty="0" smtClean="0"/>
            </a:br>
            <a:r>
              <a:rPr lang="en-US" dirty="0" smtClean="0"/>
              <a:t>it’s used as a tool to prove other results.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248472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Pumping Lemma for RLs</a:t>
            </a:r>
            <a:r>
              <a:rPr lang="en-US" i="1" dirty="0" smtClean="0"/>
              <a:t>, cont’d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5806" y="1295400"/>
            <a:ext cx="8412433" cy="4835525"/>
          </a:xfrm>
        </p:spPr>
        <p:txBody>
          <a:bodyPr/>
          <a:lstStyle/>
          <a:p>
            <a:r>
              <a:rPr lang="en-US" dirty="0" smtClean="0"/>
              <a:t>Every regular language has some repetitiveness.</a:t>
            </a:r>
          </a:p>
          <a:p>
            <a:pPr lvl="1"/>
            <a:r>
              <a:rPr lang="en-US" dirty="0" smtClean="0"/>
              <a:t>If a transition graph has </a:t>
            </a:r>
            <a:r>
              <a:rPr lang="en-US" i="1" dirty="0" smtClean="0">
                <a:latin typeface="Times New Roman"/>
                <a:cs typeface="Times New Roman"/>
              </a:rPr>
              <a:t>n</a:t>
            </a:r>
            <a:r>
              <a:rPr lang="en-US" dirty="0" smtClean="0"/>
              <a:t> vertices, then any walk </a:t>
            </a:r>
            <a:br>
              <a:rPr lang="en-US" dirty="0" smtClean="0"/>
            </a:br>
            <a:r>
              <a:rPr lang="en-US" dirty="0" smtClean="0"/>
              <a:t>of length </a:t>
            </a:r>
            <a:r>
              <a:rPr lang="en-US" i="1" dirty="0">
                <a:latin typeface="Times New Roman"/>
                <a:cs typeface="Times New Roman"/>
              </a:rPr>
              <a:t>n</a:t>
            </a:r>
            <a:r>
              <a:rPr lang="en-US" dirty="0" smtClean="0"/>
              <a:t> or longer must repeat some vertex. </a:t>
            </a:r>
            <a:br>
              <a:rPr lang="en-US" dirty="0" smtClean="0"/>
            </a:br>
            <a:r>
              <a:rPr lang="en-US" dirty="0" smtClean="0"/>
              <a:t>(It must contain a cycle.)</a:t>
            </a:r>
          </a:p>
          <a:p>
            <a:pPr lvl="5"/>
            <a:endParaRPr lang="en-US" dirty="0" smtClean="0"/>
          </a:p>
          <a:p>
            <a:r>
              <a:rPr lang="en-US" dirty="0" smtClean="0"/>
              <a:t>Let </a:t>
            </a:r>
            <a:r>
              <a:rPr lang="en-US" i="1" dirty="0" smtClean="0">
                <a:latin typeface="Times New Roman"/>
                <a:cs typeface="Times New Roman"/>
              </a:rPr>
              <a:t>L</a:t>
            </a:r>
            <a:r>
              <a:rPr lang="en-US" dirty="0" smtClean="0"/>
              <a:t> be an infinite regular language.</a:t>
            </a:r>
          </a:p>
          <a:p>
            <a:pPr lvl="4"/>
            <a:endParaRPr lang="en-US" dirty="0" smtClean="0"/>
          </a:p>
          <a:p>
            <a:r>
              <a:rPr lang="en-US" dirty="0" smtClean="0"/>
              <a:t>Every sufficiently long string </a:t>
            </a:r>
            <a:r>
              <a:rPr lang="en-US" i="1" dirty="0" smtClean="0">
                <a:latin typeface="Times New Roman"/>
                <a:cs typeface="Times New Roman"/>
              </a:rPr>
              <a:t>w</a:t>
            </a:r>
            <a:r>
              <a:rPr lang="en-US" dirty="0" smtClean="0"/>
              <a:t> in </a:t>
            </a:r>
            <a:r>
              <a:rPr lang="en-US" i="1" dirty="0">
                <a:latin typeface="Times New Roman"/>
                <a:cs typeface="Times New Roman"/>
              </a:rPr>
              <a:t>L</a:t>
            </a:r>
            <a:r>
              <a:rPr lang="en-US" dirty="0" smtClean="0"/>
              <a:t> can be broken into three parts, </a:t>
            </a:r>
            <a:r>
              <a:rPr lang="en-US" i="1" dirty="0">
                <a:latin typeface="Times New Roman"/>
                <a:cs typeface="Times New Roman"/>
              </a:rPr>
              <a:t>w = xyz</a:t>
            </a:r>
            <a:r>
              <a:rPr lang="en-US" dirty="0" smtClean="0"/>
              <a:t>, such that </a:t>
            </a:r>
            <a:br>
              <a:rPr lang="en-US" dirty="0" smtClean="0"/>
            </a:br>
            <a:r>
              <a:rPr lang="en-US" dirty="0" smtClean="0"/>
              <a:t>an arbitrary number of repetitions of the </a:t>
            </a:r>
            <a:br>
              <a:rPr lang="en-US" dirty="0" smtClean="0"/>
            </a:br>
            <a:r>
              <a:rPr lang="en-US" dirty="0" smtClean="0"/>
              <a:t>middle part </a:t>
            </a:r>
            <a:r>
              <a:rPr lang="en-US" i="1" dirty="0">
                <a:latin typeface="Times New Roman"/>
                <a:cs typeface="Times New Roman"/>
              </a:rPr>
              <a:t>y</a:t>
            </a:r>
            <a:r>
              <a:rPr lang="en-US" dirty="0" smtClean="0"/>
              <a:t> yields another string in </a:t>
            </a:r>
            <a:r>
              <a:rPr lang="en-US" i="1" dirty="0">
                <a:latin typeface="Times New Roman"/>
                <a:cs typeface="Times New Roman"/>
              </a:rPr>
              <a:t>L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The middle part is </a:t>
            </a:r>
            <a:r>
              <a:rPr lang="en-US" dirty="0" smtClean="0">
                <a:solidFill>
                  <a:srgbClr val="B23C00"/>
                </a:solidFill>
              </a:rPr>
              <a:t>pumped</a:t>
            </a:r>
            <a:r>
              <a:rPr lang="en-US" dirty="0" smtClean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108700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Quadrant">
  <a:themeElements>
    <a:clrScheme name="Quadrant 2">
      <a:dk1>
        <a:srgbClr val="000000"/>
      </a:dk1>
      <a:lt1>
        <a:srgbClr val="FFFFFF"/>
      </a:lt1>
      <a:dk2>
        <a:srgbClr val="420000"/>
      </a:dk2>
      <a:lt2>
        <a:srgbClr val="660000"/>
      </a:lt2>
      <a:accent1>
        <a:srgbClr val="CCCC00"/>
      </a:accent1>
      <a:accent2>
        <a:srgbClr val="999966"/>
      </a:accent2>
      <a:accent3>
        <a:srgbClr val="FFFFFF"/>
      </a:accent3>
      <a:accent4>
        <a:srgbClr val="000000"/>
      </a:accent4>
      <a:accent5>
        <a:srgbClr val="E2E2AA"/>
      </a:accent5>
      <a:accent6>
        <a:srgbClr val="8A8A5C"/>
      </a:accent6>
      <a:hlink>
        <a:srgbClr val="996633"/>
      </a:hlink>
      <a:folHlink>
        <a:srgbClr val="993300"/>
      </a:folHlink>
    </a:clrScheme>
    <a:fontScheme name="Quadrant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0"/>
          </a:defRPr>
        </a:defPPr>
      </a:lstStyle>
    </a:lnDef>
  </a:objectDefaults>
  <a:extraClrSchemeLst>
    <a:extraClrScheme>
      <a:clrScheme name="Quadrant 1">
        <a:dk1>
          <a:srgbClr val="5C5674"/>
        </a:dk1>
        <a:lt1>
          <a:srgbClr val="FFFFFF"/>
        </a:lt1>
        <a:dk2>
          <a:srgbClr val="85986A"/>
        </a:dk2>
        <a:lt2>
          <a:srgbClr val="FFFFFF"/>
        </a:lt2>
        <a:accent1>
          <a:srgbClr val="666633"/>
        </a:accent1>
        <a:accent2>
          <a:srgbClr val="ADC5B8"/>
        </a:accent2>
        <a:accent3>
          <a:srgbClr val="C2CAB9"/>
        </a:accent3>
        <a:accent4>
          <a:srgbClr val="DADADA"/>
        </a:accent4>
        <a:accent5>
          <a:srgbClr val="B8B8AD"/>
        </a:accent5>
        <a:accent6>
          <a:srgbClr val="9CB2A6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2">
        <a:dk1>
          <a:srgbClr val="000000"/>
        </a:dk1>
        <a:lt1>
          <a:srgbClr val="FFFFFF"/>
        </a:lt1>
        <a:dk2>
          <a:srgbClr val="420000"/>
        </a:dk2>
        <a:lt2>
          <a:srgbClr val="660000"/>
        </a:lt2>
        <a:accent1>
          <a:srgbClr val="CCCC00"/>
        </a:accent1>
        <a:accent2>
          <a:srgbClr val="999966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8A8A5C"/>
        </a:accent6>
        <a:hlink>
          <a:srgbClr val="996633"/>
        </a:hlink>
        <a:folHlink>
          <a:srgbClr val="9933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3">
        <a:dk1>
          <a:srgbClr val="618052"/>
        </a:dk1>
        <a:lt1>
          <a:srgbClr val="FFFFE3"/>
        </a:lt1>
        <a:dk2>
          <a:srgbClr val="162E36"/>
        </a:dk2>
        <a:lt2>
          <a:srgbClr val="FFFFFF"/>
        </a:lt2>
        <a:accent1>
          <a:srgbClr val="336699"/>
        </a:accent1>
        <a:accent2>
          <a:srgbClr val="69888B"/>
        </a:accent2>
        <a:accent3>
          <a:srgbClr val="ABADAE"/>
        </a:accent3>
        <a:accent4>
          <a:srgbClr val="DADAC2"/>
        </a:accent4>
        <a:accent5>
          <a:srgbClr val="ADB8CA"/>
        </a:accent5>
        <a:accent6>
          <a:srgbClr val="5E7B7D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4">
        <a:dk1>
          <a:srgbClr val="000000"/>
        </a:dk1>
        <a:lt1>
          <a:srgbClr val="FFFFFF"/>
        </a:lt1>
        <a:dk2>
          <a:srgbClr val="000000"/>
        </a:dk2>
        <a:lt2>
          <a:srgbClr val="CC0000"/>
        </a:lt2>
        <a:accent1>
          <a:srgbClr val="FFCC00"/>
        </a:accent1>
        <a:accent2>
          <a:srgbClr val="3366CC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2D5CB9"/>
        </a:accent6>
        <a:hlink>
          <a:srgbClr val="666699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5">
        <a:dk1>
          <a:srgbClr val="666699"/>
        </a:dk1>
        <a:lt1>
          <a:srgbClr val="FFFFFF"/>
        </a:lt1>
        <a:dk2>
          <a:srgbClr val="000033"/>
        </a:dk2>
        <a:lt2>
          <a:srgbClr val="FFFFFF"/>
        </a:lt2>
        <a:accent1>
          <a:srgbClr val="9966FF"/>
        </a:accent1>
        <a:accent2>
          <a:srgbClr val="CCCCFF"/>
        </a:accent2>
        <a:accent3>
          <a:srgbClr val="AAAAAD"/>
        </a:accent3>
        <a:accent4>
          <a:srgbClr val="DADADA"/>
        </a:accent4>
        <a:accent5>
          <a:srgbClr val="CAB8FF"/>
        </a:accent5>
        <a:accent6>
          <a:srgbClr val="B9B9E7"/>
        </a:accent6>
        <a:hlink>
          <a:srgbClr val="CCCC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6">
        <a:dk1>
          <a:srgbClr val="000000"/>
        </a:dk1>
        <a:lt1>
          <a:srgbClr val="FFFFFF"/>
        </a:lt1>
        <a:dk2>
          <a:srgbClr val="000000"/>
        </a:dk2>
        <a:lt2>
          <a:srgbClr val="669966"/>
        </a:lt2>
        <a:accent1>
          <a:srgbClr val="CCCC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8A8AB9"/>
        </a:accent6>
        <a:hlink>
          <a:srgbClr val="000066"/>
        </a:hlink>
        <a:folHlink>
          <a:srgbClr val="3333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7">
        <a:dk1>
          <a:srgbClr val="0099CC"/>
        </a:dk1>
        <a:lt1>
          <a:srgbClr val="FFFFFF"/>
        </a:lt1>
        <a:dk2>
          <a:srgbClr val="000099"/>
        </a:dk2>
        <a:lt2>
          <a:srgbClr val="FFFFFF"/>
        </a:lt2>
        <a:accent1>
          <a:srgbClr val="0099CC"/>
        </a:accent1>
        <a:accent2>
          <a:srgbClr val="6600FF"/>
        </a:accent2>
        <a:accent3>
          <a:srgbClr val="AAAACA"/>
        </a:accent3>
        <a:accent4>
          <a:srgbClr val="DADADA"/>
        </a:accent4>
        <a:accent5>
          <a:srgbClr val="AACAE2"/>
        </a:accent5>
        <a:accent6>
          <a:srgbClr val="5C00E7"/>
        </a:accent6>
        <a:hlink>
          <a:srgbClr val="FFCC00"/>
        </a:hlink>
        <a:folHlink>
          <a:srgbClr val="00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8">
        <a:dk1>
          <a:srgbClr val="000033"/>
        </a:dk1>
        <a:lt1>
          <a:srgbClr val="FFFFFF"/>
        </a:lt1>
        <a:dk2>
          <a:srgbClr val="003366"/>
        </a:dk2>
        <a:lt2>
          <a:srgbClr val="275C6D"/>
        </a:lt2>
        <a:accent1>
          <a:srgbClr val="A7D2DF"/>
        </a:accent1>
        <a:accent2>
          <a:srgbClr val="108DA6"/>
        </a:accent2>
        <a:accent3>
          <a:srgbClr val="FFFFFF"/>
        </a:accent3>
        <a:accent4>
          <a:srgbClr val="00002A"/>
        </a:accent4>
        <a:accent5>
          <a:srgbClr val="D0E5EC"/>
        </a:accent5>
        <a:accent6>
          <a:srgbClr val="0D7F96"/>
        </a:accent6>
        <a:hlink>
          <a:srgbClr val="666699"/>
        </a:hlink>
        <a:folHlink>
          <a:srgbClr val="99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9">
        <a:dk1>
          <a:srgbClr val="CC3300"/>
        </a:dk1>
        <a:lt1>
          <a:srgbClr val="FFFFFF"/>
        </a:lt1>
        <a:dk2>
          <a:srgbClr val="000000"/>
        </a:dk2>
        <a:lt2>
          <a:srgbClr val="FFFFCC"/>
        </a:lt2>
        <a:accent1>
          <a:srgbClr val="FF9900"/>
        </a:accent1>
        <a:accent2>
          <a:srgbClr val="993300"/>
        </a:accent2>
        <a:accent3>
          <a:srgbClr val="AAAAAA"/>
        </a:accent3>
        <a:accent4>
          <a:srgbClr val="DADADA"/>
        </a:accent4>
        <a:accent5>
          <a:srgbClr val="FFCAAA"/>
        </a:accent5>
        <a:accent6>
          <a:srgbClr val="8A2D00"/>
        </a:accent6>
        <a:hlink>
          <a:srgbClr val="CEC5A2"/>
        </a:hlink>
        <a:folHlink>
          <a:srgbClr val="DDDDDD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Quadrant</Template>
  <TotalTime>41888</TotalTime>
  <Words>580</Words>
  <Application>Microsoft Macintosh PowerPoint</Application>
  <PresentationFormat>On-screen Show (4:3)</PresentationFormat>
  <Paragraphs>105</Paragraphs>
  <Slides>12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4" baseType="lpstr">
      <vt:lpstr>Quadrant</vt:lpstr>
      <vt:lpstr>Microsoft Equation</vt:lpstr>
      <vt:lpstr>CS 154 Formal Languages and Computability February 23 Class Meeting</vt:lpstr>
      <vt:lpstr>Kleene’s Theorem</vt:lpstr>
      <vt:lpstr>Closure Properties of Regular Languages</vt:lpstr>
      <vt:lpstr>Closure under Homomorphism</vt:lpstr>
      <vt:lpstr>Closure under Homomorphism, cont’d</vt:lpstr>
      <vt:lpstr>Closure under Right Quotient</vt:lpstr>
      <vt:lpstr>Right Quotient Examples</vt:lpstr>
      <vt:lpstr>The Pumping Lemma for Regular Languages</vt:lpstr>
      <vt:lpstr>The Pumping Lemma for RLs, cont’d</vt:lpstr>
      <vt:lpstr>The Pumping Lemma for RLs, cont’d</vt:lpstr>
      <vt:lpstr>The Pumping Lemma for RLs, cont’d</vt:lpstr>
      <vt:lpstr>Example Proof Using the Pumping Lemma</vt:lpstr>
    </vt:vector>
  </TitlesOfParts>
  <Manager/>
  <Company>San Jose State University</Company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 235: User Interface Design</dc:title>
  <dc:subject/>
  <dc:creator>Ronald Mak</dc:creator>
  <cp:keywords/>
  <dc:description/>
  <cp:lastModifiedBy>Ronald Mak</cp:lastModifiedBy>
  <cp:revision>680</cp:revision>
  <cp:lastPrinted>2016-02-09T05:58:45Z</cp:lastPrinted>
  <dcterms:created xsi:type="dcterms:W3CDTF">2008-01-12T03:52:55Z</dcterms:created>
  <dcterms:modified xsi:type="dcterms:W3CDTF">2016-02-23T16:50:39Z</dcterms:modified>
  <cp:category/>
</cp:coreProperties>
</file>