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443" r:id="rId3"/>
    <p:sldId id="409" r:id="rId4"/>
    <p:sldId id="415" r:id="rId5"/>
    <p:sldId id="416" r:id="rId6"/>
    <p:sldId id="418" r:id="rId7"/>
    <p:sldId id="419" r:id="rId8"/>
    <p:sldId id="427" r:id="rId9"/>
    <p:sldId id="423" r:id="rId10"/>
    <p:sldId id="424" r:id="rId11"/>
    <p:sldId id="426" r:id="rId12"/>
    <p:sldId id="428" r:id="rId13"/>
    <p:sldId id="420" r:id="rId14"/>
    <p:sldId id="421" r:id="rId15"/>
    <p:sldId id="429" r:id="rId16"/>
    <p:sldId id="430" r:id="rId17"/>
    <p:sldId id="431" r:id="rId18"/>
    <p:sldId id="432" r:id="rId19"/>
    <p:sldId id="433" r:id="rId20"/>
    <p:sldId id="435" r:id="rId21"/>
    <p:sldId id="422" r:id="rId22"/>
    <p:sldId id="436" r:id="rId23"/>
    <p:sldId id="437" r:id="rId24"/>
    <p:sldId id="438" r:id="rId25"/>
    <p:sldId id="439" r:id="rId26"/>
    <p:sldId id="440" r:id="rId27"/>
    <p:sldId id="441" r:id="rId28"/>
    <p:sldId id="442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12A03"/>
    <a:srgbClr val="B23C00"/>
    <a:srgbClr val="66CCFF"/>
    <a:srgbClr val="A40000"/>
    <a:srgbClr val="0033CC"/>
    <a:srgbClr val="CC99FF"/>
    <a:srgbClr val="99FF66"/>
    <a:srgbClr val="6699FF"/>
    <a:srgbClr val="0080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570" autoAdjust="0"/>
    <p:restoredTop sz="98450" autoAdjust="0"/>
  </p:normalViewPr>
  <p:slideViewPr>
    <p:cSldViewPr>
      <p:cViewPr varScale="1">
        <p:scale>
          <a:sx n="104" d="100"/>
          <a:sy n="104" d="100"/>
        </p:scale>
        <p:origin x="-112" y="-79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544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0.e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7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6.e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4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transition function determines the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next state </a:t>
            </a:r>
            <a:r>
              <a:rPr lang="en-US" dirty="0" smtClean="0"/>
              <a:t>of the control unit based on:</a:t>
            </a:r>
          </a:p>
          <a:p>
            <a:pPr lvl="1"/>
            <a:r>
              <a:rPr lang="en-US" dirty="0" smtClean="0"/>
              <a:t>the current state</a:t>
            </a:r>
          </a:p>
          <a:p>
            <a:pPr lvl="1"/>
            <a:r>
              <a:rPr lang="en-US" dirty="0" smtClean="0"/>
              <a:t>the current input symbol</a:t>
            </a:r>
          </a:p>
          <a:p>
            <a:pPr lvl="1"/>
            <a:r>
              <a:rPr lang="en-US" dirty="0" smtClean="0"/>
              <a:t>information currently in the temporary storage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From one time step to another:</a:t>
            </a:r>
          </a:p>
          <a:p>
            <a:pPr lvl="1"/>
            <a:r>
              <a:rPr lang="en-US" dirty="0" smtClean="0"/>
              <a:t>output may be produced</a:t>
            </a:r>
          </a:p>
          <a:p>
            <a:pPr lvl="1"/>
            <a:r>
              <a:rPr lang="en-US" dirty="0" smtClean="0"/>
              <a:t>temporary storage contents may be changed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76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Automaton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configuration</a:t>
            </a:r>
            <a:r>
              <a:rPr lang="en-US" dirty="0" smtClean="0"/>
              <a:t> refers to a particular state of:</a:t>
            </a:r>
          </a:p>
          <a:p>
            <a:pPr lvl="1"/>
            <a:r>
              <a:rPr lang="en-US" dirty="0" smtClean="0"/>
              <a:t>the control unit</a:t>
            </a:r>
          </a:p>
          <a:p>
            <a:pPr lvl="1"/>
            <a:r>
              <a:rPr lang="en-US" dirty="0" smtClean="0"/>
              <a:t>the input</a:t>
            </a:r>
          </a:p>
          <a:p>
            <a:pPr lvl="1"/>
            <a:r>
              <a:rPr lang="en-US" dirty="0" smtClean="0"/>
              <a:t>the temporary storage</a:t>
            </a:r>
          </a:p>
          <a:p>
            <a:pPr lvl="4"/>
            <a:endParaRPr lang="en-US" dirty="0"/>
          </a:p>
          <a:p>
            <a:r>
              <a:rPr lang="en-US" dirty="0" smtClean="0"/>
              <a:t>The transition of the automaton from one configuration to the next is a </a:t>
            </a:r>
            <a:r>
              <a:rPr lang="en-US" dirty="0" smtClean="0">
                <a:solidFill>
                  <a:srgbClr val="B23C00"/>
                </a:solidFill>
              </a:rPr>
              <a:t>move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39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Acceptors and Transducers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automaton whose output is limited to “yes” or “no” for any given input is an </a:t>
            </a:r>
            <a:r>
              <a:rPr lang="en-US" dirty="0" smtClean="0">
                <a:solidFill>
                  <a:srgbClr val="B23C00"/>
                </a:solidFill>
              </a:rPr>
              <a:t>acceptor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either accepts the input string or not.</a:t>
            </a:r>
          </a:p>
          <a:p>
            <a:pPr lvl="1"/>
            <a:endParaRPr lang="en-US" dirty="0"/>
          </a:p>
          <a:p>
            <a:r>
              <a:rPr lang="en-US" dirty="0" smtClean="0"/>
              <a:t>An automaton that can produce any string </a:t>
            </a:r>
            <a:br>
              <a:rPr lang="en-US" dirty="0" smtClean="0"/>
            </a:br>
            <a:r>
              <a:rPr lang="en-US" dirty="0" smtClean="0"/>
              <a:t>of symbols as output is a </a:t>
            </a:r>
            <a:r>
              <a:rPr lang="en-US" dirty="0" smtClean="0">
                <a:solidFill>
                  <a:srgbClr val="B23C00"/>
                </a:solidFill>
              </a:rPr>
              <a:t>transducer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03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vs. Nondeterministic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61"/>
            <a:ext cx="8229600" cy="4419575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Deterministic automaton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 smtClean="0"/>
              <a:t>Each move is uniquely determined </a:t>
            </a:r>
            <a:br>
              <a:rPr lang="en-US" dirty="0" smtClean="0"/>
            </a:br>
            <a:r>
              <a:rPr lang="en-US" dirty="0" smtClean="0"/>
              <a:t>by the current configuration.</a:t>
            </a:r>
          </a:p>
          <a:p>
            <a:pPr lvl="1"/>
            <a:r>
              <a:rPr lang="en-US" dirty="0" smtClean="0"/>
              <a:t>If we know the internal state, the input, and the contents of internal storage </a:t>
            </a:r>
            <a:r>
              <a:rPr lang="en-US" dirty="0" smtClean="0">
                <a:sym typeface="Wingdings"/>
              </a:rPr>
              <a:t> we can exactly predict the future behavior of the automaton.</a:t>
            </a:r>
          </a:p>
          <a:p>
            <a:pPr lvl="5"/>
            <a:endParaRPr lang="en-US" dirty="0" smtClean="0">
              <a:sym typeface="Wingdings"/>
            </a:endParaRPr>
          </a:p>
          <a:p>
            <a:r>
              <a:rPr lang="en-US" dirty="0" smtClean="0">
                <a:solidFill>
                  <a:srgbClr val="B23C00"/>
                </a:solidFill>
                <a:sym typeface="Wingdings"/>
              </a:rPr>
              <a:t>Nondeterministic automaton</a:t>
            </a:r>
          </a:p>
          <a:p>
            <a:pPr lvl="1"/>
            <a:r>
              <a:rPr lang="en-US" dirty="0" smtClean="0">
                <a:sym typeface="Wingdings"/>
              </a:rPr>
              <a:t>At each point, the automaton can have several possible moves  we can only predict a set of possible 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47598" y="5623536"/>
            <a:ext cx="7050728" cy="58477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B23C00"/>
                </a:solidFill>
              </a:rPr>
              <a:t>The relationship between deterministic </a:t>
            </a:r>
            <a:r>
              <a:rPr lang="en-US" dirty="0" smtClean="0">
                <a:solidFill>
                  <a:srgbClr val="B23C00"/>
                </a:solidFill>
              </a:rPr>
              <a:t>and </a:t>
            </a:r>
            <a:r>
              <a:rPr lang="en-US" dirty="0">
                <a:solidFill>
                  <a:srgbClr val="B23C00"/>
                </a:solidFill>
              </a:rPr>
              <a:t>nondeterministic </a:t>
            </a:r>
            <a:r>
              <a:rPr lang="en-US" dirty="0" smtClean="0">
                <a:solidFill>
                  <a:srgbClr val="B23C00"/>
                </a:solidFill>
              </a:rPr>
              <a:t>automata</a:t>
            </a:r>
          </a:p>
          <a:p>
            <a:pPr algn="ctr"/>
            <a:r>
              <a:rPr lang="en-US" dirty="0" smtClean="0">
                <a:solidFill>
                  <a:srgbClr val="B23C00"/>
                </a:solidFill>
              </a:rPr>
              <a:t>will </a:t>
            </a:r>
            <a:r>
              <a:rPr lang="en-US" dirty="0">
                <a:solidFill>
                  <a:srgbClr val="B23C00"/>
                </a:solidFill>
              </a:rPr>
              <a:t>play </a:t>
            </a:r>
            <a:r>
              <a:rPr lang="en-US" dirty="0" smtClean="0">
                <a:solidFill>
                  <a:srgbClr val="B23C00"/>
                </a:solidFill>
              </a:rPr>
              <a:t>a </a:t>
            </a:r>
            <a:r>
              <a:rPr lang="en-US" dirty="0">
                <a:solidFill>
                  <a:srgbClr val="B23C00"/>
                </a:solidFill>
              </a:rPr>
              <a:t>significant role in our study of formal </a:t>
            </a:r>
            <a:r>
              <a:rPr lang="en-US" dirty="0" smtClean="0">
                <a:solidFill>
                  <a:srgbClr val="B23C00"/>
                </a:solidFill>
              </a:rPr>
              <a:t>languages </a:t>
            </a:r>
            <a:r>
              <a:rPr lang="en-US" dirty="0">
                <a:solidFill>
                  <a:srgbClr val="B23C00"/>
                </a:solidFill>
              </a:rPr>
              <a:t>and computation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6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Acceptors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36697"/>
          </a:xfrm>
        </p:spPr>
        <p:txBody>
          <a:bodyPr/>
          <a:lstStyle/>
          <a:p>
            <a:r>
              <a:rPr lang="en-US" dirty="0" smtClean="0"/>
              <a:t>A deterministic finite acceptor (DFA) is the quintuple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where:</a:t>
            </a:r>
          </a:p>
          <a:p>
            <a:pPr lvl="1"/>
            <a:r>
              <a:rPr lang="en-US" sz="2800" i="1" kern="1200" dirty="0">
                <a:latin typeface="Times New Roman"/>
                <a:ea typeface="ＭＳ Ｐゴシック" charset="0"/>
                <a:cs typeface="Times New Roman"/>
              </a:rPr>
              <a:t>Q</a:t>
            </a:r>
            <a:r>
              <a:rPr lang="en-US" dirty="0" smtClean="0"/>
              <a:t> is the finite set of </a:t>
            </a:r>
            <a:r>
              <a:rPr lang="en-US" dirty="0" smtClean="0">
                <a:solidFill>
                  <a:srgbClr val="B23C00"/>
                </a:solidFill>
              </a:rPr>
              <a:t>internal states</a:t>
            </a:r>
          </a:p>
          <a:p>
            <a:pPr lvl="1"/>
            <a:r>
              <a:rPr lang="en-US" sz="2800" i="1" kern="1200" dirty="0" err="1">
                <a:latin typeface="Times New Roman"/>
                <a:ea typeface="ＭＳ Ｐゴシック" charset="0"/>
                <a:cs typeface="Times New Roman"/>
              </a:rPr>
              <a:t>Σ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B23C00"/>
                </a:solidFill>
              </a:rPr>
              <a:t>input alphabet</a:t>
            </a:r>
            <a:r>
              <a:rPr lang="en-US" dirty="0" smtClean="0"/>
              <a:t>, a finite set of symbols</a:t>
            </a:r>
          </a:p>
          <a:p>
            <a:pPr lvl="1"/>
            <a:r>
              <a:rPr lang="en-US" dirty="0" smtClean="0"/>
              <a:t>                      is a total </a:t>
            </a:r>
            <a:r>
              <a:rPr lang="en-US" dirty="0" smtClean="0">
                <a:solidFill>
                  <a:srgbClr val="B23C00"/>
                </a:solidFill>
              </a:rPr>
              <a:t>transition function</a:t>
            </a:r>
          </a:p>
          <a:p>
            <a:pPr lvl="1"/>
            <a:r>
              <a:rPr lang="en-US" dirty="0" smtClean="0"/>
              <a:t>           is the </a:t>
            </a:r>
            <a:r>
              <a:rPr lang="en-US" dirty="0" smtClean="0">
                <a:solidFill>
                  <a:srgbClr val="B23C00"/>
                </a:solidFill>
              </a:rPr>
              <a:t>initial state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       is a set of </a:t>
            </a:r>
            <a:r>
              <a:rPr lang="en-US" dirty="0" smtClean="0">
                <a:solidFill>
                  <a:srgbClr val="B23C00"/>
                </a:solidFill>
              </a:rPr>
              <a:t>final states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2240293"/>
            <a:ext cx="3026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M</a:t>
            </a:r>
            <a:r>
              <a:rPr lang="en-US" sz="2800" dirty="0" smtClean="0">
                <a:latin typeface="Times New Roman"/>
                <a:cs typeface="Times New Roman"/>
              </a:rPr>
              <a:t> = (</a:t>
            </a:r>
            <a:r>
              <a:rPr lang="en-US" sz="2800" i="1" dirty="0">
                <a:latin typeface="Times New Roman"/>
                <a:cs typeface="Times New Roman"/>
              </a:rPr>
              <a:t>Q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err="1">
                <a:latin typeface="Times New Roman"/>
                <a:cs typeface="Times New Roman"/>
              </a:rPr>
              <a:t>Σ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 err="1">
                <a:latin typeface="Times New Roman"/>
                <a:cs typeface="Times New Roman"/>
              </a:rPr>
              <a:t>δ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cs typeface="Times New Roman"/>
              </a:rPr>
              <a:t>q</a:t>
            </a:r>
            <a:r>
              <a:rPr lang="en-US" sz="2800" baseline="-25000" dirty="0">
                <a:latin typeface="Times New Roman"/>
                <a:cs typeface="Times New Roman"/>
              </a:rPr>
              <a:t>0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cs typeface="Times New Roman"/>
              </a:rPr>
              <a:t>F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237188"/>
              </p:ext>
            </p:extLst>
          </p:nvPr>
        </p:nvGraphicFramePr>
        <p:xfrm>
          <a:off x="1371635" y="4450368"/>
          <a:ext cx="995071" cy="548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Equation" r:id="rId3" imgW="469900" imgH="215900" progId="Equation.3">
                  <p:embed/>
                </p:oleObj>
              </mc:Choice>
              <mc:Fallback>
                <p:oleObj name="Equation" r:id="rId3" imgW="4699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1635" y="4450368"/>
                        <a:ext cx="995071" cy="5486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47875"/>
              </p:ext>
            </p:extLst>
          </p:nvPr>
        </p:nvGraphicFramePr>
        <p:xfrm>
          <a:off x="1411288" y="4923133"/>
          <a:ext cx="914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6" name="Equation" r:id="rId5" imgW="431800" imgH="203200" progId="Equation.3">
                  <p:embed/>
                </p:oleObj>
              </mc:Choice>
              <mc:Fallback>
                <p:oleObj name="Equation" r:id="rId5" imgW="431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11288" y="4923133"/>
                        <a:ext cx="914400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198847"/>
              </p:ext>
            </p:extLst>
          </p:nvPr>
        </p:nvGraphicFramePr>
        <p:xfrm>
          <a:off x="1398602" y="4084638"/>
          <a:ext cx="18018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7" name="Equation" r:id="rId7" imgW="850900" imgH="203200" progId="Equation.3">
                  <p:embed/>
                </p:oleObj>
              </mc:Choice>
              <mc:Fallback>
                <p:oleObj name="Equation" r:id="rId7" imgW="8509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98602" y="4084638"/>
                        <a:ext cx="1801813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03147" y="5623536"/>
            <a:ext cx="5259673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</a:rPr>
              <a:t>Total function</a:t>
            </a:r>
            <a:r>
              <a:rPr lang="en-US" dirty="0" smtClean="0">
                <a:solidFill>
                  <a:srgbClr val="0033CC"/>
                </a:solidFill>
              </a:rPr>
              <a:t>: </a:t>
            </a:r>
            <a:r>
              <a:rPr lang="en-US" dirty="0">
                <a:solidFill>
                  <a:srgbClr val="0033CC"/>
                </a:solidFill>
              </a:rPr>
              <a:t>A function </a:t>
            </a:r>
            <a:r>
              <a:rPr lang="en-US" dirty="0" smtClean="0">
                <a:solidFill>
                  <a:srgbClr val="0033CC"/>
                </a:solidFill>
              </a:rPr>
              <a:t>that is </a:t>
            </a:r>
            <a:r>
              <a:rPr lang="en-US" dirty="0">
                <a:solidFill>
                  <a:srgbClr val="0033CC"/>
                </a:solidFill>
              </a:rPr>
              <a:t>defined for all inputs 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en-US" dirty="0" smtClean="0">
                <a:solidFill>
                  <a:srgbClr val="0033CC"/>
                </a:solidFill>
              </a:rPr>
              <a:t>of </a:t>
            </a:r>
            <a:r>
              <a:rPr lang="en-US" dirty="0">
                <a:solidFill>
                  <a:srgbClr val="0033CC"/>
                </a:solidFill>
              </a:rPr>
              <a:t>the right </a:t>
            </a:r>
            <a:r>
              <a:rPr lang="en-US" dirty="0" smtClean="0">
                <a:solidFill>
                  <a:srgbClr val="0033CC"/>
                </a:solidFill>
              </a:rPr>
              <a:t>type (</a:t>
            </a:r>
            <a:r>
              <a:rPr lang="en-US" i="1" dirty="0" smtClean="0">
                <a:solidFill>
                  <a:srgbClr val="0033CC"/>
                </a:solidFill>
              </a:rPr>
              <a:t>i.e.</a:t>
            </a:r>
            <a:r>
              <a:rPr lang="en-US" dirty="0" smtClean="0">
                <a:solidFill>
                  <a:srgbClr val="0033CC"/>
                </a:solidFill>
              </a:rPr>
              <a:t>, for all inputs from a given domain). 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250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DFA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initial time: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 internal state </a:t>
            </a: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latin typeface="Times New Roman"/>
                <a:cs typeface="Times New Roman"/>
              </a:rPr>
              <a:t>0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nput mechanism on the leftmost input symbol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During each move:</a:t>
            </a:r>
          </a:p>
          <a:p>
            <a:pPr lvl="1"/>
            <a:r>
              <a:rPr lang="en-US" dirty="0" smtClean="0"/>
              <a:t>Consume one input symbol by advancing </a:t>
            </a:r>
            <a:br>
              <a:rPr lang="en-US" dirty="0" smtClean="0"/>
            </a:br>
            <a:r>
              <a:rPr lang="en-US" dirty="0" smtClean="0"/>
              <a:t>the input one symbol to the right.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63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DFA Operation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transition from one internal state to another is governed by the transition function 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If the automaton is at the initial state </a:t>
            </a: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latin typeface="Times New Roman"/>
                <a:cs typeface="Times New Roman"/>
              </a:rPr>
              <a:t>0</a:t>
            </a:r>
            <a:r>
              <a:rPr lang="en-US" dirty="0" smtClean="0"/>
              <a:t>, and</a:t>
            </a:r>
          </a:p>
          <a:p>
            <a:pPr lvl="1"/>
            <a:r>
              <a:rPr lang="en-US" dirty="0" smtClean="0"/>
              <a:t>If the input symbol is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, and</a:t>
            </a:r>
          </a:p>
          <a:p>
            <a:pPr lvl="1"/>
            <a:r>
              <a:rPr lang="en-US" dirty="0" smtClean="0"/>
              <a:t>If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Then the DFA will go to state </a:t>
            </a:r>
            <a:r>
              <a:rPr lang="en-US" i="1" dirty="0" smtClean="0">
                <a:latin typeface="Times New Roman"/>
                <a:cs typeface="Times New Roman"/>
              </a:rPr>
              <a:t>q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/>
              <a:t>We can visualize and represent a finite automaton with a </a:t>
            </a:r>
            <a:r>
              <a:rPr lang="en-US" dirty="0">
                <a:solidFill>
                  <a:srgbClr val="B23C00"/>
                </a:solidFill>
              </a:rPr>
              <a:t>transition graph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3954" y="3977634"/>
            <a:ext cx="17524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>
                <a:latin typeface="Times New Roman"/>
                <a:cs typeface="Times New Roman"/>
              </a:rPr>
              <a:t>δ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q</a:t>
            </a:r>
            <a:r>
              <a:rPr lang="en-US" sz="2400" baseline="-25000" dirty="0">
                <a:latin typeface="Times New Roman"/>
                <a:cs typeface="Times New Roman"/>
              </a:rPr>
              <a:t>0</a:t>
            </a:r>
            <a:r>
              <a:rPr lang="en-US" sz="2400" i="1" dirty="0">
                <a:latin typeface="Times New Roman"/>
                <a:cs typeface="Times New Roman"/>
              </a:rPr>
              <a:t>, a) = q</a:t>
            </a:r>
            <a:r>
              <a:rPr lang="en-US" sz="2400" baseline="-25000" dirty="0">
                <a:latin typeface="Times New Roman"/>
                <a:cs typeface="Times New Roman"/>
              </a:rPr>
              <a:t>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0081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Macintosh HD:Applications:Microsoft Office 2004:Office:PPT_IB_SupportFiles:Images:15529_CH02_FIG0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13" y="1199469"/>
            <a:ext cx="5852096" cy="168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Graph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3244"/>
            <a:ext cx="8229600" cy="3067681"/>
          </a:xfrm>
        </p:spPr>
        <p:txBody>
          <a:bodyPr/>
          <a:lstStyle/>
          <a:p>
            <a:r>
              <a:rPr lang="en-US" dirty="0" smtClean="0"/>
              <a:t>The DFA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l-GR" i="1" dirty="0" smtClean="0">
                <a:latin typeface="Times New Roman"/>
                <a:cs typeface="Times New Roman"/>
              </a:rPr>
              <a:t>δ</a:t>
            </a:r>
            <a:r>
              <a:rPr lang="en-US" dirty="0" smtClean="0"/>
              <a:t> is given by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629836"/>
              </p:ext>
            </p:extLst>
          </p:nvPr>
        </p:nvGraphicFramePr>
        <p:xfrm>
          <a:off x="2743220" y="4892009"/>
          <a:ext cx="3657560" cy="13716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769787"/>
                <a:gridCol w="1887773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b="0" i="1" dirty="0" smtClean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b="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="0" baseline="-250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, 0) = </a:t>
                      </a:r>
                      <a:r>
                        <a:rPr lang="en-US" sz="2400" b="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="0" baseline="-25000" dirty="0" smtClean="0">
                          <a:latin typeface="Times New Roman"/>
                          <a:cs typeface="Times New Roman"/>
                        </a:rPr>
                        <a:t>0 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i="1" dirty="0" smtClean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b="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="0" baseline="-25000" dirty="0" smtClean="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, 1) = </a:t>
                      </a:r>
                      <a:r>
                        <a:rPr lang="en-US" sz="2400" b="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="0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i="1" dirty="0" smtClean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, 0) =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i="1" dirty="0" smtClean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, 1) =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i="1" dirty="0" smtClean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, 0) =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i="1" dirty="0" smtClean="0">
                          <a:latin typeface="Times New Roman"/>
                          <a:cs typeface="Times New Roman"/>
                        </a:rPr>
                        <a:t>δ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, 1) = 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94586" y="3611878"/>
            <a:ext cx="4708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 = ({</a:t>
            </a:r>
            <a:r>
              <a:rPr lang="en-US" sz="2400" i="1" dirty="0" smtClean="0">
                <a:latin typeface="Times New Roman"/>
                <a:cs typeface="Times New Roman"/>
              </a:rPr>
              <a:t>q</a:t>
            </a:r>
            <a:r>
              <a:rPr lang="en-US" sz="2400" baseline="-25000" dirty="0" smtClean="0">
                <a:latin typeface="Times New Roman"/>
                <a:cs typeface="Times New Roman"/>
              </a:rPr>
              <a:t>0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q</a:t>
            </a:r>
            <a:r>
              <a:rPr lang="en-US" sz="2400" baseline="-25000" dirty="0"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q</a:t>
            </a:r>
            <a:r>
              <a:rPr lang="en-US" sz="2400" baseline="-25000" dirty="0"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latin typeface="Times New Roman"/>
                <a:cs typeface="Times New Roman"/>
              </a:rPr>
              <a:t>}, {0, 1}, </a:t>
            </a:r>
            <a:r>
              <a:rPr lang="el-GR" sz="2400" i="1" dirty="0">
                <a:latin typeface="Times New Roman"/>
                <a:cs typeface="Times New Roman"/>
              </a:rPr>
              <a:t>δ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q</a:t>
            </a:r>
            <a:r>
              <a:rPr lang="en-US" sz="2400" baseline="-25000" dirty="0">
                <a:latin typeface="Times New Roman"/>
                <a:cs typeface="Times New Roman"/>
              </a:rPr>
              <a:t>0</a:t>
            </a:r>
            <a:r>
              <a:rPr lang="en-US" sz="2400" dirty="0" smtClean="0">
                <a:latin typeface="Times New Roman"/>
                <a:cs typeface="Times New Roman"/>
              </a:rPr>
              <a:t>, {</a:t>
            </a:r>
            <a:r>
              <a:rPr lang="en-US" sz="2400" i="1" dirty="0">
                <a:latin typeface="Times New Roman"/>
                <a:cs typeface="Times New Roman"/>
              </a:rPr>
              <a:t>q</a:t>
            </a:r>
            <a:r>
              <a:rPr lang="en-US" sz="2400" baseline="-25000" dirty="0"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cs typeface="Times New Roman"/>
              </a:rPr>
              <a:t>})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35" y="2606049"/>
            <a:ext cx="1267995" cy="338554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initial vertex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14805" y="2606049"/>
            <a:ext cx="1176825" cy="338554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final vertex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780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585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DFA Operation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automaton </a:t>
            </a:r>
            <a:r>
              <a:rPr lang="en-US" dirty="0" smtClean="0">
                <a:solidFill>
                  <a:srgbClr val="B23C00"/>
                </a:solidFill>
              </a:rPr>
              <a:t>accepts</a:t>
            </a:r>
            <a:r>
              <a:rPr lang="en-US" dirty="0" smtClean="0"/>
              <a:t> its input string if: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automaton reaches the end of the input string.</a:t>
            </a:r>
          </a:p>
          <a:p>
            <a:pPr lvl="1"/>
            <a:r>
              <a:rPr lang="en-US" dirty="0" smtClean="0"/>
              <a:t>And it’s in one of its final states.</a:t>
            </a:r>
          </a:p>
          <a:p>
            <a:pPr lvl="5"/>
            <a:endParaRPr lang="en-US" dirty="0"/>
          </a:p>
          <a:p>
            <a:r>
              <a:rPr lang="en-US" dirty="0" smtClean="0"/>
              <a:t>Otherwise, the automaton </a:t>
            </a:r>
            <a:r>
              <a:rPr lang="en-US" dirty="0" smtClean="0">
                <a:solidFill>
                  <a:srgbClr val="B23C00"/>
                </a:solidFill>
              </a:rPr>
              <a:t>rejects</a:t>
            </a:r>
            <a:r>
              <a:rPr lang="en-US" dirty="0" smtClean="0"/>
              <a:t> the string.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89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Graph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3244"/>
            <a:ext cx="8229600" cy="640073"/>
          </a:xfrm>
        </p:spPr>
        <p:txBody>
          <a:bodyPr/>
          <a:lstStyle/>
          <a:p>
            <a:r>
              <a:rPr lang="en-US" dirty="0" smtClean="0"/>
              <a:t>Will this automaton accept or reject: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2" descr="Macintosh HD:Applications:Microsoft Office 2004:Office:PPT_IB_SupportFiles:Images:15529_CH02_FIG02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13" y="1234464"/>
            <a:ext cx="5852096" cy="168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45" y="3794756"/>
            <a:ext cx="3657560" cy="182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dirty="0" smtClean="0"/>
              <a:t>01</a:t>
            </a:r>
          </a:p>
          <a:p>
            <a:pPr lvl="1"/>
            <a:r>
              <a:rPr lang="en-US" dirty="0" smtClean="0"/>
              <a:t>00</a:t>
            </a:r>
          </a:p>
          <a:p>
            <a:pPr lvl="1"/>
            <a:r>
              <a:rPr lang="en-US" dirty="0" smtClean="0"/>
              <a:t>101</a:t>
            </a:r>
          </a:p>
          <a:p>
            <a:pPr lvl="1"/>
            <a:r>
              <a:rPr lang="en-US" dirty="0" smtClean="0"/>
              <a:t>0111</a:t>
            </a:r>
          </a:p>
          <a:p>
            <a:pPr lvl="1"/>
            <a:r>
              <a:rPr lang="en-US" dirty="0" smtClean="0"/>
              <a:t>11001</a:t>
            </a:r>
          </a:p>
          <a:p>
            <a:pPr lvl="1"/>
            <a:r>
              <a:rPr lang="en-US" dirty="0" smtClean="0"/>
              <a:t>100</a:t>
            </a:r>
          </a:p>
          <a:p>
            <a:pPr lvl="1"/>
            <a:r>
              <a:rPr lang="en-US" dirty="0" smtClean="0"/>
              <a:t>1100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23366" y="5532097"/>
            <a:ext cx="136698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JFLAP 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780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202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We Understand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proof </a:t>
            </a:r>
            <a:r>
              <a:rPr lang="en-US" dirty="0"/>
              <a:t>that </a:t>
            </a:r>
            <a:r>
              <a:rPr lang="en-US" dirty="0">
                <a:latin typeface="Times New Roman"/>
                <a:cs typeface="Times New Roman"/>
              </a:rPr>
              <a:t>|</a:t>
            </a:r>
            <a:r>
              <a:rPr lang="en-US" i="1" dirty="0" err="1">
                <a:latin typeface="Times New Roman"/>
                <a:cs typeface="Times New Roman"/>
              </a:rPr>
              <a:t>uv</a:t>
            </a:r>
            <a:r>
              <a:rPr lang="en-US" dirty="0">
                <a:latin typeface="Times New Roman"/>
                <a:cs typeface="Times New Roman"/>
              </a:rPr>
              <a:t>| = |</a:t>
            </a:r>
            <a:r>
              <a:rPr lang="en-US" i="1" dirty="0">
                <a:latin typeface="Times New Roman"/>
                <a:cs typeface="Times New Roman"/>
              </a:rPr>
              <a:t>u</a:t>
            </a:r>
            <a:r>
              <a:rPr lang="en-US" dirty="0">
                <a:latin typeface="Times New Roman"/>
                <a:cs typeface="Times New Roman"/>
              </a:rPr>
              <a:t>| + |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>
                <a:latin typeface="Times New Roman"/>
                <a:cs typeface="Times New Roman"/>
              </a:rPr>
              <a:t>| </a:t>
            </a:r>
            <a:r>
              <a:rPr lang="en-US" dirty="0" smtClean="0">
                <a:latin typeface="+mj-lt"/>
                <a:cs typeface="Times New Roman"/>
              </a:rPr>
              <a:t>?</a:t>
            </a:r>
          </a:p>
          <a:p>
            <a:pPr lvl="4"/>
            <a:endParaRPr lang="en-US" dirty="0">
              <a:latin typeface="+mj-lt"/>
              <a:cs typeface="Times New Roman"/>
            </a:endParaRPr>
          </a:p>
          <a:p>
            <a:r>
              <a:rPr lang="en-US" dirty="0" smtClean="0">
                <a:latin typeface="+mj-lt"/>
                <a:cs typeface="Times New Roman"/>
              </a:rPr>
              <a:t>The fact that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** =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* </a:t>
            </a:r>
            <a:r>
              <a:rPr lang="en-US" dirty="0" smtClean="0">
                <a:latin typeface="+mj-lt"/>
                <a:cs typeface="Times New Roman"/>
              </a:rPr>
              <a:t>?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19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Transition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2057416"/>
            <a:ext cx="8503873" cy="4073510"/>
          </a:xfrm>
        </p:spPr>
        <p:txBody>
          <a:bodyPr/>
          <a:lstStyle/>
          <a:p>
            <a:r>
              <a:rPr lang="en-US" dirty="0" smtClean="0"/>
              <a:t>Transition on a string rather than a single symbol.</a:t>
            </a:r>
          </a:p>
          <a:p>
            <a:pPr lvl="1"/>
            <a:r>
              <a:rPr lang="en-US" dirty="0" smtClean="0"/>
              <a:t>Do a regular transition on each symbol of the string.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Give the state after reading the entire string.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Content Placeholder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336870"/>
              </p:ext>
            </p:extLst>
          </p:nvPr>
        </p:nvGraphicFramePr>
        <p:xfrm>
          <a:off x="3291854" y="1417342"/>
          <a:ext cx="243998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3" imgW="990600" imgH="203200" progId="Equation.3">
                  <p:embed/>
                </p:oleObj>
              </mc:Choice>
              <mc:Fallback>
                <p:oleObj name="Equation" r:id="rId3" imgW="990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91854" y="1417342"/>
                        <a:ext cx="2439987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8694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 smtClean="0"/>
              <a:t>We can implement a state transition matrix </a:t>
            </a:r>
            <a:br>
              <a:rPr lang="en-US" dirty="0" smtClean="0"/>
            </a:br>
            <a:r>
              <a:rPr lang="en-US" dirty="0" smtClean="0"/>
              <a:t>with a </a:t>
            </a:r>
            <a:r>
              <a:rPr lang="en-US" dirty="0" smtClean="0">
                <a:solidFill>
                  <a:srgbClr val="B23C00"/>
                </a:solidFill>
              </a:rPr>
              <a:t>state transition matrix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" name="Picture 2" descr="Macintosh HD:Applications:Microsoft Office 2004:Office:PPT_IB_SupportFiles:Images:15529_CH02_FIG02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391" y="2423171"/>
            <a:ext cx="5486385" cy="128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075350"/>
              </p:ext>
            </p:extLst>
          </p:nvPr>
        </p:nvGraphicFramePr>
        <p:xfrm>
          <a:off x="4023366" y="3977634"/>
          <a:ext cx="1463025" cy="1828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7675"/>
                <a:gridCol w="487675"/>
                <a:gridCol w="487675"/>
              </a:tblGrid>
              <a:tr h="370840">
                <a:tc>
                  <a:txBody>
                    <a:bodyPr/>
                    <a:lstStyle/>
                    <a:p>
                      <a:endParaRPr lang="en-US" sz="2400" b="1" i="1" baseline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endParaRPr lang="en-US" sz="2400" b="0" i="1" baseline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baseline="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endParaRPr lang="en-US" sz="2400" b="0" i="1" baseline="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aseline="-250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aseline="-250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-250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baseline="0" dirty="0" smtClean="0">
                          <a:latin typeface="Times New Roman"/>
                          <a:cs typeface="Times New Roman"/>
                        </a:rPr>
                        <a:t>q</a:t>
                      </a:r>
                      <a:r>
                        <a:rPr lang="en-US" sz="2400" baseline="-25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92219" y="3703317"/>
            <a:ext cx="1040068" cy="338554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trap state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780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670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Practical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You are given the text of the novel </a:t>
            </a:r>
            <a:br>
              <a:rPr lang="en-US" dirty="0" smtClean="0"/>
            </a:br>
            <a:r>
              <a:rPr lang="en-US" i="1" dirty="0" smtClean="0">
                <a:solidFill>
                  <a:srgbClr val="B23C00"/>
                </a:solidFill>
              </a:rPr>
              <a:t>War and Peace </a:t>
            </a:r>
            <a:r>
              <a:rPr lang="en-US" dirty="0" smtClean="0"/>
              <a:t>as a plain text file.</a:t>
            </a:r>
          </a:p>
          <a:p>
            <a:pPr lvl="4"/>
            <a:endParaRPr lang="en-US" dirty="0"/>
          </a:p>
          <a:p>
            <a:r>
              <a:rPr lang="en-US" dirty="0" smtClean="0"/>
              <a:t>Write a program to search the text </a:t>
            </a:r>
            <a:br>
              <a:rPr lang="en-US" dirty="0" smtClean="0"/>
            </a:br>
            <a:r>
              <a:rPr lang="en-US" dirty="0" smtClean="0"/>
              <a:t>for these names:</a:t>
            </a:r>
          </a:p>
          <a:p>
            <a:pPr lvl="1"/>
            <a:r>
              <a:rPr lang="en-US" dirty="0"/>
              <a:t>Boris </a:t>
            </a:r>
            <a:r>
              <a:rPr lang="en-US" dirty="0" err="1" smtClean="0"/>
              <a:t>Drubetskoy</a:t>
            </a:r>
            <a:endParaRPr lang="en-US" dirty="0" smtClean="0"/>
          </a:p>
          <a:p>
            <a:pPr lvl="1"/>
            <a:r>
              <a:rPr lang="en-US" dirty="0"/>
              <a:t>Joseph </a:t>
            </a:r>
            <a:r>
              <a:rPr lang="en-US" dirty="0" err="1" smtClean="0"/>
              <a:t>Bazdeev</a:t>
            </a:r>
            <a:endParaRPr lang="en-US" dirty="0" smtClean="0"/>
          </a:p>
          <a:p>
            <a:pPr lvl="1"/>
            <a:r>
              <a:rPr lang="en-US" dirty="0" err="1"/>
              <a:t>Makar</a:t>
            </a:r>
            <a:r>
              <a:rPr lang="en-US" dirty="0"/>
              <a:t> </a:t>
            </a:r>
            <a:r>
              <a:rPr lang="en-US" dirty="0" err="1" smtClean="0"/>
              <a:t>Alexeevich</a:t>
            </a: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For each name found, print the line number and the position within the line.</a:t>
            </a:r>
          </a:p>
          <a:p>
            <a:pPr lvl="1"/>
            <a:r>
              <a:rPr lang="en-US" dirty="0" smtClean="0"/>
              <a:t>Line and position numbers start with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8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Practical </a:t>
            </a:r>
            <a:r>
              <a:rPr lang="en-US" dirty="0" smtClean="0"/>
              <a:t>Application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67" y="1295400"/>
            <a:ext cx="8503873" cy="4835525"/>
          </a:xfrm>
        </p:spPr>
        <p:txBody>
          <a:bodyPr/>
          <a:lstStyle/>
          <a:p>
            <a:r>
              <a:rPr lang="en-US" dirty="0" smtClean="0"/>
              <a:t>A name can span two lines.</a:t>
            </a:r>
          </a:p>
          <a:p>
            <a:pPr lvl="1"/>
            <a:r>
              <a:rPr lang="en-US" dirty="0" smtClean="0"/>
              <a:t>First name at the end of one line.</a:t>
            </a:r>
          </a:p>
          <a:p>
            <a:pPr lvl="1"/>
            <a:r>
              <a:rPr lang="en-US" dirty="0" smtClean="0"/>
              <a:t>Last name at the beginning of the next line.</a:t>
            </a:r>
          </a:p>
          <a:p>
            <a:pPr lvl="5"/>
            <a:endParaRPr lang="en-US" dirty="0"/>
          </a:p>
          <a:p>
            <a:r>
              <a:rPr lang="en-US" dirty="0" smtClean="0"/>
              <a:t>How efficiently can this program run?</a:t>
            </a:r>
          </a:p>
          <a:p>
            <a:pPr lvl="1"/>
            <a:r>
              <a:rPr lang="en-US" dirty="0" smtClean="0"/>
              <a:t>Run and time the program 10 times and time each run.</a:t>
            </a:r>
          </a:p>
          <a:p>
            <a:pPr lvl="1"/>
            <a:r>
              <a:rPr lang="en-US" dirty="0" smtClean="0"/>
              <a:t>Print the minimum, maximum, and median times </a:t>
            </a:r>
            <a:br>
              <a:rPr lang="en-US" dirty="0" smtClean="0"/>
            </a:br>
            <a:r>
              <a:rPr lang="en-US" dirty="0" smtClean="0"/>
              <a:t>(in milliseconds).</a:t>
            </a:r>
          </a:p>
          <a:p>
            <a:pPr lvl="1"/>
            <a:r>
              <a:rPr lang="en-US" dirty="0" smtClean="0"/>
              <a:t>To compare among different machines, </a:t>
            </a:r>
            <a:br>
              <a:rPr lang="en-US" dirty="0" smtClean="0"/>
            </a:br>
            <a:r>
              <a:rPr lang="en-US" dirty="0" smtClean="0"/>
              <a:t>also calculate the “performance number”: </a:t>
            </a:r>
            <a:br>
              <a:rPr lang="en-US" dirty="0" smtClean="0"/>
            </a:br>
            <a:r>
              <a:rPr lang="en-US" dirty="0" smtClean="0"/>
              <a:t>run time in </a:t>
            </a:r>
            <a:r>
              <a:rPr lang="en-US" dirty="0" err="1" smtClean="0"/>
              <a:t>ms</a:t>
            </a:r>
            <a:r>
              <a:rPr lang="en-US" dirty="0" smtClean="0"/>
              <a:t> X processor speed in GHz</a:t>
            </a:r>
            <a:br>
              <a:rPr lang="en-US" dirty="0" smtClean="0"/>
            </a:br>
            <a:r>
              <a:rPr lang="en-US" dirty="0" smtClean="0"/>
              <a:t>(lower performance numbers are better)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410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Practical Application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1"/>
            <a:ext cx="8412433" cy="579136"/>
          </a:xfrm>
        </p:spPr>
        <p:txBody>
          <a:bodyPr/>
          <a:lstStyle/>
          <a:p>
            <a:r>
              <a:rPr lang="en-US" sz="2400" dirty="0" smtClean="0"/>
              <a:t>State transition diagram to recognize “Boris” and “</a:t>
            </a:r>
            <a:r>
              <a:rPr lang="en-US" sz="2400" dirty="0" err="1" smtClean="0"/>
              <a:t>Makar</a:t>
            </a:r>
            <a:r>
              <a:rPr lang="en-US" sz="2400" dirty="0" smtClean="0"/>
              <a:t>”: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640123" y="3154683"/>
            <a:ext cx="457195" cy="45719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rPr>
              <a:t>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938557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236991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535425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833859" y="3154683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132292" y="3154683"/>
            <a:ext cx="457195" cy="457195"/>
          </a:xfrm>
          <a:prstGeom prst="ellipse">
            <a:avLst/>
          </a:prstGeom>
          <a:solidFill>
            <a:srgbClr val="C6DE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1938557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236991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4535425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7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833859" y="4434829"/>
            <a:ext cx="457195" cy="457195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8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132292" y="4434829"/>
            <a:ext cx="457195" cy="457195"/>
          </a:xfrm>
          <a:prstGeom prst="ellipse">
            <a:avLst/>
          </a:prstGeom>
          <a:solidFill>
            <a:srgbClr val="99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21" name="Straight Arrow Connector 20"/>
          <p:cNvCxnSpPr>
            <a:stCxn id="5" idx="6"/>
            <a:endCxn id="7" idx="2"/>
          </p:cNvCxnSpPr>
          <p:nvPr/>
        </p:nvCxnSpPr>
        <p:spPr bwMode="auto">
          <a:xfrm>
            <a:off x="1097318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stCxn id="7" idx="6"/>
            <a:endCxn id="8" idx="2"/>
          </p:cNvCxnSpPr>
          <p:nvPr/>
        </p:nvCxnSpPr>
        <p:spPr bwMode="auto">
          <a:xfrm>
            <a:off x="2395752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stCxn id="8" idx="6"/>
            <a:endCxn id="9" idx="2"/>
          </p:cNvCxnSpPr>
          <p:nvPr/>
        </p:nvCxnSpPr>
        <p:spPr bwMode="auto">
          <a:xfrm>
            <a:off x="3694186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>
            <a:stCxn id="9" idx="6"/>
            <a:endCxn id="10" idx="2"/>
          </p:cNvCxnSpPr>
          <p:nvPr/>
        </p:nvCxnSpPr>
        <p:spPr bwMode="auto">
          <a:xfrm>
            <a:off x="4992620" y="3383281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" name="Straight Arrow Connector 29"/>
          <p:cNvCxnSpPr>
            <a:stCxn id="10" idx="6"/>
            <a:endCxn id="11" idx="2"/>
          </p:cNvCxnSpPr>
          <p:nvPr/>
        </p:nvCxnSpPr>
        <p:spPr bwMode="auto">
          <a:xfrm>
            <a:off x="6291054" y="3383281"/>
            <a:ext cx="84123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Curved Connector 31"/>
          <p:cNvCxnSpPr>
            <a:stCxn id="5" idx="4"/>
            <a:endCxn id="13" idx="0"/>
          </p:cNvCxnSpPr>
          <p:nvPr/>
        </p:nvCxnSpPr>
        <p:spPr bwMode="auto">
          <a:xfrm rot="16200000" flipH="1">
            <a:off x="1106463" y="3374136"/>
            <a:ext cx="822951" cy="129843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Arrow Connector 33"/>
          <p:cNvCxnSpPr>
            <a:stCxn id="13" idx="6"/>
            <a:endCxn id="14" idx="2"/>
          </p:cNvCxnSpPr>
          <p:nvPr/>
        </p:nvCxnSpPr>
        <p:spPr bwMode="auto">
          <a:xfrm>
            <a:off x="2395752" y="4663427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Straight Arrow Connector 35"/>
          <p:cNvCxnSpPr>
            <a:stCxn id="14" idx="6"/>
            <a:endCxn id="15" idx="2"/>
          </p:cNvCxnSpPr>
          <p:nvPr/>
        </p:nvCxnSpPr>
        <p:spPr bwMode="auto">
          <a:xfrm>
            <a:off x="3694186" y="4663427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" name="Straight Arrow Connector 37"/>
          <p:cNvCxnSpPr>
            <a:stCxn id="15" idx="6"/>
            <a:endCxn id="16" idx="2"/>
          </p:cNvCxnSpPr>
          <p:nvPr/>
        </p:nvCxnSpPr>
        <p:spPr bwMode="auto">
          <a:xfrm>
            <a:off x="4992620" y="4663427"/>
            <a:ext cx="84123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stCxn id="16" idx="6"/>
          </p:cNvCxnSpPr>
          <p:nvPr/>
        </p:nvCxnSpPr>
        <p:spPr bwMode="auto">
          <a:xfrm flipV="1">
            <a:off x="6291054" y="4663426"/>
            <a:ext cx="863389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1419339" y="3063244"/>
            <a:ext cx="321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651781" y="3063244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931927" y="3063244"/>
            <a:ext cx="252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12073" y="3063244"/>
            <a:ext cx="2302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492219" y="3063244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280196" y="3703317"/>
            <a:ext cx="3555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651781" y="434339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931927" y="434339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212073" y="4343390"/>
            <a:ext cx="2987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492219" y="4343390"/>
            <a:ext cx="252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cxnSp>
        <p:nvCxnSpPr>
          <p:cNvPr id="52" name="Curved Connector 51"/>
          <p:cNvCxnSpPr>
            <a:stCxn id="7" idx="0"/>
            <a:endCxn id="5" idx="0"/>
          </p:cNvCxnSpPr>
          <p:nvPr/>
        </p:nvCxnSpPr>
        <p:spPr bwMode="auto">
          <a:xfrm rot="16200000" flipV="1">
            <a:off x="1517938" y="2505466"/>
            <a:ext cx="12700" cy="1298434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Curved Connector 54"/>
          <p:cNvCxnSpPr>
            <a:stCxn id="8" idx="0"/>
            <a:endCxn id="5" idx="0"/>
          </p:cNvCxnSpPr>
          <p:nvPr/>
        </p:nvCxnSpPr>
        <p:spPr bwMode="auto">
          <a:xfrm rot="16200000" flipV="1">
            <a:off x="2167155" y="1856249"/>
            <a:ext cx="12700" cy="2596868"/>
          </a:xfrm>
          <a:prstGeom prst="curvedConnector3">
            <a:avLst>
              <a:gd name="adj1" fmla="val 2829449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Curved Connector 57"/>
          <p:cNvCxnSpPr>
            <a:stCxn id="9" idx="0"/>
            <a:endCxn id="5" idx="0"/>
          </p:cNvCxnSpPr>
          <p:nvPr/>
        </p:nvCxnSpPr>
        <p:spPr bwMode="auto">
          <a:xfrm rot="16200000" flipV="1">
            <a:off x="2816372" y="1207032"/>
            <a:ext cx="12700" cy="3895302"/>
          </a:xfrm>
          <a:prstGeom prst="curvedConnector3">
            <a:avLst>
              <a:gd name="adj1" fmla="val 4888346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Curved Connector 60"/>
          <p:cNvCxnSpPr>
            <a:stCxn id="10" idx="0"/>
            <a:endCxn id="5" idx="0"/>
          </p:cNvCxnSpPr>
          <p:nvPr/>
        </p:nvCxnSpPr>
        <p:spPr bwMode="auto">
          <a:xfrm rot="16200000" flipV="1">
            <a:off x="3465589" y="557815"/>
            <a:ext cx="12700" cy="5193736"/>
          </a:xfrm>
          <a:prstGeom prst="curvedConnector3">
            <a:avLst>
              <a:gd name="adj1" fmla="val 6726638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" name="Curved Connector 67"/>
          <p:cNvCxnSpPr>
            <a:stCxn id="11" idx="0"/>
            <a:endCxn id="5" idx="0"/>
          </p:cNvCxnSpPr>
          <p:nvPr/>
        </p:nvCxnSpPr>
        <p:spPr bwMode="auto">
          <a:xfrm rot="16200000" flipV="1">
            <a:off x="4114806" y="-91402"/>
            <a:ext cx="12700" cy="6492169"/>
          </a:xfrm>
          <a:prstGeom prst="curvedConnector3">
            <a:avLst>
              <a:gd name="adj1" fmla="val 9300252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" name="Curved Connector 70"/>
          <p:cNvCxnSpPr>
            <a:stCxn id="13" idx="2"/>
            <a:endCxn id="5" idx="4"/>
          </p:cNvCxnSpPr>
          <p:nvPr/>
        </p:nvCxnSpPr>
        <p:spPr bwMode="auto">
          <a:xfrm rot="10800000">
            <a:off x="868721" y="3611879"/>
            <a:ext cx="1069836" cy="105154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4" name="Curved Connector 73"/>
          <p:cNvCxnSpPr>
            <a:stCxn id="14" idx="4"/>
            <a:endCxn id="5" idx="4"/>
          </p:cNvCxnSpPr>
          <p:nvPr/>
        </p:nvCxnSpPr>
        <p:spPr bwMode="auto">
          <a:xfrm rot="5400000" flipH="1">
            <a:off x="1527082" y="2953517"/>
            <a:ext cx="1280146" cy="2596868"/>
          </a:xfrm>
          <a:prstGeom prst="curvedConnector3">
            <a:avLst>
              <a:gd name="adj1" fmla="val -12021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9" name="Curved Connector 78"/>
          <p:cNvCxnSpPr>
            <a:stCxn id="15" idx="4"/>
            <a:endCxn id="5" idx="4"/>
          </p:cNvCxnSpPr>
          <p:nvPr/>
        </p:nvCxnSpPr>
        <p:spPr bwMode="auto">
          <a:xfrm rot="5400000" flipH="1">
            <a:off x="2176299" y="2304300"/>
            <a:ext cx="1280146" cy="3895302"/>
          </a:xfrm>
          <a:prstGeom prst="curvedConnector3">
            <a:avLst>
              <a:gd name="adj1" fmla="val -40471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Curved Connector 83"/>
          <p:cNvCxnSpPr>
            <a:stCxn id="16" idx="4"/>
            <a:endCxn id="5" idx="4"/>
          </p:cNvCxnSpPr>
          <p:nvPr/>
        </p:nvCxnSpPr>
        <p:spPr bwMode="auto">
          <a:xfrm rot="5400000" flipH="1">
            <a:off x="2825516" y="1655083"/>
            <a:ext cx="1280146" cy="5193736"/>
          </a:xfrm>
          <a:prstGeom prst="curvedConnector3">
            <a:avLst>
              <a:gd name="adj1" fmla="val -67462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7" name="Curved Connector 86"/>
          <p:cNvCxnSpPr>
            <a:stCxn id="17" idx="4"/>
            <a:endCxn id="5" idx="4"/>
          </p:cNvCxnSpPr>
          <p:nvPr/>
        </p:nvCxnSpPr>
        <p:spPr bwMode="auto">
          <a:xfrm rot="5400000" flipH="1">
            <a:off x="3474733" y="1005867"/>
            <a:ext cx="1280146" cy="6492169"/>
          </a:xfrm>
          <a:prstGeom prst="curvedConnector3">
            <a:avLst>
              <a:gd name="adj1" fmla="val -92995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0" name="Curved Connector 89"/>
          <p:cNvCxnSpPr>
            <a:stCxn id="5" idx="3"/>
            <a:endCxn id="5" idx="1"/>
          </p:cNvCxnSpPr>
          <p:nvPr/>
        </p:nvCxnSpPr>
        <p:spPr bwMode="auto">
          <a:xfrm rot="5400000" flipH="1">
            <a:off x="545435" y="3383281"/>
            <a:ext cx="323285" cy="12700"/>
          </a:xfrm>
          <a:prstGeom prst="curvedConnector5">
            <a:avLst>
              <a:gd name="adj1" fmla="val -36049"/>
              <a:gd name="adj2" fmla="val 3108126"/>
              <a:gd name="adj3" fmla="val 133159"/>
            </a:avLst>
          </a:prstGeom>
          <a:solidFill>
            <a:schemeClr val="accent1"/>
          </a:solidFill>
          <a:ln w="9525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94" name="TextBox 93"/>
          <p:cNvSpPr txBox="1"/>
          <p:nvPr/>
        </p:nvSpPr>
        <p:spPr>
          <a:xfrm>
            <a:off x="7532573" y="3081723"/>
            <a:ext cx="115418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Recognize</a:t>
            </a:r>
          </a:p>
          <a:p>
            <a:pPr algn="ctr"/>
            <a:r>
              <a:rPr lang="en-US" dirty="0" smtClean="0">
                <a:solidFill>
                  <a:srgbClr val="0033CC"/>
                </a:solidFill>
              </a:rPr>
              <a:t>“Boris”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589487" y="4343390"/>
            <a:ext cx="115418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8000"/>
                </a:solidFill>
              </a:rPr>
              <a:t>Recognize</a:t>
            </a:r>
          </a:p>
          <a:p>
            <a:pPr algn="ctr"/>
            <a:r>
              <a:rPr lang="en-US" dirty="0" smtClean="0">
                <a:solidFill>
                  <a:srgbClr val="008000"/>
                </a:solidFill>
              </a:rPr>
              <a:t>“</a:t>
            </a:r>
            <a:r>
              <a:rPr lang="en-US" dirty="0" err="1" smtClean="0">
                <a:solidFill>
                  <a:srgbClr val="008000"/>
                </a:solidFill>
              </a:rPr>
              <a:t>Makar</a:t>
            </a:r>
            <a:r>
              <a:rPr lang="en-US" dirty="0" smtClean="0">
                <a:solidFill>
                  <a:srgbClr val="008000"/>
                </a:solidFill>
              </a:rPr>
              <a:t>”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73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Practical Application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819604"/>
              </p:ext>
            </p:extLst>
          </p:nvPr>
        </p:nvGraphicFramePr>
        <p:xfrm>
          <a:off x="5608652" y="3032732"/>
          <a:ext cx="3260981" cy="30479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648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  <a:gridCol w="320037"/>
              </a:tblGrid>
              <a:tr h="26639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rgbClr val="0033CC"/>
                        </a:solidFill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663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 descr="Screen Shot 2015-06-13 at 6.13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9" y="1325903"/>
            <a:ext cx="5450245" cy="27431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03512" y="2423171"/>
            <a:ext cx="3725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state transition matrix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0497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Practical Application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73160"/>
            <a:ext cx="6846546" cy="54476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private static final </a:t>
            </a:r>
            <a:r>
              <a:rPr lang="en-US" sz="1200" b="1" dirty="0" err="1">
                <a:latin typeface="Courier New"/>
                <a:cs typeface="Courier New"/>
              </a:rPr>
              <a:t>int</a:t>
            </a:r>
            <a:r>
              <a:rPr lang="en-US" sz="1200" b="1" dirty="0">
                <a:latin typeface="Courier New"/>
                <a:cs typeface="Courier New"/>
              </a:rPr>
              <a:t> MATRIX[][] = {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// Starting state 0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  </a:t>
            </a:r>
            <a:r>
              <a:rPr lang="en-US" sz="1200" b="1" dirty="0" err="1">
                <a:latin typeface="Courier New"/>
                <a:cs typeface="Courier New"/>
              </a:rPr>
              <a:t>other,A,B,D,J,M,a,b,c,d,e,h,i,k,l,o,p,r,s,t,u,v,x,y,z,</a:t>
            </a:r>
            <a:r>
              <a:rPr lang="en-US" sz="1200" b="1" u="sng" dirty="0" err="1">
                <a:latin typeface="Courier New"/>
                <a:cs typeface="Courier New"/>
              </a:rPr>
              <a:t>sp</a:t>
            </a:r>
            <a:r>
              <a:rPr lang="en-US" sz="1200" b="1" u="sng" dirty="0">
                <a:latin typeface="Courier New"/>
                <a:cs typeface="Courier New"/>
              </a:rPr>
              <a:t>,\n */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0 */ {0,0,1,0,16,29,0,0,0,0,0,0,0,0,0,0,0,0,0,0,0,0,0,0,0,0,0},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// Boris </a:t>
            </a:r>
            <a:r>
              <a:rPr lang="en-US" sz="1200" b="1" dirty="0" err="1">
                <a:latin typeface="Courier New"/>
                <a:cs typeface="Courier New"/>
              </a:rPr>
              <a:t>Drubetskoy</a:t>
            </a:r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  </a:t>
            </a:r>
            <a:r>
              <a:rPr lang="en-US" sz="1200" b="1" dirty="0" err="1">
                <a:latin typeface="Courier New"/>
                <a:cs typeface="Courier New"/>
              </a:rPr>
              <a:t>other,A,B,D,J,M,a,b,c,d,e,h,i,k,l,o,p,r,s,t,u,v,x,y,z,</a:t>
            </a:r>
            <a:r>
              <a:rPr lang="en-US" sz="1200" b="1" u="sng" dirty="0" err="1">
                <a:latin typeface="Courier New"/>
                <a:cs typeface="Courier New"/>
              </a:rPr>
              <a:t>sp</a:t>
            </a:r>
            <a:r>
              <a:rPr lang="en-US" sz="1200" b="1" u="sng" dirty="0">
                <a:latin typeface="Courier New"/>
                <a:cs typeface="Courier New"/>
              </a:rPr>
              <a:t>,\n */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1 */ {0,0,0,0,0,0,0,0,0,0,0,0,0,0,0,2,0,0,0,0,0,0,0,0,0,0,0},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2 */ {0,0,0,0,0,0,0,0,0,0,0,0,0,0,0,0,0,3,0,0,0,0,0,0,0,0,0},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3 */ {0,0,0,0,0,0,0,0,0,0,0,0,4,0,0,0,0,0,0,0,0,0,0,0,0,0,0},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4 */ {0,0,0,0,0,0,0,0,0,0,0,0,0,0,0,0,0,0,5,0,0,0,0,0,0,0,0},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5 */ {0,0,0,0,0,0,0,0,0,0,0,0,0,0,0,0,0,0,0,0,0,0,0,0,0,6,6},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6 */ {0,0,0,7,0,0,0,0,0,0,0,0,0,0,0,0,0,0,0,0,0,0,0,0,0,0,0},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7 */ {0,0,0,0,0,0,0,0,0,0,0,0,0,0,0,0,0,8,0,0,0,0,0,0,0,0,0},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8 */ {0,0,0,0,0,0,0,0,0,0,0,0,0,0,0,0,0,0,0,0,9,0,0,0,0,0,0},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 9 */ {0,0,0,0,0,0,0,10,0,0,0,0,0,0,0,0,0,0,0,0,0,0,0,0,0,0,0},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10 */ {0,0,0,0,0,0,0,0,0,0,11,0,0,0,0,0,0,0,0,0,0,0,0,0,0,0,0},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11 */ {0,0,0,0,0,0,0,0,0,0,0,0,0,0,0,0,0,0,0,12,0,0,0,0,0,0,0},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12 */ {0,0,0,0,0,0,0,0,0,0,0,0,0,0,0,0,0,0,13,0,0,0,0,0,0,0,0},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13 */ {0,0,0,0,0,0,0,0,0,0,0,0,0,14,0,0,0,0,0,0,0,0,0,0,0,0,0},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14 */ {0,0,0,0,0,0,0,0,0,0,0,0,0,0,0,15,0,0,0,0,0,0,0,0,0,0,0},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/* 15 */ {0,0,0,0,0,0,0,0,0,0,0,0,0,0,0,0,0,0,0,0,0,0,0,BD,0,0,0},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</a:t>
            </a:r>
            <a:r>
              <a:rPr lang="en-US" sz="1200" b="1" dirty="0" smtClean="0">
                <a:latin typeface="Courier New"/>
                <a:cs typeface="Courier New"/>
              </a:rPr>
              <a:t>…</a:t>
            </a:r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 smtClean="0">
                <a:latin typeface="Courier New"/>
                <a:cs typeface="Courier New"/>
              </a:rPr>
              <a:t>}</a:t>
            </a:r>
            <a:r>
              <a:rPr lang="en-US" sz="1200" b="1" dirty="0">
                <a:latin typeface="Courier New"/>
                <a:cs typeface="Courier New"/>
              </a:rPr>
              <a:t>;</a:t>
            </a:r>
          </a:p>
          <a:p>
            <a:endParaRPr lang="en-US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992996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Practical Application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0521" y="1234464"/>
            <a:ext cx="2737060" cy="55092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/>
                <a:cs typeface="Courier New"/>
              </a:rPr>
              <a:t>private </a:t>
            </a:r>
            <a:r>
              <a:rPr lang="en-US" sz="1100" b="1" dirty="0" err="1">
                <a:latin typeface="Courier New"/>
                <a:cs typeface="Courier New"/>
              </a:rPr>
              <a:t>int</a:t>
            </a:r>
            <a:r>
              <a:rPr lang="en-US" sz="1100" b="1" dirty="0">
                <a:latin typeface="Courier New"/>
                <a:cs typeface="Courier New"/>
              </a:rPr>
              <a:t> index(char </a:t>
            </a:r>
            <a:r>
              <a:rPr lang="en-US" sz="1100" b="1" dirty="0" err="1">
                <a:latin typeface="Courier New"/>
                <a:cs typeface="Courier New"/>
              </a:rPr>
              <a:t>ch</a:t>
            </a:r>
            <a:r>
              <a:rPr lang="en-US" sz="1100" b="1" dirty="0">
                <a:latin typeface="Courier New"/>
                <a:cs typeface="Courier New"/>
              </a:rPr>
              <a:t>)</a:t>
            </a:r>
          </a:p>
          <a:p>
            <a:r>
              <a:rPr lang="en-US" sz="1100" b="1" dirty="0">
                <a:latin typeface="Courier New"/>
                <a:cs typeface="Courier New"/>
              </a:rPr>
              <a:t>{</a:t>
            </a:r>
          </a:p>
          <a:p>
            <a:r>
              <a:rPr lang="pl-PL" sz="1100" b="1" dirty="0">
                <a:latin typeface="Courier New"/>
                <a:cs typeface="Courier New"/>
              </a:rPr>
              <a:t>    </a:t>
            </a:r>
            <a:r>
              <a:rPr lang="pl-PL" sz="1100" b="1" dirty="0" err="1">
                <a:latin typeface="Courier New"/>
                <a:cs typeface="Courier New"/>
              </a:rPr>
              <a:t>switch</a:t>
            </a:r>
            <a:r>
              <a:rPr lang="pl-PL" sz="1100" b="1" dirty="0">
                <a:latin typeface="Courier New"/>
                <a:cs typeface="Courier New"/>
              </a:rPr>
              <a:t> (</a:t>
            </a:r>
            <a:r>
              <a:rPr lang="pl-PL" sz="1100" b="1" dirty="0" err="1">
                <a:latin typeface="Courier New"/>
                <a:cs typeface="Courier New"/>
              </a:rPr>
              <a:t>ch</a:t>
            </a:r>
            <a:r>
              <a:rPr lang="pl-PL" sz="1100" b="1" dirty="0">
                <a:latin typeface="Courier New"/>
                <a:cs typeface="Courier New"/>
              </a:rPr>
              <a:t>) {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'A'  : return 1;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'B'  : return 2;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'D'  : return 3;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'J'  : return 4;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'M'  : return 5;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'a'  : return 6;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'b'  : return 7;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'c'  : return 8;</a:t>
            </a:r>
          </a:p>
          <a:p>
            <a:r>
              <a:rPr lang="tr-TR" sz="1100" b="1" dirty="0">
                <a:latin typeface="Courier New"/>
                <a:cs typeface="Courier New"/>
              </a:rPr>
              <a:t>        </a:t>
            </a:r>
            <a:r>
              <a:rPr lang="tr-TR" sz="1100" b="1" dirty="0" err="1">
                <a:latin typeface="Courier New"/>
                <a:cs typeface="Courier New"/>
              </a:rPr>
              <a:t>case</a:t>
            </a:r>
            <a:r>
              <a:rPr lang="tr-TR" sz="1100" b="1" dirty="0">
                <a:latin typeface="Courier New"/>
                <a:cs typeface="Courier New"/>
              </a:rPr>
              <a:t> 'd'  : </a:t>
            </a:r>
            <a:r>
              <a:rPr lang="tr-TR" sz="1100" b="1" dirty="0" err="1">
                <a:latin typeface="Courier New"/>
                <a:cs typeface="Courier New"/>
              </a:rPr>
              <a:t>return</a:t>
            </a:r>
            <a:r>
              <a:rPr lang="tr-TR" sz="1100" b="1" dirty="0">
                <a:latin typeface="Courier New"/>
                <a:cs typeface="Courier New"/>
              </a:rPr>
              <a:t> 9;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'e'  : return 10;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case 'h'  : return 11;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</a:t>
            </a:r>
            <a:r>
              <a:rPr lang="en-US" sz="1100" b="1" dirty="0" err="1">
                <a:latin typeface="Courier New"/>
                <a:cs typeface="Courier New"/>
              </a:rPr>
              <a:t>i</a:t>
            </a:r>
            <a:r>
              <a:rPr lang="en-US" sz="1100" b="1" dirty="0">
                <a:latin typeface="Courier New"/>
                <a:cs typeface="Courier New"/>
              </a:rPr>
              <a:t>'  : return 12;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'k'  : return 13;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'l'  : return 14;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'o'  : return 15;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'p'  : return 16;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'r'  : return 17;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's'  : return 18;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't'  : return 19;</a:t>
            </a:r>
          </a:p>
          <a:p>
            <a:r>
              <a:rPr lang="fr-FR" sz="1100" b="1" dirty="0">
                <a:latin typeface="Courier New"/>
                <a:cs typeface="Courier New"/>
              </a:rPr>
              <a:t>        case 'u'  : return 20;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'v'  : return 21;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'x'  : return 22;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'y'  : return 23;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'z'  : return 24;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 '  : return 25;</a:t>
            </a:r>
          </a:p>
          <a:p>
            <a:r>
              <a:rPr lang="en-US" sz="1100" b="1" dirty="0">
                <a:latin typeface="Courier New"/>
                <a:cs typeface="Courier New"/>
              </a:rPr>
              <a:t>        case '\n' : return 26;           </a:t>
            </a:r>
          </a:p>
          <a:p>
            <a:r>
              <a:rPr lang="is-IS" sz="1100" b="1" dirty="0">
                <a:latin typeface="Courier New"/>
                <a:cs typeface="Courier New"/>
              </a:rPr>
              <a:t>        default   : return 0;</a:t>
            </a:r>
          </a:p>
          <a:p>
            <a:r>
              <a:rPr lang="is-IS" sz="1100" b="1" dirty="0">
                <a:latin typeface="Courier New"/>
                <a:cs typeface="Courier New"/>
              </a:rPr>
              <a:t>    }</a:t>
            </a:r>
          </a:p>
          <a:p>
            <a:r>
              <a:rPr lang="is-IS" sz="1100" b="1" dirty="0" smtClean="0">
                <a:latin typeface="Courier New"/>
                <a:cs typeface="Courier New"/>
              </a:rPr>
              <a:t>}</a:t>
            </a:r>
            <a:endParaRPr lang="is-IS" sz="11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771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and DFAs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dirty="0" smtClean="0"/>
              <a:t>Recall that an </a:t>
            </a:r>
            <a:r>
              <a:rPr lang="en-US" dirty="0" smtClean="0">
                <a:solidFill>
                  <a:srgbClr val="B23C00"/>
                </a:solidFill>
              </a:rPr>
              <a:t>acceptor</a:t>
            </a:r>
            <a:r>
              <a:rPr lang="en-US" dirty="0" smtClean="0"/>
              <a:t> is an automaton that either accepts or rejects input strings.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set of all strings that the </a:t>
            </a:r>
            <a:r>
              <a:rPr lang="en-US" dirty="0" smtClean="0"/>
              <a:t>DFA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accepts constitutes the language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smtClean="0"/>
              <a:t>DFA represents </a:t>
            </a:r>
            <a:r>
              <a:rPr lang="en-US" dirty="0" smtClean="0"/>
              <a:t>the language’s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532778"/>
              </p:ext>
            </p:extLst>
          </p:nvPr>
        </p:nvGraphicFramePr>
        <p:xfrm>
          <a:off x="2011708" y="4526268"/>
          <a:ext cx="5228159" cy="548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3" imgW="2057400" imgH="215900" progId="Equation.3">
                  <p:embed/>
                </p:oleObj>
              </mc:Choice>
              <mc:Fallback>
                <p:oleObj name="Equation" r:id="rId3" imgW="20574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1708" y="4526268"/>
                        <a:ext cx="5228159" cy="5486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39023"/>
              </p:ext>
            </p:extLst>
          </p:nvPr>
        </p:nvGraphicFramePr>
        <p:xfrm>
          <a:off x="3157538" y="3154363"/>
          <a:ext cx="29352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5" imgW="1155700" imgH="215900" progId="Equation.3">
                  <p:embed/>
                </p:oleObj>
              </mc:Choice>
              <mc:Fallback>
                <p:oleObj name="Equation" r:id="rId5" imgW="1155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57538" y="3154363"/>
                        <a:ext cx="2935287" cy="549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8602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grammar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/>
              <a:t> is defined as the quadruple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where: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</a:t>
            </a:r>
            <a:r>
              <a:rPr lang="en-US" dirty="0" smtClean="0"/>
              <a:t> is a finite set of objects called </a:t>
            </a:r>
            <a:r>
              <a:rPr lang="en-US" dirty="0" smtClean="0">
                <a:solidFill>
                  <a:srgbClr val="B23C00"/>
                </a:solidFill>
              </a:rPr>
              <a:t>variables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 is a finite set of objects called </a:t>
            </a:r>
            <a:r>
              <a:rPr lang="en-US" dirty="0" smtClean="0">
                <a:solidFill>
                  <a:srgbClr val="B23C00"/>
                </a:solidFill>
              </a:rPr>
              <a:t>terminal symbols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is a special symbol called the </a:t>
            </a:r>
            <a:r>
              <a:rPr lang="en-US" dirty="0" smtClean="0">
                <a:solidFill>
                  <a:srgbClr val="B23C00"/>
                </a:solidFill>
              </a:rPr>
              <a:t>start variable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dirty="0" smtClean="0"/>
              <a:t> is a finite set of </a:t>
            </a:r>
            <a:r>
              <a:rPr lang="en-US" dirty="0" smtClean="0">
                <a:solidFill>
                  <a:srgbClr val="B23C00"/>
                </a:solidFill>
              </a:rPr>
              <a:t>production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83293" y="1965976"/>
            <a:ext cx="244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ea typeface="+mn-ea"/>
                <a:cs typeface="Times New Roman"/>
              </a:rPr>
              <a:t>G</a:t>
            </a:r>
            <a:r>
              <a:rPr lang="en-US" sz="2800" dirty="0" smtClean="0">
                <a:latin typeface="Times New Roman"/>
                <a:cs typeface="Times New Roman"/>
              </a:rPr>
              <a:t> = (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T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S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P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622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grammar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dirty="0" smtClean="0"/>
              <a:t> given by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we can write</a:t>
            </a:r>
          </a:p>
          <a:p>
            <a:endParaRPr lang="en-US" dirty="0"/>
          </a:p>
          <a:p>
            <a:r>
              <a:rPr lang="en-US" dirty="0" smtClean="0"/>
              <a:t>Therefore, the string </a:t>
            </a:r>
            <a:r>
              <a:rPr lang="en-US" i="1" dirty="0" err="1" smtClean="0">
                <a:latin typeface="Times New Roman"/>
                <a:cs typeface="Times New Roman"/>
              </a:rPr>
              <a:t>aabb</a:t>
            </a:r>
            <a:r>
              <a:rPr lang="en-US" dirty="0" smtClean="0"/>
              <a:t> is in the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638403"/>
              </p:ext>
            </p:extLst>
          </p:nvPr>
        </p:nvGraphicFramePr>
        <p:xfrm>
          <a:off x="3169358" y="1360673"/>
          <a:ext cx="2955245" cy="45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7" name="Equation" r:id="rId3" imgW="1320800" imgH="203200" progId="Equation.3">
                  <p:embed/>
                </p:oleObj>
              </mc:Choice>
              <mc:Fallback>
                <p:oleObj name="Equation" r:id="rId3" imgW="1320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9358" y="1360673"/>
                        <a:ext cx="2955245" cy="454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058521"/>
              </p:ext>
            </p:extLst>
          </p:nvPr>
        </p:nvGraphicFramePr>
        <p:xfrm>
          <a:off x="3821341" y="2189156"/>
          <a:ext cx="1357853" cy="935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8" name="Equation" r:id="rId5" imgW="571500" imgH="393700" progId="Equation.3">
                  <p:embed/>
                </p:oleObj>
              </mc:Choice>
              <mc:Fallback>
                <p:oleObj name="Equation" r:id="rId5" imgW="5715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21341" y="2189156"/>
                        <a:ext cx="1357853" cy="9354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350681"/>
              </p:ext>
            </p:extLst>
          </p:nvPr>
        </p:nvGraphicFramePr>
        <p:xfrm>
          <a:off x="2770782" y="3744272"/>
          <a:ext cx="3522857" cy="370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9" name="Equation" r:id="rId7" imgW="1689100" imgH="177800" progId="Equation.3">
                  <p:embed/>
                </p:oleObj>
              </mc:Choice>
              <mc:Fallback>
                <p:oleObj name="Equation" r:id="rId7" imgW="16891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70782" y="3744272"/>
                        <a:ext cx="3522857" cy="370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906619" y="4666791"/>
            <a:ext cx="1290788" cy="400630"/>
            <a:chOff x="3906619" y="4386315"/>
            <a:chExt cx="1290788" cy="400630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92092612"/>
                </p:ext>
              </p:extLst>
            </p:nvPr>
          </p:nvGraphicFramePr>
          <p:xfrm>
            <a:off x="3906619" y="4432611"/>
            <a:ext cx="1290788" cy="354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40" name="Equation" r:id="rId9" imgW="647700" imgH="177800" progId="Equation.3">
                    <p:embed/>
                  </p:oleObj>
                </mc:Choice>
                <mc:Fallback>
                  <p:oleObj name="Equation" r:id="rId9" imgW="647700" imgH="1778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906619" y="4432611"/>
                          <a:ext cx="1290788" cy="35433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4152734" y="4386315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*</a:t>
              </a:r>
              <a:endParaRPr lang="en-US" sz="18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81505" y="3420236"/>
            <a:ext cx="239188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sentential forms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8344" y="5726362"/>
            <a:ext cx="3249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L</a:t>
            </a:r>
            <a:r>
              <a:rPr lang="en-US" sz="2800" dirty="0">
                <a:latin typeface="Times New Roman"/>
                <a:cs typeface="Times New Roman"/>
              </a:rPr>
              <a:t>(</a:t>
            </a:r>
            <a:r>
              <a:rPr lang="en-US" sz="2800" i="1" dirty="0">
                <a:latin typeface="Times New Roman"/>
                <a:cs typeface="Times New Roman"/>
              </a:rPr>
              <a:t>G</a:t>
            </a:r>
            <a:r>
              <a:rPr lang="en-US" sz="2800" dirty="0">
                <a:latin typeface="Times New Roman"/>
                <a:cs typeface="Times New Roman"/>
              </a:rPr>
              <a:t>) = {</a:t>
            </a:r>
            <a:r>
              <a:rPr lang="en-US" sz="2800" i="1" dirty="0" err="1">
                <a:latin typeface="Times New Roman"/>
                <a:cs typeface="Times New Roman"/>
              </a:rPr>
              <a:t>a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i="1" dirty="0" err="1">
                <a:latin typeface="Times New Roman"/>
                <a:cs typeface="Times New Roman"/>
              </a:rPr>
              <a:t>b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: </a:t>
            </a:r>
            <a:r>
              <a:rPr lang="en-US" sz="2800" i="1" dirty="0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≥ 0</a:t>
            </a:r>
            <a:r>
              <a:rPr lang="en-US" sz="2800" dirty="0" smtClean="0">
                <a:latin typeface="Times New Roman"/>
                <a:cs typeface="Times New Roman"/>
              </a:rPr>
              <a:t>}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1248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</a:t>
            </a:r>
            <a:r>
              <a:rPr lang="en-US" dirty="0" smtClean="0"/>
              <a:t>Examples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464882"/>
          </a:xfrm>
        </p:spPr>
        <p:txBody>
          <a:bodyPr/>
          <a:lstStyle/>
          <a:p>
            <a:r>
              <a:rPr lang="en-US" dirty="0" smtClean="0"/>
              <a:t>Find a grammar that generates the language</a:t>
            </a:r>
            <a:endParaRPr lang="en-US" dirty="0"/>
          </a:p>
          <a:p>
            <a:endParaRPr lang="en-US" dirty="0" smtClean="0"/>
          </a:p>
          <a:p>
            <a:pPr lvl="6"/>
            <a:endParaRPr lang="en-US" dirty="0" smtClean="0"/>
          </a:p>
          <a:p>
            <a:r>
              <a:rPr lang="en-US" dirty="0" smtClean="0"/>
              <a:t>The language is similar to the previous example but with an extra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/>
              <a:t>. We add the production rule</a:t>
            </a:r>
          </a:p>
          <a:p>
            <a:endParaRPr lang="en-US" dirty="0"/>
          </a:p>
          <a:p>
            <a:pPr lvl="6"/>
            <a:endParaRPr lang="en-US" dirty="0" smtClean="0"/>
          </a:p>
          <a:p>
            <a:r>
              <a:rPr lang="en-US" dirty="0" smtClean="0"/>
              <a:t>Therefore,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 = ({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}, {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},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with the production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56663" y="4884938"/>
            <a:ext cx="16535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S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2800" i="1" dirty="0" err="1" smtClean="0">
                <a:latin typeface="Times New Roman"/>
                <a:cs typeface="Times New Roman"/>
                <a:sym typeface="Wingdings"/>
              </a:rPr>
              <a:t>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  <a:p>
            <a:r>
              <a:rPr lang="en-US" sz="2800" i="1" dirty="0">
                <a:latin typeface="Times New Roman"/>
                <a:cs typeface="Times New Roman"/>
                <a:sym typeface="Wingdings"/>
              </a:rPr>
              <a:t>A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  </a:t>
            </a:r>
            <a:r>
              <a:rPr lang="en-US" sz="2800" i="1" dirty="0" err="1">
                <a:latin typeface="Times New Roman"/>
                <a:cs typeface="Times New Roman"/>
                <a:sym typeface="Wingdings"/>
              </a:rPr>
              <a:t>aAb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  <a:p>
            <a:r>
              <a:rPr lang="en-US" sz="2800" i="1" dirty="0">
                <a:latin typeface="Times New Roman"/>
                <a:cs typeface="Times New Roman"/>
                <a:sym typeface="Wingdings"/>
              </a:rPr>
              <a:t>A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  </a:t>
            </a:r>
            <a:r>
              <a:rPr lang="en-US" sz="2800" i="1" dirty="0" err="1">
                <a:latin typeface="Times New Roman"/>
                <a:cs typeface="Times New Roman"/>
                <a:sym typeface="Wingdings"/>
              </a:rPr>
              <a:t>λ</a:t>
            </a:r>
            <a:endParaRPr lang="en-US" sz="2800" i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1084" y="3459191"/>
            <a:ext cx="1414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2800" i="1" dirty="0" err="1" smtClean="0">
                <a:latin typeface="Times New Roman"/>
                <a:cs typeface="Times New Roman"/>
                <a:sym typeface="Wingdings"/>
              </a:rPr>
              <a:t>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5576" y="1838669"/>
            <a:ext cx="3005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 = {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i="1" baseline="30000" dirty="0">
                <a:latin typeface="Times New Roman"/>
                <a:cs typeface="Times New Roman"/>
              </a:rPr>
              <a:t>n</a:t>
            </a:r>
            <a:r>
              <a:rPr lang="en-US" sz="2800" i="1" dirty="0">
                <a:latin typeface="Times New Roman"/>
                <a:cs typeface="Times New Roman"/>
              </a:rPr>
              <a:t>b</a:t>
            </a:r>
            <a:r>
              <a:rPr lang="en-US" sz="2800" i="1" baseline="30000" dirty="0">
                <a:latin typeface="Times New Roman"/>
                <a:cs typeface="Times New Roman"/>
              </a:rPr>
              <a:t>n</a:t>
            </a:r>
            <a:r>
              <a:rPr lang="en-US" sz="2800" baseline="30000" dirty="0" smtClean="0">
                <a:latin typeface="Times New Roman"/>
                <a:cs typeface="Times New Roman"/>
              </a:rPr>
              <a:t>+1</a:t>
            </a:r>
            <a:r>
              <a:rPr lang="en-US" sz="2800" dirty="0" smtClean="0">
                <a:latin typeface="Times New Roman"/>
                <a:cs typeface="Times New Roman"/>
              </a:rPr>
              <a:t> : </a:t>
            </a:r>
            <a:r>
              <a:rPr lang="en-US" sz="2800" i="1" dirty="0">
                <a:latin typeface="Times New Roman"/>
                <a:cs typeface="Times New Roman"/>
              </a:rPr>
              <a:t>n</a:t>
            </a:r>
            <a:r>
              <a:rPr lang="en-US" sz="2800" dirty="0" smtClean="0">
                <a:latin typeface="Times New Roman"/>
                <a:cs typeface="Times New Roman"/>
              </a:rPr>
              <a:t> ≥ 0}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585" y="4878614"/>
            <a:ext cx="1899863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  <a:cs typeface="Times New Roman"/>
              </a:rPr>
              <a:t>    Or:</a:t>
            </a:r>
          </a:p>
          <a:p>
            <a:r>
              <a:rPr lang="en-US" sz="2800" i="1" dirty="0" smtClean="0">
                <a:latin typeface="Times New Roman"/>
                <a:cs typeface="Times New Roman"/>
              </a:rPr>
              <a:t>S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2800" i="1" dirty="0" err="1">
                <a:latin typeface="Times New Roman"/>
                <a:cs typeface="Times New Roman"/>
                <a:sym typeface="Wingdings"/>
              </a:rPr>
              <a:t>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  <a:p>
            <a:r>
              <a:rPr lang="en-US" sz="2800" i="1" dirty="0" smtClean="0">
                <a:latin typeface="Times New Roman"/>
                <a:cs typeface="Times New Roman"/>
                <a:sym typeface="Wingdings"/>
              </a:rPr>
              <a:t>A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  </a:t>
            </a:r>
            <a:r>
              <a:rPr lang="en-US" sz="2800" i="1" dirty="0" err="1" smtClean="0">
                <a:latin typeface="Times New Roman"/>
                <a:cs typeface="Times New Roman"/>
                <a:sym typeface="Wingdings"/>
              </a:rPr>
              <a:t>aAb</a:t>
            </a:r>
            <a:r>
              <a:rPr lang="en-US" sz="2800" i="1" dirty="0" err="1">
                <a:latin typeface="Times New Roman"/>
                <a:cs typeface="Times New Roman"/>
                <a:sym typeface="Wingdings"/>
              </a:rPr>
              <a:t>|</a:t>
            </a:r>
            <a:r>
              <a:rPr lang="en-US" sz="2800" i="1" dirty="0" err="1" smtClean="0">
                <a:latin typeface="Times New Roman"/>
                <a:cs typeface="Times New Roman"/>
                <a:sym typeface="Wingdings"/>
              </a:rPr>
              <a:t>λ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835110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grammars are </a:t>
            </a:r>
            <a:r>
              <a:rPr lang="en-US" dirty="0" smtClean="0">
                <a:solidFill>
                  <a:srgbClr val="B23C00"/>
                </a:solidFill>
              </a:rPr>
              <a:t>equivalent</a:t>
            </a:r>
            <a:r>
              <a:rPr lang="en-US" dirty="0" smtClean="0"/>
              <a:t> if they both generate the same language: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It is not always easy to discover whether or not two grammars are equivalent.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83293" y="2423171"/>
            <a:ext cx="2301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(</a:t>
            </a:r>
            <a:r>
              <a:rPr lang="en-US" sz="2800" i="1" dirty="0" smtClean="0">
                <a:latin typeface="Times New Roman"/>
                <a:cs typeface="Times New Roman"/>
              </a:rPr>
              <a:t>G</a:t>
            </a:r>
            <a:r>
              <a:rPr lang="en-US" sz="2800" baseline="-25000" dirty="0" smtClean="0">
                <a:latin typeface="Times New Roman"/>
                <a:cs typeface="Times New Roman"/>
              </a:rPr>
              <a:t>1</a:t>
            </a:r>
            <a:r>
              <a:rPr lang="en-US" sz="2800" dirty="0" smtClean="0">
                <a:latin typeface="Times New Roman"/>
                <a:cs typeface="Times New Roman"/>
              </a:rPr>
              <a:t>) = </a:t>
            </a:r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(</a:t>
            </a:r>
            <a:r>
              <a:rPr lang="en-US" sz="2800" i="1" dirty="0" smtClean="0">
                <a:latin typeface="Times New Roman"/>
                <a:cs typeface="Times New Roman"/>
              </a:rPr>
              <a:t>G</a:t>
            </a:r>
            <a:r>
              <a:rPr lang="en-US" sz="2800" baseline="-25000" dirty="0" smtClean="0">
                <a:latin typeface="Times New Roman"/>
                <a:cs typeface="Times New Roman"/>
              </a:rPr>
              <a:t>2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62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3767"/>
            <a:ext cx="8229600" cy="5109842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B23C00"/>
                </a:solidFill>
              </a:rPr>
              <a:t>automaton</a:t>
            </a:r>
            <a:r>
              <a:rPr lang="en-US" dirty="0" smtClean="0"/>
              <a:t> is an abstract model </a:t>
            </a:r>
            <a:br>
              <a:rPr lang="en-US" dirty="0" smtClean="0"/>
            </a:br>
            <a:r>
              <a:rPr lang="en-US" dirty="0" smtClean="0"/>
              <a:t>of a digital computer.</a:t>
            </a:r>
          </a:p>
          <a:p>
            <a:pPr lvl="1"/>
            <a:r>
              <a:rPr lang="en-US" dirty="0" smtClean="0"/>
              <a:t>Plural: </a:t>
            </a:r>
            <a:r>
              <a:rPr lang="en-US" dirty="0" smtClean="0">
                <a:solidFill>
                  <a:srgbClr val="B23C00"/>
                </a:solidFill>
              </a:rPr>
              <a:t>automata</a:t>
            </a:r>
          </a:p>
          <a:p>
            <a:pPr lvl="5"/>
            <a:endParaRPr lang="en-US" dirty="0" smtClean="0">
              <a:solidFill>
                <a:srgbClr val="B23C00"/>
              </a:solidFill>
            </a:endParaRPr>
          </a:p>
          <a:p>
            <a:r>
              <a:rPr lang="en-US" dirty="0" smtClean="0"/>
              <a:t>It can read symbols from an input “file”.</a:t>
            </a:r>
          </a:p>
          <a:p>
            <a:pPr lvl="1"/>
            <a:r>
              <a:rPr lang="en-US" dirty="0" smtClean="0"/>
              <a:t>A string of symbols from an alphabet.</a:t>
            </a:r>
          </a:p>
          <a:p>
            <a:pPr lvl="1"/>
            <a:r>
              <a:rPr lang="en-US" dirty="0" smtClean="0"/>
              <a:t>It can read the file only from left to right,</a:t>
            </a:r>
            <a:br>
              <a:rPr lang="en-US" dirty="0" smtClean="0"/>
            </a:br>
            <a:r>
              <a:rPr lang="en-US" dirty="0" smtClean="0"/>
              <a:t>one symbol at a time.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can produce output.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Automata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3767"/>
            <a:ext cx="8229600" cy="3006745"/>
          </a:xfrm>
        </p:spPr>
        <p:txBody>
          <a:bodyPr/>
          <a:lstStyle/>
          <a:p>
            <a:r>
              <a:rPr lang="en-US" dirty="0" smtClean="0"/>
              <a:t>It has a limited amount of </a:t>
            </a:r>
            <a:br>
              <a:rPr lang="en-US" dirty="0" smtClean="0"/>
            </a:br>
            <a:r>
              <a:rPr lang="en-US" dirty="0" smtClean="0"/>
              <a:t>temporary storage.</a:t>
            </a:r>
          </a:p>
          <a:p>
            <a:pPr lvl="1"/>
            <a:r>
              <a:rPr lang="en-US" dirty="0" smtClean="0"/>
              <a:t>Each storage cell can hold one symbol.</a:t>
            </a:r>
          </a:p>
          <a:p>
            <a:pPr lvl="1"/>
            <a:r>
              <a:rPr lang="en-US" dirty="0" smtClean="0"/>
              <a:t>The automaton can read and change the contents of the storage cells.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has a control unit.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2" descr="Macintosh HD:Applications:Microsoft Office 2004:Office:PPT_IB_SupportFiles:Images:15529_CH01_FIG01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244" y="3114063"/>
            <a:ext cx="4346424" cy="2875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00780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243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Unit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control unit can be in any one of a finite number of </a:t>
            </a:r>
            <a:r>
              <a:rPr lang="en-US" dirty="0" smtClean="0">
                <a:solidFill>
                  <a:srgbClr val="B23C00"/>
                </a:solidFill>
              </a:rPr>
              <a:t>internal states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At any given moment:</a:t>
            </a:r>
          </a:p>
          <a:p>
            <a:pPr lvl="1"/>
            <a:r>
              <a:rPr lang="en-US" dirty="0" smtClean="0"/>
              <a:t>The control unit is in some internal state.</a:t>
            </a:r>
          </a:p>
          <a:p>
            <a:pPr lvl="1"/>
            <a:r>
              <a:rPr lang="en-US" dirty="0" smtClean="0"/>
              <a:t>The input mechanism is scanning </a:t>
            </a:r>
            <a:br>
              <a:rPr lang="en-US" dirty="0" smtClean="0"/>
            </a:br>
            <a:r>
              <a:rPr lang="en-US" dirty="0" smtClean="0"/>
              <a:t>a particular symbol from the input.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automaton operates in discrete time steps.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control unit’s next internal state is determined by the </a:t>
            </a:r>
            <a:r>
              <a:rPr lang="en-US" dirty="0" smtClean="0">
                <a:solidFill>
                  <a:srgbClr val="B23C00"/>
                </a:solidFill>
              </a:rPr>
              <a:t>transition function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27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31741</TotalTime>
  <Words>1593</Words>
  <Application>Microsoft Macintosh PowerPoint</Application>
  <PresentationFormat>On-screen Show (4:3)</PresentationFormat>
  <Paragraphs>426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Quadrant</vt:lpstr>
      <vt:lpstr>Equation</vt:lpstr>
      <vt:lpstr>CS 154 Formal Languages and Computability February 4 Class Meeting</vt:lpstr>
      <vt:lpstr>Did We Understand …</vt:lpstr>
      <vt:lpstr>Grammars</vt:lpstr>
      <vt:lpstr>Grammar Examples</vt:lpstr>
      <vt:lpstr>Grammar Examples, cont’d</vt:lpstr>
      <vt:lpstr>Equivalent Grammars</vt:lpstr>
      <vt:lpstr>Automata</vt:lpstr>
      <vt:lpstr>Automata, cont’d</vt:lpstr>
      <vt:lpstr>Control Unit</vt:lpstr>
      <vt:lpstr>Transition Function</vt:lpstr>
      <vt:lpstr>Automaton Configuration</vt:lpstr>
      <vt:lpstr>Acceptors and Transducers</vt:lpstr>
      <vt:lpstr>Deterministic vs. Nondeterministic</vt:lpstr>
      <vt:lpstr>Deterministic Acceptors</vt:lpstr>
      <vt:lpstr>DFA Operation</vt:lpstr>
      <vt:lpstr>DFA Operation, cont’d</vt:lpstr>
      <vt:lpstr>Transition Graph Example</vt:lpstr>
      <vt:lpstr>DFA Operation, cont’d</vt:lpstr>
      <vt:lpstr>Transition Graph Example, cont’d</vt:lpstr>
      <vt:lpstr>Extended Transition Function</vt:lpstr>
      <vt:lpstr>State Transition Matrix</vt:lpstr>
      <vt:lpstr>A Practical Application</vt:lpstr>
      <vt:lpstr>A Practical Application, cont’d</vt:lpstr>
      <vt:lpstr>A Practical Application, cont’d</vt:lpstr>
      <vt:lpstr>A Practical Application, cont’d</vt:lpstr>
      <vt:lpstr>A Practical Application, cont’d</vt:lpstr>
      <vt:lpstr>A Practical Application, cont’d</vt:lpstr>
      <vt:lpstr>Languages and DFAs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433</cp:revision>
  <cp:lastPrinted>2016-02-01T05:08:29Z</cp:lastPrinted>
  <dcterms:created xsi:type="dcterms:W3CDTF">2008-01-12T03:52:55Z</dcterms:created>
  <dcterms:modified xsi:type="dcterms:W3CDTF">2016-02-09T02:56:42Z</dcterms:modified>
  <cp:category/>
</cp:coreProperties>
</file>