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26"/>
  </p:notesMasterIdLst>
  <p:handoutMasterIdLst>
    <p:handoutMasterId r:id="rId27"/>
  </p:handoutMasterIdLst>
  <p:sldIdLst>
    <p:sldId id="256" r:id="rId2"/>
    <p:sldId id="354" r:id="rId3"/>
    <p:sldId id="355" r:id="rId4"/>
    <p:sldId id="281" r:id="rId5"/>
    <p:sldId id="356" r:id="rId6"/>
    <p:sldId id="326" r:id="rId7"/>
    <p:sldId id="327" r:id="rId8"/>
    <p:sldId id="328" r:id="rId9"/>
    <p:sldId id="329" r:id="rId10"/>
    <p:sldId id="330" r:id="rId11"/>
    <p:sldId id="331" r:id="rId12"/>
    <p:sldId id="332" r:id="rId13"/>
    <p:sldId id="333" r:id="rId14"/>
    <p:sldId id="334" r:id="rId15"/>
    <p:sldId id="335" r:id="rId16"/>
    <p:sldId id="336" r:id="rId17"/>
    <p:sldId id="337" r:id="rId18"/>
    <p:sldId id="338" r:id="rId19"/>
    <p:sldId id="339" r:id="rId20"/>
    <p:sldId id="341" r:id="rId21"/>
    <p:sldId id="340" r:id="rId22"/>
    <p:sldId id="344" r:id="rId23"/>
    <p:sldId id="345" r:id="rId24"/>
    <p:sldId id="343" r:id="rId2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8F0000"/>
    <a:srgbClr val="008000"/>
    <a:srgbClr val="D7FFFF"/>
    <a:srgbClr val="945200"/>
    <a:srgbClr val="FF9300"/>
    <a:srgbClr val="CC99FF"/>
    <a:srgbClr val="D883FF"/>
    <a:srgbClr val="DEF0F2"/>
    <a:srgbClr val="B23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267" autoAdjust="0"/>
    <p:restoredTop sz="95130" autoAdjust="0"/>
  </p:normalViewPr>
  <p:slideViewPr>
    <p:cSldViewPr>
      <p:cViewPr varScale="1">
        <p:scale>
          <a:sx n="165" d="100"/>
          <a:sy n="165" d="100"/>
        </p:scale>
        <p:origin x="208" y="7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BEC4D-AF1D-B244-858F-FC7BB69AC3F2}" type="datetimeFigureOut">
              <a:rPr lang="en-US" smtClean="0"/>
              <a:t>11/14/24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7C8AE-DEBD-E641-93E8-ED065F7FB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049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5E68D8E-92B9-6647-9C13-3186C5B514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3527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sz="1000" b="1"/>
            </a:lvl1pPr>
          </a:lstStyle>
          <a:p>
            <a:fld id="{91E6F249-8D10-7240-A07E-F66CEC252905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FDA5FC-E46B-9C44-BC74-948B74CFAE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675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11163"/>
            <a:ext cx="2057400" cy="57197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1163"/>
            <a:ext cx="6019800" cy="57197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E3472-7C7E-B14E-BFC5-D45A5C34A3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8907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SJSU Dept. of Computer Science Fall 2013: November 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CS 153: Concepts of Compiler Design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A1FF9BF-493F-A349-9A36-7EED15245DC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408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D62B2D-F854-104A-9535-9A504E5923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4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D3FEEA-E4EA-8B48-84AC-27AA886F7D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908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F6CE3A-7281-7642-9900-6E16427813B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862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CDA5C-119F-CC4B-9649-ABA59C0C10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635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0CE1F-3703-B242-8AD0-B0AC82B28E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02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1431D7-A35E-FE4C-978D-A4C1DB31A3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584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074743-FE56-7945-B44C-593C2BC7280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686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885C50-577F-4141-9922-FD2248DB00C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552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46682" y="6248400"/>
            <a:ext cx="640118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F516B7F-12E3-114E-9B55-66756E9F7A1D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sp>
        <p:nvSpPr>
          <p:cNvPr id="14" name="TextBox 13"/>
          <p:cNvSpPr txBox="1"/>
          <p:nvPr userDrawn="1"/>
        </p:nvSpPr>
        <p:spPr>
          <a:xfrm>
            <a:off x="914440" y="6263609"/>
            <a:ext cx="15744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Science Dept.</a:t>
            </a:r>
          </a:p>
          <a:p>
            <a:r>
              <a:rPr lang="en-US" sz="1000" baseline="0" dirty="0"/>
              <a:t>Fall 2024: November 14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3540637" y="6263609"/>
            <a:ext cx="23407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CS 153: Concepts of Compiler </a:t>
            </a:r>
            <a:r>
              <a:rPr lang="en-US" sz="1000" baseline="0" dirty="0"/>
              <a:t>Design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  <p:pic>
        <p:nvPicPr>
          <p:cNvPr id="2" name="Picture 1" descr="A group of blue and yellow dots&#10;&#10;Description automatically generated">
            <a:extLst>
              <a:ext uri="{FF2B5EF4-FFF2-40B4-BE49-F238E27FC236}">
                <a16:creationId xmlns:a16="http://schemas.microsoft.com/office/drawing/2014/main" id="{0D8ED16A-3F73-C57E-7DBF-8939CBE985CF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457200" y="6272792"/>
            <a:ext cx="457240" cy="39332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153</a:t>
            </a:r>
            <a:br>
              <a:rPr lang="en-US" sz="3200" dirty="0"/>
            </a:br>
            <a:r>
              <a:rPr lang="en-US" sz="3200" dirty="0"/>
              <a:t>Concepts of Compiler Design</a:t>
            </a:r>
            <a:br>
              <a:rPr lang="en-US" sz="3600" dirty="0"/>
            </a:br>
            <a:r>
              <a:rPr lang="en-US" sz="2400" dirty="0"/>
              <a:t>November 15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Fall 2024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E6F249-8D10-7240-A07E-F66CEC252905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3" name="Picture 2" descr="A group of blue and yellow dots&#10;&#10;Description automatically generated">
            <a:extLst>
              <a:ext uri="{FF2B5EF4-FFF2-40B4-BE49-F238E27FC236}">
                <a16:creationId xmlns:a16="http://schemas.microsoft.com/office/drawing/2014/main" id="{D3778781-1CBD-AF1B-0CAC-5A8E0784F8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40" y="4606925"/>
            <a:ext cx="1181100" cy="1016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132CF-72B3-114E-8F18-F5091C8ED3C7}" type="slidenum">
              <a:rPr lang="en-US"/>
              <a:pPr/>
              <a:t>10</a:t>
            </a:fld>
            <a:endParaRPr lang="en-US"/>
          </a:p>
        </p:txBody>
      </p:sp>
      <p:sp>
        <p:nvSpPr>
          <p:cNvPr id="636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Top-Down Parsers</a:t>
            </a:r>
          </a:p>
        </p:txBody>
      </p:sp>
      <p:sp>
        <p:nvSpPr>
          <p:cNvPr id="636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76800"/>
          </a:xfrm>
        </p:spPr>
        <p:txBody>
          <a:bodyPr/>
          <a:lstStyle/>
          <a:p>
            <a:r>
              <a:rPr lang="en-US" dirty="0"/>
              <a:t>The parser we hand-wrote for the Pascal interpreter and the parser that ANTLR</a:t>
            </a:r>
            <a:br>
              <a:rPr lang="en-US" dirty="0"/>
            </a:br>
            <a:r>
              <a:rPr lang="en-US" dirty="0"/>
              <a:t>generates are top-down.</a:t>
            </a:r>
          </a:p>
          <a:p>
            <a:pPr lvl="4"/>
            <a:endParaRPr lang="en-US" dirty="0"/>
          </a:p>
          <a:p>
            <a:r>
              <a:rPr lang="en-US" dirty="0"/>
              <a:t>Start with the topmost nonterminal grammar symbol such as </a:t>
            </a:r>
            <a:r>
              <a:rPr lang="en-US" dirty="0">
                <a:solidFill>
                  <a:srgbClr val="0033CC"/>
                </a:solidFill>
              </a:rPr>
              <a:t>&lt;PROGRAM&gt;</a:t>
            </a:r>
            <a:r>
              <a:rPr lang="en-US" dirty="0"/>
              <a:t> and work your way down recursively.</a:t>
            </a:r>
          </a:p>
          <a:p>
            <a:pPr lvl="4"/>
            <a:endParaRPr lang="en-US" dirty="0"/>
          </a:p>
          <a:p>
            <a:pPr lvl="1"/>
            <a:r>
              <a:rPr lang="en-US" dirty="0">
                <a:solidFill>
                  <a:srgbClr val="B23C00"/>
                </a:solidFill>
              </a:rPr>
              <a:t>Top-down recursive-descent parser</a:t>
            </a:r>
          </a:p>
          <a:p>
            <a:pPr lvl="1"/>
            <a:r>
              <a:rPr lang="en-US" dirty="0"/>
              <a:t>Easy to understand and write, </a:t>
            </a:r>
            <a:br>
              <a:rPr lang="en-US" dirty="0"/>
            </a:br>
            <a:r>
              <a:rPr lang="en-US" dirty="0"/>
              <a:t>but are generally BIG and slow.</a:t>
            </a:r>
          </a:p>
        </p:txBody>
      </p:sp>
    </p:spTree>
    <p:extLst>
      <p:ext uri="{BB962C8B-B14F-4D97-AF65-F5344CB8AC3E}">
        <p14:creationId xmlns:p14="http://schemas.microsoft.com/office/powerpoint/2010/main" val="34253121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AB7D5-1249-6E4D-AB89-9D4862F92D0B}" type="slidenum">
              <a:rPr lang="en-US"/>
              <a:pPr/>
              <a:t>11</a:t>
            </a:fld>
            <a:endParaRPr lang="en-US"/>
          </a:p>
        </p:txBody>
      </p:sp>
      <p:sp>
        <p:nvSpPr>
          <p:cNvPr id="66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Top-Down Parsers</a:t>
            </a:r>
            <a:r>
              <a:rPr lang="en-US" i="1" dirty="0"/>
              <a:t>, cont</a:t>
            </a:r>
            <a:r>
              <a:rPr lang="en-US" i="1" dirty="0">
                <a:latin typeface="Arial"/>
              </a:rPr>
              <a:t>’</a:t>
            </a:r>
            <a:r>
              <a:rPr lang="en-US" i="1" dirty="0"/>
              <a:t>d</a:t>
            </a:r>
          </a:p>
        </p:txBody>
      </p:sp>
      <p:sp>
        <p:nvSpPr>
          <p:cNvPr id="66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4464"/>
            <a:ext cx="8229600" cy="5029145"/>
          </a:xfrm>
        </p:spPr>
        <p:txBody>
          <a:bodyPr/>
          <a:lstStyle/>
          <a:p>
            <a:r>
              <a:rPr lang="en-US" dirty="0"/>
              <a:t>For each production (grammar) rule, the parser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expects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to see tokens from the source program that match its rule.</a:t>
            </a:r>
          </a:p>
          <a:p>
            <a:pPr lvl="1"/>
            <a:r>
              <a:rPr lang="en-US" dirty="0"/>
              <a:t>Example: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IF</a:t>
            </a:r>
            <a:r>
              <a:rPr lang="en-US" dirty="0"/>
              <a:t> ...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THEN</a:t>
            </a:r>
            <a:r>
              <a:rPr lang="en-US" dirty="0"/>
              <a:t> ...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ELSE</a:t>
            </a:r>
          </a:p>
          <a:p>
            <a:pPr lvl="5"/>
            <a:endParaRPr lang="en-US" b="1" dirty="0">
              <a:solidFill>
                <a:srgbClr val="0033CC"/>
              </a:solidFill>
              <a:latin typeface="Courier New" charset="0"/>
            </a:endParaRPr>
          </a:p>
          <a:p>
            <a:r>
              <a:rPr lang="en-US" dirty="0"/>
              <a:t>A parser recursively relies on other production rules for parts of a statement.</a:t>
            </a:r>
          </a:p>
          <a:p>
            <a:pPr lvl="1"/>
            <a:r>
              <a:rPr lang="en-US" dirty="0"/>
              <a:t>Example: To parse an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dirty="0"/>
              <a:t> statement, the parser relies on the rules for expression and statement.</a:t>
            </a:r>
          </a:p>
          <a:p>
            <a:pPr lvl="1"/>
            <a:r>
              <a:rPr lang="en-US" dirty="0"/>
              <a:t>The parser </a:t>
            </a:r>
            <a:r>
              <a:rPr lang="en-US" u="sng" dirty="0"/>
              <a:t>consume tokens </a:t>
            </a:r>
            <a:br>
              <a:rPr lang="en-US" dirty="0"/>
            </a:br>
            <a:r>
              <a:rPr lang="en-US" dirty="0"/>
              <a:t>that match the production rules.</a:t>
            </a:r>
          </a:p>
        </p:txBody>
      </p:sp>
    </p:spTree>
    <p:extLst>
      <p:ext uri="{BB962C8B-B14F-4D97-AF65-F5344CB8AC3E}">
        <p14:creationId xmlns:p14="http://schemas.microsoft.com/office/powerpoint/2010/main" val="31081415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AB7D5-1249-6E4D-AB89-9D4862F92D0B}" type="slidenum">
              <a:rPr lang="en-US"/>
              <a:pPr/>
              <a:t>12</a:t>
            </a:fld>
            <a:endParaRPr lang="en-US"/>
          </a:p>
        </p:txBody>
      </p:sp>
      <p:sp>
        <p:nvSpPr>
          <p:cNvPr id="66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Top-Down Parsers</a:t>
            </a:r>
            <a:r>
              <a:rPr lang="en-US" i="1" dirty="0"/>
              <a:t>, cont</a:t>
            </a:r>
            <a:r>
              <a:rPr lang="en-US" i="1" dirty="0">
                <a:latin typeface="Arial"/>
              </a:rPr>
              <a:t>’</a:t>
            </a:r>
            <a:r>
              <a:rPr lang="en-US" i="1" dirty="0"/>
              <a:t>d</a:t>
            </a:r>
          </a:p>
        </p:txBody>
      </p:sp>
      <p:sp>
        <p:nvSpPr>
          <p:cNvPr id="66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parse is successful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if it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s able to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derive the input string </a:t>
            </a:r>
            <a:br>
              <a:rPr lang="en-US" dirty="0">
                <a:solidFill>
                  <a:srgbClr val="B23C00"/>
                </a:solidFill>
              </a:rPr>
            </a:br>
            <a:r>
              <a:rPr lang="en-US" dirty="0"/>
              <a:t>(i.e., the source program) </a:t>
            </a:r>
            <a:br>
              <a:rPr lang="en-US" dirty="0"/>
            </a:br>
            <a:r>
              <a:rPr lang="en-US" dirty="0"/>
              <a:t>from the production rules.</a:t>
            </a:r>
          </a:p>
          <a:p>
            <a:pPr lvl="4"/>
            <a:endParaRPr lang="en-US" dirty="0"/>
          </a:p>
          <a:p>
            <a:r>
              <a:rPr lang="en-US" dirty="0"/>
              <a:t>All the tokens match the production rules </a:t>
            </a:r>
            <a:br>
              <a:rPr lang="en-US" dirty="0"/>
            </a:br>
            <a:r>
              <a:rPr lang="en-US" dirty="0"/>
              <a:t>and are consumed.</a:t>
            </a:r>
          </a:p>
        </p:txBody>
      </p:sp>
    </p:spTree>
    <p:extLst>
      <p:ext uri="{BB962C8B-B14F-4D97-AF65-F5344CB8AC3E}">
        <p14:creationId xmlns:p14="http://schemas.microsoft.com/office/powerpoint/2010/main" val="22273470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AC011-9A9A-D547-8137-96226E4462BC}" type="slidenum">
              <a:rPr lang="en-US"/>
              <a:pPr/>
              <a:t>13</a:t>
            </a:fld>
            <a:endParaRPr lang="en-US"/>
          </a:p>
        </p:txBody>
      </p:sp>
      <p:sp>
        <p:nvSpPr>
          <p:cNvPr id="638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Bottom-Up Parsers</a:t>
            </a:r>
            <a:endParaRPr lang="en-US" i="1"/>
          </a:p>
        </p:txBody>
      </p:sp>
      <p:sp>
        <p:nvSpPr>
          <p:cNvPr id="638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popular type of bottom-up parser is the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shift-reduce parser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A bottom-up parser starts with the </a:t>
            </a:r>
            <a:br>
              <a:rPr lang="en-US" dirty="0"/>
            </a:br>
            <a:r>
              <a:rPr lang="en-US" dirty="0"/>
              <a:t>input tokens from the source program.</a:t>
            </a:r>
          </a:p>
          <a:p>
            <a:pPr lvl="4"/>
            <a:endParaRPr lang="en-US" dirty="0"/>
          </a:p>
          <a:p>
            <a:r>
              <a:rPr lang="en-US" dirty="0"/>
              <a:t>A shift-reduce parser uses a </a:t>
            </a:r>
            <a:r>
              <a:rPr lang="en-US" u="sng" dirty="0"/>
              <a:t>parse stack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stack starts out empty.</a:t>
            </a:r>
          </a:p>
          <a:p>
            <a:pPr lvl="1"/>
            <a:r>
              <a:rPr lang="en-US" dirty="0"/>
              <a:t>The parser </a:t>
            </a:r>
            <a:r>
              <a:rPr lang="en-US" dirty="0">
                <a:solidFill>
                  <a:schemeClr val="folHlink"/>
                </a:solidFill>
              </a:rPr>
              <a:t>shifts</a:t>
            </a:r>
            <a:r>
              <a:rPr lang="en-US" dirty="0"/>
              <a:t> (pushes) </a:t>
            </a:r>
            <a:br>
              <a:rPr lang="en-US" dirty="0"/>
            </a:br>
            <a:r>
              <a:rPr lang="en-US" dirty="0"/>
              <a:t>each input token (terminal symbol) </a:t>
            </a:r>
            <a:br>
              <a:rPr lang="en-US" dirty="0"/>
            </a:br>
            <a:r>
              <a:rPr lang="en-US" dirty="0"/>
              <a:t>from the scanner onto the stack.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76462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8FD0B-655D-3849-8476-D0D5B8A430E4}" type="slidenum">
              <a:rPr lang="en-US"/>
              <a:pPr/>
              <a:t>14</a:t>
            </a:fld>
            <a:endParaRPr lang="en-US"/>
          </a:p>
        </p:txBody>
      </p:sp>
      <p:sp>
        <p:nvSpPr>
          <p:cNvPr id="65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Bottom-Up Parsers, </a:t>
            </a:r>
            <a:r>
              <a:rPr lang="en-US" i="1" dirty="0"/>
              <a:t>cont</a:t>
            </a:r>
            <a:r>
              <a:rPr lang="en-US" i="1" dirty="0">
                <a:latin typeface="Arial"/>
              </a:rPr>
              <a:t>’</a:t>
            </a:r>
            <a:r>
              <a:rPr lang="en-US" i="1" dirty="0"/>
              <a:t>d</a:t>
            </a:r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688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When what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s on top of the parse stack matches the </a:t>
            </a:r>
            <a:r>
              <a:rPr lang="en-US" u="sng" dirty="0"/>
              <a:t>longest right side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of a production rule: 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The parser pops off the matching symbols </a:t>
            </a:r>
            <a:br>
              <a:rPr lang="en-US" dirty="0"/>
            </a:br>
            <a:r>
              <a:rPr lang="en-US" dirty="0"/>
              <a:t>and …</a:t>
            </a:r>
          </a:p>
          <a:p>
            <a:pPr lvl="6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…</a:t>
            </a:r>
            <a:r>
              <a:rPr lang="en-US" dirty="0">
                <a:solidFill>
                  <a:schemeClr val="folHlink"/>
                </a:solidFill>
              </a:rPr>
              <a:t> reduces</a:t>
            </a:r>
            <a:r>
              <a:rPr lang="en-US" dirty="0"/>
              <a:t> (replaces) them with the </a:t>
            </a:r>
            <a:r>
              <a:rPr lang="en-US" dirty="0">
                <a:solidFill>
                  <a:srgbClr val="008000"/>
                </a:solidFill>
              </a:rPr>
              <a:t>nonterminal</a:t>
            </a:r>
            <a:r>
              <a:rPr lang="en-US" dirty="0"/>
              <a:t> symbol at the left side of the matching rule.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Example: </a:t>
            </a:r>
            <a:r>
              <a:rPr lang="en-US" dirty="0">
                <a:solidFill>
                  <a:srgbClr val="008000"/>
                </a:solidFill>
              </a:rPr>
              <a:t>&lt;term&gt;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::=</a:t>
            </a:r>
            <a:r>
              <a:rPr lang="en-US" dirty="0">
                <a:solidFill>
                  <a:srgbClr val="0033CC"/>
                </a:solidFill>
              </a:rPr>
              <a:t> &lt;factor&gt; * &lt;factor&gt;</a:t>
            </a:r>
          </a:p>
          <a:p>
            <a:pPr lvl="4">
              <a:lnSpc>
                <a:spcPct val="90000"/>
              </a:lnSpc>
            </a:pPr>
            <a:endParaRPr lang="en-US" dirty="0">
              <a:solidFill>
                <a:srgbClr val="0033CC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If </a:t>
            </a:r>
            <a:r>
              <a:rPr lang="en-US" dirty="0">
                <a:solidFill>
                  <a:srgbClr val="0033CC"/>
                </a:solidFill>
              </a:rPr>
              <a:t>&lt;factor&gt; * &lt;factor&gt;</a:t>
            </a:r>
            <a:r>
              <a:rPr lang="en-US" dirty="0"/>
              <a:t> is on top of the parse stack ...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... pop off </a:t>
            </a:r>
            <a:r>
              <a:rPr lang="en-US" dirty="0">
                <a:solidFill>
                  <a:srgbClr val="0033CC"/>
                </a:solidFill>
              </a:rPr>
              <a:t>&lt;factor&gt; * &lt;factor&gt;</a:t>
            </a:r>
            <a:r>
              <a:rPr lang="en-US" dirty="0"/>
              <a:t> and push </a:t>
            </a:r>
            <a:r>
              <a:rPr lang="en-US" dirty="0">
                <a:solidFill>
                  <a:srgbClr val="008000"/>
                </a:solidFill>
              </a:rPr>
              <a:t>&lt;term&gt;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back onto the stack.</a:t>
            </a:r>
            <a:endParaRPr lang="en-US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773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5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5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7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57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8FD0B-655D-3849-8476-D0D5B8A430E4}" type="slidenum">
              <a:rPr lang="en-US"/>
              <a:pPr/>
              <a:t>15</a:t>
            </a:fld>
            <a:endParaRPr lang="en-US"/>
          </a:p>
        </p:txBody>
      </p:sp>
      <p:sp>
        <p:nvSpPr>
          <p:cNvPr id="65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Bottom-Up Parsers, </a:t>
            </a:r>
            <a:r>
              <a:rPr lang="en-US" i="1" dirty="0"/>
              <a:t>cont</a:t>
            </a:r>
            <a:r>
              <a:rPr lang="en-US" i="1" dirty="0">
                <a:latin typeface="Arial"/>
              </a:rPr>
              <a:t>’</a:t>
            </a:r>
            <a:r>
              <a:rPr lang="en-US" i="1" dirty="0"/>
              <a:t>d</a:t>
            </a:r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688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Repeat until the parse stack is reduced </a:t>
            </a:r>
            <a:br>
              <a:rPr lang="en-US" dirty="0"/>
            </a:br>
            <a:r>
              <a:rPr lang="en-US" dirty="0"/>
              <a:t>to the topmost nonterminal symbol.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Example: </a:t>
            </a:r>
            <a:r>
              <a:rPr lang="en-US" dirty="0">
                <a:solidFill>
                  <a:srgbClr val="0033CC"/>
                </a:solidFill>
              </a:rPr>
              <a:t>&lt;PROGRAM</a:t>
            </a:r>
            <a:r>
              <a:rPr lang="en-US" dirty="0"/>
              <a:t>&gt;</a:t>
            </a:r>
          </a:p>
          <a:p>
            <a:pPr lvl="6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Then parser can </a:t>
            </a:r>
            <a:r>
              <a:rPr lang="en-US" dirty="0">
                <a:solidFill>
                  <a:srgbClr val="B23C00"/>
                </a:solidFill>
              </a:rPr>
              <a:t>accept </a:t>
            </a:r>
            <a:r>
              <a:rPr lang="en-US" dirty="0"/>
              <a:t>the input source </a:t>
            </a:r>
            <a:br>
              <a:rPr lang="en-US" dirty="0"/>
            </a:br>
            <a:r>
              <a:rPr lang="en-US" dirty="0"/>
              <a:t>as being syntactically correct.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 parse was successful!</a:t>
            </a:r>
          </a:p>
        </p:txBody>
      </p:sp>
    </p:spTree>
    <p:extLst>
      <p:ext uri="{BB962C8B-B14F-4D97-AF65-F5344CB8AC3E}">
        <p14:creationId xmlns:p14="http://schemas.microsoft.com/office/powerpoint/2010/main" val="33147441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B7F20-354C-9343-8EE7-A6B1C572DE8E}" type="slidenum">
              <a:rPr lang="en-US"/>
              <a:pPr/>
              <a:t>16</a:t>
            </a:fld>
            <a:endParaRPr lang="en-US" dirty="0"/>
          </a:p>
        </p:txBody>
      </p:sp>
      <p:sp>
        <p:nvSpPr>
          <p:cNvPr id="640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Shift-Reduce Parsing</a:t>
            </a:r>
          </a:p>
        </p:txBody>
      </p:sp>
      <p:sp>
        <p:nvSpPr>
          <p:cNvPr id="6400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4389438" cy="1219200"/>
          </a:xfrm>
        </p:spPr>
        <p:txBody>
          <a:bodyPr/>
          <a:lstStyle/>
          <a:p>
            <a:r>
              <a:rPr lang="en-US"/>
              <a:t>Parse the expression </a:t>
            </a:r>
            <a:br>
              <a:rPr lang="en-US"/>
            </a:br>
            <a:r>
              <a:rPr lang="en-US" b="1">
                <a:solidFill>
                  <a:srgbClr val="0033CC"/>
                </a:solidFill>
                <a:latin typeface="Courier New" charset="0"/>
              </a:rPr>
              <a:t>a + b*c</a:t>
            </a:r>
            <a:r>
              <a:rPr lang="en-US" b="1">
                <a:latin typeface="Courier New" charset="0"/>
              </a:rPr>
              <a:t> </a:t>
            </a:r>
            <a:r>
              <a:rPr lang="en-US"/>
              <a:t>given the production rules:</a:t>
            </a:r>
          </a:p>
        </p:txBody>
      </p:sp>
      <p:sp>
        <p:nvSpPr>
          <p:cNvPr id="640107" name="Rectangle 107"/>
          <p:cNvSpPr>
            <a:spLocks noChangeArrowheads="1"/>
          </p:cNvSpPr>
          <p:nvPr/>
        </p:nvSpPr>
        <p:spPr bwMode="auto">
          <a:xfrm>
            <a:off x="7954963" y="5880100"/>
            <a:ext cx="731837" cy="242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None/>
            </a:pPr>
            <a:r>
              <a:rPr lang="en-US" sz="1000" b="1" dirty="0">
                <a:solidFill>
                  <a:srgbClr val="C00000"/>
                </a:solidFill>
              </a:rPr>
              <a:t>accept</a:t>
            </a:r>
          </a:p>
        </p:txBody>
      </p:sp>
      <p:grpSp>
        <p:nvGrpSpPr>
          <p:cNvPr id="640138" name="Group 138"/>
          <p:cNvGrpSpPr>
            <a:grpSpLocks/>
          </p:cNvGrpSpPr>
          <p:nvPr/>
        </p:nvGrpSpPr>
        <p:grpSpPr bwMode="auto">
          <a:xfrm>
            <a:off x="5029200" y="5880100"/>
            <a:ext cx="2925763" cy="242888"/>
            <a:chOff x="3168" y="3704"/>
            <a:chExt cx="1843" cy="153"/>
          </a:xfrm>
        </p:grpSpPr>
        <p:sp>
          <p:nvSpPr>
            <p:cNvPr id="640105" name="Rectangle 105"/>
            <p:cNvSpPr>
              <a:spLocks noChangeArrowheads="1"/>
            </p:cNvSpPr>
            <p:nvPr/>
          </p:nvSpPr>
          <p:spPr bwMode="auto">
            <a:xfrm>
              <a:off x="4493" y="3704"/>
              <a:ext cx="518" cy="1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endParaRPr lang="en-US" sz="1000" b="1">
                <a:latin typeface="Courier New" charset="0"/>
              </a:endParaRPr>
            </a:p>
          </p:txBody>
        </p:sp>
        <p:sp>
          <p:nvSpPr>
            <p:cNvPr id="640103" name="Rectangle 103"/>
            <p:cNvSpPr>
              <a:spLocks noChangeArrowheads="1"/>
            </p:cNvSpPr>
            <p:nvPr/>
          </p:nvSpPr>
          <p:spPr bwMode="auto">
            <a:xfrm>
              <a:off x="3168" y="3704"/>
              <a:ext cx="1325" cy="1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000" b="1"/>
                <a:t>&lt;expression&gt;</a:t>
              </a:r>
            </a:p>
          </p:txBody>
        </p:sp>
      </p:grpSp>
      <p:sp>
        <p:nvSpPr>
          <p:cNvPr id="640061" name="Rectangle 61"/>
          <p:cNvSpPr>
            <a:spLocks noChangeArrowheads="1"/>
          </p:cNvSpPr>
          <p:nvPr/>
        </p:nvSpPr>
        <p:spPr bwMode="auto">
          <a:xfrm>
            <a:off x="7954963" y="5607050"/>
            <a:ext cx="731837" cy="27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None/>
            </a:pPr>
            <a:r>
              <a:rPr lang="en-US" sz="1000" b="1"/>
              <a:t>reduce</a:t>
            </a:r>
          </a:p>
        </p:txBody>
      </p:sp>
      <p:grpSp>
        <p:nvGrpSpPr>
          <p:cNvPr id="640137" name="Group 137"/>
          <p:cNvGrpSpPr>
            <a:grpSpLocks/>
          </p:cNvGrpSpPr>
          <p:nvPr/>
        </p:nvGrpSpPr>
        <p:grpSpPr bwMode="auto">
          <a:xfrm>
            <a:off x="5029200" y="5607050"/>
            <a:ext cx="2925763" cy="273050"/>
            <a:chOff x="3168" y="3532"/>
            <a:chExt cx="1843" cy="172"/>
          </a:xfrm>
        </p:grpSpPr>
        <p:sp>
          <p:nvSpPr>
            <p:cNvPr id="640060" name="Rectangle 60"/>
            <p:cNvSpPr>
              <a:spLocks noChangeArrowheads="1"/>
            </p:cNvSpPr>
            <p:nvPr/>
          </p:nvSpPr>
          <p:spPr bwMode="auto">
            <a:xfrm>
              <a:off x="4493" y="3532"/>
              <a:ext cx="518" cy="1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endParaRPr lang="en-US" sz="1000" b="1">
                <a:latin typeface="Courier New" charset="0"/>
              </a:endParaRPr>
            </a:p>
          </p:txBody>
        </p:sp>
        <p:sp>
          <p:nvSpPr>
            <p:cNvPr id="640059" name="Rectangle 59"/>
            <p:cNvSpPr>
              <a:spLocks noChangeArrowheads="1"/>
            </p:cNvSpPr>
            <p:nvPr/>
          </p:nvSpPr>
          <p:spPr bwMode="auto">
            <a:xfrm>
              <a:off x="3168" y="3532"/>
              <a:ext cx="1325" cy="1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000" b="1"/>
                <a:t>&lt;simple expression&gt;</a:t>
              </a:r>
            </a:p>
          </p:txBody>
        </p:sp>
      </p:grpSp>
      <p:sp>
        <p:nvSpPr>
          <p:cNvPr id="640058" name="Rectangle 58"/>
          <p:cNvSpPr>
            <a:spLocks noChangeArrowheads="1"/>
          </p:cNvSpPr>
          <p:nvPr/>
        </p:nvSpPr>
        <p:spPr bwMode="auto">
          <a:xfrm>
            <a:off x="7954963" y="5364163"/>
            <a:ext cx="731837" cy="242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None/>
            </a:pPr>
            <a:r>
              <a:rPr lang="en-US" sz="1000" b="1"/>
              <a:t>reduce</a:t>
            </a:r>
          </a:p>
        </p:txBody>
      </p:sp>
      <p:grpSp>
        <p:nvGrpSpPr>
          <p:cNvPr id="640136" name="Group 136"/>
          <p:cNvGrpSpPr>
            <a:grpSpLocks/>
          </p:cNvGrpSpPr>
          <p:nvPr/>
        </p:nvGrpSpPr>
        <p:grpSpPr bwMode="auto">
          <a:xfrm>
            <a:off x="5029200" y="5364163"/>
            <a:ext cx="2925763" cy="242887"/>
            <a:chOff x="3168" y="3379"/>
            <a:chExt cx="1843" cy="153"/>
          </a:xfrm>
        </p:grpSpPr>
        <p:sp>
          <p:nvSpPr>
            <p:cNvPr id="640057" name="Rectangle 57"/>
            <p:cNvSpPr>
              <a:spLocks noChangeArrowheads="1"/>
            </p:cNvSpPr>
            <p:nvPr/>
          </p:nvSpPr>
          <p:spPr bwMode="auto">
            <a:xfrm>
              <a:off x="4493" y="3379"/>
              <a:ext cx="518" cy="1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endParaRPr lang="en-US" sz="1000" b="1">
                <a:latin typeface="Courier New" charset="0"/>
              </a:endParaRPr>
            </a:p>
          </p:txBody>
        </p:sp>
        <p:sp>
          <p:nvSpPr>
            <p:cNvPr id="640056" name="Rectangle 56"/>
            <p:cNvSpPr>
              <a:spLocks noChangeArrowheads="1"/>
            </p:cNvSpPr>
            <p:nvPr/>
          </p:nvSpPr>
          <p:spPr bwMode="auto">
            <a:xfrm>
              <a:off x="3168" y="3379"/>
              <a:ext cx="1325" cy="1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000" b="1"/>
                <a:t>&lt;term&gt; </a:t>
              </a:r>
              <a:r>
                <a:rPr lang="en-US" sz="1000" b="1">
                  <a:solidFill>
                    <a:srgbClr val="0033CC"/>
                  </a:solidFill>
                  <a:latin typeface="Courier New" charset="0"/>
                </a:rPr>
                <a:t>+</a:t>
              </a:r>
              <a:r>
                <a:rPr lang="en-US" sz="1000" b="1"/>
                <a:t> &lt;term&gt;</a:t>
              </a:r>
            </a:p>
          </p:txBody>
        </p:sp>
      </p:grpSp>
      <p:sp>
        <p:nvSpPr>
          <p:cNvPr id="640055" name="Rectangle 55"/>
          <p:cNvSpPr>
            <a:spLocks noChangeArrowheads="1"/>
          </p:cNvSpPr>
          <p:nvPr/>
        </p:nvSpPr>
        <p:spPr bwMode="auto">
          <a:xfrm>
            <a:off x="7954963" y="5121275"/>
            <a:ext cx="731837" cy="242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None/>
            </a:pPr>
            <a:r>
              <a:rPr lang="en-US" sz="1000" b="1"/>
              <a:t>reduce</a:t>
            </a:r>
          </a:p>
        </p:txBody>
      </p:sp>
      <p:grpSp>
        <p:nvGrpSpPr>
          <p:cNvPr id="640135" name="Group 135"/>
          <p:cNvGrpSpPr>
            <a:grpSpLocks/>
          </p:cNvGrpSpPr>
          <p:nvPr/>
        </p:nvGrpSpPr>
        <p:grpSpPr bwMode="auto">
          <a:xfrm>
            <a:off x="5029200" y="5121275"/>
            <a:ext cx="2925763" cy="242888"/>
            <a:chOff x="3168" y="3226"/>
            <a:chExt cx="1843" cy="153"/>
          </a:xfrm>
        </p:grpSpPr>
        <p:sp>
          <p:nvSpPr>
            <p:cNvPr id="640054" name="Rectangle 54"/>
            <p:cNvSpPr>
              <a:spLocks noChangeArrowheads="1"/>
            </p:cNvSpPr>
            <p:nvPr/>
          </p:nvSpPr>
          <p:spPr bwMode="auto">
            <a:xfrm>
              <a:off x="4493" y="3226"/>
              <a:ext cx="518" cy="1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endParaRPr lang="en-US" sz="1000" b="1">
                <a:latin typeface="Courier New" charset="0"/>
              </a:endParaRPr>
            </a:p>
          </p:txBody>
        </p:sp>
        <p:sp>
          <p:nvSpPr>
            <p:cNvPr id="640053" name="Rectangle 53"/>
            <p:cNvSpPr>
              <a:spLocks noChangeArrowheads="1"/>
            </p:cNvSpPr>
            <p:nvPr/>
          </p:nvSpPr>
          <p:spPr bwMode="auto">
            <a:xfrm>
              <a:off x="3168" y="3226"/>
              <a:ext cx="1325" cy="1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000" b="1"/>
                <a:t>&lt;term&gt; </a:t>
              </a:r>
              <a:r>
                <a:rPr lang="en-US" sz="1000" b="1">
                  <a:solidFill>
                    <a:srgbClr val="0033CC"/>
                  </a:solidFill>
                  <a:latin typeface="Courier New" charset="0"/>
                </a:rPr>
                <a:t>+</a:t>
              </a:r>
              <a:r>
                <a:rPr lang="en-US" sz="1000" b="1"/>
                <a:t> &lt;factor&gt; </a:t>
              </a:r>
              <a:r>
                <a:rPr lang="en-US" sz="1000" b="1">
                  <a:solidFill>
                    <a:srgbClr val="0033CC"/>
                  </a:solidFill>
                  <a:latin typeface="Courier New" charset="0"/>
                </a:rPr>
                <a:t>*</a:t>
              </a:r>
              <a:r>
                <a:rPr lang="en-US" sz="1000" b="1"/>
                <a:t> &lt;factor&gt;</a:t>
              </a:r>
            </a:p>
          </p:txBody>
        </p:sp>
      </p:grpSp>
      <p:sp>
        <p:nvSpPr>
          <p:cNvPr id="640052" name="Rectangle 52"/>
          <p:cNvSpPr>
            <a:spLocks noChangeArrowheads="1"/>
          </p:cNvSpPr>
          <p:nvPr/>
        </p:nvSpPr>
        <p:spPr bwMode="auto">
          <a:xfrm>
            <a:off x="7954963" y="4878388"/>
            <a:ext cx="731837" cy="242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None/>
            </a:pPr>
            <a:r>
              <a:rPr lang="en-US" sz="1000" b="1"/>
              <a:t>reduce</a:t>
            </a:r>
          </a:p>
        </p:txBody>
      </p:sp>
      <p:grpSp>
        <p:nvGrpSpPr>
          <p:cNvPr id="640134" name="Group 134"/>
          <p:cNvGrpSpPr>
            <a:grpSpLocks/>
          </p:cNvGrpSpPr>
          <p:nvPr/>
        </p:nvGrpSpPr>
        <p:grpSpPr bwMode="auto">
          <a:xfrm>
            <a:off x="5029200" y="4878388"/>
            <a:ext cx="2925763" cy="242887"/>
            <a:chOff x="3168" y="3073"/>
            <a:chExt cx="1843" cy="153"/>
          </a:xfrm>
        </p:grpSpPr>
        <p:sp>
          <p:nvSpPr>
            <p:cNvPr id="640051" name="Rectangle 51"/>
            <p:cNvSpPr>
              <a:spLocks noChangeArrowheads="1"/>
            </p:cNvSpPr>
            <p:nvPr/>
          </p:nvSpPr>
          <p:spPr bwMode="auto">
            <a:xfrm>
              <a:off x="4493" y="3073"/>
              <a:ext cx="518" cy="1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endParaRPr lang="en-US" sz="1000" b="1">
                <a:latin typeface="Courier New" charset="0"/>
              </a:endParaRPr>
            </a:p>
          </p:txBody>
        </p:sp>
        <p:sp>
          <p:nvSpPr>
            <p:cNvPr id="640050" name="Rectangle 50"/>
            <p:cNvSpPr>
              <a:spLocks noChangeArrowheads="1"/>
            </p:cNvSpPr>
            <p:nvPr/>
          </p:nvSpPr>
          <p:spPr bwMode="auto">
            <a:xfrm>
              <a:off x="3168" y="3073"/>
              <a:ext cx="1325" cy="1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000" b="1"/>
                <a:t>&lt;term&gt; </a:t>
              </a:r>
              <a:r>
                <a:rPr lang="en-US" sz="1000" b="1">
                  <a:solidFill>
                    <a:srgbClr val="0033CC"/>
                  </a:solidFill>
                  <a:latin typeface="Courier New" charset="0"/>
                </a:rPr>
                <a:t>+</a:t>
              </a:r>
              <a:r>
                <a:rPr lang="en-US" sz="1000" b="1"/>
                <a:t> &lt;factor&gt; </a:t>
              </a:r>
              <a:r>
                <a:rPr lang="en-US" sz="1000" b="1">
                  <a:solidFill>
                    <a:srgbClr val="0033CC"/>
                  </a:solidFill>
                  <a:latin typeface="Courier New" charset="0"/>
                </a:rPr>
                <a:t>*</a:t>
              </a:r>
              <a:r>
                <a:rPr lang="en-US" sz="1000" b="1"/>
                <a:t> &lt;variable&gt;</a:t>
              </a:r>
            </a:p>
          </p:txBody>
        </p:sp>
      </p:grpSp>
      <p:sp>
        <p:nvSpPr>
          <p:cNvPr id="640049" name="Rectangle 49"/>
          <p:cNvSpPr>
            <a:spLocks noChangeArrowheads="1"/>
          </p:cNvSpPr>
          <p:nvPr/>
        </p:nvSpPr>
        <p:spPr bwMode="auto">
          <a:xfrm>
            <a:off x="7954963" y="4635500"/>
            <a:ext cx="731837" cy="242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None/>
            </a:pPr>
            <a:r>
              <a:rPr lang="en-US" sz="1000" b="1"/>
              <a:t>reduce</a:t>
            </a:r>
          </a:p>
        </p:txBody>
      </p:sp>
      <p:grpSp>
        <p:nvGrpSpPr>
          <p:cNvPr id="640133" name="Group 133"/>
          <p:cNvGrpSpPr>
            <a:grpSpLocks/>
          </p:cNvGrpSpPr>
          <p:nvPr/>
        </p:nvGrpSpPr>
        <p:grpSpPr bwMode="auto">
          <a:xfrm>
            <a:off x="5029200" y="4635500"/>
            <a:ext cx="2925763" cy="242888"/>
            <a:chOff x="3168" y="2920"/>
            <a:chExt cx="1843" cy="153"/>
          </a:xfrm>
        </p:grpSpPr>
        <p:sp>
          <p:nvSpPr>
            <p:cNvPr id="640048" name="Rectangle 48"/>
            <p:cNvSpPr>
              <a:spLocks noChangeArrowheads="1"/>
            </p:cNvSpPr>
            <p:nvPr/>
          </p:nvSpPr>
          <p:spPr bwMode="auto">
            <a:xfrm>
              <a:off x="4493" y="2920"/>
              <a:ext cx="518" cy="1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endParaRPr lang="en-US" sz="1000" b="1">
                <a:latin typeface="Courier New" charset="0"/>
              </a:endParaRPr>
            </a:p>
          </p:txBody>
        </p:sp>
        <p:sp>
          <p:nvSpPr>
            <p:cNvPr id="640047" name="Rectangle 47"/>
            <p:cNvSpPr>
              <a:spLocks noChangeArrowheads="1"/>
            </p:cNvSpPr>
            <p:nvPr/>
          </p:nvSpPr>
          <p:spPr bwMode="auto">
            <a:xfrm>
              <a:off x="3168" y="2920"/>
              <a:ext cx="1325" cy="1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000" b="1"/>
                <a:t>&lt;term&gt; </a:t>
              </a:r>
              <a:r>
                <a:rPr lang="en-US" sz="1000" b="1">
                  <a:solidFill>
                    <a:srgbClr val="0033CC"/>
                  </a:solidFill>
                  <a:latin typeface="Courier New" charset="0"/>
                </a:rPr>
                <a:t>+</a:t>
              </a:r>
              <a:r>
                <a:rPr lang="en-US" sz="1000" b="1"/>
                <a:t> &lt;factor&gt; </a:t>
              </a:r>
              <a:r>
                <a:rPr lang="en-US" sz="1000" b="1">
                  <a:solidFill>
                    <a:srgbClr val="0033CC"/>
                  </a:solidFill>
                  <a:latin typeface="Courier New" charset="0"/>
                </a:rPr>
                <a:t>*</a:t>
              </a:r>
              <a:r>
                <a:rPr lang="en-US" sz="1000" b="1"/>
                <a:t> &lt;identifier&gt;</a:t>
              </a:r>
            </a:p>
          </p:txBody>
        </p:sp>
      </p:grpSp>
      <p:sp>
        <p:nvSpPr>
          <p:cNvPr id="640046" name="Rectangle 46"/>
          <p:cNvSpPr>
            <a:spLocks noChangeArrowheads="1"/>
          </p:cNvSpPr>
          <p:nvPr/>
        </p:nvSpPr>
        <p:spPr bwMode="auto">
          <a:xfrm>
            <a:off x="7954963" y="4392613"/>
            <a:ext cx="731837" cy="242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None/>
            </a:pPr>
            <a:r>
              <a:rPr lang="en-US" sz="1000" b="1"/>
              <a:t>reduce</a:t>
            </a:r>
          </a:p>
        </p:txBody>
      </p:sp>
      <p:grpSp>
        <p:nvGrpSpPr>
          <p:cNvPr id="640132" name="Group 132"/>
          <p:cNvGrpSpPr>
            <a:grpSpLocks/>
          </p:cNvGrpSpPr>
          <p:nvPr/>
        </p:nvGrpSpPr>
        <p:grpSpPr bwMode="auto">
          <a:xfrm>
            <a:off x="5029200" y="4392613"/>
            <a:ext cx="2925763" cy="242887"/>
            <a:chOff x="3168" y="2767"/>
            <a:chExt cx="1843" cy="153"/>
          </a:xfrm>
        </p:grpSpPr>
        <p:sp>
          <p:nvSpPr>
            <p:cNvPr id="640045" name="Rectangle 45"/>
            <p:cNvSpPr>
              <a:spLocks noChangeArrowheads="1"/>
            </p:cNvSpPr>
            <p:nvPr/>
          </p:nvSpPr>
          <p:spPr bwMode="auto">
            <a:xfrm>
              <a:off x="4493" y="2767"/>
              <a:ext cx="518" cy="1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endParaRPr lang="en-US" sz="1000" b="1">
                <a:latin typeface="Courier New" charset="0"/>
              </a:endParaRPr>
            </a:p>
          </p:txBody>
        </p:sp>
        <p:sp>
          <p:nvSpPr>
            <p:cNvPr id="640044" name="Rectangle 44"/>
            <p:cNvSpPr>
              <a:spLocks noChangeArrowheads="1"/>
            </p:cNvSpPr>
            <p:nvPr/>
          </p:nvSpPr>
          <p:spPr bwMode="auto">
            <a:xfrm>
              <a:off x="3168" y="2767"/>
              <a:ext cx="1325" cy="1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000" b="1"/>
                <a:t>&lt;term&gt; </a:t>
              </a:r>
              <a:r>
                <a:rPr lang="en-US" sz="1000" b="1">
                  <a:solidFill>
                    <a:srgbClr val="0033CC"/>
                  </a:solidFill>
                  <a:latin typeface="Courier New" charset="0"/>
                </a:rPr>
                <a:t>+</a:t>
              </a:r>
              <a:r>
                <a:rPr lang="en-US" sz="1000" b="1"/>
                <a:t> &lt;factor&gt; </a:t>
              </a:r>
              <a:r>
                <a:rPr lang="en-US" sz="1000" b="1">
                  <a:solidFill>
                    <a:srgbClr val="0033CC"/>
                  </a:solidFill>
                  <a:latin typeface="Courier New" charset="0"/>
                </a:rPr>
                <a:t>* c</a:t>
              </a:r>
            </a:p>
          </p:txBody>
        </p:sp>
      </p:grpSp>
      <p:sp>
        <p:nvSpPr>
          <p:cNvPr id="640043" name="Rectangle 43"/>
          <p:cNvSpPr>
            <a:spLocks noChangeArrowheads="1"/>
          </p:cNvSpPr>
          <p:nvPr/>
        </p:nvSpPr>
        <p:spPr bwMode="auto">
          <a:xfrm>
            <a:off x="7954963" y="4149725"/>
            <a:ext cx="731837" cy="242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None/>
            </a:pPr>
            <a:r>
              <a:rPr lang="en-US" sz="1000" b="1"/>
              <a:t>shift</a:t>
            </a:r>
          </a:p>
        </p:txBody>
      </p:sp>
      <p:grpSp>
        <p:nvGrpSpPr>
          <p:cNvPr id="640131" name="Group 131"/>
          <p:cNvGrpSpPr>
            <a:grpSpLocks/>
          </p:cNvGrpSpPr>
          <p:nvPr/>
        </p:nvGrpSpPr>
        <p:grpSpPr bwMode="auto">
          <a:xfrm>
            <a:off x="5029200" y="4149725"/>
            <a:ext cx="2925763" cy="242888"/>
            <a:chOff x="3168" y="2614"/>
            <a:chExt cx="1843" cy="153"/>
          </a:xfrm>
        </p:grpSpPr>
        <p:sp>
          <p:nvSpPr>
            <p:cNvPr id="640042" name="Rectangle 42"/>
            <p:cNvSpPr>
              <a:spLocks noChangeArrowheads="1"/>
            </p:cNvSpPr>
            <p:nvPr/>
          </p:nvSpPr>
          <p:spPr bwMode="auto">
            <a:xfrm>
              <a:off x="4493" y="2614"/>
              <a:ext cx="518" cy="1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000" b="1">
                  <a:latin typeface="Courier New" charset="0"/>
                </a:rPr>
                <a:t>     </a:t>
              </a:r>
              <a:r>
                <a:rPr lang="en-US" sz="1000" b="1">
                  <a:solidFill>
                    <a:srgbClr val="0033CC"/>
                  </a:solidFill>
                  <a:latin typeface="Courier New" charset="0"/>
                </a:rPr>
                <a:t> c</a:t>
              </a:r>
            </a:p>
          </p:txBody>
        </p:sp>
        <p:sp>
          <p:nvSpPr>
            <p:cNvPr id="640041" name="Rectangle 41"/>
            <p:cNvSpPr>
              <a:spLocks noChangeArrowheads="1"/>
            </p:cNvSpPr>
            <p:nvPr/>
          </p:nvSpPr>
          <p:spPr bwMode="auto">
            <a:xfrm>
              <a:off x="3168" y="2614"/>
              <a:ext cx="1325" cy="1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000" b="1"/>
                <a:t>&lt;term&gt; </a:t>
              </a:r>
              <a:r>
                <a:rPr lang="en-US" sz="1000" b="1">
                  <a:solidFill>
                    <a:srgbClr val="0033CC"/>
                  </a:solidFill>
                  <a:latin typeface="Courier New" charset="0"/>
                </a:rPr>
                <a:t>+</a:t>
              </a:r>
              <a:r>
                <a:rPr lang="en-US" sz="1000" b="1"/>
                <a:t> &lt;factor&gt; </a:t>
              </a:r>
              <a:r>
                <a:rPr lang="en-US" sz="1000" b="1">
                  <a:solidFill>
                    <a:srgbClr val="0033CC"/>
                  </a:solidFill>
                  <a:latin typeface="Courier New" charset="0"/>
                </a:rPr>
                <a:t>*</a:t>
              </a:r>
            </a:p>
          </p:txBody>
        </p:sp>
      </p:grpSp>
      <p:sp>
        <p:nvSpPr>
          <p:cNvPr id="640040" name="Rectangle 40"/>
          <p:cNvSpPr>
            <a:spLocks noChangeArrowheads="1"/>
          </p:cNvSpPr>
          <p:nvPr/>
        </p:nvSpPr>
        <p:spPr bwMode="auto">
          <a:xfrm>
            <a:off x="7954963" y="3906838"/>
            <a:ext cx="731837" cy="242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None/>
            </a:pPr>
            <a:r>
              <a:rPr lang="en-US" sz="1000" b="1"/>
              <a:t>shift</a:t>
            </a:r>
          </a:p>
        </p:txBody>
      </p:sp>
      <p:grpSp>
        <p:nvGrpSpPr>
          <p:cNvPr id="640130" name="Group 130"/>
          <p:cNvGrpSpPr>
            <a:grpSpLocks/>
          </p:cNvGrpSpPr>
          <p:nvPr/>
        </p:nvGrpSpPr>
        <p:grpSpPr bwMode="auto">
          <a:xfrm>
            <a:off x="5029200" y="3906838"/>
            <a:ext cx="2925763" cy="242887"/>
            <a:chOff x="3168" y="2461"/>
            <a:chExt cx="1843" cy="153"/>
          </a:xfrm>
        </p:grpSpPr>
        <p:sp>
          <p:nvSpPr>
            <p:cNvPr id="640039" name="Rectangle 39"/>
            <p:cNvSpPr>
              <a:spLocks noChangeArrowheads="1"/>
            </p:cNvSpPr>
            <p:nvPr/>
          </p:nvSpPr>
          <p:spPr bwMode="auto">
            <a:xfrm>
              <a:off x="4493" y="2461"/>
              <a:ext cx="518" cy="1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000" b="1">
                  <a:latin typeface="Courier New" charset="0"/>
                </a:rPr>
                <a:t>     </a:t>
              </a:r>
              <a:r>
                <a:rPr lang="en-US" sz="1000" b="1">
                  <a:solidFill>
                    <a:srgbClr val="0033CC"/>
                  </a:solidFill>
                  <a:latin typeface="Courier New" charset="0"/>
                </a:rPr>
                <a:t>*c</a:t>
              </a:r>
            </a:p>
          </p:txBody>
        </p:sp>
        <p:sp>
          <p:nvSpPr>
            <p:cNvPr id="640038" name="Rectangle 38"/>
            <p:cNvSpPr>
              <a:spLocks noChangeArrowheads="1"/>
            </p:cNvSpPr>
            <p:nvPr/>
          </p:nvSpPr>
          <p:spPr bwMode="auto">
            <a:xfrm>
              <a:off x="3168" y="2461"/>
              <a:ext cx="1325" cy="1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000" b="1"/>
                <a:t>&lt;term&gt; </a:t>
              </a:r>
              <a:r>
                <a:rPr lang="en-US" sz="1000" b="1">
                  <a:solidFill>
                    <a:srgbClr val="0033CC"/>
                  </a:solidFill>
                  <a:latin typeface="Courier New" charset="0"/>
                </a:rPr>
                <a:t>+</a:t>
              </a:r>
              <a:r>
                <a:rPr lang="en-US" sz="1000" b="1"/>
                <a:t> &lt;factor&gt;</a:t>
              </a:r>
            </a:p>
          </p:txBody>
        </p:sp>
      </p:grpSp>
      <p:sp>
        <p:nvSpPr>
          <p:cNvPr id="640037" name="Rectangle 37"/>
          <p:cNvSpPr>
            <a:spLocks noChangeArrowheads="1"/>
          </p:cNvSpPr>
          <p:nvPr/>
        </p:nvSpPr>
        <p:spPr bwMode="auto">
          <a:xfrm>
            <a:off x="7954963" y="3663950"/>
            <a:ext cx="731837" cy="242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None/>
            </a:pPr>
            <a:r>
              <a:rPr lang="en-US" sz="1000" b="1"/>
              <a:t>reduce</a:t>
            </a:r>
          </a:p>
        </p:txBody>
      </p:sp>
      <p:grpSp>
        <p:nvGrpSpPr>
          <p:cNvPr id="640129" name="Group 129"/>
          <p:cNvGrpSpPr>
            <a:grpSpLocks/>
          </p:cNvGrpSpPr>
          <p:nvPr/>
        </p:nvGrpSpPr>
        <p:grpSpPr bwMode="auto">
          <a:xfrm>
            <a:off x="5029200" y="3663950"/>
            <a:ext cx="2925763" cy="242888"/>
            <a:chOff x="3168" y="2308"/>
            <a:chExt cx="1843" cy="153"/>
          </a:xfrm>
        </p:grpSpPr>
        <p:sp>
          <p:nvSpPr>
            <p:cNvPr id="640036" name="Rectangle 36"/>
            <p:cNvSpPr>
              <a:spLocks noChangeArrowheads="1"/>
            </p:cNvSpPr>
            <p:nvPr/>
          </p:nvSpPr>
          <p:spPr bwMode="auto">
            <a:xfrm>
              <a:off x="4493" y="2308"/>
              <a:ext cx="518" cy="1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000" b="1">
                  <a:latin typeface="Courier New" charset="0"/>
                </a:rPr>
                <a:t>     </a:t>
              </a:r>
              <a:r>
                <a:rPr lang="en-US" sz="1000" b="1">
                  <a:solidFill>
                    <a:srgbClr val="0033CC"/>
                  </a:solidFill>
                  <a:latin typeface="Courier New" charset="0"/>
                </a:rPr>
                <a:t>*c</a:t>
              </a:r>
            </a:p>
          </p:txBody>
        </p:sp>
        <p:sp>
          <p:nvSpPr>
            <p:cNvPr id="640035" name="Rectangle 35"/>
            <p:cNvSpPr>
              <a:spLocks noChangeArrowheads="1"/>
            </p:cNvSpPr>
            <p:nvPr/>
          </p:nvSpPr>
          <p:spPr bwMode="auto">
            <a:xfrm>
              <a:off x="3168" y="2308"/>
              <a:ext cx="1325" cy="1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000" b="1"/>
                <a:t>&lt;term&gt; </a:t>
              </a:r>
              <a:r>
                <a:rPr lang="en-US" sz="1000" b="1">
                  <a:solidFill>
                    <a:srgbClr val="0033CC"/>
                  </a:solidFill>
                  <a:latin typeface="Courier New" charset="0"/>
                </a:rPr>
                <a:t>+</a:t>
              </a:r>
              <a:r>
                <a:rPr lang="en-US" sz="1000" b="1"/>
                <a:t> &lt;variable&gt;</a:t>
              </a:r>
            </a:p>
          </p:txBody>
        </p:sp>
      </p:grpSp>
      <p:sp>
        <p:nvSpPr>
          <p:cNvPr id="640034" name="Rectangle 34"/>
          <p:cNvSpPr>
            <a:spLocks noChangeArrowheads="1"/>
          </p:cNvSpPr>
          <p:nvPr/>
        </p:nvSpPr>
        <p:spPr bwMode="auto">
          <a:xfrm>
            <a:off x="7954963" y="3421063"/>
            <a:ext cx="731837" cy="242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None/>
            </a:pPr>
            <a:r>
              <a:rPr lang="en-US" sz="1000" b="1"/>
              <a:t>reduce</a:t>
            </a:r>
          </a:p>
        </p:txBody>
      </p:sp>
      <p:grpSp>
        <p:nvGrpSpPr>
          <p:cNvPr id="640128" name="Group 128"/>
          <p:cNvGrpSpPr>
            <a:grpSpLocks/>
          </p:cNvGrpSpPr>
          <p:nvPr/>
        </p:nvGrpSpPr>
        <p:grpSpPr bwMode="auto">
          <a:xfrm>
            <a:off x="5029200" y="3421063"/>
            <a:ext cx="2925763" cy="242887"/>
            <a:chOff x="3168" y="2155"/>
            <a:chExt cx="1843" cy="153"/>
          </a:xfrm>
        </p:grpSpPr>
        <p:sp>
          <p:nvSpPr>
            <p:cNvPr id="640033" name="Rectangle 33"/>
            <p:cNvSpPr>
              <a:spLocks noChangeArrowheads="1"/>
            </p:cNvSpPr>
            <p:nvPr/>
          </p:nvSpPr>
          <p:spPr bwMode="auto">
            <a:xfrm>
              <a:off x="4493" y="2155"/>
              <a:ext cx="518" cy="1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000" b="1">
                  <a:latin typeface="Courier New" charset="0"/>
                </a:rPr>
                <a:t>     </a:t>
              </a:r>
              <a:r>
                <a:rPr lang="en-US" sz="1000" b="1">
                  <a:solidFill>
                    <a:srgbClr val="0033CC"/>
                  </a:solidFill>
                  <a:latin typeface="Courier New" charset="0"/>
                </a:rPr>
                <a:t>*c</a:t>
              </a:r>
            </a:p>
          </p:txBody>
        </p:sp>
        <p:sp>
          <p:nvSpPr>
            <p:cNvPr id="640032" name="Rectangle 32"/>
            <p:cNvSpPr>
              <a:spLocks noChangeArrowheads="1"/>
            </p:cNvSpPr>
            <p:nvPr/>
          </p:nvSpPr>
          <p:spPr bwMode="auto">
            <a:xfrm>
              <a:off x="3168" y="2155"/>
              <a:ext cx="1325" cy="1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000" b="1"/>
                <a:t>&lt;term&gt; </a:t>
              </a:r>
              <a:r>
                <a:rPr lang="en-US" sz="1000" b="1">
                  <a:solidFill>
                    <a:srgbClr val="0033CC"/>
                  </a:solidFill>
                  <a:latin typeface="Courier New" charset="0"/>
                </a:rPr>
                <a:t>+</a:t>
              </a:r>
              <a:r>
                <a:rPr lang="en-US" sz="1000" b="1"/>
                <a:t> &lt;identifier&gt;</a:t>
              </a:r>
            </a:p>
          </p:txBody>
        </p:sp>
      </p:grpSp>
      <p:sp>
        <p:nvSpPr>
          <p:cNvPr id="640031" name="Rectangle 31"/>
          <p:cNvSpPr>
            <a:spLocks noChangeArrowheads="1"/>
          </p:cNvSpPr>
          <p:nvPr/>
        </p:nvSpPr>
        <p:spPr bwMode="auto">
          <a:xfrm>
            <a:off x="7954963" y="3178175"/>
            <a:ext cx="731837" cy="242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None/>
            </a:pPr>
            <a:r>
              <a:rPr lang="en-US" sz="1000" b="1"/>
              <a:t>reduce</a:t>
            </a:r>
          </a:p>
        </p:txBody>
      </p:sp>
      <p:grpSp>
        <p:nvGrpSpPr>
          <p:cNvPr id="640127" name="Group 127"/>
          <p:cNvGrpSpPr>
            <a:grpSpLocks/>
          </p:cNvGrpSpPr>
          <p:nvPr/>
        </p:nvGrpSpPr>
        <p:grpSpPr bwMode="auto">
          <a:xfrm>
            <a:off x="5029200" y="3178175"/>
            <a:ext cx="2925763" cy="242888"/>
            <a:chOff x="3168" y="2002"/>
            <a:chExt cx="1843" cy="153"/>
          </a:xfrm>
        </p:grpSpPr>
        <p:sp>
          <p:nvSpPr>
            <p:cNvPr id="640030" name="Rectangle 30"/>
            <p:cNvSpPr>
              <a:spLocks noChangeArrowheads="1"/>
            </p:cNvSpPr>
            <p:nvPr/>
          </p:nvSpPr>
          <p:spPr bwMode="auto">
            <a:xfrm>
              <a:off x="4493" y="2002"/>
              <a:ext cx="518" cy="1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000" b="1">
                  <a:latin typeface="Courier New" charset="0"/>
                </a:rPr>
                <a:t>     </a:t>
              </a:r>
              <a:r>
                <a:rPr lang="en-US" sz="1000" b="1">
                  <a:solidFill>
                    <a:srgbClr val="0033CC"/>
                  </a:solidFill>
                  <a:latin typeface="Courier New" charset="0"/>
                </a:rPr>
                <a:t>*c</a:t>
              </a:r>
            </a:p>
          </p:txBody>
        </p:sp>
        <p:sp>
          <p:nvSpPr>
            <p:cNvPr id="640029" name="Rectangle 29"/>
            <p:cNvSpPr>
              <a:spLocks noChangeArrowheads="1"/>
            </p:cNvSpPr>
            <p:nvPr/>
          </p:nvSpPr>
          <p:spPr bwMode="auto">
            <a:xfrm>
              <a:off x="3168" y="2002"/>
              <a:ext cx="1325" cy="1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000" b="1"/>
                <a:t>&lt;term&gt; </a:t>
              </a:r>
              <a:r>
                <a:rPr lang="en-US" sz="1000" b="1">
                  <a:solidFill>
                    <a:srgbClr val="0033CC"/>
                  </a:solidFill>
                  <a:latin typeface="Courier New" charset="0"/>
                </a:rPr>
                <a:t>+ b</a:t>
              </a:r>
            </a:p>
          </p:txBody>
        </p:sp>
      </p:grpSp>
      <p:sp>
        <p:nvSpPr>
          <p:cNvPr id="640028" name="Rectangle 28"/>
          <p:cNvSpPr>
            <a:spLocks noChangeArrowheads="1"/>
          </p:cNvSpPr>
          <p:nvPr/>
        </p:nvSpPr>
        <p:spPr bwMode="auto">
          <a:xfrm>
            <a:off x="7954963" y="2935288"/>
            <a:ext cx="731837" cy="242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None/>
            </a:pPr>
            <a:r>
              <a:rPr lang="en-US" sz="1000" b="1"/>
              <a:t>shift</a:t>
            </a:r>
          </a:p>
        </p:txBody>
      </p:sp>
      <p:grpSp>
        <p:nvGrpSpPr>
          <p:cNvPr id="640126" name="Group 126"/>
          <p:cNvGrpSpPr>
            <a:grpSpLocks/>
          </p:cNvGrpSpPr>
          <p:nvPr/>
        </p:nvGrpSpPr>
        <p:grpSpPr bwMode="auto">
          <a:xfrm>
            <a:off x="5029200" y="2935288"/>
            <a:ext cx="2925763" cy="242887"/>
            <a:chOff x="3168" y="1849"/>
            <a:chExt cx="1843" cy="153"/>
          </a:xfrm>
        </p:grpSpPr>
        <p:sp>
          <p:nvSpPr>
            <p:cNvPr id="640027" name="Rectangle 27"/>
            <p:cNvSpPr>
              <a:spLocks noChangeArrowheads="1"/>
            </p:cNvSpPr>
            <p:nvPr/>
          </p:nvSpPr>
          <p:spPr bwMode="auto">
            <a:xfrm>
              <a:off x="4493" y="1849"/>
              <a:ext cx="518" cy="1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000" b="1">
                  <a:latin typeface="Courier New" charset="0"/>
                </a:rPr>
                <a:t>    </a:t>
              </a:r>
              <a:r>
                <a:rPr lang="en-US" sz="1000" b="1">
                  <a:solidFill>
                    <a:srgbClr val="0033CC"/>
                  </a:solidFill>
                  <a:latin typeface="Courier New" charset="0"/>
                </a:rPr>
                <a:t>b*c</a:t>
              </a:r>
            </a:p>
          </p:txBody>
        </p:sp>
        <p:sp>
          <p:nvSpPr>
            <p:cNvPr id="640026" name="Rectangle 26"/>
            <p:cNvSpPr>
              <a:spLocks noChangeArrowheads="1"/>
            </p:cNvSpPr>
            <p:nvPr/>
          </p:nvSpPr>
          <p:spPr bwMode="auto">
            <a:xfrm>
              <a:off x="3168" y="1849"/>
              <a:ext cx="1325" cy="1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000" b="1"/>
                <a:t>&lt;term&gt; </a:t>
              </a:r>
              <a:r>
                <a:rPr lang="en-US" sz="1000" b="1">
                  <a:solidFill>
                    <a:srgbClr val="0033CC"/>
                  </a:solidFill>
                  <a:latin typeface="Courier New" charset="0"/>
                </a:rPr>
                <a:t>+</a:t>
              </a:r>
            </a:p>
          </p:txBody>
        </p:sp>
      </p:grpSp>
      <p:sp>
        <p:nvSpPr>
          <p:cNvPr id="640025" name="Rectangle 25"/>
          <p:cNvSpPr>
            <a:spLocks noChangeArrowheads="1"/>
          </p:cNvSpPr>
          <p:nvPr/>
        </p:nvSpPr>
        <p:spPr bwMode="auto">
          <a:xfrm>
            <a:off x="7954963" y="2692400"/>
            <a:ext cx="731837" cy="242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None/>
            </a:pPr>
            <a:r>
              <a:rPr lang="en-US" sz="1000" b="1"/>
              <a:t>shift</a:t>
            </a:r>
          </a:p>
        </p:txBody>
      </p:sp>
      <p:grpSp>
        <p:nvGrpSpPr>
          <p:cNvPr id="640125" name="Group 125"/>
          <p:cNvGrpSpPr>
            <a:grpSpLocks/>
          </p:cNvGrpSpPr>
          <p:nvPr/>
        </p:nvGrpSpPr>
        <p:grpSpPr bwMode="auto">
          <a:xfrm>
            <a:off x="5029200" y="2692400"/>
            <a:ext cx="2925763" cy="242888"/>
            <a:chOff x="3168" y="1696"/>
            <a:chExt cx="1843" cy="153"/>
          </a:xfrm>
        </p:grpSpPr>
        <p:sp>
          <p:nvSpPr>
            <p:cNvPr id="640024" name="Rectangle 24"/>
            <p:cNvSpPr>
              <a:spLocks noChangeArrowheads="1"/>
            </p:cNvSpPr>
            <p:nvPr/>
          </p:nvSpPr>
          <p:spPr bwMode="auto">
            <a:xfrm>
              <a:off x="4493" y="1696"/>
              <a:ext cx="518" cy="1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000" b="1">
                  <a:latin typeface="Courier New" charset="0"/>
                </a:rPr>
                <a:t>  </a:t>
              </a:r>
              <a:r>
                <a:rPr lang="en-US" sz="1000" b="1">
                  <a:solidFill>
                    <a:srgbClr val="0033CC"/>
                  </a:solidFill>
                  <a:latin typeface="Courier New" charset="0"/>
                </a:rPr>
                <a:t>+ b*c</a:t>
              </a:r>
            </a:p>
          </p:txBody>
        </p:sp>
        <p:sp>
          <p:nvSpPr>
            <p:cNvPr id="640023" name="Rectangle 23"/>
            <p:cNvSpPr>
              <a:spLocks noChangeArrowheads="1"/>
            </p:cNvSpPr>
            <p:nvPr/>
          </p:nvSpPr>
          <p:spPr bwMode="auto">
            <a:xfrm>
              <a:off x="3168" y="1696"/>
              <a:ext cx="1325" cy="1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000" b="1"/>
                <a:t>&lt;term&gt;</a:t>
              </a:r>
            </a:p>
          </p:txBody>
        </p:sp>
      </p:grpSp>
      <p:sp>
        <p:nvSpPr>
          <p:cNvPr id="640022" name="Rectangle 22"/>
          <p:cNvSpPr>
            <a:spLocks noChangeArrowheads="1"/>
          </p:cNvSpPr>
          <p:nvPr/>
        </p:nvSpPr>
        <p:spPr bwMode="auto">
          <a:xfrm>
            <a:off x="7954963" y="2449513"/>
            <a:ext cx="731837" cy="242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None/>
            </a:pPr>
            <a:r>
              <a:rPr lang="en-US" sz="1000" b="1"/>
              <a:t>reduce</a:t>
            </a:r>
          </a:p>
        </p:txBody>
      </p:sp>
      <p:grpSp>
        <p:nvGrpSpPr>
          <p:cNvPr id="640124" name="Group 124"/>
          <p:cNvGrpSpPr>
            <a:grpSpLocks/>
          </p:cNvGrpSpPr>
          <p:nvPr/>
        </p:nvGrpSpPr>
        <p:grpSpPr bwMode="auto">
          <a:xfrm>
            <a:off x="5029200" y="2449513"/>
            <a:ext cx="2925763" cy="242887"/>
            <a:chOff x="3168" y="1543"/>
            <a:chExt cx="1843" cy="153"/>
          </a:xfrm>
        </p:grpSpPr>
        <p:sp>
          <p:nvSpPr>
            <p:cNvPr id="640021" name="Rectangle 21"/>
            <p:cNvSpPr>
              <a:spLocks noChangeArrowheads="1"/>
            </p:cNvSpPr>
            <p:nvPr/>
          </p:nvSpPr>
          <p:spPr bwMode="auto">
            <a:xfrm>
              <a:off x="4493" y="1543"/>
              <a:ext cx="518" cy="1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000" b="1">
                  <a:latin typeface="Courier New" charset="0"/>
                </a:rPr>
                <a:t>  </a:t>
              </a:r>
              <a:r>
                <a:rPr lang="en-US" sz="1000" b="1">
                  <a:solidFill>
                    <a:srgbClr val="0033CC"/>
                  </a:solidFill>
                  <a:latin typeface="Courier New" charset="0"/>
                </a:rPr>
                <a:t>+ b*c</a:t>
              </a:r>
            </a:p>
          </p:txBody>
        </p:sp>
        <p:sp>
          <p:nvSpPr>
            <p:cNvPr id="640020" name="Rectangle 20"/>
            <p:cNvSpPr>
              <a:spLocks noChangeArrowheads="1"/>
            </p:cNvSpPr>
            <p:nvPr/>
          </p:nvSpPr>
          <p:spPr bwMode="auto">
            <a:xfrm>
              <a:off x="3168" y="1543"/>
              <a:ext cx="1325" cy="1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000" b="1"/>
                <a:t>&lt;factor&gt;</a:t>
              </a:r>
            </a:p>
          </p:txBody>
        </p:sp>
      </p:grpSp>
      <p:sp>
        <p:nvSpPr>
          <p:cNvPr id="640019" name="Rectangle 19"/>
          <p:cNvSpPr>
            <a:spLocks noChangeArrowheads="1"/>
          </p:cNvSpPr>
          <p:nvPr/>
        </p:nvSpPr>
        <p:spPr bwMode="auto">
          <a:xfrm>
            <a:off x="7954963" y="2206625"/>
            <a:ext cx="731837" cy="242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None/>
            </a:pPr>
            <a:r>
              <a:rPr lang="en-US" sz="1000" b="1"/>
              <a:t>reduce</a:t>
            </a:r>
          </a:p>
        </p:txBody>
      </p:sp>
      <p:sp>
        <p:nvSpPr>
          <p:cNvPr id="640018" name="Rectangle 18"/>
          <p:cNvSpPr>
            <a:spLocks noChangeArrowheads="1"/>
          </p:cNvSpPr>
          <p:nvPr/>
        </p:nvSpPr>
        <p:spPr bwMode="auto">
          <a:xfrm>
            <a:off x="7132638" y="2206625"/>
            <a:ext cx="822325" cy="242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None/>
            </a:pPr>
            <a:r>
              <a:rPr lang="en-US" sz="1000" b="1">
                <a:latin typeface="Courier New" charset="0"/>
              </a:rPr>
              <a:t>  </a:t>
            </a:r>
            <a:r>
              <a:rPr lang="en-US" sz="1000" b="1">
                <a:solidFill>
                  <a:srgbClr val="0033CC"/>
                </a:solidFill>
                <a:latin typeface="Courier New" charset="0"/>
              </a:rPr>
              <a:t>+ b*c</a:t>
            </a:r>
          </a:p>
        </p:txBody>
      </p:sp>
      <p:sp>
        <p:nvSpPr>
          <p:cNvPr id="640017" name="Rectangle 17"/>
          <p:cNvSpPr>
            <a:spLocks noChangeArrowheads="1"/>
          </p:cNvSpPr>
          <p:nvPr/>
        </p:nvSpPr>
        <p:spPr bwMode="auto">
          <a:xfrm>
            <a:off x="5029200" y="2206625"/>
            <a:ext cx="2103438" cy="242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None/>
            </a:pPr>
            <a:r>
              <a:rPr lang="en-US" sz="1000" b="1"/>
              <a:t>&lt;variable&gt;</a:t>
            </a:r>
          </a:p>
        </p:txBody>
      </p:sp>
      <p:sp>
        <p:nvSpPr>
          <p:cNvPr id="640016" name="Rectangle 16"/>
          <p:cNvSpPr>
            <a:spLocks noChangeArrowheads="1"/>
          </p:cNvSpPr>
          <p:nvPr/>
        </p:nvSpPr>
        <p:spPr bwMode="auto">
          <a:xfrm>
            <a:off x="7954963" y="1963738"/>
            <a:ext cx="731837" cy="242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None/>
            </a:pPr>
            <a:r>
              <a:rPr lang="en-US" sz="1000" b="1"/>
              <a:t>reduce</a:t>
            </a:r>
          </a:p>
        </p:txBody>
      </p:sp>
      <p:grpSp>
        <p:nvGrpSpPr>
          <p:cNvPr id="640123" name="Group 123"/>
          <p:cNvGrpSpPr>
            <a:grpSpLocks/>
          </p:cNvGrpSpPr>
          <p:nvPr/>
        </p:nvGrpSpPr>
        <p:grpSpPr bwMode="auto">
          <a:xfrm>
            <a:off x="5029200" y="1963738"/>
            <a:ext cx="2925763" cy="242887"/>
            <a:chOff x="3168" y="1237"/>
            <a:chExt cx="1843" cy="153"/>
          </a:xfrm>
        </p:grpSpPr>
        <p:sp>
          <p:nvSpPr>
            <p:cNvPr id="640015" name="Rectangle 15"/>
            <p:cNvSpPr>
              <a:spLocks noChangeArrowheads="1"/>
            </p:cNvSpPr>
            <p:nvPr/>
          </p:nvSpPr>
          <p:spPr bwMode="auto">
            <a:xfrm>
              <a:off x="4493" y="1237"/>
              <a:ext cx="518" cy="1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000" b="1">
                  <a:latin typeface="Courier New" charset="0"/>
                </a:rPr>
                <a:t>  </a:t>
              </a:r>
              <a:r>
                <a:rPr lang="en-US" sz="1000" b="1">
                  <a:solidFill>
                    <a:srgbClr val="0033CC"/>
                  </a:solidFill>
                  <a:latin typeface="Courier New" charset="0"/>
                </a:rPr>
                <a:t>+ b*c</a:t>
              </a:r>
            </a:p>
          </p:txBody>
        </p:sp>
        <p:sp>
          <p:nvSpPr>
            <p:cNvPr id="640014" name="Rectangle 14"/>
            <p:cNvSpPr>
              <a:spLocks noChangeArrowheads="1"/>
            </p:cNvSpPr>
            <p:nvPr/>
          </p:nvSpPr>
          <p:spPr bwMode="auto">
            <a:xfrm>
              <a:off x="3168" y="1237"/>
              <a:ext cx="1325" cy="1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000" b="1"/>
                <a:t>&lt;identifier&gt;</a:t>
              </a:r>
            </a:p>
          </p:txBody>
        </p:sp>
      </p:grpSp>
      <p:sp>
        <p:nvSpPr>
          <p:cNvPr id="640013" name="Rectangle 13"/>
          <p:cNvSpPr>
            <a:spLocks noChangeArrowheads="1"/>
          </p:cNvSpPr>
          <p:nvPr/>
        </p:nvSpPr>
        <p:spPr bwMode="auto">
          <a:xfrm>
            <a:off x="7954963" y="1720850"/>
            <a:ext cx="731837" cy="242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None/>
            </a:pPr>
            <a:r>
              <a:rPr lang="en-US" sz="1000" b="1"/>
              <a:t>reduce</a:t>
            </a:r>
          </a:p>
        </p:txBody>
      </p:sp>
      <p:grpSp>
        <p:nvGrpSpPr>
          <p:cNvPr id="640122" name="Group 122"/>
          <p:cNvGrpSpPr>
            <a:grpSpLocks/>
          </p:cNvGrpSpPr>
          <p:nvPr/>
        </p:nvGrpSpPr>
        <p:grpSpPr bwMode="auto">
          <a:xfrm>
            <a:off x="5029200" y="1720850"/>
            <a:ext cx="2925763" cy="242888"/>
            <a:chOff x="3168" y="1084"/>
            <a:chExt cx="1843" cy="153"/>
          </a:xfrm>
        </p:grpSpPr>
        <p:sp>
          <p:nvSpPr>
            <p:cNvPr id="640012" name="Rectangle 12"/>
            <p:cNvSpPr>
              <a:spLocks noChangeArrowheads="1"/>
            </p:cNvSpPr>
            <p:nvPr/>
          </p:nvSpPr>
          <p:spPr bwMode="auto">
            <a:xfrm>
              <a:off x="4493" y="1084"/>
              <a:ext cx="518" cy="1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000" b="1">
                  <a:latin typeface="Courier New" charset="0"/>
                </a:rPr>
                <a:t>  </a:t>
              </a:r>
              <a:r>
                <a:rPr lang="en-US" sz="1000" b="1">
                  <a:solidFill>
                    <a:srgbClr val="0033CC"/>
                  </a:solidFill>
                  <a:latin typeface="Courier New" charset="0"/>
                </a:rPr>
                <a:t>+ b*c</a:t>
              </a:r>
            </a:p>
          </p:txBody>
        </p:sp>
        <p:sp>
          <p:nvSpPr>
            <p:cNvPr id="640011" name="Rectangle 11"/>
            <p:cNvSpPr>
              <a:spLocks noChangeArrowheads="1"/>
            </p:cNvSpPr>
            <p:nvPr/>
          </p:nvSpPr>
          <p:spPr bwMode="auto">
            <a:xfrm>
              <a:off x="3168" y="1084"/>
              <a:ext cx="1325" cy="1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000" b="1">
                  <a:solidFill>
                    <a:srgbClr val="0033CC"/>
                  </a:solidFill>
                  <a:latin typeface="Courier New" charset="0"/>
                </a:rPr>
                <a:t>a</a:t>
              </a:r>
            </a:p>
          </p:txBody>
        </p:sp>
      </p:grpSp>
      <p:sp>
        <p:nvSpPr>
          <p:cNvPr id="640010" name="Rectangle 10"/>
          <p:cNvSpPr>
            <a:spLocks noChangeArrowheads="1"/>
          </p:cNvSpPr>
          <p:nvPr/>
        </p:nvSpPr>
        <p:spPr bwMode="auto">
          <a:xfrm>
            <a:off x="7954963" y="1477963"/>
            <a:ext cx="731837" cy="242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None/>
            </a:pPr>
            <a:r>
              <a:rPr lang="en-US" sz="1000" b="1"/>
              <a:t>shift</a:t>
            </a:r>
          </a:p>
        </p:txBody>
      </p:sp>
      <p:grpSp>
        <p:nvGrpSpPr>
          <p:cNvPr id="640121" name="Group 121"/>
          <p:cNvGrpSpPr>
            <a:grpSpLocks/>
          </p:cNvGrpSpPr>
          <p:nvPr/>
        </p:nvGrpSpPr>
        <p:grpSpPr bwMode="auto">
          <a:xfrm>
            <a:off x="5029200" y="1477963"/>
            <a:ext cx="2925763" cy="242887"/>
            <a:chOff x="3168" y="931"/>
            <a:chExt cx="1843" cy="153"/>
          </a:xfrm>
        </p:grpSpPr>
        <p:sp>
          <p:nvSpPr>
            <p:cNvPr id="640009" name="Rectangle 9"/>
            <p:cNvSpPr>
              <a:spLocks noChangeArrowheads="1"/>
            </p:cNvSpPr>
            <p:nvPr/>
          </p:nvSpPr>
          <p:spPr bwMode="auto">
            <a:xfrm>
              <a:off x="4493" y="931"/>
              <a:ext cx="518" cy="1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000" b="1">
                  <a:solidFill>
                    <a:srgbClr val="0033CC"/>
                  </a:solidFill>
                  <a:latin typeface="Courier New" charset="0"/>
                </a:rPr>
                <a:t>a + b*c</a:t>
              </a:r>
            </a:p>
          </p:txBody>
        </p:sp>
        <p:sp>
          <p:nvSpPr>
            <p:cNvPr id="640008" name="Rectangle 8"/>
            <p:cNvSpPr>
              <a:spLocks noChangeArrowheads="1"/>
            </p:cNvSpPr>
            <p:nvPr/>
          </p:nvSpPr>
          <p:spPr bwMode="auto">
            <a:xfrm>
              <a:off x="3168" y="931"/>
              <a:ext cx="1325" cy="1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endParaRPr lang="en-US" sz="1000" b="1"/>
            </a:p>
          </p:txBody>
        </p:sp>
      </p:grpSp>
      <p:grpSp>
        <p:nvGrpSpPr>
          <p:cNvPr id="640120" name="Group 120"/>
          <p:cNvGrpSpPr>
            <a:grpSpLocks/>
          </p:cNvGrpSpPr>
          <p:nvPr/>
        </p:nvGrpSpPr>
        <p:grpSpPr bwMode="auto">
          <a:xfrm>
            <a:off x="5029200" y="1235075"/>
            <a:ext cx="3657600" cy="242888"/>
            <a:chOff x="3168" y="778"/>
            <a:chExt cx="2304" cy="153"/>
          </a:xfrm>
        </p:grpSpPr>
        <p:sp>
          <p:nvSpPr>
            <p:cNvPr id="640007" name="Rectangle 7"/>
            <p:cNvSpPr>
              <a:spLocks noChangeArrowheads="1"/>
            </p:cNvSpPr>
            <p:nvPr/>
          </p:nvSpPr>
          <p:spPr bwMode="auto">
            <a:xfrm>
              <a:off x="5011" y="778"/>
              <a:ext cx="461" cy="153"/>
            </a:xfrm>
            <a:prstGeom prst="rect">
              <a:avLst/>
            </a:prstGeom>
            <a:solidFill>
              <a:srgbClr val="0033CC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000" b="1">
                  <a:solidFill>
                    <a:schemeClr val="bg1"/>
                  </a:solidFill>
                </a:rPr>
                <a:t>Action</a:t>
              </a:r>
            </a:p>
          </p:txBody>
        </p:sp>
        <p:sp>
          <p:nvSpPr>
            <p:cNvPr id="640006" name="Rectangle 6"/>
            <p:cNvSpPr>
              <a:spLocks noChangeArrowheads="1"/>
            </p:cNvSpPr>
            <p:nvPr/>
          </p:nvSpPr>
          <p:spPr bwMode="auto">
            <a:xfrm>
              <a:off x="4493" y="778"/>
              <a:ext cx="518" cy="153"/>
            </a:xfrm>
            <a:prstGeom prst="rect">
              <a:avLst/>
            </a:prstGeom>
            <a:solidFill>
              <a:srgbClr val="0033CC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000" b="1">
                  <a:solidFill>
                    <a:schemeClr val="bg1"/>
                  </a:solidFill>
                </a:rPr>
                <a:t>Input</a:t>
              </a:r>
            </a:p>
          </p:txBody>
        </p:sp>
        <p:sp>
          <p:nvSpPr>
            <p:cNvPr id="640005" name="Rectangle 5"/>
            <p:cNvSpPr>
              <a:spLocks noChangeArrowheads="1"/>
            </p:cNvSpPr>
            <p:nvPr/>
          </p:nvSpPr>
          <p:spPr bwMode="auto">
            <a:xfrm>
              <a:off x="3168" y="778"/>
              <a:ext cx="1325" cy="153"/>
            </a:xfrm>
            <a:prstGeom prst="rect">
              <a:avLst/>
            </a:prstGeom>
            <a:solidFill>
              <a:srgbClr val="0033CC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0000"/>
                <a:buFont typeface="Wingdings" charset="0"/>
                <a:buNone/>
              </a:pPr>
              <a:r>
                <a:rPr lang="en-US" sz="1000" b="1">
                  <a:solidFill>
                    <a:schemeClr val="bg1"/>
                  </a:solidFill>
                </a:rPr>
                <a:t>Parse stack (top at right)</a:t>
              </a:r>
            </a:p>
          </p:txBody>
        </p:sp>
        <p:sp>
          <p:nvSpPr>
            <p:cNvPr id="640062" name="Line 62"/>
            <p:cNvSpPr>
              <a:spLocks noChangeShapeType="1"/>
            </p:cNvSpPr>
            <p:nvPr/>
          </p:nvSpPr>
          <p:spPr bwMode="auto">
            <a:xfrm>
              <a:off x="3168" y="778"/>
              <a:ext cx="2304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0063" name="Line 63"/>
            <p:cNvSpPr>
              <a:spLocks noChangeShapeType="1"/>
            </p:cNvSpPr>
            <p:nvPr/>
          </p:nvSpPr>
          <p:spPr bwMode="auto">
            <a:xfrm>
              <a:off x="3168" y="931"/>
              <a:ext cx="23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40064" name="Line 64"/>
          <p:cNvSpPr>
            <a:spLocks noChangeShapeType="1"/>
          </p:cNvSpPr>
          <p:nvPr/>
        </p:nvSpPr>
        <p:spPr bwMode="auto">
          <a:xfrm>
            <a:off x="5029200" y="1720850"/>
            <a:ext cx="3657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0065" name="Line 65"/>
          <p:cNvSpPr>
            <a:spLocks noChangeShapeType="1"/>
          </p:cNvSpPr>
          <p:nvPr/>
        </p:nvSpPr>
        <p:spPr bwMode="auto">
          <a:xfrm>
            <a:off x="5029200" y="1963738"/>
            <a:ext cx="3657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0066" name="Line 66"/>
          <p:cNvSpPr>
            <a:spLocks noChangeShapeType="1"/>
          </p:cNvSpPr>
          <p:nvPr/>
        </p:nvSpPr>
        <p:spPr bwMode="auto">
          <a:xfrm>
            <a:off x="5029200" y="2206625"/>
            <a:ext cx="3657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0067" name="Line 67"/>
          <p:cNvSpPr>
            <a:spLocks noChangeShapeType="1"/>
          </p:cNvSpPr>
          <p:nvPr/>
        </p:nvSpPr>
        <p:spPr bwMode="auto">
          <a:xfrm>
            <a:off x="5029200" y="2449513"/>
            <a:ext cx="3657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0068" name="Line 68"/>
          <p:cNvSpPr>
            <a:spLocks noChangeShapeType="1"/>
          </p:cNvSpPr>
          <p:nvPr/>
        </p:nvSpPr>
        <p:spPr bwMode="auto">
          <a:xfrm>
            <a:off x="5029200" y="2692400"/>
            <a:ext cx="3657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0069" name="Line 69"/>
          <p:cNvSpPr>
            <a:spLocks noChangeShapeType="1"/>
          </p:cNvSpPr>
          <p:nvPr/>
        </p:nvSpPr>
        <p:spPr bwMode="auto">
          <a:xfrm>
            <a:off x="5029200" y="2935288"/>
            <a:ext cx="3657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0070" name="Line 70"/>
          <p:cNvSpPr>
            <a:spLocks noChangeShapeType="1"/>
          </p:cNvSpPr>
          <p:nvPr/>
        </p:nvSpPr>
        <p:spPr bwMode="auto">
          <a:xfrm>
            <a:off x="5029200" y="3178175"/>
            <a:ext cx="3657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0071" name="Line 71"/>
          <p:cNvSpPr>
            <a:spLocks noChangeShapeType="1"/>
          </p:cNvSpPr>
          <p:nvPr/>
        </p:nvSpPr>
        <p:spPr bwMode="auto">
          <a:xfrm>
            <a:off x="5029200" y="3421063"/>
            <a:ext cx="3657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0072" name="Line 72"/>
          <p:cNvSpPr>
            <a:spLocks noChangeShapeType="1"/>
          </p:cNvSpPr>
          <p:nvPr/>
        </p:nvSpPr>
        <p:spPr bwMode="auto">
          <a:xfrm>
            <a:off x="5029200" y="3663950"/>
            <a:ext cx="3657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0073" name="Line 73"/>
          <p:cNvSpPr>
            <a:spLocks noChangeShapeType="1"/>
          </p:cNvSpPr>
          <p:nvPr/>
        </p:nvSpPr>
        <p:spPr bwMode="auto">
          <a:xfrm>
            <a:off x="5029200" y="3906838"/>
            <a:ext cx="3657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0074" name="Line 74"/>
          <p:cNvSpPr>
            <a:spLocks noChangeShapeType="1"/>
          </p:cNvSpPr>
          <p:nvPr/>
        </p:nvSpPr>
        <p:spPr bwMode="auto">
          <a:xfrm>
            <a:off x="5029200" y="4149725"/>
            <a:ext cx="3657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0075" name="Line 75"/>
          <p:cNvSpPr>
            <a:spLocks noChangeShapeType="1"/>
          </p:cNvSpPr>
          <p:nvPr/>
        </p:nvSpPr>
        <p:spPr bwMode="auto">
          <a:xfrm>
            <a:off x="5029200" y="4392613"/>
            <a:ext cx="3657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0076" name="Line 76"/>
          <p:cNvSpPr>
            <a:spLocks noChangeShapeType="1"/>
          </p:cNvSpPr>
          <p:nvPr/>
        </p:nvSpPr>
        <p:spPr bwMode="auto">
          <a:xfrm>
            <a:off x="5029200" y="4635500"/>
            <a:ext cx="3657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0077" name="Line 77"/>
          <p:cNvSpPr>
            <a:spLocks noChangeShapeType="1"/>
          </p:cNvSpPr>
          <p:nvPr/>
        </p:nvSpPr>
        <p:spPr bwMode="auto">
          <a:xfrm>
            <a:off x="5029200" y="4878388"/>
            <a:ext cx="3657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0078" name="Line 78"/>
          <p:cNvSpPr>
            <a:spLocks noChangeShapeType="1"/>
          </p:cNvSpPr>
          <p:nvPr/>
        </p:nvSpPr>
        <p:spPr bwMode="auto">
          <a:xfrm>
            <a:off x="5029200" y="5121275"/>
            <a:ext cx="3657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0079" name="Line 79"/>
          <p:cNvSpPr>
            <a:spLocks noChangeShapeType="1"/>
          </p:cNvSpPr>
          <p:nvPr/>
        </p:nvSpPr>
        <p:spPr bwMode="auto">
          <a:xfrm>
            <a:off x="5029200" y="5364163"/>
            <a:ext cx="3657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0080" name="Line 80"/>
          <p:cNvSpPr>
            <a:spLocks noChangeShapeType="1"/>
          </p:cNvSpPr>
          <p:nvPr/>
        </p:nvSpPr>
        <p:spPr bwMode="auto">
          <a:xfrm>
            <a:off x="5029200" y="5607050"/>
            <a:ext cx="3657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0081" name="Line 81"/>
          <p:cNvSpPr>
            <a:spLocks noChangeShapeType="1"/>
          </p:cNvSpPr>
          <p:nvPr/>
        </p:nvSpPr>
        <p:spPr bwMode="auto">
          <a:xfrm>
            <a:off x="5029200" y="6122988"/>
            <a:ext cx="3657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0082" name="Line 82"/>
          <p:cNvSpPr>
            <a:spLocks noChangeShapeType="1"/>
          </p:cNvSpPr>
          <p:nvPr/>
        </p:nvSpPr>
        <p:spPr bwMode="auto">
          <a:xfrm>
            <a:off x="5029200" y="1235075"/>
            <a:ext cx="0" cy="488791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0083" name="Line 83"/>
          <p:cNvSpPr>
            <a:spLocks noChangeShapeType="1"/>
          </p:cNvSpPr>
          <p:nvPr/>
        </p:nvSpPr>
        <p:spPr bwMode="auto">
          <a:xfrm>
            <a:off x="7132638" y="1235075"/>
            <a:ext cx="0" cy="48879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0084" name="Line 84"/>
          <p:cNvSpPr>
            <a:spLocks noChangeShapeType="1"/>
          </p:cNvSpPr>
          <p:nvPr/>
        </p:nvSpPr>
        <p:spPr bwMode="auto">
          <a:xfrm>
            <a:off x="7954963" y="1235075"/>
            <a:ext cx="0" cy="48879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0085" name="Line 85"/>
          <p:cNvSpPr>
            <a:spLocks noChangeShapeType="1"/>
          </p:cNvSpPr>
          <p:nvPr/>
        </p:nvSpPr>
        <p:spPr bwMode="auto">
          <a:xfrm>
            <a:off x="8686800" y="1235075"/>
            <a:ext cx="0" cy="488791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0104" name="Line 104"/>
          <p:cNvSpPr>
            <a:spLocks noChangeShapeType="1"/>
          </p:cNvSpPr>
          <p:nvPr/>
        </p:nvSpPr>
        <p:spPr bwMode="auto">
          <a:xfrm>
            <a:off x="5029200" y="5880100"/>
            <a:ext cx="3657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40118" name="Text Box 118"/>
          <p:cNvSpPr txBox="1">
            <a:spLocks noChangeArrowheads="1"/>
          </p:cNvSpPr>
          <p:nvPr/>
        </p:nvSpPr>
        <p:spPr bwMode="auto">
          <a:xfrm>
            <a:off x="549275" y="2786368"/>
            <a:ext cx="4297363" cy="1739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</a:rPr>
              <a:t>&lt;expression&gt; </a:t>
            </a:r>
            <a:r>
              <a:rPr lang="en-US" sz="1800" dirty="0"/>
              <a:t>::= &lt;simple expression&gt;</a:t>
            </a:r>
          </a:p>
          <a:p>
            <a:r>
              <a:rPr lang="en-US" sz="1800" dirty="0"/>
              <a:t>&lt;simple expression&gt; ::= &lt;term + &lt;term&gt;</a:t>
            </a:r>
          </a:p>
          <a:p>
            <a:r>
              <a:rPr lang="en-US" sz="1800" dirty="0"/>
              <a:t>&lt;term&gt; ::= &lt;factor&gt; | &lt;factor&gt; * &lt;factor&gt;</a:t>
            </a:r>
          </a:p>
          <a:p>
            <a:r>
              <a:rPr lang="en-US" sz="1800" dirty="0"/>
              <a:t>&lt;factor&gt; ::= &lt;variable&gt;</a:t>
            </a:r>
          </a:p>
          <a:p>
            <a:r>
              <a:rPr lang="en-US" sz="1800" dirty="0"/>
              <a:t>&lt;variable&gt; ::= &lt;identifier&gt;</a:t>
            </a:r>
          </a:p>
          <a:p>
            <a:r>
              <a:rPr lang="en-US" sz="1800" dirty="0"/>
              <a:t>&lt;identifier&gt; ::= a | b | c</a:t>
            </a:r>
          </a:p>
        </p:txBody>
      </p:sp>
      <p:sp>
        <p:nvSpPr>
          <p:cNvPr id="640139" name="Text Box 139"/>
          <p:cNvSpPr txBox="1">
            <a:spLocks noChangeArrowheads="1"/>
          </p:cNvSpPr>
          <p:nvPr/>
        </p:nvSpPr>
        <p:spPr bwMode="auto">
          <a:xfrm>
            <a:off x="1006475" y="4698023"/>
            <a:ext cx="3114675" cy="925513"/>
          </a:xfrm>
          <a:prstGeom prst="rect">
            <a:avLst/>
          </a:prstGeom>
          <a:solidFill>
            <a:srgbClr val="FFFFC2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800" dirty="0">
                <a:solidFill>
                  <a:srgbClr val="0033CC"/>
                </a:solidFill>
              </a:rPr>
              <a:t>In this simple grammar, the</a:t>
            </a:r>
          </a:p>
          <a:p>
            <a:pPr algn="ctr"/>
            <a:r>
              <a:rPr lang="en-US" sz="1800" dirty="0">
                <a:solidFill>
                  <a:srgbClr val="0033CC"/>
                </a:solidFill>
              </a:rPr>
              <a:t>topmost nonterminal symbol </a:t>
            </a:r>
          </a:p>
          <a:p>
            <a:pPr algn="ctr"/>
            <a:r>
              <a:rPr lang="en-US" sz="1800" dirty="0">
                <a:solidFill>
                  <a:srgbClr val="0033CC"/>
                </a:solidFill>
              </a:rPr>
              <a:t>is </a:t>
            </a:r>
            <a:r>
              <a:rPr lang="en-US" sz="1800" dirty="0">
                <a:solidFill>
                  <a:schemeClr val="folHlink"/>
                </a:solidFill>
              </a:rPr>
              <a:t>&lt;expression&gt;</a:t>
            </a:r>
            <a:endParaRPr lang="en-US" sz="18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9871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0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40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40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40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40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40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40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40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40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40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40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40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40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40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640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640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640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640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640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640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640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640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640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640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640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640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640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640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640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640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640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640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640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640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640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640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640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Par">
                      <p:stCondLst>
                        <p:cond delay="indefinite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640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500"/>
                                        <p:tgtEl>
                                          <p:spTgt spid="640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0107" grpId="0"/>
      <p:bldP spid="640061" grpId="0"/>
      <p:bldP spid="640058" grpId="0"/>
      <p:bldP spid="640055" grpId="0"/>
      <p:bldP spid="640052" grpId="0"/>
      <p:bldP spid="640049" grpId="0"/>
      <p:bldP spid="640046" grpId="0"/>
      <p:bldP spid="640043" grpId="0"/>
      <p:bldP spid="640040" grpId="0"/>
      <p:bldP spid="640037" grpId="0"/>
      <p:bldP spid="640034" grpId="0"/>
      <p:bldP spid="640031" grpId="0"/>
      <p:bldP spid="640028" grpId="0"/>
      <p:bldP spid="640025" grpId="0"/>
      <p:bldP spid="640022" grpId="0"/>
      <p:bldP spid="640019" grpId="0"/>
      <p:bldP spid="640018" grpId="0"/>
      <p:bldP spid="640017" grpId="0"/>
      <p:bldP spid="640016" grpId="0"/>
      <p:bldP spid="640013" grpId="0"/>
      <p:bldP spid="6400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6B9A6-1908-7548-AF3B-F895E491E511}" type="slidenum">
              <a:rPr lang="en-US"/>
              <a:pPr/>
              <a:t>17</a:t>
            </a:fld>
            <a:endParaRPr lang="en-US"/>
          </a:p>
        </p:txBody>
      </p:sp>
      <p:sp>
        <p:nvSpPr>
          <p:cNvPr id="64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Bottom-Up Parsing?</a:t>
            </a:r>
          </a:p>
        </p:txBody>
      </p:sp>
      <p:sp>
        <p:nvSpPr>
          <p:cNvPr id="64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45" y="1234464"/>
            <a:ext cx="8229600" cy="502914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The shift-reduce actions can be </a:t>
            </a:r>
            <a:br>
              <a:rPr lang="en-US" dirty="0"/>
            </a:br>
            <a:r>
              <a:rPr lang="en-US" u="sng" dirty="0"/>
              <a:t>driven by a table</a:t>
            </a:r>
            <a:r>
              <a:rPr lang="en-US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 table is based on the production rules.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It is almost always generated </a:t>
            </a:r>
            <a:br>
              <a:rPr lang="en-US" dirty="0"/>
            </a:br>
            <a:r>
              <a:rPr lang="en-US" dirty="0"/>
              <a:t>by a compiler-writing tool.</a:t>
            </a:r>
          </a:p>
          <a:p>
            <a:pPr lvl="6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Like a table-driven scanner, the code for</a:t>
            </a:r>
            <a:br>
              <a:rPr lang="en-US" dirty="0"/>
            </a:br>
            <a:r>
              <a:rPr lang="en-US" dirty="0"/>
              <a:t>a table-driven parser can be </a:t>
            </a:r>
            <a:br>
              <a:rPr lang="en-US" dirty="0"/>
            </a:br>
            <a:r>
              <a:rPr lang="en-US" u="sng" dirty="0"/>
              <a:t>very compact and extremely fast</a:t>
            </a:r>
            <a:r>
              <a:rPr lang="en-US" dirty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However, for a significant grammar, </a:t>
            </a:r>
            <a:br>
              <a:rPr lang="en-US" dirty="0"/>
            </a:br>
            <a:r>
              <a:rPr lang="en-US" dirty="0"/>
              <a:t>the table can be nearly impossible </a:t>
            </a:r>
            <a:br>
              <a:rPr lang="en-US" dirty="0"/>
            </a:br>
            <a:r>
              <a:rPr lang="en-US" dirty="0"/>
              <a:t>for a human to follow.</a:t>
            </a:r>
          </a:p>
        </p:txBody>
      </p:sp>
    </p:spTree>
    <p:extLst>
      <p:ext uri="{BB962C8B-B14F-4D97-AF65-F5344CB8AC3E}">
        <p14:creationId xmlns:p14="http://schemas.microsoft.com/office/powerpoint/2010/main" val="609096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6B9A6-1908-7548-AF3B-F895E491E511}" type="slidenum">
              <a:rPr lang="en-US"/>
              <a:pPr/>
              <a:t>18</a:t>
            </a:fld>
            <a:endParaRPr lang="en-US"/>
          </a:p>
        </p:txBody>
      </p:sp>
      <p:sp>
        <p:nvSpPr>
          <p:cNvPr id="64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Bottom-Up Parsing?</a:t>
            </a:r>
          </a:p>
        </p:txBody>
      </p:sp>
      <p:sp>
        <p:nvSpPr>
          <p:cNvPr id="64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Error recovery can be especially tricky.</a:t>
            </a:r>
          </a:p>
          <a:p>
            <a:pPr lvl="6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It can be very hard to debug the parser </a:t>
            </a:r>
            <a:br>
              <a:rPr lang="en-US" dirty="0"/>
            </a:br>
            <a:r>
              <a:rPr lang="en-US" dirty="0"/>
              <a:t>if something goes wrong.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It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s usually an error in the grammar (of course!).</a:t>
            </a:r>
          </a:p>
        </p:txBody>
      </p:sp>
    </p:spTree>
    <p:extLst>
      <p:ext uri="{BB962C8B-B14F-4D97-AF65-F5344CB8AC3E}">
        <p14:creationId xmlns:p14="http://schemas.microsoft.com/office/powerpoint/2010/main" val="28647810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E21A9-1CB6-F544-8B95-26683E7C4613}" type="slidenum">
              <a:rPr lang="en-US"/>
              <a:pPr/>
              <a:t>19</a:t>
            </a:fld>
            <a:endParaRPr lang="en-US" dirty="0"/>
          </a:p>
        </p:txBody>
      </p:sp>
      <p:sp>
        <p:nvSpPr>
          <p:cNvPr id="65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Lex and Yacc</a:t>
            </a:r>
          </a:p>
        </p:txBody>
      </p:sp>
      <p:sp>
        <p:nvSpPr>
          <p:cNvPr id="65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4464"/>
            <a:ext cx="8229600" cy="4937706"/>
          </a:xfrm>
        </p:spPr>
        <p:txBody>
          <a:bodyPr/>
          <a:lstStyle/>
          <a:p>
            <a:r>
              <a:rPr lang="en-US" dirty="0" err="1"/>
              <a:t>Lex</a:t>
            </a:r>
            <a:r>
              <a:rPr lang="en-US" dirty="0"/>
              <a:t> and </a:t>
            </a:r>
            <a:r>
              <a:rPr lang="en-US" dirty="0" err="1"/>
              <a:t>Yacc</a:t>
            </a:r>
            <a:endParaRPr lang="en-US" dirty="0"/>
          </a:p>
          <a:p>
            <a:pPr lvl="1"/>
            <a:r>
              <a:rPr lang="en-US" altLang="ja-JP" dirty="0">
                <a:latin typeface="Arial"/>
              </a:rPr>
              <a:t>Traditional </a:t>
            </a:r>
            <a:r>
              <a:rPr lang="en-US" dirty="0"/>
              <a:t>compiler-writing tool</a:t>
            </a:r>
            <a:br>
              <a:rPr lang="en-US" dirty="0"/>
            </a:br>
            <a:r>
              <a:rPr lang="en-US" dirty="0"/>
              <a:t>for Unix and Linux systems.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Lex </a:t>
            </a:r>
            <a:r>
              <a:rPr lang="en-US" dirty="0"/>
              <a:t>automatically generates a lexer (scanner) </a:t>
            </a:r>
            <a:br>
              <a:rPr lang="en-US" dirty="0"/>
            </a:br>
            <a:r>
              <a:rPr lang="en-US" dirty="0"/>
              <a:t>written in C.</a:t>
            </a:r>
          </a:p>
          <a:p>
            <a:pPr lvl="1"/>
            <a:r>
              <a:rPr lang="en-US" dirty="0">
                <a:solidFill>
                  <a:srgbClr val="B23C00"/>
                </a:solidFill>
              </a:rPr>
              <a:t>Flex</a:t>
            </a:r>
            <a:r>
              <a:rPr lang="en-US" dirty="0"/>
              <a:t>: free GNU version</a:t>
            </a:r>
          </a:p>
          <a:p>
            <a:pPr lvl="4"/>
            <a:endParaRPr lang="en-US" dirty="0"/>
          </a:p>
          <a:p>
            <a:r>
              <a:rPr lang="en-US" dirty="0" err="1">
                <a:solidFill>
                  <a:srgbClr val="B23C00"/>
                </a:solidFill>
              </a:rPr>
              <a:t>Yacc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(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Yet another compiler-compiler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) </a:t>
            </a:r>
            <a:br>
              <a:rPr lang="en-US" dirty="0"/>
            </a:br>
            <a:r>
              <a:rPr lang="en-US" dirty="0"/>
              <a:t>automatically generates a bottom-up </a:t>
            </a:r>
            <a:br>
              <a:rPr lang="en-US" dirty="0"/>
            </a:br>
            <a:r>
              <a:rPr lang="en-US" dirty="0"/>
              <a:t>shift-reduce parser written in C.</a:t>
            </a:r>
          </a:p>
          <a:p>
            <a:pPr lvl="1"/>
            <a:r>
              <a:rPr lang="en-US" dirty="0">
                <a:solidFill>
                  <a:srgbClr val="B23C00"/>
                </a:solidFill>
              </a:rPr>
              <a:t>Bison</a:t>
            </a:r>
            <a:r>
              <a:rPr lang="en-US" dirty="0"/>
              <a:t>: free GNU version</a:t>
            </a:r>
          </a:p>
        </p:txBody>
      </p:sp>
    </p:spTree>
    <p:extLst>
      <p:ext uri="{BB962C8B-B14F-4D97-AF65-F5344CB8AC3E}">
        <p14:creationId xmlns:p14="http://schemas.microsoft.com/office/powerpoint/2010/main" val="1304666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6AC67-A0C8-904E-E321-2C76212D9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1B1C5D-3508-B833-D701-621901D8AF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bit of theory (from CS 154)</a:t>
            </a:r>
          </a:p>
          <a:p>
            <a:pPr lvl="1"/>
            <a:r>
              <a:rPr lang="en-US" dirty="0"/>
              <a:t>regular grammars</a:t>
            </a:r>
          </a:p>
          <a:p>
            <a:pPr lvl="1"/>
            <a:r>
              <a:rPr lang="en-US" dirty="0"/>
              <a:t>context-free grammars</a:t>
            </a:r>
          </a:p>
          <a:p>
            <a:pPr lvl="1"/>
            <a:r>
              <a:rPr lang="en-US" dirty="0"/>
              <a:t>context-sensitive grammars</a:t>
            </a:r>
          </a:p>
          <a:p>
            <a:pPr lvl="1"/>
            <a:r>
              <a:rPr lang="en-US" dirty="0"/>
              <a:t>why compiler writers prefer context-free</a:t>
            </a:r>
          </a:p>
          <a:p>
            <a:pPr lvl="4"/>
            <a:endParaRPr lang="en-US" dirty="0"/>
          </a:p>
          <a:p>
            <a:r>
              <a:rPr lang="en-US" dirty="0"/>
              <a:t>What about bottom-up parsers?</a:t>
            </a:r>
          </a:p>
          <a:p>
            <a:pPr lvl="1"/>
            <a:r>
              <a:rPr lang="en-US" dirty="0"/>
              <a:t>shift-reduce parsing</a:t>
            </a:r>
          </a:p>
          <a:p>
            <a:pPr lvl="4"/>
            <a:endParaRPr lang="en-US" dirty="0"/>
          </a:p>
          <a:p>
            <a:r>
              <a:rPr lang="en-US" dirty="0" err="1"/>
              <a:t>yacc</a:t>
            </a:r>
            <a:r>
              <a:rPr lang="en-US" dirty="0"/>
              <a:t> and lex</a:t>
            </a:r>
          </a:p>
          <a:p>
            <a:pPr lvl="1"/>
            <a:r>
              <a:rPr lang="en-US" dirty="0"/>
              <a:t>traditional UNIX compiler-writing tools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EF8A0D-C75E-C354-AF00-2060D05DF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014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D1B50-6E43-904D-9294-0127B18DB2A1}" type="slidenum">
              <a:rPr lang="en-US"/>
              <a:pPr/>
              <a:t>20</a:t>
            </a:fld>
            <a:endParaRPr lang="en-US"/>
          </a:p>
        </p:txBody>
      </p:sp>
      <p:sp>
        <p:nvSpPr>
          <p:cNvPr id="66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Simple Calculator</a:t>
            </a:r>
            <a:endParaRPr lang="en-US" i="1" dirty="0"/>
          </a:p>
        </p:txBody>
      </p:sp>
      <p:sp>
        <p:nvSpPr>
          <p:cNvPr id="66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25563"/>
            <a:ext cx="8229600" cy="3667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Lex file (token definitions)</a:t>
            </a:r>
            <a:endParaRPr lang="en-US" b="1" dirty="0">
              <a:solidFill>
                <a:srgbClr val="0033CC"/>
              </a:solidFill>
              <a:latin typeface="Courier New" charset="0"/>
            </a:endParaRPr>
          </a:p>
        </p:txBody>
      </p:sp>
      <p:sp>
        <p:nvSpPr>
          <p:cNvPr id="660484" name="Text Box 4"/>
          <p:cNvSpPr txBox="1">
            <a:spLocks noChangeArrowheads="1"/>
          </p:cNvSpPr>
          <p:nvPr/>
        </p:nvSpPr>
        <p:spPr bwMode="auto">
          <a:xfrm>
            <a:off x="446999" y="1764707"/>
            <a:ext cx="7638630" cy="489364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3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%option </a:t>
            </a:r>
            <a:r>
              <a:rPr lang="en-US" sz="13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noinput</a:t>
            </a:r>
            <a:endParaRPr lang="en-US" sz="13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3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%option </a:t>
            </a:r>
            <a:r>
              <a:rPr lang="en-US" sz="13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nounput</a:t>
            </a:r>
            <a:br>
              <a:rPr lang="en-US" sz="13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3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3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%{</a:t>
            </a:r>
          </a:p>
          <a:p>
            <a:r>
              <a:rPr lang="en-US" sz="13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#define YYSTYPE double  // data type of </a:t>
            </a:r>
            <a:r>
              <a:rPr lang="en-US" sz="13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yacc</a:t>
            </a:r>
            <a:r>
              <a:rPr lang="en-US" sz="13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stack</a:t>
            </a:r>
            <a:br>
              <a:rPr lang="en-US" sz="13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3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3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sz="13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13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3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#include "</a:t>
            </a:r>
            <a:r>
              <a:rPr lang="en-US" sz="13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y.tab.h</a:t>
            </a:r>
            <a:r>
              <a:rPr lang="en-US" sz="13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”</a:t>
            </a:r>
          </a:p>
          <a:p>
            <a:endParaRPr lang="en-US" sz="13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3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3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yylex</a:t>
            </a:r>
            <a:r>
              <a:rPr lang="en-US" sz="13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(void);</a:t>
            </a:r>
          </a:p>
          <a:p>
            <a:r>
              <a:rPr lang="en-US" sz="13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3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yyerror</a:t>
            </a:r>
            <a:r>
              <a:rPr lang="en-US" sz="13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(char *s);</a:t>
            </a:r>
          </a:p>
          <a:p>
            <a:endParaRPr lang="en-US" sz="13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3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extern int </a:t>
            </a:r>
            <a:r>
              <a:rPr lang="en-US" sz="13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lineno</a:t>
            </a:r>
            <a:r>
              <a:rPr lang="en-US" sz="13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3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%}</a:t>
            </a:r>
            <a:br>
              <a:rPr lang="en-US" sz="13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3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3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%option </a:t>
            </a:r>
            <a:r>
              <a:rPr lang="en-US" sz="13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noyywrap</a:t>
            </a:r>
            <a:r>
              <a:rPr lang="en-US" sz="13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         </a:t>
            </a:r>
          </a:p>
          <a:p>
            <a:endParaRPr lang="en-US" sz="13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3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%%</a:t>
            </a:r>
            <a:br>
              <a:rPr lang="en-US" sz="13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3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3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 \t]                    </a:t>
            </a:r>
            <a:r>
              <a:rPr lang="en-US" sz="13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 ; } </a:t>
            </a:r>
            <a:r>
              <a:rPr lang="en-US" sz="13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// skip blanks and tabs</a:t>
            </a:r>
            <a:br>
              <a:rPr lang="en-US" sz="13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3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3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[0-9]+\.?|[0-9]*\.[0-9]+ </a:t>
            </a:r>
            <a:r>
              <a:rPr lang="en-US" sz="13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  <a:r>
              <a:rPr lang="en-US" sz="13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sscanf</a:t>
            </a:r>
            <a:r>
              <a:rPr lang="en-US" sz="13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3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yytext</a:t>
            </a:r>
            <a:r>
              <a:rPr lang="en-US" sz="13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"%</a:t>
            </a:r>
            <a:r>
              <a:rPr lang="en-US" sz="13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lf</a:t>
            </a:r>
            <a:r>
              <a:rPr lang="en-US" sz="13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", &amp;</a:t>
            </a:r>
            <a:r>
              <a:rPr lang="en-US" sz="13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yylval</a:t>
            </a:r>
            <a:r>
              <a:rPr lang="en-US" sz="13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 return NUMBER; }</a:t>
            </a:r>
          </a:p>
          <a:p>
            <a:r>
              <a:rPr lang="en-US" sz="13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\n                       </a:t>
            </a:r>
            <a:r>
              <a:rPr lang="en-US" sz="13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  <a:r>
              <a:rPr lang="en-US" sz="13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lineno</a:t>
            </a:r>
            <a:r>
              <a:rPr lang="en-US" sz="13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++; return '\n'; }</a:t>
            </a:r>
          </a:p>
          <a:p>
            <a:r>
              <a:rPr lang="en-US" sz="13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                        </a:t>
            </a:r>
            <a:r>
              <a:rPr lang="en-US" sz="13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 return </a:t>
            </a:r>
            <a:r>
              <a:rPr lang="en-US" sz="13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yytext</a:t>
            </a:r>
            <a:r>
              <a:rPr lang="en-US" sz="13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[0]; }   </a:t>
            </a:r>
            <a:r>
              <a:rPr lang="en-US" sz="13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// everything else 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5F355E7-1E08-AB4C-BAE9-B8864C3DC568}"/>
              </a:ext>
            </a:extLst>
          </p:cNvPr>
          <p:cNvSpPr txBox="1"/>
          <p:nvPr/>
        </p:nvSpPr>
        <p:spPr>
          <a:xfrm>
            <a:off x="7223731" y="1595430"/>
            <a:ext cx="65114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calc.l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790CA7A-FD9A-9D3E-E8DB-5E3C78BF78E8}"/>
              </a:ext>
            </a:extLst>
          </p:cNvPr>
          <p:cNvSpPr txBox="1"/>
          <p:nvPr/>
        </p:nvSpPr>
        <p:spPr>
          <a:xfrm>
            <a:off x="3017537" y="5248386"/>
            <a:ext cx="2045753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C00000"/>
                </a:solidFill>
              </a:rPr>
              <a:t>semantic actions for tokens</a:t>
            </a:r>
          </a:p>
        </p:txBody>
      </p:sp>
    </p:spTree>
    <p:extLst>
      <p:ext uri="{BB962C8B-B14F-4D97-AF65-F5344CB8AC3E}">
        <p14:creationId xmlns:p14="http://schemas.microsoft.com/office/powerpoint/2010/main" val="21450156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B661-5162-9643-8403-33E4BE4DD518}" type="slidenum">
              <a:rPr lang="en-US"/>
              <a:pPr/>
              <a:t>21</a:t>
            </a:fld>
            <a:endParaRPr lang="en-US"/>
          </a:p>
        </p:txBody>
      </p:sp>
      <p:sp>
        <p:nvSpPr>
          <p:cNvPr id="65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Simple Calculator, </a:t>
            </a:r>
            <a:r>
              <a:rPr lang="en-US" i="1" dirty="0"/>
              <a:t>cont</a:t>
            </a:r>
            <a:r>
              <a:rPr lang="en-US" altLang="ja-JP" i="1" dirty="0"/>
              <a:t>’</a:t>
            </a:r>
            <a:r>
              <a:rPr lang="en-US" i="1" dirty="0"/>
              <a:t>d</a:t>
            </a:r>
            <a:endParaRPr lang="en-US" dirty="0"/>
          </a:p>
        </p:txBody>
      </p:sp>
      <p:sp>
        <p:nvSpPr>
          <p:cNvPr id="65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57200"/>
          </a:xfrm>
        </p:spPr>
        <p:txBody>
          <a:bodyPr/>
          <a:lstStyle/>
          <a:p>
            <a:r>
              <a:rPr lang="en-US" dirty="0" err="1"/>
              <a:t>Yacc</a:t>
            </a:r>
            <a:r>
              <a:rPr lang="en-US" dirty="0"/>
              <a:t> file (production rules)</a:t>
            </a:r>
            <a:endParaRPr lang="en-US" b="1" dirty="0">
              <a:solidFill>
                <a:srgbClr val="0033CC"/>
              </a:solidFill>
              <a:latin typeface="Courier New" charset="0"/>
            </a:endParaRPr>
          </a:p>
        </p:txBody>
      </p:sp>
      <p:sp>
        <p:nvSpPr>
          <p:cNvPr id="659460" name="Text Box 4"/>
          <p:cNvSpPr txBox="1">
            <a:spLocks noChangeArrowheads="1"/>
          </p:cNvSpPr>
          <p:nvPr/>
        </p:nvSpPr>
        <p:spPr bwMode="auto">
          <a:xfrm>
            <a:off x="1188757" y="1691659"/>
            <a:ext cx="5551520" cy="509370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300" b="1" dirty="0">
                <a:latin typeface="Courier New" charset="0"/>
              </a:rPr>
              <a:t>%{</a:t>
            </a:r>
          </a:p>
          <a:p>
            <a:r>
              <a:rPr lang="en-US" sz="1300" b="1" dirty="0">
                <a:latin typeface="Courier New" charset="0"/>
              </a:rPr>
              <a:t>#include &lt;</a:t>
            </a:r>
            <a:r>
              <a:rPr lang="en-US" sz="1300" b="1" dirty="0" err="1">
                <a:latin typeface="Courier New" charset="0"/>
              </a:rPr>
              <a:t>stdio.h</a:t>
            </a:r>
            <a:r>
              <a:rPr lang="en-US" sz="1300" b="1" dirty="0">
                <a:latin typeface="Courier New" charset="0"/>
              </a:rPr>
              <a:t>&gt;</a:t>
            </a:r>
          </a:p>
          <a:p>
            <a:r>
              <a:rPr lang="en-US" sz="1300" b="1" dirty="0">
                <a:latin typeface="Courier New" charset="0"/>
              </a:rPr>
              <a:t>#include &lt;</a:t>
            </a:r>
            <a:r>
              <a:rPr lang="en-US" sz="1300" b="1" dirty="0" err="1">
                <a:latin typeface="Courier New" charset="0"/>
              </a:rPr>
              <a:t>ctype.h</a:t>
            </a:r>
            <a:r>
              <a:rPr lang="en-US" sz="1300" b="1" dirty="0">
                <a:latin typeface="Courier New" charset="0"/>
              </a:rPr>
              <a:t>&gt;</a:t>
            </a:r>
          </a:p>
          <a:p>
            <a:endParaRPr lang="en-US" sz="1300" b="1" dirty="0">
              <a:latin typeface="Courier New" charset="0"/>
            </a:endParaRPr>
          </a:p>
          <a:p>
            <a:r>
              <a:rPr lang="en-US" sz="1300" b="1" dirty="0">
                <a:latin typeface="Courier New" charset="0"/>
              </a:rPr>
              <a:t>#define YYSTYPE double  // data type of </a:t>
            </a:r>
            <a:r>
              <a:rPr lang="en-US" sz="1300" b="1" dirty="0" err="1">
                <a:latin typeface="Courier New" charset="0"/>
              </a:rPr>
              <a:t>yacc</a:t>
            </a:r>
            <a:r>
              <a:rPr lang="en-US" sz="1300" b="1" dirty="0">
                <a:latin typeface="Courier New" charset="0"/>
              </a:rPr>
              <a:t> stack</a:t>
            </a:r>
          </a:p>
          <a:p>
            <a:r>
              <a:rPr lang="en-US" sz="1300" b="1" dirty="0">
                <a:latin typeface="Courier New" charset="0"/>
              </a:rPr>
              <a:t>%}</a:t>
            </a:r>
          </a:p>
          <a:p>
            <a:endParaRPr lang="en-US" sz="1300" b="1" dirty="0">
              <a:latin typeface="Courier New" charset="0"/>
            </a:endParaRPr>
          </a:p>
          <a:p>
            <a:r>
              <a:rPr lang="en-US" sz="1300" b="1" dirty="0">
                <a:latin typeface="Courier New" charset="0"/>
              </a:rPr>
              <a:t>%token NUMBER</a:t>
            </a:r>
          </a:p>
          <a:p>
            <a:r>
              <a:rPr lang="en-US" sz="1300" b="1" dirty="0">
                <a:latin typeface="Courier New" charset="0"/>
              </a:rPr>
              <a:t>%left '+' '-'   // left associative, same precedence</a:t>
            </a:r>
          </a:p>
          <a:p>
            <a:r>
              <a:rPr lang="en-US" sz="1300" b="1" dirty="0">
                <a:latin typeface="Courier New" charset="0"/>
              </a:rPr>
              <a:t>%left '*' '/'   // left associative, higher precedence</a:t>
            </a:r>
          </a:p>
          <a:p>
            <a:endParaRPr lang="en-US" sz="1300" b="1" dirty="0">
              <a:latin typeface="Courier New" charset="0"/>
            </a:endParaRPr>
          </a:p>
          <a:p>
            <a:r>
              <a:rPr lang="en-US" sz="1300" b="1" dirty="0">
                <a:latin typeface="Courier New" charset="0"/>
              </a:rPr>
              <a:t>%%</a:t>
            </a:r>
          </a:p>
          <a:p>
            <a:endParaRPr lang="en-US" sz="1300" b="1" dirty="0">
              <a:latin typeface="Courier New" charset="0"/>
            </a:endParaRPr>
          </a:p>
          <a:p>
            <a:r>
              <a:rPr lang="en-US" sz="1300" b="1" dirty="0" err="1">
                <a:latin typeface="Courier New" charset="0"/>
              </a:rPr>
              <a:t>exprlist</a:t>
            </a:r>
            <a:r>
              <a:rPr lang="en-US" sz="1300" b="1" dirty="0">
                <a:latin typeface="Courier New" charset="0"/>
              </a:rPr>
              <a:t>: /* empty list */</a:t>
            </a:r>
          </a:p>
          <a:p>
            <a:r>
              <a:rPr lang="en-US" sz="1300" b="1" dirty="0">
                <a:latin typeface="Courier New" charset="0"/>
              </a:rPr>
              <a:t>    | </a:t>
            </a:r>
            <a:r>
              <a:rPr lang="en-US" sz="1300" b="1" dirty="0" err="1">
                <a:latin typeface="Courier New" charset="0"/>
              </a:rPr>
              <a:t>exprlist</a:t>
            </a:r>
            <a:r>
              <a:rPr lang="en-US" sz="1300" b="1" dirty="0">
                <a:latin typeface="Courier New" charset="0"/>
              </a:rPr>
              <a:t> '\n'</a:t>
            </a:r>
          </a:p>
          <a:p>
            <a:r>
              <a:rPr lang="en-US" sz="1300" b="1" dirty="0">
                <a:latin typeface="Courier New" charset="0"/>
              </a:rPr>
              <a:t>    | </a:t>
            </a:r>
            <a:r>
              <a:rPr lang="en-US" sz="1300" b="1" dirty="0" err="1">
                <a:latin typeface="Courier New" charset="0"/>
              </a:rPr>
              <a:t>exprlist</a:t>
            </a:r>
            <a:r>
              <a:rPr lang="en-US" sz="1300" b="1" dirty="0">
                <a:latin typeface="Courier New" charset="0"/>
              </a:rPr>
              <a:t> expr '\n' </a:t>
            </a:r>
            <a:r>
              <a:rPr lang="en-US" sz="1300" b="1" dirty="0">
                <a:solidFill>
                  <a:srgbClr val="C00000"/>
                </a:solidFill>
                <a:latin typeface="Courier New" charset="0"/>
              </a:rPr>
              <a:t>{</a:t>
            </a:r>
            <a:r>
              <a:rPr lang="en-US" sz="1300" b="1" dirty="0" err="1">
                <a:solidFill>
                  <a:srgbClr val="C00000"/>
                </a:solidFill>
                <a:latin typeface="Courier New" charset="0"/>
              </a:rPr>
              <a:t>printf</a:t>
            </a:r>
            <a:r>
              <a:rPr lang="en-US" sz="1300" b="1" dirty="0">
                <a:solidFill>
                  <a:srgbClr val="C00000"/>
                </a:solidFill>
                <a:latin typeface="Courier New" charset="0"/>
              </a:rPr>
              <a:t>("\t= %</a:t>
            </a:r>
            <a:r>
              <a:rPr lang="en-US" sz="1300" b="1" dirty="0" err="1">
                <a:solidFill>
                  <a:srgbClr val="C00000"/>
                </a:solidFill>
                <a:latin typeface="Courier New" charset="0"/>
              </a:rPr>
              <a:t>lf</a:t>
            </a:r>
            <a:r>
              <a:rPr lang="en-US" sz="1300" b="1" dirty="0">
                <a:solidFill>
                  <a:srgbClr val="C00000"/>
                </a:solidFill>
                <a:latin typeface="Courier New" charset="0"/>
              </a:rPr>
              <a:t>\n", $2);}</a:t>
            </a:r>
          </a:p>
          <a:p>
            <a:r>
              <a:rPr lang="en-US" sz="1300" b="1" dirty="0">
                <a:latin typeface="Courier New" charset="0"/>
              </a:rPr>
              <a:t>    ;</a:t>
            </a:r>
          </a:p>
          <a:p>
            <a:endParaRPr lang="en-US" sz="1300" b="1" dirty="0">
              <a:latin typeface="Courier New" charset="0"/>
            </a:endParaRPr>
          </a:p>
          <a:p>
            <a:r>
              <a:rPr lang="en-US" sz="1300" b="1" dirty="0">
                <a:latin typeface="Courier New" charset="0"/>
              </a:rPr>
              <a:t>expr: NUMBER        </a:t>
            </a:r>
            <a:r>
              <a:rPr lang="en-US" sz="1300" b="1" dirty="0">
                <a:solidFill>
                  <a:srgbClr val="C00000"/>
                </a:solidFill>
                <a:latin typeface="Courier New" charset="0"/>
              </a:rPr>
              <a:t>{$$ = $1;}</a:t>
            </a:r>
          </a:p>
          <a:p>
            <a:r>
              <a:rPr lang="en-US" sz="1300" b="1" dirty="0">
                <a:latin typeface="Courier New" charset="0"/>
              </a:rPr>
              <a:t>    | expr '+' expr </a:t>
            </a:r>
            <a:r>
              <a:rPr lang="en-US" sz="1300" b="1" dirty="0">
                <a:solidFill>
                  <a:srgbClr val="C00000"/>
                </a:solidFill>
                <a:latin typeface="Courier New" charset="0"/>
              </a:rPr>
              <a:t>{$$ = $1 + $3;}</a:t>
            </a:r>
          </a:p>
          <a:p>
            <a:r>
              <a:rPr lang="en-US" sz="1300" b="1" dirty="0">
                <a:latin typeface="Courier New" charset="0"/>
              </a:rPr>
              <a:t>    | expr '-' expr </a:t>
            </a:r>
            <a:r>
              <a:rPr lang="en-US" sz="1300" b="1" dirty="0">
                <a:solidFill>
                  <a:srgbClr val="C00000"/>
                </a:solidFill>
                <a:latin typeface="Courier New" charset="0"/>
              </a:rPr>
              <a:t>{$$ = $1 - $3;}</a:t>
            </a:r>
          </a:p>
          <a:p>
            <a:r>
              <a:rPr lang="en-US" sz="1300" b="1" dirty="0">
                <a:latin typeface="Courier New" charset="0"/>
              </a:rPr>
              <a:t>    | expr '*' expr </a:t>
            </a:r>
            <a:r>
              <a:rPr lang="en-US" sz="1300" b="1" dirty="0">
                <a:solidFill>
                  <a:srgbClr val="C00000"/>
                </a:solidFill>
                <a:latin typeface="Courier New" charset="0"/>
              </a:rPr>
              <a:t>{$$ = $1 * $3;}</a:t>
            </a:r>
          </a:p>
          <a:p>
            <a:r>
              <a:rPr lang="en-US" sz="1300" b="1" dirty="0">
                <a:latin typeface="Courier New" charset="0"/>
              </a:rPr>
              <a:t>    | expr '/' expr </a:t>
            </a:r>
            <a:r>
              <a:rPr lang="en-US" sz="1300" b="1" dirty="0">
                <a:solidFill>
                  <a:srgbClr val="C00000"/>
                </a:solidFill>
                <a:latin typeface="Courier New" charset="0"/>
              </a:rPr>
              <a:t>{$$ = $1 / $3;}</a:t>
            </a:r>
          </a:p>
          <a:p>
            <a:r>
              <a:rPr lang="en-US" sz="1300" b="1" dirty="0">
                <a:latin typeface="Courier New" charset="0"/>
              </a:rPr>
              <a:t>    | '(' expr ')'  </a:t>
            </a:r>
            <a:r>
              <a:rPr lang="en-US" sz="1300" b="1" dirty="0">
                <a:solidFill>
                  <a:srgbClr val="C00000"/>
                </a:solidFill>
                <a:latin typeface="Courier New" charset="0"/>
              </a:rPr>
              <a:t>{$$ = $2;}</a:t>
            </a:r>
          </a:p>
          <a:p>
            <a:r>
              <a:rPr lang="en-US" sz="1300" b="1" dirty="0">
                <a:latin typeface="Courier New" charset="0"/>
              </a:rPr>
              <a:t>    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3615D6E-94B1-BD40-8C14-F951CA3DDBED}"/>
              </a:ext>
            </a:extLst>
          </p:cNvPr>
          <p:cNvSpPr txBox="1"/>
          <p:nvPr/>
        </p:nvSpPr>
        <p:spPr>
          <a:xfrm>
            <a:off x="5852146" y="1522382"/>
            <a:ext cx="70884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calc.y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1B35219-3FB2-AAF3-B989-62A9FC6CC309}"/>
              </a:ext>
            </a:extLst>
          </p:cNvPr>
          <p:cNvSpPr txBox="1"/>
          <p:nvPr/>
        </p:nvSpPr>
        <p:spPr>
          <a:xfrm>
            <a:off x="3964517" y="4961896"/>
            <a:ext cx="1925527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C00000"/>
                </a:solidFill>
              </a:rPr>
              <a:t>semantic actions for rules</a:t>
            </a:r>
          </a:p>
        </p:txBody>
      </p:sp>
    </p:spTree>
    <p:extLst>
      <p:ext uri="{BB962C8B-B14F-4D97-AF65-F5344CB8AC3E}">
        <p14:creationId xmlns:p14="http://schemas.microsoft.com/office/powerpoint/2010/main" val="41032456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C9934-642D-A24A-8419-C5E55FFFC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Simple Calculator, </a:t>
            </a:r>
            <a:r>
              <a:rPr lang="en-US" i="1" dirty="0"/>
              <a:t>cont</a:t>
            </a:r>
            <a:r>
              <a:rPr lang="en-US" altLang="ja-JP" i="1" dirty="0"/>
              <a:t>’</a:t>
            </a:r>
            <a:r>
              <a:rPr lang="en-US" i="1" dirty="0"/>
              <a:t>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15EA67-EA60-034D-AAA0-02F4E3F5A3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90969"/>
          </a:xfrm>
        </p:spPr>
        <p:txBody>
          <a:bodyPr/>
          <a:lstStyle/>
          <a:p>
            <a:r>
              <a:rPr lang="en-US" dirty="0"/>
              <a:t>Main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C6DA85-4370-FB43-A29D-3348BB0C2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B50633EF-B2DC-E04F-8A52-382C6E9A94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4473" y="1905506"/>
            <a:ext cx="4875053" cy="30469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Courier New" charset="0"/>
              </a:rPr>
              <a:t>%%</a:t>
            </a:r>
          </a:p>
          <a:p>
            <a:endParaRPr lang="en-US" b="1" dirty="0">
              <a:latin typeface="Courier New" charset="0"/>
            </a:endParaRPr>
          </a:p>
          <a:p>
            <a:r>
              <a:rPr lang="en-US" b="1" dirty="0">
                <a:latin typeface="Courier New" charset="0"/>
              </a:rPr>
              <a:t>char *</a:t>
            </a:r>
            <a:r>
              <a:rPr lang="en-US" b="1" dirty="0" err="1">
                <a:latin typeface="Courier New" charset="0"/>
              </a:rPr>
              <a:t>progname</a:t>
            </a:r>
            <a:r>
              <a:rPr lang="en-US" b="1" dirty="0">
                <a:latin typeface="Courier New" charset="0"/>
              </a:rPr>
              <a:t>;   // for error message</a:t>
            </a:r>
          </a:p>
          <a:p>
            <a:r>
              <a:rPr lang="en-US" b="1" dirty="0" err="1">
                <a:latin typeface="Courier New" charset="0"/>
              </a:rPr>
              <a:t>int</a:t>
            </a:r>
            <a:r>
              <a:rPr lang="en-US" b="1" dirty="0">
                <a:latin typeface="Courier New" charset="0"/>
              </a:rPr>
              <a:t> </a:t>
            </a:r>
            <a:r>
              <a:rPr lang="en-US" b="1" dirty="0" err="1">
                <a:latin typeface="Courier New" charset="0"/>
              </a:rPr>
              <a:t>lineno</a:t>
            </a:r>
            <a:r>
              <a:rPr lang="en-US" b="1" dirty="0">
                <a:latin typeface="Courier New" charset="0"/>
              </a:rPr>
              <a:t>=1;</a:t>
            </a:r>
          </a:p>
          <a:p>
            <a:endParaRPr lang="en-US" b="1" dirty="0">
              <a:latin typeface="Courier New" charset="0"/>
            </a:endParaRPr>
          </a:p>
          <a:p>
            <a:r>
              <a:rPr lang="en-US" b="1" dirty="0" err="1">
                <a:latin typeface="Courier New" charset="0"/>
              </a:rPr>
              <a:t>int</a:t>
            </a:r>
            <a:r>
              <a:rPr lang="en-US" b="1" dirty="0">
                <a:latin typeface="Courier New" charset="0"/>
              </a:rPr>
              <a:t> 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main</a:t>
            </a:r>
            <a:r>
              <a:rPr lang="en-US" b="1" dirty="0">
                <a:latin typeface="Courier New" charset="0"/>
              </a:rPr>
              <a:t>(</a:t>
            </a:r>
            <a:r>
              <a:rPr lang="en-US" b="1" dirty="0" err="1">
                <a:latin typeface="Courier New" charset="0"/>
              </a:rPr>
              <a:t>int</a:t>
            </a:r>
            <a:r>
              <a:rPr lang="en-US" b="1" dirty="0">
                <a:latin typeface="Courier New" charset="0"/>
              </a:rPr>
              <a:t> </a:t>
            </a:r>
            <a:r>
              <a:rPr lang="en-US" b="1" dirty="0" err="1">
                <a:latin typeface="Courier New" charset="0"/>
              </a:rPr>
              <a:t>argc</a:t>
            </a:r>
            <a:r>
              <a:rPr lang="en-US" b="1" dirty="0">
                <a:latin typeface="Courier New" charset="0"/>
              </a:rPr>
              <a:t>, char *</a:t>
            </a:r>
            <a:r>
              <a:rPr lang="en-US" b="1" dirty="0" err="1">
                <a:latin typeface="Courier New" charset="0"/>
              </a:rPr>
              <a:t>argv</a:t>
            </a:r>
            <a:r>
              <a:rPr lang="en-US" b="1" dirty="0">
                <a:latin typeface="Courier New" charset="0"/>
              </a:rPr>
              <a:t>[])</a:t>
            </a:r>
          </a:p>
          <a:p>
            <a:r>
              <a:rPr lang="en-US" b="1" dirty="0">
                <a:latin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 err="1">
                <a:latin typeface="Courier New" charset="0"/>
              </a:rPr>
              <a:t>progname</a:t>
            </a:r>
            <a:r>
              <a:rPr lang="en-US" b="1" dirty="0">
                <a:latin typeface="Courier New" charset="0"/>
              </a:rPr>
              <a:t>=</a:t>
            </a:r>
            <a:r>
              <a:rPr lang="en-US" b="1" dirty="0" err="1">
                <a:latin typeface="Courier New" charset="0"/>
              </a:rPr>
              <a:t>argv</a:t>
            </a:r>
            <a:r>
              <a:rPr lang="en-US" b="1" dirty="0">
                <a:latin typeface="Courier New" charset="0"/>
              </a:rPr>
              <a:t>[0];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yyparse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();</a:t>
            </a:r>
          </a:p>
          <a:p>
            <a:endParaRPr lang="en-US" b="1" dirty="0">
              <a:latin typeface="Courier New" charset="0"/>
            </a:endParaRPr>
          </a:p>
          <a:p>
            <a:r>
              <a:rPr lang="en-US" b="1" dirty="0">
                <a:latin typeface="Courier New" charset="0"/>
              </a:rPr>
              <a:t>    return 0;</a:t>
            </a:r>
          </a:p>
          <a:p>
            <a:r>
              <a:rPr lang="en-US" b="1" dirty="0">
                <a:latin typeface="Courier New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D407B81-E307-E54B-BFE0-DA4FB600FE69}"/>
              </a:ext>
            </a:extLst>
          </p:cNvPr>
          <p:cNvSpPr txBox="1"/>
          <p:nvPr/>
        </p:nvSpPr>
        <p:spPr>
          <a:xfrm>
            <a:off x="6126463" y="1718861"/>
            <a:ext cx="70884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calc.y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92166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C9934-642D-A24A-8419-C5E55FFFC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Simple Calculator, </a:t>
            </a:r>
            <a:r>
              <a:rPr lang="en-US" i="1" dirty="0"/>
              <a:t>cont</a:t>
            </a:r>
            <a:r>
              <a:rPr lang="en-US" altLang="ja-JP" i="1" dirty="0"/>
              <a:t>’</a:t>
            </a:r>
            <a:r>
              <a:rPr lang="en-US" i="1" dirty="0"/>
              <a:t>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15EA67-EA60-034D-AAA0-02F4E3F5A3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90969"/>
          </a:xfrm>
        </p:spPr>
        <p:txBody>
          <a:bodyPr/>
          <a:lstStyle/>
          <a:p>
            <a:r>
              <a:rPr lang="en-US" dirty="0"/>
              <a:t>Main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C6DA85-4370-FB43-A29D-3348BB0C2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B50633EF-B2DC-E04F-8A52-382C6E9A94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9033" y="1865980"/>
            <a:ext cx="5985934" cy="40318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Courier New" charset="0"/>
              </a:rPr>
              <a:t>// Print a warning </a:t>
            </a:r>
            <a:r>
              <a:rPr lang="en-US" b="1" dirty="0" err="1">
                <a:latin typeface="Courier New" charset="0"/>
              </a:rPr>
              <a:t>messsage</a:t>
            </a:r>
            <a:r>
              <a:rPr lang="en-US" b="1" dirty="0">
                <a:latin typeface="Courier New" charset="0"/>
              </a:rPr>
              <a:t>.</a:t>
            </a:r>
          </a:p>
          <a:p>
            <a:r>
              <a:rPr lang="en-US" b="1" dirty="0" err="1">
                <a:latin typeface="Courier New" charset="0"/>
              </a:rPr>
              <a:t>int</a:t>
            </a:r>
            <a:r>
              <a:rPr lang="en-US" b="1" dirty="0">
                <a:latin typeface="Courier New" charset="0"/>
              </a:rPr>
              <a:t> 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warning</a:t>
            </a:r>
            <a:r>
              <a:rPr lang="en-US" b="1" dirty="0">
                <a:latin typeface="Courier New" charset="0"/>
              </a:rPr>
              <a:t>(char *s, char *t)</a:t>
            </a:r>
          </a:p>
          <a:p>
            <a:r>
              <a:rPr lang="en-US" b="1" dirty="0">
                <a:latin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 err="1">
                <a:latin typeface="Courier New" charset="0"/>
              </a:rPr>
              <a:t>fprintf</a:t>
            </a:r>
            <a:r>
              <a:rPr lang="en-US" b="1" dirty="0">
                <a:latin typeface="Courier New" charset="0"/>
              </a:rPr>
              <a:t>(stderr, "*** %s: %s", </a:t>
            </a:r>
            <a:r>
              <a:rPr lang="en-US" b="1" dirty="0" err="1">
                <a:latin typeface="Courier New" charset="0"/>
              </a:rPr>
              <a:t>progname</a:t>
            </a:r>
            <a:r>
              <a:rPr lang="en-US" b="1" dirty="0">
                <a:latin typeface="Courier New" charset="0"/>
              </a:rPr>
              <a:t>, s);</a:t>
            </a:r>
          </a:p>
          <a:p>
            <a:r>
              <a:rPr lang="en-US" b="1" dirty="0">
                <a:latin typeface="Courier New" charset="0"/>
              </a:rPr>
              <a:t> </a:t>
            </a:r>
          </a:p>
          <a:p>
            <a:r>
              <a:rPr lang="en-US" b="1" dirty="0">
                <a:latin typeface="Courier New" charset="0"/>
              </a:rPr>
              <a:t>    if (t) </a:t>
            </a:r>
            <a:r>
              <a:rPr lang="en-US" b="1" dirty="0" err="1">
                <a:latin typeface="Courier New" charset="0"/>
              </a:rPr>
              <a:t>fprintf</a:t>
            </a:r>
            <a:r>
              <a:rPr lang="en-US" b="1" dirty="0">
                <a:latin typeface="Courier New" charset="0"/>
              </a:rPr>
              <a:t>(stderr, " %s", t);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 err="1">
                <a:latin typeface="Courier New" charset="0"/>
              </a:rPr>
              <a:t>fprintf</a:t>
            </a:r>
            <a:r>
              <a:rPr lang="en-US" b="1" dirty="0">
                <a:latin typeface="Courier New" charset="0"/>
              </a:rPr>
              <a:t>(stderr, " near line %d\n",</a:t>
            </a:r>
            <a:r>
              <a:rPr lang="en-US" b="1" dirty="0" err="1">
                <a:latin typeface="Courier New" charset="0"/>
              </a:rPr>
              <a:t>lineno</a:t>
            </a:r>
            <a:r>
              <a:rPr lang="en-US" b="1" dirty="0">
                <a:latin typeface="Courier New" charset="0"/>
              </a:rPr>
              <a:t>);</a:t>
            </a:r>
          </a:p>
          <a:p>
            <a:r>
              <a:rPr lang="en-US" b="1" dirty="0">
                <a:latin typeface="Courier New" charset="0"/>
              </a:rPr>
              <a:t>    return 0;</a:t>
            </a:r>
          </a:p>
          <a:p>
            <a:r>
              <a:rPr lang="en-US" b="1" dirty="0">
                <a:latin typeface="Courier New" charset="0"/>
              </a:rPr>
              <a:t>}</a:t>
            </a:r>
          </a:p>
          <a:p>
            <a:endParaRPr lang="en-US" b="1" dirty="0">
              <a:latin typeface="Courier New" charset="0"/>
            </a:endParaRPr>
          </a:p>
          <a:p>
            <a:r>
              <a:rPr lang="en-US" b="1" dirty="0">
                <a:latin typeface="Courier New" charset="0"/>
              </a:rPr>
              <a:t>// Called for </a:t>
            </a:r>
            <a:r>
              <a:rPr lang="en-US" b="1" dirty="0" err="1">
                <a:latin typeface="Courier New" charset="0"/>
              </a:rPr>
              <a:t>yacc</a:t>
            </a:r>
            <a:r>
              <a:rPr lang="en-US" b="1" dirty="0">
                <a:latin typeface="Courier New" charset="0"/>
              </a:rPr>
              <a:t> syntax errors.</a:t>
            </a:r>
          </a:p>
          <a:p>
            <a:r>
              <a:rPr lang="en-US" b="1" dirty="0" err="1">
                <a:latin typeface="Courier New" charset="0"/>
              </a:rPr>
              <a:t>int</a:t>
            </a:r>
            <a:r>
              <a:rPr lang="en-US" b="1" dirty="0">
                <a:latin typeface="Courier New" charset="0"/>
              </a:rPr>
              <a:t>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yyerror</a:t>
            </a:r>
            <a:r>
              <a:rPr lang="en-US" b="1" dirty="0">
                <a:latin typeface="Courier New" charset="0"/>
              </a:rPr>
              <a:t>(char *s)</a:t>
            </a:r>
          </a:p>
          <a:p>
            <a:r>
              <a:rPr lang="en-US" b="1" dirty="0">
                <a:latin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</a:rPr>
              <a:t>    warning(s, (char *) 0);</a:t>
            </a:r>
          </a:p>
          <a:p>
            <a:r>
              <a:rPr lang="en-US" b="1" dirty="0">
                <a:latin typeface="Courier New" charset="0"/>
              </a:rPr>
              <a:t>    return 0;</a:t>
            </a:r>
          </a:p>
          <a:p>
            <a:r>
              <a:rPr lang="en-US" b="1" dirty="0">
                <a:latin typeface="Courier New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D407B81-E307-E54B-BFE0-DA4FB600FE69}"/>
              </a:ext>
            </a:extLst>
          </p:cNvPr>
          <p:cNvSpPr txBox="1"/>
          <p:nvPr/>
        </p:nvSpPr>
        <p:spPr>
          <a:xfrm>
            <a:off x="6675097" y="1691659"/>
            <a:ext cx="70884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calc.y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09004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C9934-642D-A24A-8419-C5E55FFFC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Simple Calculator, </a:t>
            </a:r>
            <a:r>
              <a:rPr lang="en-US" i="1" dirty="0"/>
              <a:t>cont</a:t>
            </a:r>
            <a:r>
              <a:rPr lang="en-US" altLang="ja-JP" i="1" dirty="0"/>
              <a:t>’</a:t>
            </a:r>
            <a:r>
              <a:rPr lang="en-US" i="1" dirty="0"/>
              <a:t>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15EA67-EA60-034D-AAA0-02F4E3F5A3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579136"/>
          </a:xfrm>
        </p:spPr>
        <p:txBody>
          <a:bodyPr/>
          <a:lstStyle/>
          <a:p>
            <a:r>
              <a:rPr lang="en-US" dirty="0"/>
              <a:t>Command line: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C6DA85-4370-FB43-A29D-3348BB0C2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7" name="Text Box 7">
            <a:extLst>
              <a:ext uri="{FF2B5EF4-FFF2-40B4-BE49-F238E27FC236}">
                <a16:creationId xmlns:a16="http://schemas.microsoft.com/office/drawing/2014/main" id="{3964327F-2207-3140-83C9-7F45DF60E0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14659" y="1856236"/>
            <a:ext cx="2114681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b="1" dirty="0" err="1">
                <a:latin typeface="Courier New" charset="0"/>
              </a:rPr>
              <a:t>yacc</a:t>
            </a:r>
            <a:r>
              <a:rPr lang="en-US" sz="1800" b="1" dirty="0">
                <a:latin typeface="Courier New" charset="0"/>
              </a:rPr>
              <a:t> –d </a:t>
            </a:r>
            <a:r>
              <a:rPr lang="en-US" sz="1800" b="1" dirty="0" err="1">
                <a:latin typeface="Courier New" charset="0"/>
              </a:rPr>
              <a:t>calc.y</a:t>
            </a:r>
            <a:endParaRPr lang="en-US" sz="1800" b="1" dirty="0">
              <a:latin typeface="Courier New" charset="0"/>
            </a:endParaRPr>
          </a:p>
          <a:p>
            <a:r>
              <a:rPr lang="en-US" sz="1800" b="1" dirty="0" err="1">
                <a:latin typeface="Courier New" charset="0"/>
              </a:rPr>
              <a:t>lex</a:t>
            </a:r>
            <a:r>
              <a:rPr lang="en-US" sz="1800" b="1" dirty="0">
                <a:latin typeface="Courier New" charset="0"/>
              </a:rPr>
              <a:t> </a:t>
            </a:r>
            <a:r>
              <a:rPr lang="en-US" sz="1800" b="1" dirty="0" err="1">
                <a:latin typeface="Courier New" charset="0"/>
              </a:rPr>
              <a:t>calc.l</a:t>
            </a:r>
            <a:endParaRPr lang="en-US" sz="1800" b="1" dirty="0">
              <a:latin typeface="Courier New" charset="0"/>
            </a:endParaRPr>
          </a:p>
          <a:p>
            <a:r>
              <a:rPr lang="en-US" sz="1800" b="1" dirty="0">
                <a:latin typeface="Courier New" charset="0"/>
              </a:rPr>
              <a:t>cc –o </a:t>
            </a:r>
            <a:r>
              <a:rPr lang="en-US" sz="1800" b="1" dirty="0" err="1">
                <a:latin typeface="Courier New" charset="0"/>
              </a:rPr>
              <a:t>calc</a:t>
            </a:r>
            <a:r>
              <a:rPr lang="en-US" sz="1800" b="1" dirty="0">
                <a:latin typeface="Courier New" charset="0"/>
              </a:rPr>
              <a:t> *.c</a:t>
            </a:r>
          </a:p>
          <a:p>
            <a:r>
              <a:rPr lang="en-US" sz="1800" b="1" dirty="0">
                <a:latin typeface="Courier New" charset="0"/>
              </a:rPr>
              <a:t>./</a:t>
            </a:r>
            <a:r>
              <a:rPr lang="en-US" sz="1800" b="1" dirty="0" err="1">
                <a:latin typeface="Courier New" charset="0"/>
              </a:rPr>
              <a:t>calc</a:t>
            </a:r>
            <a:endParaRPr lang="en-US" sz="1800" b="1" dirty="0">
              <a:latin typeface="Courier New" charset="0"/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E39DE123-6246-644D-BC6F-5339480710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3658" y="6248400"/>
            <a:ext cx="735013" cy="346075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2717206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2C3A0-A2EB-9D82-5BAE-71BDF238C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Regular Grammars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DCA67-B214-15E0-75C5-B1EB36E47F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used </a:t>
            </a:r>
            <a:r>
              <a:rPr lang="en-US" u="sng" dirty="0"/>
              <a:t>regular expressions</a:t>
            </a:r>
            <a:r>
              <a:rPr lang="en-US" dirty="0"/>
              <a:t> to define tokens.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05C18C-4F2D-E4EA-3039-FDB1D7A88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</a:t>
            </a:fld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F495E62F-599D-C502-13AE-70A3888BF91C}"/>
              </a:ext>
            </a:extLst>
          </p:cNvPr>
          <p:cNvGrpSpPr/>
          <p:nvPr/>
        </p:nvGrpSpPr>
        <p:grpSpPr>
          <a:xfrm>
            <a:off x="3200400" y="2240293"/>
            <a:ext cx="2743200" cy="2743200"/>
            <a:chOff x="6126163" y="3521075"/>
            <a:chExt cx="2743200" cy="2743200"/>
          </a:xfrm>
        </p:grpSpPr>
        <p:grpSp>
          <p:nvGrpSpPr>
            <p:cNvPr id="19" name="Group 4">
              <a:extLst>
                <a:ext uri="{FF2B5EF4-FFF2-40B4-BE49-F238E27FC236}">
                  <a16:creationId xmlns:a16="http://schemas.microsoft.com/office/drawing/2014/main" id="{52858D2C-092F-CFC8-A670-60390C2FCE6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126163" y="3521075"/>
              <a:ext cx="2743200" cy="2743200"/>
              <a:chOff x="3571" y="2275"/>
              <a:chExt cx="1728" cy="1728"/>
            </a:xfrm>
          </p:grpSpPr>
          <p:sp>
            <p:nvSpPr>
              <p:cNvPr id="26" name="Oval 5">
                <a:extLst>
                  <a:ext uri="{FF2B5EF4-FFF2-40B4-BE49-F238E27FC236}">
                    <a16:creationId xmlns:a16="http://schemas.microsoft.com/office/drawing/2014/main" id="{B86ADA88-B844-0A85-81BE-CC8F6987F2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71" y="2275"/>
                <a:ext cx="1728" cy="1728"/>
              </a:xfrm>
              <a:prstGeom prst="ellipse">
                <a:avLst/>
              </a:prstGeom>
              <a:solidFill>
                <a:srgbClr val="969696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Text Box 6">
                <a:extLst>
                  <a:ext uri="{FF2B5EF4-FFF2-40B4-BE49-F238E27FC236}">
                    <a16:creationId xmlns:a16="http://schemas.microsoft.com/office/drawing/2014/main" id="{6C2A3BFC-0663-E088-7E08-60164A766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74" y="2448"/>
                <a:ext cx="93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000" b="1"/>
                  <a:t>CONTEXT SENSITIVE</a:t>
                </a:r>
              </a:p>
            </p:txBody>
          </p:sp>
        </p:grpSp>
        <p:grpSp>
          <p:nvGrpSpPr>
            <p:cNvPr id="20" name="Group 7">
              <a:extLst>
                <a:ext uri="{FF2B5EF4-FFF2-40B4-BE49-F238E27FC236}">
                  <a16:creationId xmlns:a16="http://schemas.microsoft.com/office/drawing/2014/main" id="{88CC13AF-E221-1DB4-D243-A7DCDA08A93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584950" y="4070350"/>
              <a:ext cx="1919288" cy="1920875"/>
              <a:chOff x="3860" y="2621"/>
              <a:chExt cx="1209" cy="1210"/>
            </a:xfrm>
          </p:grpSpPr>
          <p:sp>
            <p:nvSpPr>
              <p:cNvPr id="24" name="Oval 8">
                <a:extLst>
                  <a:ext uri="{FF2B5EF4-FFF2-40B4-BE49-F238E27FC236}">
                    <a16:creationId xmlns:a16="http://schemas.microsoft.com/office/drawing/2014/main" id="{8A789AFE-1772-B60B-D75D-78AA231436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60" y="2621"/>
                <a:ext cx="1209" cy="1210"/>
              </a:xfrm>
              <a:prstGeom prst="ellipse">
                <a:avLst/>
              </a:prstGeom>
              <a:solidFill>
                <a:srgbClr val="C0C0C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Text Box 9">
                <a:extLst>
                  <a:ext uri="{FF2B5EF4-FFF2-40B4-BE49-F238E27FC236}">
                    <a16:creationId xmlns:a16="http://schemas.microsoft.com/office/drawing/2014/main" id="{F44D8E70-C815-4371-3C33-4EFA0A12EFD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89" y="2794"/>
                <a:ext cx="733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000" b="1"/>
                  <a:t>CONTEXT FREE</a:t>
                </a:r>
              </a:p>
            </p:txBody>
          </p:sp>
        </p:grpSp>
        <p:grpSp>
          <p:nvGrpSpPr>
            <p:cNvPr id="21" name="Group 10">
              <a:extLst>
                <a:ext uri="{FF2B5EF4-FFF2-40B4-BE49-F238E27FC236}">
                  <a16:creationId xmlns:a16="http://schemas.microsoft.com/office/drawing/2014/main" id="{56580ADA-8B4F-3EE3-0C0A-DFBB16F06C9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042150" y="4619625"/>
              <a:ext cx="1004888" cy="1004888"/>
              <a:chOff x="4148" y="2967"/>
              <a:chExt cx="633" cy="633"/>
            </a:xfrm>
          </p:grpSpPr>
          <p:sp>
            <p:nvSpPr>
              <p:cNvPr id="22" name="Oval 11">
                <a:extLst>
                  <a:ext uri="{FF2B5EF4-FFF2-40B4-BE49-F238E27FC236}">
                    <a16:creationId xmlns:a16="http://schemas.microsoft.com/office/drawing/2014/main" id="{7617246F-AD6A-B6BC-4CA1-92A9B48828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48" y="2967"/>
                <a:ext cx="633" cy="633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Text Box 12">
                <a:extLst>
                  <a:ext uri="{FF2B5EF4-FFF2-40B4-BE49-F238E27FC236}">
                    <a16:creationId xmlns:a16="http://schemas.microsoft.com/office/drawing/2014/main" id="{8BF7F9A4-D2DA-0684-8F9B-952E6514348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05" y="3197"/>
                <a:ext cx="512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000" b="1" dirty="0"/>
                  <a:t>REGULAR</a:t>
                </a:r>
              </a:p>
            </p:txBody>
          </p:sp>
        </p:grp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2C2ADA80-79A1-B9BB-2DC3-D53A2BE7327B}"/>
              </a:ext>
            </a:extLst>
          </p:cNvPr>
          <p:cNvGrpSpPr/>
          <p:nvPr/>
        </p:nvGrpSpPr>
        <p:grpSpPr>
          <a:xfrm>
            <a:off x="2118736" y="4051446"/>
            <a:ext cx="2294910" cy="916172"/>
            <a:chOff x="5044499" y="5332228"/>
            <a:chExt cx="2294910" cy="916172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5FD07C8D-87E4-6A08-400A-22D23DE64B42}"/>
                </a:ext>
              </a:extLst>
            </p:cNvPr>
            <p:cNvSpPr txBox="1"/>
            <p:nvPr/>
          </p:nvSpPr>
          <p:spPr>
            <a:xfrm>
              <a:off x="5044499" y="5940623"/>
              <a:ext cx="1357888" cy="307777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0033CC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solidFill>
                    <a:srgbClr val="0033CC"/>
                  </a:solidFill>
                </a:rPr>
                <a:t>Define tokens</a:t>
              </a:r>
            </a:p>
          </p:txBody>
        </p: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F235AE45-6477-590E-785E-11B5370B5B2F}"/>
                </a:ext>
              </a:extLst>
            </p:cNvPr>
            <p:cNvCxnSpPr>
              <a:cxnSpLocks/>
              <a:stCxn id="29" idx="3"/>
            </p:cNvCxnSpPr>
            <p:nvPr/>
          </p:nvCxnSpPr>
          <p:spPr bwMode="auto">
            <a:xfrm flipV="1">
              <a:off x="6402387" y="5332228"/>
              <a:ext cx="937022" cy="762284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3784392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847" name="Text Box 71"/>
          <p:cNvSpPr txBox="1">
            <a:spLocks noChangeArrowheads="1"/>
          </p:cNvSpPr>
          <p:nvPr/>
        </p:nvSpPr>
        <p:spPr bwMode="auto">
          <a:xfrm>
            <a:off x="3931927" y="1234464"/>
            <a:ext cx="5156200" cy="30469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private static final </a:t>
            </a:r>
            <a:r>
              <a:rPr lang="en-US" sz="1200" b="1" dirty="0" err="1">
                <a:solidFill>
                  <a:srgbClr val="0033CC"/>
                </a:solidFill>
                <a:latin typeface="Courier New" charset="0"/>
              </a:rPr>
              <a:t>int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 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matrix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[][] =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{</a:t>
            </a:r>
          </a:p>
          <a:p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   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/*        letter digit   +    -    .    E other */</a:t>
            </a:r>
          </a:p>
          <a:p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   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/*  0 */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{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  1,    4,    3,   3,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,   1,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},</a:t>
            </a:r>
          </a:p>
          <a:p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   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/*  1 */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{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  1,    1,   -2,  -2,  -2,   1,  -2 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},</a:t>
            </a:r>
          </a:p>
          <a:p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   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/*  2 */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{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, 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, 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,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,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,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,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},</a:t>
            </a:r>
          </a:p>
          <a:p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   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/*  3 */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{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,    4, 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,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,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,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,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},</a:t>
            </a:r>
          </a:p>
          <a:p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   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/*  4 */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{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 -5,    4,   -5,  -5,   6,   9,  -5 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},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 </a:t>
            </a:r>
          </a:p>
          <a:p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   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/*  5 */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{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, 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, 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,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,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,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,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},</a:t>
            </a:r>
          </a:p>
          <a:p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   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/*  6 */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{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,    7, 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,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,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,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,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},</a:t>
            </a:r>
          </a:p>
          <a:p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   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/*  7 */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{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 -8,    7,   -8,  -8,  -8,   9,  -8 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},</a:t>
            </a:r>
          </a:p>
          <a:p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   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/*  8 */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{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, 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, 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,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,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,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,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},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 </a:t>
            </a:r>
          </a:p>
          <a:p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   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/*  9 */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{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,   11,   10,  10,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,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,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},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</a:t>
            </a:r>
          </a:p>
          <a:p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   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/* 10 */ {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,   11, 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,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,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,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,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},</a:t>
            </a:r>
          </a:p>
          <a:p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   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/* 11 */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{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-12,   11,  -12, -12, -12, -12, -12 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},</a:t>
            </a:r>
          </a:p>
          <a:p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   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/* 12 */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{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, 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, 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,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,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,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, </a:t>
            </a:r>
            <a:r>
              <a:rPr lang="en-US" sz="1200" b="1" i="1" dirty="0">
                <a:solidFill>
                  <a:schemeClr val="bg2"/>
                </a:solidFill>
                <a:latin typeface="Courier New" charset="0"/>
              </a:rPr>
              <a:t>ERR</a:t>
            </a:r>
            <a:r>
              <a:rPr lang="en-US" sz="1200" b="1" dirty="0">
                <a:solidFill>
                  <a:schemeClr val="bg2"/>
                </a:solidFill>
                <a:latin typeface="Courier New" charset="0"/>
              </a:rPr>
              <a:t> 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},</a:t>
            </a:r>
          </a:p>
          <a:p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};</a:t>
            </a:r>
          </a:p>
        </p:txBody>
      </p:sp>
      <p:sp>
        <p:nvSpPr>
          <p:cNvPr id="7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91132-C75D-D247-8F3F-C3E3595E905E}" type="slidenum">
              <a:rPr lang="en-US"/>
              <a:pPr/>
              <a:t>4</a:t>
            </a:fld>
            <a:endParaRPr lang="en-US"/>
          </a:p>
        </p:txBody>
      </p:sp>
      <p:sp>
        <p:nvSpPr>
          <p:cNvPr id="587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DFA for a Pascal Identifier or Number</a:t>
            </a:r>
            <a:endParaRPr lang="en-US" i="1"/>
          </a:p>
        </p:txBody>
      </p:sp>
      <p:grpSp>
        <p:nvGrpSpPr>
          <p:cNvPr id="587779" name="Group 3"/>
          <p:cNvGrpSpPr>
            <a:grpSpLocks/>
          </p:cNvGrpSpPr>
          <p:nvPr/>
        </p:nvGrpSpPr>
        <p:grpSpPr bwMode="auto">
          <a:xfrm>
            <a:off x="985838" y="3295650"/>
            <a:ext cx="7335837" cy="2876550"/>
            <a:chOff x="736" y="1615"/>
            <a:chExt cx="4621" cy="1812"/>
          </a:xfrm>
        </p:grpSpPr>
        <p:sp>
          <p:nvSpPr>
            <p:cNvPr id="587780" name="Oval 4"/>
            <p:cNvSpPr>
              <a:spLocks noChangeArrowheads="1"/>
            </p:cNvSpPr>
            <p:nvPr/>
          </p:nvSpPr>
          <p:spPr bwMode="auto">
            <a:xfrm>
              <a:off x="2194" y="2684"/>
              <a:ext cx="173" cy="17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EAEAEA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600"/>
                <a:t>6</a:t>
              </a:r>
            </a:p>
          </p:txBody>
        </p:sp>
        <p:sp>
          <p:nvSpPr>
            <p:cNvPr id="587781" name="Oval 5"/>
            <p:cNvSpPr>
              <a:spLocks noChangeArrowheads="1"/>
            </p:cNvSpPr>
            <p:nvPr/>
          </p:nvSpPr>
          <p:spPr bwMode="auto">
            <a:xfrm>
              <a:off x="3341" y="2684"/>
              <a:ext cx="173" cy="17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EAEAEA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600"/>
                <a:t>9</a:t>
              </a:r>
            </a:p>
          </p:txBody>
        </p:sp>
        <p:sp>
          <p:nvSpPr>
            <p:cNvPr id="587782" name="Oval 6"/>
            <p:cNvSpPr>
              <a:spLocks noChangeArrowheads="1"/>
            </p:cNvSpPr>
            <p:nvPr/>
          </p:nvSpPr>
          <p:spPr bwMode="auto">
            <a:xfrm>
              <a:off x="3917" y="2684"/>
              <a:ext cx="173" cy="17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EAEAEA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600"/>
                <a:t>10</a:t>
              </a:r>
            </a:p>
          </p:txBody>
        </p:sp>
        <p:sp>
          <p:nvSpPr>
            <p:cNvPr id="587783" name="Oval 7"/>
            <p:cNvSpPr>
              <a:spLocks noChangeArrowheads="1"/>
            </p:cNvSpPr>
            <p:nvPr/>
          </p:nvSpPr>
          <p:spPr bwMode="auto">
            <a:xfrm>
              <a:off x="1621" y="2684"/>
              <a:ext cx="173" cy="17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EAEAEA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600"/>
                <a:t>4</a:t>
              </a:r>
            </a:p>
          </p:txBody>
        </p:sp>
        <p:sp>
          <p:nvSpPr>
            <p:cNvPr id="587784" name="Oval 8"/>
            <p:cNvSpPr>
              <a:spLocks noChangeArrowheads="1"/>
            </p:cNvSpPr>
            <p:nvPr/>
          </p:nvSpPr>
          <p:spPr bwMode="auto">
            <a:xfrm>
              <a:off x="2772" y="2684"/>
              <a:ext cx="173" cy="17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EAEAEA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600"/>
                <a:t>7</a:t>
              </a:r>
            </a:p>
          </p:txBody>
        </p:sp>
        <p:sp>
          <p:nvSpPr>
            <p:cNvPr id="587785" name="Oval 9"/>
            <p:cNvSpPr>
              <a:spLocks noChangeArrowheads="1"/>
            </p:cNvSpPr>
            <p:nvPr/>
          </p:nvSpPr>
          <p:spPr bwMode="auto">
            <a:xfrm>
              <a:off x="4490" y="2684"/>
              <a:ext cx="173" cy="17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EAEAEA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600"/>
                <a:t>11</a:t>
              </a:r>
            </a:p>
          </p:txBody>
        </p:sp>
        <p:cxnSp>
          <p:nvCxnSpPr>
            <p:cNvPr id="587786" name="AutoShape 10"/>
            <p:cNvCxnSpPr>
              <a:cxnSpLocks noChangeShapeType="1"/>
              <a:stCxn id="587783" idx="1"/>
              <a:endCxn id="587783" idx="7"/>
            </p:cNvCxnSpPr>
            <p:nvPr/>
          </p:nvCxnSpPr>
          <p:spPr bwMode="auto">
            <a:xfrm rot="5400000" flipV="1">
              <a:off x="1707" y="2648"/>
              <a:ext cx="1" cy="123"/>
            </a:xfrm>
            <a:prstGeom prst="curvedConnector3">
              <a:avLst>
                <a:gd name="adj1" fmla="val -169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587787" name="AutoShape 11"/>
            <p:cNvCxnSpPr>
              <a:cxnSpLocks noChangeShapeType="1"/>
              <a:stCxn id="587784" idx="1"/>
              <a:endCxn id="587784" idx="7"/>
            </p:cNvCxnSpPr>
            <p:nvPr/>
          </p:nvCxnSpPr>
          <p:spPr bwMode="auto">
            <a:xfrm rot="5400000" flipV="1">
              <a:off x="2858" y="2648"/>
              <a:ext cx="1" cy="123"/>
            </a:xfrm>
            <a:prstGeom prst="curvedConnector3">
              <a:avLst>
                <a:gd name="adj1" fmla="val -169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587788" name="AutoShape 12"/>
            <p:cNvCxnSpPr>
              <a:cxnSpLocks noChangeShapeType="1"/>
              <a:stCxn id="587785" idx="1"/>
              <a:endCxn id="587785" idx="7"/>
            </p:cNvCxnSpPr>
            <p:nvPr/>
          </p:nvCxnSpPr>
          <p:spPr bwMode="auto">
            <a:xfrm rot="5400000" flipV="1">
              <a:off x="4576" y="2648"/>
              <a:ext cx="1" cy="123"/>
            </a:xfrm>
            <a:prstGeom prst="curvedConnector3">
              <a:avLst>
                <a:gd name="adj1" fmla="val -169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587789" name="AutoShape 13"/>
            <p:cNvCxnSpPr>
              <a:cxnSpLocks noChangeShapeType="1"/>
            </p:cNvCxnSpPr>
            <p:nvPr/>
          </p:nvCxnSpPr>
          <p:spPr bwMode="auto">
            <a:xfrm flipV="1">
              <a:off x="1791" y="2770"/>
              <a:ext cx="403" cy="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587790" name="AutoShape 14"/>
            <p:cNvCxnSpPr>
              <a:cxnSpLocks noChangeShapeType="1"/>
            </p:cNvCxnSpPr>
            <p:nvPr/>
          </p:nvCxnSpPr>
          <p:spPr bwMode="auto">
            <a:xfrm flipV="1">
              <a:off x="2367" y="2770"/>
              <a:ext cx="403" cy="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587791" name="AutoShape 15"/>
            <p:cNvCxnSpPr>
              <a:cxnSpLocks noChangeShapeType="1"/>
            </p:cNvCxnSpPr>
            <p:nvPr/>
          </p:nvCxnSpPr>
          <p:spPr bwMode="auto">
            <a:xfrm flipV="1">
              <a:off x="4090" y="2770"/>
              <a:ext cx="403" cy="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587792" name="AutoShape 16"/>
            <p:cNvCxnSpPr>
              <a:cxnSpLocks noChangeShapeType="1"/>
            </p:cNvCxnSpPr>
            <p:nvPr/>
          </p:nvCxnSpPr>
          <p:spPr bwMode="auto">
            <a:xfrm rot="5400000" flipV="1">
              <a:off x="3720" y="2483"/>
              <a:ext cx="1" cy="453"/>
            </a:xfrm>
            <a:prstGeom prst="curvedConnector3">
              <a:avLst>
                <a:gd name="adj1" fmla="val -101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587793" name="AutoShape 17"/>
            <p:cNvCxnSpPr>
              <a:cxnSpLocks noChangeShapeType="1"/>
            </p:cNvCxnSpPr>
            <p:nvPr/>
          </p:nvCxnSpPr>
          <p:spPr bwMode="auto">
            <a:xfrm rot="16200000" flipH="1">
              <a:off x="3720" y="2606"/>
              <a:ext cx="1" cy="453"/>
            </a:xfrm>
            <a:prstGeom prst="curvedConnector3">
              <a:avLst>
                <a:gd name="adj1" fmla="val 91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87794" name="Text Box 18"/>
            <p:cNvSpPr txBox="1">
              <a:spLocks noChangeArrowheads="1"/>
            </p:cNvSpPr>
            <p:nvPr/>
          </p:nvSpPr>
          <p:spPr bwMode="auto">
            <a:xfrm>
              <a:off x="1215" y="2833"/>
              <a:ext cx="291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/>
                <a:t>digit</a:t>
              </a:r>
            </a:p>
          </p:txBody>
        </p:sp>
        <p:sp>
          <p:nvSpPr>
            <p:cNvPr id="587795" name="Text Box 19"/>
            <p:cNvSpPr txBox="1">
              <a:spLocks noChangeArrowheads="1"/>
            </p:cNvSpPr>
            <p:nvPr/>
          </p:nvSpPr>
          <p:spPr bwMode="auto">
            <a:xfrm>
              <a:off x="2715" y="2368"/>
              <a:ext cx="291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/>
                <a:t>digit</a:t>
              </a:r>
            </a:p>
          </p:txBody>
        </p:sp>
        <p:sp>
          <p:nvSpPr>
            <p:cNvPr id="587796" name="Text Box 20"/>
            <p:cNvSpPr txBox="1">
              <a:spLocks noChangeArrowheads="1"/>
            </p:cNvSpPr>
            <p:nvPr/>
          </p:nvSpPr>
          <p:spPr bwMode="auto">
            <a:xfrm>
              <a:off x="2412" y="2611"/>
              <a:ext cx="291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/>
                <a:t>digit</a:t>
              </a:r>
            </a:p>
          </p:txBody>
        </p:sp>
        <p:sp>
          <p:nvSpPr>
            <p:cNvPr id="587797" name="Text Box 21"/>
            <p:cNvSpPr txBox="1">
              <a:spLocks noChangeArrowheads="1"/>
            </p:cNvSpPr>
            <p:nvPr/>
          </p:nvSpPr>
          <p:spPr bwMode="auto">
            <a:xfrm>
              <a:off x="1565" y="2368"/>
              <a:ext cx="291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/>
                <a:t>digit</a:t>
              </a:r>
            </a:p>
          </p:txBody>
        </p:sp>
        <p:sp>
          <p:nvSpPr>
            <p:cNvPr id="587798" name="Text Box 22"/>
            <p:cNvSpPr txBox="1">
              <a:spLocks noChangeArrowheads="1"/>
            </p:cNvSpPr>
            <p:nvPr/>
          </p:nvSpPr>
          <p:spPr bwMode="auto">
            <a:xfrm>
              <a:off x="4424" y="2368"/>
              <a:ext cx="291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/>
                <a:t>digit</a:t>
              </a:r>
            </a:p>
          </p:txBody>
        </p:sp>
        <p:sp>
          <p:nvSpPr>
            <p:cNvPr id="587799" name="Text Box 23"/>
            <p:cNvSpPr txBox="1">
              <a:spLocks noChangeArrowheads="1"/>
            </p:cNvSpPr>
            <p:nvPr/>
          </p:nvSpPr>
          <p:spPr bwMode="auto">
            <a:xfrm>
              <a:off x="4120" y="2611"/>
              <a:ext cx="291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/>
                <a:t>digit</a:t>
              </a:r>
            </a:p>
          </p:txBody>
        </p:sp>
        <p:sp>
          <p:nvSpPr>
            <p:cNvPr id="587800" name="Text Box 24"/>
            <p:cNvSpPr txBox="1">
              <a:spLocks noChangeArrowheads="1"/>
            </p:cNvSpPr>
            <p:nvPr/>
          </p:nvSpPr>
          <p:spPr bwMode="auto">
            <a:xfrm>
              <a:off x="736" y="2106"/>
              <a:ext cx="172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/>
                <a:t>+</a:t>
              </a:r>
            </a:p>
          </p:txBody>
        </p:sp>
        <p:sp>
          <p:nvSpPr>
            <p:cNvPr id="587801" name="Text Box 25"/>
            <p:cNvSpPr txBox="1">
              <a:spLocks noChangeArrowheads="1"/>
            </p:cNvSpPr>
            <p:nvPr/>
          </p:nvSpPr>
          <p:spPr bwMode="auto">
            <a:xfrm>
              <a:off x="3636" y="2569"/>
              <a:ext cx="172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/>
                <a:t>+</a:t>
              </a:r>
            </a:p>
          </p:txBody>
        </p:sp>
        <p:sp>
          <p:nvSpPr>
            <p:cNvPr id="587802" name="Text Box 26"/>
            <p:cNvSpPr txBox="1">
              <a:spLocks noChangeArrowheads="1"/>
            </p:cNvSpPr>
            <p:nvPr/>
          </p:nvSpPr>
          <p:spPr bwMode="auto">
            <a:xfrm>
              <a:off x="3650" y="2780"/>
              <a:ext cx="14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/>
                <a:t>-</a:t>
              </a:r>
            </a:p>
          </p:txBody>
        </p:sp>
        <p:sp>
          <p:nvSpPr>
            <p:cNvPr id="587803" name="Text Box 27"/>
            <p:cNvSpPr txBox="1">
              <a:spLocks noChangeArrowheads="1"/>
            </p:cNvSpPr>
            <p:nvPr/>
          </p:nvSpPr>
          <p:spPr bwMode="auto">
            <a:xfrm>
              <a:off x="3038" y="2619"/>
              <a:ext cx="18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/>
                <a:t>E</a:t>
              </a:r>
            </a:p>
          </p:txBody>
        </p:sp>
        <p:cxnSp>
          <p:nvCxnSpPr>
            <p:cNvPr id="587804" name="AutoShape 28"/>
            <p:cNvCxnSpPr>
              <a:cxnSpLocks noChangeShapeType="1"/>
              <a:stCxn id="587783" idx="7"/>
              <a:endCxn id="587781" idx="1"/>
            </p:cNvCxnSpPr>
            <p:nvPr/>
          </p:nvCxnSpPr>
          <p:spPr bwMode="auto">
            <a:xfrm rot="5400000" flipV="1">
              <a:off x="2567" y="1911"/>
              <a:ext cx="1" cy="1597"/>
            </a:xfrm>
            <a:prstGeom prst="curvedConnector3">
              <a:avLst>
                <a:gd name="adj1" fmla="val -399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587805" name="AutoShape 29"/>
            <p:cNvCxnSpPr>
              <a:cxnSpLocks noChangeShapeType="1"/>
              <a:stCxn id="587781" idx="7"/>
              <a:endCxn id="587785" idx="1"/>
            </p:cNvCxnSpPr>
            <p:nvPr/>
          </p:nvCxnSpPr>
          <p:spPr bwMode="auto">
            <a:xfrm rot="5400000" flipV="1">
              <a:off x="4001" y="2197"/>
              <a:ext cx="1" cy="1026"/>
            </a:xfrm>
            <a:prstGeom prst="curvedConnector3">
              <a:avLst>
                <a:gd name="adj1" fmla="val -256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87806" name="Text Box 30"/>
            <p:cNvSpPr txBox="1">
              <a:spLocks noChangeArrowheads="1"/>
            </p:cNvSpPr>
            <p:nvPr/>
          </p:nvSpPr>
          <p:spPr bwMode="auto">
            <a:xfrm>
              <a:off x="1309" y="2096"/>
              <a:ext cx="291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/>
                <a:t>digit</a:t>
              </a:r>
            </a:p>
          </p:txBody>
        </p:sp>
        <p:sp>
          <p:nvSpPr>
            <p:cNvPr id="587807" name="Text Box 31"/>
            <p:cNvSpPr txBox="1">
              <a:spLocks noChangeArrowheads="1"/>
            </p:cNvSpPr>
            <p:nvPr/>
          </p:nvSpPr>
          <p:spPr bwMode="auto">
            <a:xfrm>
              <a:off x="3899" y="2293"/>
              <a:ext cx="291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/>
                <a:t>digit</a:t>
              </a:r>
            </a:p>
          </p:txBody>
        </p:sp>
        <p:sp>
          <p:nvSpPr>
            <p:cNvPr id="587808" name="Text Box 32"/>
            <p:cNvSpPr txBox="1">
              <a:spLocks noChangeArrowheads="1"/>
            </p:cNvSpPr>
            <p:nvPr/>
          </p:nvSpPr>
          <p:spPr bwMode="auto">
            <a:xfrm>
              <a:off x="2464" y="2168"/>
              <a:ext cx="18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/>
                <a:t>E</a:t>
              </a:r>
            </a:p>
          </p:txBody>
        </p:sp>
        <p:cxnSp>
          <p:nvCxnSpPr>
            <p:cNvPr id="587809" name="AutoShape 33"/>
            <p:cNvCxnSpPr>
              <a:cxnSpLocks noChangeShapeType="1"/>
            </p:cNvCxnSpPr>
            <p:nvPr/>
          </p:nvCxnSpPr>
          <p:spPr bwMode="auto">
            <a:xfrm flipV="1">
              <a:off x="2943" y="2770"/>
              <a:ext cx="403" cy="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87810" name="Text Box 34"/>
            <p:cNvSpPr txBox="1">
              <a:spLocks noChangeArrowheads="1"/>
            </p:cNvSpPr>
            <p:nvPr/>
          </p:nvSpPr>
          <p:spPr bwMode="auto">
            <a:xfrm>
              <a:off x="1886" y="2517"/>
              <a:ext cx="16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/>
                <a:t>.</a:t>
              </a:r>
            </a:p>
          </p:txBody>
        </p:sp>
        <p:grpSp>
          <p:nvGrpSpPr>
            <p:cNvPr id="587811" name="Group 35"/>
            <p:cNvGrpSpPr>
              <a:grpSpLocks/>
            </p:cNvGrpSpPr>
            <p:nvPr/>
          </p:nvGrpSpPr>
          <p:grpSpPr bwMode="auto">
            <a:xfrm>
              <a:off x="1569" y="3139"/>
              <a:ext cx="288" cy="288"/>
              <a:chOff x="1901" y="2678"/>
              <a:chExt cx="288" cy="288"/>
            </a:xfrm>
          </p:grpSpPr>
          <p:sp>
            <p:nvSpPr>
              <p:cNvPr id="587812" name="Oval 36"/>
              <p:cNvSpPr>
                <a:spLocks noChangeArrowheads="1"/>
              </p:cNvSpPr>
              <p:nvPr/>
            </p:nvSpPr>
            <p:spPr bwMode="auto">
              <a:xfrm>
                <a:off x="1958" y="2736"/>
                <a:ext cx="173" cy="173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rgbClr val="EAEAEA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600"/>
                  <a:t>5</a:t>
                </a:r>
              </a:p>
            </p:txBody>
          </p:sp>
          <p:sp>
            <p:nvSpPr>
              <p:cNvPr id="587813" name="Oval 37"/>
              <p:cNvSpPr>
                <a:spLocks noChangeArrowheads="1"/>
              </p:cNvSpPr>
              <p:nvPr/>
            </p:nvSpPr>
            <p:spPr bwMode="auto">
              <a:xfrm>
                <a:off x="1901" y="267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cxnSp>
          <p:nvCxnSpPr>
            <p:cNvPr id="587814" name="AutoShape 38"/>
            <p:cNvCxnSpPr>
              <a:cxnSpLocks noChangeShapeType="1"/>
              <a:stCxn id="587783" idx="4"/>
              <a:endCxn id="587813" idx="0"/>
            </p:cNvCxnSpPr>
            <p:nvPr/>
          </p:nvCxnSpPr>
          <p:spPr bwMode="auto">
            <a:xfrm>
              <a:off x="1708" y="2857"/>
              <a:ext cx="5" cy="28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grpSp>
          <p:nvGrpSpPr>
            <p:cNvPr id="587815" name="Group 39"/>
            <p:cNvGrpSpPr>
              <a:grpSpLocks/>
            </p:cNvGrpSpPr>
            <p:nvPr/>
          </p:nvGrpSpPr>
          <p:grpSpPr bwMode="auto">
            <a:xfrm>
              <a:off x="2721" y="3139"/>
              <a:ext cx="288" cy="288"/>
              <a:chOff x="1901" y="2678"/>
              <a:chExt cx="288" cy="288"/>
            </a:xfrm>
          </p:grpSpPr>
          <p:sp>
            <p:nvSpPr>
              <p:cNvPr id="587816" name="Oval 40"/>
              <p:cNvSpPr>
                <a:spLocks noChangeArrowheads="1"/>
              </p:cNvSpPr>
              <p:nvPr/>
            </p:nvSpPr>
            <p:spPr bwMode="auto">
              <a:xfrm>
                <a:off x="1958" y="2736"/>
                <a:ext cx="173" cy="173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rgbClr val="EAEAEA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600"/>
                  <a:t>8</a:t>
                </a:r>
              </a:p>
            </p:txBody>
          </p:sp>
          <p:sp>
            <p:nvSpPr>
              <p:cNvPr id="587817" name="Oval 41"/>
              <p:cNvSpPr>
                <a:spLocks noChangeArrowheads="1"/>
              </p:cNvSpPr>
              <p:nvPr/>
            </p:nvSpPr>
            <p:spPr bwMode="auto">
              <a:xfrm>
                <a:off x="1901" y="267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87818" name="Group 42"/>
            <p:cNvGrpSpPr>
              <a:grpSpLocks/>
            </p:cNvGrpSpPr>
            <p:nvPr/>
          </p:nvGrpSpPr>
          <p:grpSpPr bwMode="auto">
            <a:xfrm>
              <a:off x="5069" y="2626"/>
              <a:ext cx="288" cy="288"/>
              <a:chOff x="1901" y="2678"/>
              <a:chExt cx="288" cy="288"/>
            </a:xfrm>
          </p:grpSpPr>
          <p:sp>
            <p:nvSpPr>
              <p:cNvPr id="587819" name="Oval 43"/>
              <p:cNvSpPr>
                <a:spLocks noChangeArrowheads="1"/>
              </p:cNvSpPr>
              <p:nvPr/>
            </p:nvSpPr>
            <p:spPr bwMode="auto">
              <a:xfrm>
                <a:off x="1958" y="2736"/>
                <a:ext cx="173" cy="173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rgbClr val="EAEAEA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600"/>
                  <a:t>12</a:t>
                </a:r>
              </a:p>
            </p:txBody>
          </p:sp>
          <p:sp>
            <p:nvSpPr>
              <p:cNvPr id="587820" name="Oval 44"/>
              <p:cNvSpPr>
                <a:spLocks noChangeArrowheads="1"/>
              </p:cNvSpPr>
              <p:nvPr/>
            </p:nvSpPr>
            <p:spPr bwMode="auto">
              <a:xfrm>
                <a:off x="1901" y="267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cxnSp>
          <p:nvCxnSpPr>
            <p:cNvPr id="587821" name="AutoShape 45"/>
            <p:cNvCxnSpPr>
              <a:cxnSpLocks noChangeShapeType="1"/>
              <a:stCxn id="587784" idx="4"/>
              <a:endCxn id="587817" idx="0"/>
            </p:cNvCxnSpPr>
            <p:nvPr/>
          </p:nvCxnSpPr>
          <p:spPr bwMode="auto">
            <a:xfrm>
              <a:off x="2859" y="2857"/>
              <a:ext cx="6" cy="28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87822" name="Text Box 46"/>
            <p:cNvSpPr txBox="1">
              <a:spLocks noChangeArrowheads="1"/>
            </p:cNvSpPr>
            <p:nvPr/>
          </p:nvSpPr>
          <p:spPr bwMode="auto">
            <a:xfrm>
              <a:off x="1687" y="2909"/>
              <a:ext cx="38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/>
                <a:t>[other]</a:t>
              </a:r>
            </a:p>
          </p:txBody>
        </p:sp>
        <p:sp>
          <p:nvSpPr>
            <p:cNvPr id="587823" name="Text Box 47"/>
            <p:cNvSpPr txBox="1">
              <a:spLocks noChangeArrowheads="1"/>
            </p:cNvSpPr>
            <p:nvPr/>
          </p:nvSpPr>
          <p:spPr bwMode="auto">
            <a:xfrm>
              <a:off x="2825" y="2909"/>
              <a:ext cx="38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/>
                <a:t>[other]</a:t>
              </a:r>
            </a:p>
          </p:txBody>
        </p:sp>
        <p:sp>
          <p:nvSpPr>
            <p:cNvPr id="587824" name="Text Box 48"/>
            <p:cNvSpPr txBox="1">
              <a:spLocks noChangeArrowheads="1"/>
            </p:cNvSpPr>
            <p:nvPr/>
          </p:nvSpPr>
          <p:spPr bwMode="auto">
            <a:xfrm>
              <a:off x="4655" y="2609"/>
              <a:ext cx="38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/>
                <a:t>[other]</a:t>
              </a:r>
            </a:p>
          </p:txBody>
        </p:sp>
        <p:sp>
          <p:nvSpPr>
            <p:cNvPr id="587825" name="Oval 49"/>
            <p:cNvSpPr>
              <a:spLocks noChangeArrowheads="1"/>
            </p:cNvSpPr>
            <p:nvPr/>
          </p:nvSpPr>
          <p:spPr bwMode="auto">
            <a:xfrm>
              <a:off x="891" y="2685"/>
              <a:ext cx="173" cy="17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EAEAEA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600"/>
                <a:t>3</a:t>
              </a:r>
            </a:p>
          </p:txBody>
        </p:sp>
        <p:cxnSp>
          <p:nvCxnSpPr>
            <p:cNvPr id="587826" name="AutoShape 50"/>
            <p:cNvCxnSpPr>
              <a:cxnSpLocks noChangeShapeType="1"/>
              <a:stCxn id="587838" idx="2"/>
              <a:endCxn id="587825" idx="2"/>
            </p:cNvCxnSpPr>
            <p:nvPr/>
          </p:nvCxnSpPr>
          <p:spPr bwMode="auto">
            <a:xfrm rot="10800000" flipV="1">
              <a:off x="891" y="1615"/>
              <a:ext cx="5" cy="1157"/>
            </a:xfrm>
            <a:prstGeom prst="curvedConnector3">
              <a:avLst>
                <a:gd name="adj1" fmla="val 298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587827" name="AutoShape 51"/>
            <p:cNvCxnSpPr>
              <a:cxnSpLocks noChangeShapeType="1"/>
              <a:stCxn id="587838" idx="6"/>
              <a:endCxn id="587825" idx="6"/>
            </p:cNvCxnSpPr>
            <p:nvPr/>
          </p:nvCxnSpPr>
          <p:spPr bwMode="auto">
            <a:xfrm flipH="1">
              <a:off x="1064" y="1615"/>
              <a:ext cx="5" cy="1157"/>
            </a:xfrm>
            <a:prstGeom prst="curvedConnector3">
              <a:avLst>
                <a:gd name="adj1" fmla="val -286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587828" name="AutoShape 52"/>
            <p:cNvCxnSpPr>
              <a:cxnSpLocks noChangeShapeType="1"/>
              <a:stCxn id="587838" idx="6"/>
              <a:endCxn id="587783" idx="2"/>
            </p:cNvCxnSpPr>
            <p:nvPr/>
          </p:nvCxnSpPr>
          <p:spPr bwMode="auto">
            <a:xfrm>
              <a:off x="1069" y="1615"/>
              <a:ext cx="552" cy="1156"/>
            </a:xfrm>
            <a:prstGeom prst="curvedConnector3">
              <a:avLst>
                <a:gd name="adj1" fmla="val 49819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87829" name="Text Box 53"/>
            <p:cNvSpPr txBox="1">
              <a:spLocks noChangeArrowheads="1"/>
            </p:cNvSpPr>
            <p:nvPr/>
          </p:nvSpPr>
          <p:spPr bwMode="auto">
            <a:xfrm>
              <a:off x="1055" y="2091"/>
              <a:ext cx="14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/>
                <a:t>-</a:t>
              </a:r>
            </a:p>
          </p:txBody>
        </p:sp>
        <p:cxnSp>
          <p:nvCxnSpPr>
            <p:cNvPr id="587830" name="AutoShape 54"/>
            <p:cNvCxnSpPr>
              <a:cxnSpLocks noChangeShapeType="1"/>
            </p:cNvCxnSpPr>
            <p:nvPr/>
          </p:nvCxnSpPr>
          <p:spPr bwMode="auto">
            <a:xfrm flipV="1">
              <a:off x="4671" y="2770"/>
              <a:ext cx="403" cy="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587831" name="AutoShape 55"/>
            <p:cNvCxnSpPr>
              <a:cxnSpLocks noChangeShapeType="1"/>
              <a:stCxn id="587825" idx="5"/>
              <a:endCxn id="587783" idx="3"/>
            </p:cNvCxnSpPr>
            <p:nvPr/>
          </p:nvCxnSpPr>
          <p:spPr bwMode="auto">
            <a:xfrm rot="5400000" flipH="1" flipV="1">
              <a:off x="1342" y="2529"/>
              <a:ext cx="1" cy="607"/>
            </a:xfrm>
            <a:prstGeom prst="curvedConnector3">
              <a:avLst>
                <a:gd name="adj1" fmla="val -168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587832" name="Group 56"/>
          <p:cNvGrpSpPr>
            <a:grpSpLocks/>
          </p:cNvGrpSpPr>
          <p:nvPr/>
        </p:nvGrpSpPr>
        <p:grpSpPr bwMode="auto">
          <a:xfrm>
            <a:off x="274638" y="2697163"/>
            <a:ext cx="3838575" cy="1192212"/>
            <a:chOff x="288" y="1238"/>
            <a:chExt cx="2418" cy="751"/>
          </a:xfrm>
        </p:grpSpPr>
        <p:sp>
          <p:nvSpPr>
            <p:cNvPr id="587833" name="Text Box 57"/>
            <p:cNvSpPr txBox="1">
              <a:spLocks noChangeArrowheads="1"/>
            </p:cNvSpPr>
            <p:nvPr/>
          </p:nvSpPr>
          <p:spPr bwMode="auto">
            <a:xfrm>
              <a:off x="1674" y="1816"/>
              <a:ext cx="291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/>
                <a:t>digit</a:t>
              </a:r>
            </a:p>
          </p:txBody>
        </p:sp>
        <p:sp>
          <p:nvSpPr>
            <p:cNvPr id="587834" name="Oval 58"/>
            <p:cNvSpPr>
              <a:spLocks noChangeArrowheads="1"/>
            </p:cNvSpPr>
            <p:nvPr/>
          </p:nvSpPr>
          <p:spPr bwMode="auto">
            <a:xfrm>
              <a:off x="1746" y="1528"/>
              <a:ext cx="173" cy="17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EAEAEA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600"/>
                <a:t>1</a:t>
              </a:r>
            </a:p>
          </p:txBody>
        </p:sp>
        <p:grpSp>
          <p:nvGrpSpPr>
            <p:cNvPr id="587835" name="Group 59"/>
            <p:cNvGrpSpPr>
              <a:grpSpLocks/>
            </p:cNvGrpSpPr>
            <p:nvPr/>
          </p:nvGrpSpPr>
          <p:grpSpPr bwMode="auto">
            <a:xfrm>
              <a:off x="2418" y="1471"/>
              <a:ext cx="288" cy="288"/>
              <a:chOff x="1901" y="2678"/>
              <a:chExt cx="288" cy="288"/>
            </a:xfrm>
          </p:grpSpPr>
          <p:sp>
            <p:nvSpPr>
              <p:cNvPr id="587836" name="Oval 60"/>
              <p:cNvSpPr>
                <a:spLocks noChangeArrowheads="1"/>
              </p:cNvSpPr>
              <p:nvPr/>
            </p:nvSpPr>
            <p:spPr bwMode="auto">
              <a:xfrm>
                <a:off x="1958" y="2736"/>
                <a:ext cx="173" cy="173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rgbClr val="EAEAEA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600"/>
                  <a:t>2</a:t>
                </a:r>
              </a:p>
            </p:txBody>
          </p:sp>
          <p:sp>
            <p:nvSpPr>
              <p:cNvPr id="587837" name="Oval 61"/>
              <p:cNvSpPr>
                <a:spLocks noChangeArrowheads="1"/>
              </p:cNvSpPr>
              <p:nvPr/>
            </p:nvSpPr>
            <p:spPr bwMode="auto">
              <a:xfrm>
                <a:off x="1901" y="267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87838" name="Oval 62"/>
            <p:cNvSpPr>
              <a:spLocks noChangeArrowheads="1"/>
            </p:cNvSpPr>
            <p:nvPr/>
          </p:nvSpPr>
          <p:spPr bwMode="auto">
            <a:xfrm>
              <a:off x="896" y="1528"/>
              <a:ext cx="173" cy="17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EAEAEA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600"/>
                <a:t>0</a:t>
              </a:r>
            </a:p>
          </p:txBody>
        </p:sp>
        <p:cxnSp>
          <p:nvCxnSpPr>
            <p:cNvPr id="587839" name="AutoShape 63"/>
            <p:cNvCxnSpPr>
              <a:cxnSpLocks noChangeShapeType="1"/>
              <a:stCxn id="587838" idx="6"/>
              <a:endCxn id="587834" idx="2"/>
            </p:cNvCxnSpPr>
            <p:nvPr/>
          </p:nvCxnSpPr>
          <p:spPr bwMode="auto">
            <a:xfrm>
              <a:off x="1069" y="1615"/>
              <a:ext cx="677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587840" name="AutoShape 64"/>
            <p:cNvCxnSpPr>
              <a:cxnSpLocks noChangeShapeType="1"/>
              <a:stCxn id="587834" idx="6"/>
              <a:endCxn id="587837" idx="2"/>
            </p:cNvCxnSpPr>
            <p:nvPr/>
          </p:nvCxnSpPr>
          <p:spPr bwMode="auto">
            <a:xfrm>
              <a:off x="1919" y="1615"/>
              <a:ext cx="49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587841" name="AutoShape 65"/>
            <p:cNvCxnSpPr>
              <a:cxnSpLocks noChangeShapeType="1"/>
              <a:stCxn id="587834" idx="1"/>
              <a:endCxn id="587834" idx="7"/>
            </p:cNvCxnSpPr>
            <p:nvPr/>
          </p:nvCxnSpPr>
          <p:spPr bwMode="auto">
            <a:xfrm rot="5400000" flipV="1">
              <a:off x="1832" y="1492"/>
              <a:ext cx="1" cy="123"/>
            </a:xfrm>
            <a:prstGeom prst="curvedConnector3">
              <a:avLst>
                <a:gd name="adj1" fmla="val -169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587842" name="AutoShape 66"/>
            <p:cNvCxnSpPr>
              <a:cxnSpLocks noChangeShapeType="1"/>
              <a:stCxn id="587834" idx="3"/>
              <a:endCxn id="587834" idx="5"/>
            </p:cNvCxnSpPr>
            <p:nvPr/>
          </p:nvCxnSpPr>
          <p:spPr bwMode="auto">
            <a:xfrm rot="16200000" flipH="1">
              <a:off x="1832" y="1615"/>
              <a:ext cx="1" cy="123"/>
            </a:xfrm>
            <a:prstGeom prst="curvedConnector3">
              <a:avLst>
                <a:gd name="adj1" fmla="val 168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87843" name="Text Box 67"/>
            <p:cNvSpPr txBox="1">
              <a:spLocks noChangeArrowheads="1"/>
            </p:cNvSpPr>
            <p:nvPr/>
          </p:nvSpPr>
          <p:spPr bwMode="auto">
            <a:xfrm>
              <a:off x="1358" y="1469"/>
              <a:ext cx="32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1200"/>
                <a:t>letter</a:t>
              </a:r>
            </a:p>
          </p:txBody>
        </p:sp>
        <p:sp>
          <p:nvSpPr>
            <p:cNvPr id="587844" name="Text Box 68"/>
            <p:cNvSpPr txBox="1">
              <a:spLocks noChangeArrowheads="1"/>
            </p:cNvSpPr>
            <p:nvPr/>
          </p:nvSpPr>
          <p:spPr bwMode="auto">
            <a:xfrm>
              <a:off x="1919" y="1461"/>
              <a:ext cx="38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/>
                <a:t>[other]</a:t>
              </a:r>
            </a:p>
          </p:txBody>
        </p:sp>
        <p:cxnSp>
          <p:nvCxnSpPr>
            <p:cNvPr id="587845" name="AutoShape 69"/>
            <p:cNvCxnSpPr>
              <a:cxnSpLocks noChangeShapeType="1"/>
              <a:stCxn id="587838" idx="2"/>
            </p:cNvCxnSpPr>
            <p:nvPr/>
          </p:nvCxnSpPr>
          <p:spPr bwMode="auto">
            <a:xfrm flipH="1">
              <a:off x="288" y="1615"/>
              <a:ext cx="608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87846" name="Text Box 70"/>
            <p:cNvSpPr txBox="1">
              <a:spLocks noChangeArrowheads="1"/>
            </p:cNvSpPr>
            <p:nvPr/>
          </p:nvSpPr>
          <p:spPr bwMode="auto">
            <a:xfrm>
              <a:off x="1663" y="1238"/>
              <a:ext cx="32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1200"/>
                <a:t>letter</a:t>
              </a:r>
            </a:p>
          </p:txBody>
        </p:sp>
      </p:grpSp>
      <p:sp>
        <p:nvSpPr>
          <p:cNvPr id="587848" name="Text Box 72"/>
          <p:cNvSpPr txBox="1">
            <a:spLocks noChangeArrowheads="1"/>
          </p:cNvSpPr>
          <p:nvPr/>
        </p:nvSpPr>
        <p:spPr bwMode="auto">
          <a:xfrm>
            <a:off x="1663518" y="1600200"/>
            <a:ext cx="2451287" cy="1015663"/>
          </a:xfrm>
          <a:prstGeom prst="rect">
            <a:avLst/>
          </a:prstGeom>
          <a:solidFill>
            <a:srgbClr val="FFFFC2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solidFill>
                  <a:srgbClr val="0033CC"/>
                </a:solidFill>
              </a:rPr>
              <a:t>Negative numbers</a:t>
            </a:r>
          </a:p>
          <a:p>
            <a:pPr algn="ctr"/>
            <a:r>
              <a:rPr lang="en-US" sz="2000" dirty="0">
                <a:solidFill>
                  <a:srgbClr val="0033CC"/>
                </a:solidFill>
              </a:rPr>
              <a:t>in the matrix are the</a:t>
            </a:r>
          </a:p>
          <a:p>
            <a:pPr algn="ctr"/>
            <a:r>
              <a:rPr lang="en-US" sz="2000" b="1" dirty="0">
                <a:solidFill>
                  <a:srgbClr val="0033CC"/>
                </a:solidFill>
              </a:rPr>
              <a:t>accepting states</a:t>
            </a:r>
            <a:r>
              <a:rPr lang="en-US" sz="2000" dirty="0">
                <a:solidFill>
                  <a:srgbClr val="0033CC"/>
                </a:solidFill>
              </a:rPr>
              <a:t>.</a:t>
            </a:r>
          </a:p>
        </p:txBody>
      </p:sp>
      <p:sp>
        <p:nvSpPr>
          <p:cNvPr id="587849" name="Text Box 73"/>
          <p:cNvSpPr txBox="1">
            <a:spLocks noChangeArrowheads="1"/>
          </p:cNvSpPr>
          <p:nvPr/>
        </p:nvSpPr>
        <p:spPr bwMode="auto">
          <a:xfrm>
            <a:off x="5962895" y="5464284"/>
            <a:ext cx="2291863" cy="707886"/>
          </a:xfrm>
          <a:prstGeom prst="rect">
            <a:avLst/>
          </a:prstGeom>
          <a:solidFill>
            <a:srgbClr val="FFFFC2"/>
          </a:solidFill>
          <a:ln w="952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solidFill>
                  <a:srgbClr val="C00000"/>
                </a:solidFill>
              </a:rPr>
              <a:t>Notice how the</a:t>
            </a:r>
          </a:p>
          <a:p>
            <a:pPr algn="ctr"/>
            <a:r>
              <a:rPr lang="en-US" sz="2000" dirty="0">
                <a:solidFill>
                  <a:srgbClr val="C00000"/>
                </a:solidFill>
              </a:rPr>
              <a:t>letter </a:t>
            </a:r>
            <a:r>
              <a:rPr lang="en-US" sz="2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sz="2000" dirty="0">
                <a:solidFill>
                  <a:srgbClr val="C00000"/>
                </a:solidFill>
              </a:rPr>
              <a:t> is handled!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1D7ECD01-A132-7663-F448-2CAF77AE002B}"/>
              </a:ext>
            </a:extLst>
          </p:cNvPr>
          <p:cNvSpPr/>
          <p:nvPr/>
        </p:nvSpPr>
        <p:spPr bwMode="auto">
          <a:xfrm>
            <a:off x="3746501" y="4173538"/>
            <a:ext cx="274638" cy="274638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4E6131D2-698B-E8AE-8DC5-CA4B7C1C10B6}"/>
              </a:ext>
            </a:extLst>
          </p:cNvPr>
          <p:cNvSpPr/>
          <p:nvPr/>
        </p:nvSpPr>
        <p:spPr bwMode="auto">
          <a:xfrm>
            <a:off x="4636408" y="4883831"/>
            <a:ext cx="274638" cy="274638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5120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ADEC1-EDB2-7281-B394-F93E9E90D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Encode a Sparse Matrix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A4C1B9-9E09-6C13-7431-42C581103A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682234"/>
          </a:xfrm>
        </p:spPr>
        <p:txBody>
          <a:bodyPr/>
          <a:lstStyle/>
          <a:p>
            <a:r>
              <a:rPr lang="en-US" dirty="0"/>
              <a:t>A state transition matrix for all the tokens of a language would be very large and sparse.</a:t>
            </a:r>
          </a:p>
          <a:p>
            <a:pPr lvl="1"/>
            <a:r>
              <a:rPr lang="en-US" dirty="0"/>
              <a:t>Mostly error entries.</a:t>
            </a:r>
          </a:p>
          <a:p>
            <a:pPr lvl="4"/>
            <a:endParaRPr lang="en-US" dirty="0"/>
          </a:p>
          <a:p>
            <a:r>
              <a:rPr lang="en-US" dirty="0"/>
              <a:t>Instead, the matrix is encoded in the scanner</a:t>
            </a:r>
            <a:br>
              <a:rPr lang="en-US" dirty="0"/>
            </a:br>
            <a:r>
              <a:rPr lang="en-US" dirty="0"/>
              <a:t> as a series of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switch</a:t>
            </a:r>
            <a:r>
              <a:rPr lang="en-US" dirty="0"/>
              <a:t> statements.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98D5EB-6C58-5F36-F3F4-F4E6A1C9D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CA139F-8AF8-AE5D-5777-D5001907DB45}"/>
              </a:ext>
            </a:extLst>
          </p:cNvPr>
          <p:cNvSpPr txBox="1"/>
          <p:nvPr/>
        </p:nvSpPr>
        <p:spPr>
          <a:xfrm>
            <a:off x="3074763" y="4069073"/>
            <a:ext cx="299447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SimpleSwitchDFAScanner.java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38595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670C8-0949-9046-9EC2-D3F1F7B14111}" type="slidenum">
              <a:rPr lang="en-US"/>
              <a:pPr/>
              <a:t>6</a:t>
            </a:fld>
            <a:endParaRPr lang="en-US"/>
          </a:p>
        </p:txBody>
      </p:sp>
      <p:sp>
        <p:nvSpPr>
          <p:cNvPr id="67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Context-Free Grammars</a:t>
            </a:r>
          </a:p>
        </p:txBody>
      </p:sp>
      <p:sp>
        <p:nvSpPr>
          <p:cNvPr id="67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27150"/>
            <a:ext cx="8229600" cy="4752975"/>
          </a:xfrm>
        </p:spPr>
        <p:txBody>
          <a:bodyPr/>
          <a:lstStyle/>
          <a:p>
            <a:r>
              <a:rPr lang="en-US" sz="2400" dirty="0"/>
              <a:t>In a </a:t>
            </a:r>
            <a:r>
              <a:rPr lang="en-US" sz="2400" dirty="0">
                <a:solidFill>
                  <a:srgbClr val="C00000"/>
                </a:solidFill>
              </a:rPr>
              <a:t>context-free</a:t>
            </a:r>
            <a:r>
              <a:rPr lang="en-US" sz="2400" dirty="0"/>
              <a:t> grammar, every production rule </a:t>
            </a:r>
            <a:br>
              <a:rPr lang="en-US" sz="2400" dirty="0"/>
            </a:br>
            <a:r>
              <a:rPr lang="en-US" sz="2400" dirty="0"/>
              <a:t>has a </a:t>
            </a:r>
            <a:r>
              <a:rPr lang="en-US" sz="2400" u="sng" dirty="0"/>
              <a:t>single nonterminal</a:t>
            </a:r>
            <a:r>
              <a:rPr lang="en-US" sz="2400" dirty="0">
                <a:solidFill>
                  <a:srgbClr val="B23C00"/>
                </a:solidFill>
              </a:rPr>
              <a:t> </a:t>
            </a:r>
            <a:r>
              <a:rPr lang="en-US" sz="2400" dirty="0"/>
              <a:t>for its left-hand side.</a:t>
            </a:r>
          </a:p>
          <a:p>
            <a:pPr lvl="1"/>
            <a:r>
              <a:rPr lang="en-US" sz="2000" dirty="0"/>
              <a:t>Example: </a:t>
            </a:r>
            <a:r>
              <a:rPr lang="en-US" sz="2000" dirty="0">
                <a:solidFill>
                  <a:srgbClr val="B23C00"/>
                </a:solidFill>
              </a:rPr>
              <a:t>&lt;simple expression&gt; </a:t>
            </a:r>
            <a:r>
              <a:rPr lang="en-US" sz="2000" dirty="0"/>
              <a:t>::= </a:t>
            </a:r>
            <a:r>
              <a:rPr lang="en-US" sz="2000" dirty="0">
                <a:solidFill>
                  <a:srgbClr val="0033CC"/>
                </a:solidFill>
              </a:rPr>
              <a:t>&lt;term&gt; + &lt;term&gt;</a:t>
            </a:r>
          </a:p>
          <a:p>
            <a:pPr lvl="4"/>
            <a:endParaRPr lang="en-US" sz="700" dirty="0"/>
          </a:p>
          <a:p>
            <a:r>
              <a:rPr lang="en-US" sz="2400" dirty="0"/>
              <a:t>Whenever the parser matches the right-hand side of the rule, it can </a:t>
            </a:r>
            <a:r>
              <a:rPr lang="en-US" sz="2400" u="sng" dirty="0"/>
              <a:t>freely reduce</a:t>
            </a:r>
            <a:r>
              <a:rPr lang="en-US" sz="2400" dirty="0">
                <a:solidFill>
                  <a:srgbClr val="B23C00"/>
                </a:solidFill>
              </a:rPr>
              <a:t> </a:t>
            </a:r>
            <a:r>
              <a:rPr lang="en-US" sz="2400" dirty="0"/>
              <a:t>it to the nonterminal symbol.</a:t>
            </a:r>
          </a:p>
          <a:p>
            <a:pPr lvl="1"/>
            <a:r>
              <a:rPr lang="en-US" sz="2000" u="sng" dirty="0"/>
              <a:t>Regardless of the context</a:t>
            </a:r>
            <a:r>
              <a:rPr lang="en-US" sz="2000" dirty="0">
                <a:solidFill>
                  <a:srgbClr val="B23C00"/>
                </a:solidFill>
              </a:rPr>
              <a:t> </a:t>
            </a:r>
            <a:br>
              <a:rPr lang="en-US" sz="2000" dirty="0"/>
            </a:br>
            <a:r>
              <a:rPr lang="en-US" sz="2000" dirty="0"/>
              <a:t>of where the match occurs.</a:t>
            </a:r>
          </a:p>
          <a:p>
            <a:pPr lvl="4"/>
            <a:endParaRPr lang="en-US" sz="700" dirty="0"/>
          </a:p>
          <a:p>
            <a:r>
              <a:rPr lang="en-US" sz="2400" dirty="0"/>
              <a:t>A language is context-free</a:t>
            </a:r>
            <a:r>
              <a:rPr lang="en-US" sz="2400" dirty="0">
                <a:solidFill>
                  <a:srgbClr val="B23C00"/>
                </a:solidFill>
              </a:rPr>
              <a:t> </a:t>
            </a:r>
            <a:r>
              <a:rPr lang="en-US" sz="2400" dirty="0"/>
              <a:t>if it can be </a:t>
            </a:r>
            <a:br>
              <a:rPr lang="en-US" sz="2400" dirty="0"/>
            </a:br>
            <a:r>
              <a:rPr lang="en-US" sz="2400" dirty="0"/>
              <a:t>defined by a context-free grammar.</a:t>
            </a:r>
          </a:p>
          <a:p>
            <a:pPr lvl="4"/>
            <a:endParaRPr lang="en-US" sz="700" dirty="0"/>
          </a:p>
          <a:p>
            <a:r>
              <a:rPr lang="en-US" sz="2400" dirty="0"/>
              <a:t>Context-free grammars are a subset</a:t>
            </a:r>
            <a:br>
              <a:rPr lang="en-US" sz="2400" dirty="0"/>
            </a:br>
            <a:r>
              <a:rPr lang="en-US" sz="2400" dirty="0"/>
              <a:t>of </a:t>
            </a:r>
            <a:r>
              <a:rPr lang="en-US" sz="2400" dirty="0">
                <a:solidFill>
                  <a:srgbClr val="B23C00"/>
                </a:solidFill>
              </a:rPr>
              <a:t>context-sensitive </a:t>
            </a:r>
            <a:r>
              <a:rPr lang="en-US" sz="2400" dirty="0"/>
              <a:t>grammars.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23D8528-4E73-1540-B0CF-70F9415279F5}"/>
              </a:ext>
            </a:extLst>
          </p:cNvPr>
          <p:cNvGrpSpPr/>
          <p:nvPr/>
        </p:nvGrpSpPr>
        <p:grpSpPr>
          <a:xfrm>
            <a:off x="6126163" y="3521075"/>
            <a:ext cx="2743200" cy="2743200"/>
            <a:chOff x="6126163" y="3521075"/>
            <a:chExt cx="2743200" cy="2743200"/>
          </a:xfrm>
        </p:grpSpPr>
        <p:grpSp>
          <p:nvGrpSpPr>
            <p:cNvPr id="675844" name="Group 4"/>
            <p:cNvGrpSpPr>
              <a:grpSpLocks/>
            </p:cNvGrpSpPr>
            <p:nvPr/>
          </p:nvGrpSpPr>
          <p:grpSpPr bwMode="auto">
            <a:xfrm>
              <a:off x="6126163" y="3521075"/>
              <a:ext cx="2743200" cy="2743200"/>
              <a:chOff x="3571" y="2275"/>
              <a:chExt cx="1728" cy="1728"/>
            </a:xfrm>
          </p:grpSpPr>
          <p:sp>
            <p:nvSpPr>
              <p:cNvPr id="675845" name="Oval 5"/>
              <p:cNvSpPr>
                <a:spLocks noChangeArrowheads="1"/>
              </p:cNvSpPr>
              <p:nvPr/>
            </p:nvSpPr>
            <p:spPr bwMode="auto">
              <a:xfrm>
                <a:off x="3571" y="2275"/>
                <a:ext cx="1728" cy="1728"/>
              </a:xfrm>
              <a:prstGeom prst="ellipse">
                <a:avLst/>
              </a:prstGeom>
              <a:solidFill>
                <a:srgbClr val="969696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5846" name="Text Box 6"/>
              <p:cNvSpPr txBox="1">
                <a:spLocks noChangeArrowheads="1"/>
              </p:cNvSpPr>
              <p:nvPr/>
            </p:nvSpPr>
            <p:spPr bwMode="auto">
              <a:xfrm>
                <a:off x="3974" y="2448"/>
                <a:ext cx="93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000" b="1"/>
                  <a:t>CONTEXT SENSITIVE</a:t>
                </a:r>
              </a:p>
            </p:txBody>
          </p:sp>
        </p:grpSp>
        <p:grpSp>
          <p:nvGrpSpPr>
            <p:cNvPr id="675847" name="Group 7"/>
            <p:cNvGrpSpPr>
              <a:grpSpLocks/>
            </p:cNvGrpSpPr>
            <p:nvPr/>
          </p:nvGrpSpPr>
          <p:grpSpPr bwMode="auto">
            <a:xfrm>
              <a:off x="6584950" y="4070350"/>
              <a:ext cx="1919288" cy="1920875"/>
              <a:chOff x="3860" y="2621"/>
              <a:chExt cx="1209" cy="1210"/>
            </a:xfrm>
          </p:grpSpPr>
          <p:sp>
            <p:nvSpPr>
              <p:cNvPr id="675848" name="Oval 8"/>
              <p:cNvSpPr>
                <a:spLocks noChangeArrowheads="1"/>
              </p:cNvSpPr>
              <p:nvPr/>
            </p:nvSpPr>
            <p:spPr bwMode="auto">
              <a:xfrm>
                <a:off x="3860" y="2621"/>
                <a:ext cx="1209" cy="1210"/>
              </a:xfrm>
              <a:prstGeom prst="ellipse">
                <a:avLst/>
              </a:prstGeom>
              <a:solidFill>
                <a:srgbClr val="C0C0C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5849" name="Text Box 9"/>
              <p:cNvSpPr txBox="1">
                <a:spLocks noChangeArrowheads="1"/>
              </p:cNvSpPr>
              <p:nvPr/>
            </p:nvSpPr>
            <p:spPr bwMode="auto">
              <a:xfrm>
                <a:off x="4089" y="2794"/>
                <a:ext cx="733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000" b="1"/>
                  <a:t>CONTEXT FREE</a:t>
                </a:r>
              </a:p>
            </p:txBody>
          </p:sp>
        </p:grpSp>
        <p:grpSp>
          <p:nvGrpSpPr>
            <p:cNvPr id="675850" name="Group 10"/>
            <p:cNvGrpSpPr>
              <a:grpSpLocks/>
            </p:cNvGrpSpPr>
            <p:nvPr/>
          </p:nvGrpSpPr>
          <p:grpSpPr bwMode="auto">
            <a:xfrm>
              <a:off x="7042150" y="4619625"/>
              <a:ext cx="1004888" cy="1004888"/>
              <a:chOff x="4148" y="2967"/>
              <a:chExt cx="633" cy="633"/>
            </a:xfrm>
          </p:grpSpPr>
          <p:sp>
            <p:nvSpPr>
              <p:cNvPr id="675851" name="Oval 11"/>
              <p:cNvSpPr>
                <a:spLocks noChangeArrowheads="1"/>
              </p:cNvSpPr>
              <p:nvPr/>
            </p:nvSpPr>
            <p:spPr bwMode="auto">
              <a:xfrm>
                <a:off x="4148" y="2967"/>
                <a:ext cx="633" cy="633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5852" name="Text Box 12"/>
              <p:cNvSpPr txBox="1">
                <a:spLocks noChangeArrowheads="1"/>
              </p:cNvSpPr>
              <p:nvPr/>
            </p:nvSpPr>
            <p:spPr bwMode="auto">
              <a:xfrm>
                <a:off x="4205" y="3197"/>
                <a:ext cx="512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000" b="1"/>
                  <a:t>REGULAR</a:t>
                </a:r>
              </a:p>
            </p:txBody>
          </p:sp>
        </p:grp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528F64D6-BAC5-A986-1C7F-0FE1BCB673E8}"/>
              </a:ext>
            </a:extLst>
          </p:cNvPr>
          <p:cNvGrpSpPr/>
          <p:nvPr/>
        </p:nvGrpSpPr>
        <p:grpSpPr>
          <a:xfrm>
            <a:off x="5044499" y="5332228"/>
            <a:ext cx="2294910" cy="916172"/>
            <a:chOff x="5044499" y="5332228"/>
            <a:chExt cx="2294910" cy="916172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348C5989-B9B9-4BC7-1F52-13E6A5584921}"/>
                </a:ext>
              </a:extLst>
            </p:cNvPr>
            <p:cNvSpPr txBox="1"/>
            <p:nvPr/>
          </p:nvSpPr>
          <p:spPr>
            <a:xfrm>
              <a:off x="5044499" y="5940623"/>
              <a:ext cx="1357888" cy="307777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0033CC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solidFill>
                    <a:srgbClr val="0033CC"/>
                  </a:solidFill>
                </a:rPr>
                <a:t>Define tokens</a:t>
              </a:r>
            </a:p>
          </p:txBody>
        </p:sp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51DE35AA-8B47-7724-AE2F-2D548A65F37F}"/>
                </a:ext>
              </a:extLst>
            </p:cNvPr>
            <p:cNvCxnSpPr>
              <a:cxnSpLocks/>
              <a:stCxn id="3" idx="3"/>
            </p:cNvCxnSpPr>
            <p:nvPr/>
          </p:nvCxnSpPr>
          <p:spPr bwMode="auto">
            <a:xfrm flipV="1">
              <a:off x="6402387" y="5332228"/>
              <a:ext cx="937022" cy="762284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956F364E-F538-2F0D-54AD-12C6A8BCF800}"/>
              </a:ext>
            </a:extLst>
          </p:cNvPr>
          <p:cNvGrpSpPr/>
          <p:nvPr/>
        </p:nvGrpSpPr>
        <p:grpSpPr>
          <a:xfrm>
            <a:off x="6823540" y="5792788"/>
            <a:ext cx="1348446" cy="960239"/>
            <a:chOff x="6823540" y="5792788"/>
            <a:chExt cx="1348446" cy="960239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E26E96C-09C2-AE97-93E1-FC42306A0472}"/>
                </a:ext>
              </a:extLst>
            </p:cNvPr>
            <p:cNvSpPr txBox="1"/>
            <p:nvPr/>
          </p:nvSpPr>
          <p:spPr>
            <a:xfrm>
              <a:off x="6823540" y="6445250"/>
              <a:ext cx="1348446" cy="307777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0033CC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33CC"/>
                  </a:solidFill>
                </a:rPr>
                <a:t>Define parsers</a:t>
              </a:r>
            </a:p>
          </p:txBody>
        </p: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419BF3A2-F5FE-3D61-AB90-BB8ADAA4941B}"/>
                </a:ext>
              </a:extLst>
            </p:cNvPr>
            <p:cNvCxnSpPr>
              <a:stCxn id="13" idx="0"/>
            </p:cNvCxnSpPr>
            <p:nvPr/>
          </p:nvCxnSpPr>
          <p:spPr bwMode="auto">
            <a:xfrm flipV="1">
              <a:off x="7497763" y="5792788"/>
              <a:ext cx="0" cy="652462"/>
            </a:xfrm>
            <a:prstGeom prst="straightConnector1">
              <a:avLst/>
            </a:prstGeom>
            <a:ln w="19050">
              <a:solidFill>
                <a:srgbClr val="0033CC"/>
              </a:solidFill>
              <a:headEnd type="none" w="med" len="med"/>
              <a:tailEnd type="triangle"/>
            </a:ln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0441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7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75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15142-ED35-824B-8FD9-910A088E0B4A}" type="slidenum">
              <a:rPr lang="en-US"/>
              <a:pPr/>
              <a:t>7</a:t>
            </a:fld>
            <a:endParaRPr lang="en-US"/>
          </a:p>
        </p:txBody>
      </p:sp>
      <p:sp>
        <p:nvSpPr>
          <p:cNvPr id="67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Context-Sensitive Grammars</a:t>
            </a:r>
          </a:p>
        </p:txBody>
      </p:sp>
      <p:sp>
        <p:nvSpPr>
          <p:cNvPr id="676867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1240B29-F687-4f45-9708-019B960494DF}">
              <a14:hiddenLine xmlns="" xmlns:a14="http://schemas.microsoft.com/office/drawing/2010/main" w="9525">
                <a:solidFill>
                  <a:schemeClr val="folHlink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Context-sensitive </a:t>
            </a:r>
            <a:r>
              <a:rPr lang="en-US" dirty="0"/>
              <a:t>grammars are </a:t>
            </a:r>
            <a:br>
              <a:rPr lang="en-US" dirty="0"/>
            </a:br>
            <a:r>
              <a:rPr lang="en-US" dirty="0"/>
              <a:t>more powerful than context-free grammars.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They can define more languages.</a:t>
            </a:r>
          </a:p>
          <a:p>
            <a:pPr lvl="4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Production rules can be of the form</a:t>
            </a:r>
            <a:r>
              <a:rPr lang="en-US" sz="1000" dirty="0"/>
              <a:t> </a:t>
            </a:r>
          </a:p>
          <a:p>
            <a:pPr lvl="4">
              <a:lnSpc>
                <a:spcPct val="80000"/>
              </a:lnSpc>
            </a:pPr>
            <a:endParaRPr lang="en-US" dirty="0">
              <a:solidFill>
                <a:srgbClr val="0033CC"/>
              </a:solidFill>
            </a:endParaRPr>
          </a:p>
          <a:p>
            <a:pPr marL="0" indent="0" algn="ctr">
              <a:lnSpc>
                <a:spcPct val="80000"/>
              </a:lnSpc>
              <a:buNone/>
            </a:pPr>
            <a:r>
              <a:rPr lang="en-US" dirty="0">
                <a:solidFill>
                  <a:srgbClr val="0033CC"/>
                </a:solidFill>
              </a:rPr>
              <a:t>&lt;A&gt;</a:t>
            </a:r>
            <a:r>
              <a:rPr lang="en-US" dirty="0">
                <a:solidFill>
                  <a:srgbClr val="B23C00"/>
                </a:solidFill>
              </a:rPr>
              <a:t>&lt;B&gt;</a:t>
            </a:r>
            <a:r>
              <a:rPr lang="en-US" dirty="0">
                <a:solidFill>
                  <a:srgbClr val="0033CC"/>
                </a:solidFill>
              </a:rPr>
              <a:t>&lt;C&gt; ::= &lt;A&gt;</a:t>
            </a:r>
            <a:r>
              <a:rPr lang="en-US" dirty="0">
                <a:solidFill>
                  <a:srgbClr val="B23C00"/>
                </a:solidFill>
              </a:rPr>
              <a:t>&lt;b&gt;</a:t>
            </a:r>
            <a:r>
              <a:rPr lang="en-US" dirty="0">
                <a:solidFill>
                  <a:srgbClr val="0033CC"/>
                </a:solidFill>
              </a:rPr>
              <a:t>&lt;C&gt;</a:t>
            </a:r>
            <a:endParaRPr lang="en-US" sz="1000" dirty="0"/>
          </a:p>
          <a:p>
            <a:pPr lvl="5">
              <a:lnSpc>
                <a:spcPct val="80000"/>
              </a:lnSpc>
            </a:pP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/>
              <a:t>The parser is allowed to </a:t>
            </a:r>
            <a:br>
              <a:rPr lang="en-US" dirty="0"/>
            </a:br>
            <a:r>
              <a:rPr lang="en-US" dirty="0"/>
              <a:t>reduce </a:t>
            </a:r>
            <a:r>
              <a:rPr lang="en-US" dirty="0">
                <a:solidFill>
                  <a:srgbClr val="B23C00"/>
                </a:solidFill>
              </a:rPr>
              <a:t>&lt;b&gt;</a:t>
            </a:r>
            <a:r>
              <a:rPr lang="en-US" dirty="0"/>
              <a:t> to </a:t>
            </a:r>
            <a:r>
              <a:rPr lang="en-US" dirty="0">
                <a:solidFill>
                  <a:srgbClr val="B23C00"/>
                </a:solidFill>
              </a:rPr>
              <a:t>&lt;B&gt;</a:t>
            </a:r>
            <a:r>
              <a:rPr lang="en-US" dirty="0"/>
              <a:t> </a:t>
            </a:r>
            <a:br>
              <a:rPr lang="en-US" dirty="0"/>
            </a:br>
            <a:r>
              <a:rPr lang="en-US" u="sng" dirty="0"/>
              <a:t>only in the context</a:t>
            </a:r>
            <a:r>
              <a:rPr lang="en-US" u="sng" dirty="0">
                <a:solidFill>
                  <a:srgbClr val="B23C00"/>
                </a:solidFill>
              </a:rPr>
              <a:t> </a:t>
            </a:r>
            <a:br>
              <a:rPr lang="en-US" dirty="0">
                <a:solidFill>
                  <a:srgbClr val="B23C00"/>
                </a:solidFill>
              </a:rPr>
            </a:br>
            <a:r>
              <a:rPr lang="en-US" dirty="0"/>
              <a:t>of </a:t>
            </a:r>
            <a:r>
              <a:rPr lang="en-US" dirty="0">
                <a:solidFill>
                  <a:srgbClr val="0033CC"/>
                </a:solidFill>
              </a:rPr>
              <a:t>&lt;A&gt;</a:t>
            </a:r>
            <a:r>
              <a:rPr lang="en-US" dirty="0"/>
              <a:t> and </a:t>
            </a:r>
            <a:r>
              <a:rPr lang="en-US" dirty="0">
                <a:solidFill>
                  <a:srgbClr val="0033CC"/>
                </a:solidFill>
              </a:rPr>
              <a:t>&lt;C&gt;</a:t>
            </a:r>
            <a:r>
              <a:rPr lang="en-US" dirty="0"/>
              <a:t>.</a:t>
            </a:r>
          </a:p>
          <a:p>
            <a:pPr lvl="4">
              <a:lnSpc>
                <a:spcPct val="80000"/>
              </a:lnSpc>
            </a:pPr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A00E8AB-A236-A3A7-1840-5811A43B86E2}"/>
              </a:ext>
            </a:extLst>
          </p:cNvPr>
          <p:cNvGrpSpPr/>
          <p:nvPr/>
        </p:nvGrpSpPr>
        <p:grpSpPr>
          <a:xfrm>
            <a:off x="5669268" y="3679504"/>
            <a:ext cx="2743200" cy="2743200"/>
            <a:chOff x="6126163" y="3521075"/>
            <a:chExt cx="2743200" cy="2743200"/>
          </a:xfrm>
        </p:grpSpPr>
        <p:grpSp>
          <p:nvGrpSpPr>
            <p:cNvPr id="3" name="Group 4">
              <a:extLst>
                <a:ext uri="{FF2B5EF4-FFF2-40B4-BE49-F238E27FC236}">
                  <a16:creationId xmlns:a16="http://schemas.microsoft.com/office/drawing/2014/main" id="{4D99E01A-F900-4ACD-E943-1AB3FC212FE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126163" y="3521075"/>
              <a:ext cx="2743200" cy="2743200"/>
              <a:chOff x="3571" y="2275"/>
              <a:chExt cx="1728" cy="1728"/>
            </a:xfrm>
          </p:grpSpPr>
          <p:sp>
            <p:nvSpPr>
              <p:cNvPr id="11" name="Oval 5">
                <a:extLst>
                  <a:ext uri="{FF2B5EF4-FFF2-40B4-BE49-F238E27FC236}">
                    <a16:creationId xmlns:a16="http://schemas.microsoft.com/office/drawing/2014/main" id="{E0E91B6C-BCD9-7561-3703-5F2C5622C4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71" y="2275"/>
                <a:ext cx="1728" cy="1728"/>
              </a:xfrm>
              <a:prstGeom prst="ellipse">
                <a:avLst/>
              </a:prstGeom>
              <a:solidFill>
                <a:srgbClr val="969696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Text Box 6">
                <a:extLst>
                  <a:ext uri="{FF2B5EF4-FFF2-40B4-BE49-F238E27FC236}">
                    <a16:creationId xmlns:a16="http://schemas.microsoft.com/office/drawing/2014/main" id="{27E78530-4E7C-26B7-FBAE-BDA6191223E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74" y="2448"/>
                <a:ext cx="93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000" b="1"/>
                  <a:t>CONTEXT SENSITIVE</a:t>
                </a:r>
              </a:p>
            </p:txBody>
          </p:sp>
        </p:grpSp>
        <p:grpSp>
          <p:nvGrpSpPr>
            <p:cNvPr id="4" name="Group 7">
              <a:extLst>
                <a:ext uri="{FF2B5EF4-FFF2-40B4-BE49-F238E27FC236}">
                  <a16:creationId xmlns:a16="http://schemas.microsoft.com/office/drawing/2014/main" id="{59C2DD4F-4FBA-4DC9-D777-8892C192E2B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584950" y="4070350"/>
              <a:ext cx="1919288" cy="1920875"/>
              <a:chOff x="3860" y="2621"/>
              <a:chExt cx="1209" cy="1210"/>
            </a:xfrm>
          </p:grpSpPr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422BFC78-621C-ECAE-201F-C7298AE198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60" y="2621"/>
                <a:ext cx="1209" cy="1210"/>
              </a:xfrm>
              <a:prstGeom prst="ellipse">
                <a:avLst/>
              </a:prstGeom>
              <a:solidFill>
                <a:srgbClr val="C0C0C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Text Box 9">
                <a:extLst>
                  <a:ext uri="{FF2B5EF4-FFF2-40B4-BE49-F238E27FC236}">
                    <a16:creationId xmlns:a16="http://schemas.microsoft.com/office/drawing/2014/main" id="{2855FF91-4DD2-EB74-FC0E-F55E90BBA59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89" y="2794"/>
                <a:ext cx="733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000" b="1"/>
                  <a:t>CONTEXT FREE</a:t>
                </a:r>
              </a:p>
            </p:txBody>
          </p:sp>
        </p:grpSp>
        <p:grpSp>
          <p:nvGrpSpPr>
            <p:cNvPr id="5" name="Group 10">
              <a:extLst>
                <a:ext uri="{FF2B5EF4-FFF2-40B4-BE49-F238E27FC236}">
                  <a16:creationId xmlns:a16="http://schemas.microsoft.com/office/drawing/2014/main" id="{BF25C94B-7D7A-9F65-5B2F-14C6370C1C2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042150" y="4619625"/>
              <a:ext cx="1004888" cy="1004888"/>
              <a:chOff x="4148" y="2967"/>
              <a:chExt cx="633" cy="633"/>
            </a:xfrm>
          </p:grpSpPr>
          <p:sp>
            <p:nvSpPr>
              <p:cNvPr id="7" name="Oval 11">
                <a:extLst>
                  <a:ext uri="{FF2B5EF4-FFF2-40B4-BE49-F238E27FC236}">
                    <a16:creationId xmlns:a16="http://schemas.microsoft.com/office/drawing/2014/main" id="{ED84CFC9-E448-344F-A218-6DC6A30C0C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48" y="2967"/>
                <a:ext cx="633" cy="633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" name="Text Box 12">
                <a:extLst>
                  <a:ext uri="{FF2B5EF4-FFF2-40B4-BE49-F238E27FC236}">
                    <a16:creationId xmlns:a16="http://schemas.microsoft.com/office/drawing/2014/main" id="{3133C9B1-AB11-6DF0-CE32-5FA4712EF23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05" y="3197"/>
                <a:ext cx="512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000" b="1"/>
                  <a:t>REGULAR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3632620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15142-ED35-824B-8FD9-910A088E0B4A}" type="slidenum">
              <a:rPr lang="en-US"/>
              <a:pPr/>
              <a:t>8</a:t>
            </a:fld>
            <a:endParaRPr lang="en-US"/>
          </a:p>
        </p:txBody>
      </p:sp>
      <p:sp>
        <p:nvSpPr>
          <p:cNvPr id="67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Context-Sensitive Grammars: Example</a:t>
            </a:r>
          </a:p>
        </p:txBody>
      </p:sp>
      <p:sp>
        <p:nvSpPr>
          <p:cNvPr id="676867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1240B29-F687-4f45-9708-019B960494DF}">
              <a14:hiddenLine xmlns="" xmlns:a14="http://schemas.microsoft.com/office/drawing/2010/main" w="9525">
                <a:solidFill>
                  <a:schemeClr val="folHlink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>
              <a:lnSpc>
                <a:spcPct val="80000"/>
              </a:lnSpc>
              <a:buNone/>
            </a:pPr>
            <a:r>
              <a:rPr lang="en-US" dirty="0">
                <a:solidFill>
                  <a:srgbClr val="0033CC"/>
                </a:solidFill>
              </a:rPr>
              <a:t>&lt;A&gt;</a:t>
            </a:r>
            <a:r>
              <a:rPr lang="en-US" dirty="0">
                <a:solidFill>
                  <a:srgbClr val="B23C00"/>
                </a:solidFill>
              </a:rPr>
              <a:t>&lt;B&gt;</a:t>
            </a:r>
            <a:r>
              <a:rPr lang="en-US" dirty="0">
                <a:solidFill>
                  <a:srgbClr val="0033CC"/>
                </a:solidFill>
              </a:rPr>
              <a:t>&lt;C&gt; ::= &lt;A&gt;</a:t>
            </a:r>
            <a:r>
              <a:rPr lang="en-US" dirty="0">
                <a:solidFill>
                  <a:srgbClr val="B23C00"/>
                </a:solidFill>
              </a:rPr>
              <a:t>&lt;b&gt;</a:t>
            </a:r>
            <a:r>
              <a:rPr lang="en-US" dirty="0">
                <a:solidFill>
                  <a:srgbClr val="0033CC"/>
                </a:solidFill>
              </a:rPr>
              <a:t>&lt;C&gt;</a:t>
            </a:r>
            <a:endParaRPr lang="en-US" sz="1000" dirty="0"/>
          </a:p>
          <a:p>
            <a:pPr lvl="4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We can attempt to capture the language rule:</a:t>
            </a:r>
          </a:p>
          <a:p>
            <a:pPr lvl="5">
              <a:lnSpc>
                <a:spcPct val="80000"/>
              </a:lnSpc>
            </a:pPr>
            <a:endParaRPr lang="en-US" dirty="0"/>
          </a:p>
          <a:p>
            <a:pPr marL="438150" lvl="1" indent="0">
              <a:lnSpc>
                <a:spcPct val="80000"/>
              </a:lnSpc>
              <a:buNone/>
            </a:pPr>
            <a:r>
              <a:rPr lang="ja-JP" altLang="en-US" sz="2800" dirty="0">
                <a:latin typeface="Arial"/>
              </a:rPr>
              <a:t>“</a:t>
            </a:r>
            <a:r>
              <a:rPr lang="en-US" sz="2800" dirty="0"/>
              <a:t>An identifier must have been </a:t>
            </a:r>
            <a:br>
              <a:rPr lang="en-US" sz="2800" dirty="0"/>
            </a:br>
            <a:r>
              <a:rPr lang="en-US" sz="2800" dirty="0"/>
              <a:t>previously declared to be a variable </a:t>
            </a:r>
            <a:br>
              <a:rPr lang="en-US" sz="2800" dirty="0"/>
            </a:br>
            <a:r>
              <a:rPr lang="en-US" sz="2800" dirty="0"/>
              <a:t>before it can appear in an expression.</a:t>
            </a:r>
            <a:r>
              <a:rPr lang="ja-JP" altLang="en-US" sz="2800" dirty="0">
                <a:latin typeface="Arial"/>
              </a:rPr>
              <a:t>”</a:t>
            </a:r>
            <a:endParaRPr lang="en-US" altLang="ja-JP" sz="2800" dirty="0">
              <a:latin typeface="Arial"/>
            </a:endParaRPr>
          </a:p>
          <a:p>
            <a:pPr lvl="5">
              <a:lnSpc>
                <a:spcPct val="80000"/>
              </a:lnSpc>
            </a:pPr>
            <a:endParaRPr lang="en-US" sz="900" dirty="0"/>
          </a:p>
          <a:p>
            <a:pPr>
              <a:lnSpc>
                <a:spcPct val="80000"/>
              </a:lnSpc>
            </a:pPr>
            <a:r>
              <a:rPr lang="en-US" dirty="0"/>
              <a:t>In an expression, the parser can reduce</a:t>
            </a:r>
          </a:p>
          <a:p>
            <a:pPr lvl="5">
              <a:lnSpc>
                <a:spcPct val="80000"/>
              </a:lnSpc>
            </a:pPr>
            <a:endParaRPr lang="en-US" dirty="0"/>
          </a:p>
          <a:p>
            <a:pPr marL="0" indent="0" algn="ctr">
              <a:lnSpc>
                <a:spcPct val="80000"/>
              </a:lnSpc>
              <a:buNone/>
            </a:pPr>
            <a:r>
              <a:rPr lang="en-US" dirty="0">
                <a:solidFill>
                  <a:srgbClr val="B23C00"/>
                </a:solidFill>
              </a:rPr>
              <a:t>&lt;identifier&gt; </a:t>
            </a:r>
            <a:r>
              <a:rPr lang="en-US" dirty="0"/>
              <a:t>to </a:t>
            </a:r>
            <a:r>
              <a:rPr lang="en-US" dirty="0">
                <a:solidFill>
                  <a:srgbClr val="B23C00"/>
                </a:solidFill>
              </a:rPr>
              <a:t>&lt;variable&gt; </a:t>
            </a:r>
          </a:p>
          <a:p>
            <a:pPr lvl="5">
              <a:lnSpc>
                <a:spcPct val="80000"/>
              </a:lnSpc>
            </a:pPr>
            <a:endParaRPr lang="en-US" dirty="0">
              <a:solidFill>
                <a:srgbClr val="B23C00"/>
              </a:solidFill>
            </a:endParaRPr>
          </a:p>
          <a:p>
            <a:pPr marL="438150" lvl="1" indent="0">
              <a:lnSpc>
                <a:spcPct val="80000"/>
              </a:lnSpc>
              <a:buNone/>
            </a:pPr>
            <a:r>
              <a:rPr lang="en-US" sz="2800" u="sng" dirty="0"/>
              <a:t>only in the context</a:t>
            </a:r>
            <a:r>
              <a:rPr lang="en-US" sz="2800" dirty="0"/>
              <a:t> of a prior </a:t>
            </a:r>
            <a:br>
              <a:rPr lang="en-US" sz="2800" dirty="0"/>
            </a:br>
            <a:r>
              <a:rPr lang="en-US" sz="2800" dirty="0">
                <a:solidFill>
                  <a:srgbClr val="C00000"/>
                </a:solidFill>
              </a:rPr>
              <a:t>&lt;variable declaration&gt; </a:t>
            </a:r>
            <a:r>
              <a:rPr lang="en-US" sz="2800" dirty="0"/>
              <a:t>for that identifier.</a:t>
            </a:r>
          </a:p>
        </p:txBody>
      </p:sp>
    </p:spTree>
    <p:extLst>
      <p:ext uri="{BB962C8B-B14F-4D97-AF65-F5344CB8AC3E}">
        <p14:creationId xmlns:p14="http://schemas.microsoft.com/office/powerpoint/2010/main" val="467951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7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76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76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64D58-2568-5847-A85C-4F11B3DB5083}" type="slidenum">
              <a:rPr lang="en-US"/>
              <a:pPr/>
              <a:t>9</a:t>
            </a:fld>
            <a:endParaRPr lang="en-US"/>
          </a:p>
        </p:txBody>
      </p:sp>
      <p:sp>
        <p:nvSpPr>
          <p:cNvPr id="68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Context-Sensitive Grammars</a:t>
            </a:r>
            <a:r>
              <a:rPr lang="en-US" i="1" dirty="0"/>
              <a:t>, cont</a:t>
            </a:r>
            <a:r>
              <a:rPr lang="en-US" i="1" dirty="0">
                <a:latin typeface="Arial"/>
              </a:rPr>
              <a:t>’</a:t>
            </a:r>
            <a:r>
              <a:rPr lang="en-US" i="1" dirty="0"/>
              <a:t>d</a:t>
            </a:r>
          </a:p>
        </p:txBody>
      </p:sp>
      <p:sp>
        <p:nvSpPr>
          <p:cNvPr id="681987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1240B29-F687-4f45-9708-019B960494DF}">
              <a14:hiddenLine xmlns="" xmlns:a14="http://schemas.microsoft.com/office/drawing/2010/main" w="9525">
                <a:solidFill>
                  <a:schemeClr val="folHlink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/>
              <a:t>Context-sensitive grammars are </a:t>
            </a:r>
            <a:br>
              <a:rPr lang="en-US" dirty="0"/>
            </a:br>
            <a:r>
              <a:rPr lang="en-US" u="sng" dirty="0"/>
              <a:t>extremely unwieldy</a:t>
            </a:r>
            <a:r>
              <a:rPr lang="en-US" dirty="0"/>
              <a:t> for writing compilers.</a:t>
            </a:r>
          </a:p>
          <a:p>
            <a:pPr lvl="4"/>
            <a:endParaRPr lang="en-US" dirty="0"/>
          </a:p>
          <a:p>
            <a:r>
              <a:rPr lang="en-US" dirty="0"/>
              <a:t>Alternative: </a:t>
            </a:r>
            <a:br>
              <a:rPr lang="en-US" dirty="0"/>
            </a:br>
            <a:r>
              <a:rPr lang="en-US" dirty="0"/>
              <a:t>Use context-free grammars and rely on </a:t>
            </a:r>
            <a:br>
              <a:rPr lang="en-US" dirty="0"/>
            </a:br>
            <a:r>
              <a:rPr lang="en-US" u="sng" dirty="0"/>
              <a:t>semantic actions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such as building </a:t>
            </a:r>
            <a:br>
              <a:rPr lang="en-US" dirty="0"/>
            </a:br>
            <a:r>
              <a:rPr lang="en-US" dirty="0"/>
              <a:t>symbol tables to provide the context.</a:t>
            </a:r>
          </a:p>
        </p:txBody>
      </p:sp>
    </p:spTree>
    <p:extLst>
      <p:ext uri="{BB962C8B-B14F-4D97-AF65-F5344CB8AC3E}">
        <p14:creationId xmlns:p14="http://schemas.microsoft.com/office/powerpoint/2010/main" val="708959009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42634</TotalTime>
  <Words>2135</Words>
  <Application>Microsoft Macintosh PowerPoint</Application>
  <PresentationFormat>On-screen Show (4:3)</PresentationFormat>
  <Paragraphs>371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Courier New</vt:lpstr>
      <vt:lpstr>Times New Roman</vt:lpstr>
      <vt:lpstr>Wingdings</vt:lpstr>
      <vt:lpstr>Quadrant</vt:lpstr>
      <vt:lpstr>CS 153 Concepts of Compiler Design November 15 Class Meeting</vt:lpstr>
      <vt:lpstr>Today</vt:lpstr>
      <vt:lpstr>Regular Grammars</vt:lpstr>
      <vt:lpstr>DFA for a Pascal Identifier or Number</vt:lpstr>
      <vt:lpstr>How to Encode a Sparse Matrix</vt:lpstr>
      <vt:lpstr>Context-Free Grammars</vt:lpstr>
      <vt:lpstr>Context-Sensitive Grammars</vt:lpstr>
      <vt:lpstr>Context-Sensitive Grammars: Example</vt:lpstr>
      <vt:lpstr>Context-Sensitive Grammars, cont’d</vt:lpstr>
      <vt:lpstr>Top-Down Parsers</vt:lpstr>
      <vt:lpstr>Top-Down Parsers, cont’d</vt:lpstr>
      <vt:lpstr>Top-Down Parsers, cont’d</vt:lpstr>
      <vt:lpstr>Bottom-Up Parsers</vt:lpstr>
      <vt:lpstr>Bottom-Up Parsers, cont’d</vt:lpstr>
      <vt:lpstr>Bottom-Up Parsers, cont’d</vt:lpstr>
      <vt:lpstr>Example: Shift-Reduce Parsing</vt:lpstr>
      <vt:lpstr>Why Bottom-Up Parsing?</vt:lpstr>
      <vt:lpstr>Why Bottom-Up Parsing?</vt:lpstr>
      <vt:lpstr>Lex and Yacc</vt:lpstr>
      <vt:lpstr>Example: Simple Calculator</vt:lpstr>
      <vt:lpstr>Example: Simple Calculator, cont’d</vt:lpstr>
      <vt:lpstr>Example: Simple Calculator, cont’d</vt:lpstr>
      <vt:lpstr>Example: Simple Calculator, cont’d</vt:lpstr>
      <vt:lpstr>Example: Simple Calculator, cont’d</vt:lpstr>
    </vt:vector>
  </TitlesOfParts>
  <Company>Apropos Logic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153: Concepts of Compiler Design</dc:title>
  <dc:creator>Ronald Mak</dc:creator>
  <cp:lastModifiedBy>Ronald Mak</cp:lastModifiedBy>
  <cp:revision>682</cp:revision>
  <cp:lastPrinted>2020-10-22T17:09:30Z</cp:lastPrinted>
  <dcterms:created xsi:type="dcterms:W3CDTF">2008-01-12T03:52:55Z</dcterms:created>
  <dcterms:modified xsi:type="dcterms:W3CDTF">2024-11-14T23:25:22Z</dcterms:modified>
</cp:coreProperties>
</file>