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7" r:id="rId3"/>
    <p:sldId id="257" r:id="rId4"/>
    <p:sldId id="258" r:id="rId5"/>
    <p:sldId id="259" r:id="rId6"/>
    <p:sldId id="260" r:id="rId7"/>
    <p:sldId id="265" r:id="rId8"/>
    <p:sldId id="266" r:id="rId9"/>
    <p:sldId id="261" r:id="rId10"/>
    <p:sldId id="263" r:id="rId11"/>
    <p:sldId id="264" r:id="rId12"/>
    <p:sldId id="327" r:id="rId13"/>
    <p:sldId id="328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D7FFFF"/>
    <a:srgbClr val="008000"/>
    <a:srgbClr val="945200"/>
    <a:srgbClr val="FF9300"/>
    <a:srgbClr val="CC99FF"/>
    <a:srgbClr val="D883FF"/>
    <a:srgbClr val="8F0000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674" autoAdjust="0"/>
    <p:restoredTop sz="95221" autoAdjust="0"/>
  </p:normalViewPr>
  <p:slideViewPr>
    <p:cSldViewPr>
      <p:cViewPr varScale="1">
        <p:scale>
          <a:sx n="135" d="100"/>
          <a:sy n="135" d="100"/>
        </p:scale>
        <p:origin x="6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45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2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914440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November 12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2" name="Picture 1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F429CB68-3F6B-9BFB-F897-ECBFCBAB81D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6272792"/>
            <a:ext cx="457240" cy="3933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November 12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Picture 3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7BF888ED-0EFF-E069-F05C-407A0A7A5B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802C6-F336-EF72-70B7-5A591D84A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Challenge: Parameters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579C2-6468-C42A-2080-00E83745A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Besides pass by value and pass by reference, some languages support </a:t>
            </a:r>
            <a:r>
              <a:rPr lang="en-US" u="sng" dirty="0"/>
              <a:t>pass by name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 in pseudo-Pascal: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8CEF1-35E6-5C3D-7EF2-3E24AD1DE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74190B-2A36-8B19-D2CD-E05EACA0C141}"/>
              </a:ext>
            </a:extLst>
          </p:cNvPr>
          <p:cNvSpPr txBox="1"/>
          <p:nvPr/>
        </p:nvSpPr>
        <p:spPr>
          <a:xfrm>
            <a:off x="1902038" y="2695189"/>
            <a:ext cx="5339923" cy="3385542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INTEGER;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sum(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j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INTEGER) : INTEGER;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VAR total : INTEGER;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:=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1 TO 100 DO total := total +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:= total;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WRITELN(sum(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0A2BD7-3E5D-C273-FCCB-82BAB3CBAC33}"/>
              </a:ext>
            </a:extLst>
          </p:cNvPr>
          <p:cNvSpPr txBox="1"/>
          <p:nvPr/>
        </p:nvSpPr>
        <p:spPr>
          <a:xfrm>
            <a:off x="4937756" y="5270211"/>
            <a:ext cx="221406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How does this work?</a:t>
            </a:r>
          </a:p>
          <a:p>
            <a:r>
              <a:rPr lang="en-US" dirty="0">
                <a:solidFill>
                  <a:srgbClr val="0033CC"/>
                </a:solidFill>
              </a:rPr>
              <a:t>What value is printed?</a:t>
            </a:r>
          </a:p>
        </p:txBody>
      </p:sp>
    </p:spTree>
    <p:extLst>
      <p:ext uri="{BB962C8B-B14F-4D97-AF65-F5344CB8AC3E}">
        <p14:creationId xmlns:p14="http://schemas.microsoft.com/office/powerpoint/2010/main" val="381630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93E9A-EBF0-ED18-2343-B23BD266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Challenge: Parameters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0DD90-7148-F24F-31F2-BAE21A6EE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86195"/>
            <a:ext cx="8229600" cy="2469203"/>
          </a:xfrm>
        </p:spPr>
        <p:txBody>
          <a:bodyPr/>
          <a:lstStyle/>
          <a:p>
            <a:r>
              <a:rPr lang="en-US" sz="2400" dirty="0"/>
              <a:t>In the function, each </a:t>
            </a: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/>
              <a:t> is a reference to the global </a:t>
            </a: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(as if the parameter were passed by reference).</a:t>
            </a:r>
          </a:p>
          <a:p>
            <a:r>
              <a:rPr lang="en-US" sz="2400" dirty="0"/>
              <a:t>But in the function, each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2400" dirty="0"/>
              <a:t> is </a:t>
            </a:r>
            <a:r>
              <a:rPr lang="en-US" sz="2400" u="sng" dirty="0"/>
              <a:t>re-evaluated in the context of the caller</a:t>
            </a:r>
            <a:r>
              <a:rPr lang="en-US" sz="2400" dirty="0"/>
              <a:t>, so it’s the current value of </a:t>
            </a: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/>
              <a:t>.</a:t>
            </a:r>
          </a:p>
          <a:p>
            <a:r>
              <a:rPr lang="en-US" sz="2400" dirty="0"/>
              <a:t>The effect is that parameter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2400" dirty="0"/>
              <a:t> is </a:t>
            </a:r>
            <a:r>
              <a:rPr lang="en-US" sz="2400" u="sng" dirty="0"/>
              <a:t>textually substituted</a:t>
            </a:r>
            <a:r>
              <a:rPr lang="en-US" sz="2400" dirty="0"/>
              <a:t> by argument </a:t>
            </a: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90CAA9-47CD-7566-5D4B-211483C33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DE32EA-9B12-EE89-32E3-7AD0AF36AC1B}"/>
              </a:ext>
            </a:extLst>
          </p:cNvPr>
          <p:cNvSpPr txBox="1"/>
          <p:nvPr/>
        </p:nvSpPr>
        <p:spPr>
          <a:xfrm>
            <a:off x="1680880" y="1234464"/>
            <a:ext cx="4262705" cy="2631490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INTEGER;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sum(</a:t>
            </a:r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 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j 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INTEGER) : INTEGER;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VAR total : INTEGER;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:= 0;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1 TO 100 DO total := total + </a:t>
            </a:r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:= total;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WRITELN(sum(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1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F45DB6-EB9E-93C6-4C0B-9661664C165A}"/>
              </a:ext>
            </a:extLst>
          </p:cNvPr>
          <p:cNvSpPr txBox="1"/>
          <p:nvPr/>
        </p:nvSpPr>
        <p:spPr>
          <a:xfrm>
            <a:off x="4086550" y="2880366"/>
            <a:ext cx="173797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Print the sum of </a:t>
            </a:r>
          </a:p>
          <a:p>
            <a:r>
              <a:rPr lang="en-US" dirty="0">
                <a:solidFill>
                  <a:srgbClr val="0033CC"/>
                </a:solidFill>
              </a:rPr>
              <a:t>the squares</a:t>
            </a:r>
          </a:p>
          <a:p>
            <a:r>
              <a:rPr lang="en-US" dirty="0">
                <a:solidFill>
                  <a:srgbClr val="0033CC"/>
                </a:solidFill>
              </a:rPr>
              <a:t>of 1 through 100.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0A3E25-30CC-8923-D27D-8FAA5D3B4B19}"/>
              </a:ext>
            </a:extLst>
          </p:cNvPr>
          <p:cNvSpPr txBox="1"/>
          <p:nvPr/>
        </p:nvSpPr>
        <p:spPr>
          <a:xfrm>
            <a:off x="6309341" y="2011600"/>
            <a:ext cx="1984587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Can we implement name parameters with Java’s lambda expressions?</a:t>
            </a:r>
          </a:p>
        </p:txBody>
      </p:sp>
    </p:spTree>
    <p:extLst>
      <p:ext uri="{BB962C8B-B14F-4D97-AF65-F5344CB8AC3E}">
        <p14:creationId xmlns:p14="http://schemas.microsoft.com/office/powerpoint/2010/main" val="94540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95D4B-44EF-9AE1-239A-842B613B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21061-BFE4-516C-091A-476D8938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Pascal program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Hilbert10000.pas</a:t>
            </a:r>
            <a:r>
              <a:rPr lang="en-US" dirty="0"/>
              <a:t> performs 10,000 times:</a:t>
            </a:r>
          </a:p>
          <a:p>
            <a:pPr lvl="1"/>
            <a:r>
              <a:rPr lang="en-US" dirty="0"/>
              <a:t>Generate a 5 x 5 Hilbert matrix.</a:t>
            </a:r>
          </a:p>
          <a:p>
            <a:pPr lvl="1"/>
            <a:r>
              <a:rPr lang="en-US" dirty="0"/>
              <a:t>Invert the matrix.</a:t>
            </a:r>
          </a:p>
          <a:p>
            <a:pPr lvl="1"/>
            <a:r>
              <a:rPr lang="en-US" dirty="0"/>
              <a:t>Multiply the matrix by its inverse (= identity matrix)</a:t>
            </a:r>
          </a:p>
          <a:p>
            <a:pPr lvl="1"/>
            <a:r>
              <a:rPr lang="en-US" dirty="0"/>
              <a:t>Invert the inverse (= the original Hilbert matrix)</a:t>
            </a:r>
          </a:p>
          <a:p>
            <a:pPr lvl="1"/>
            <a:r>
              <a:rPr lang="en-US" dirty="0"/>
              <a:t>Print the results only after the 10,000</a:t>
            </a:r>
            <a:r>
              <a:rPr lang="en-US" baseline="30000" dirty="0"/>
              <a:t>th</a:t>
            </a:r>
            <a:r>
              <a:rPr lang="en-US" dirty="0"/>
              <a:t> iteration.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5E469-79A4-7D5A-5E2E-E0050A89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26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5AEA7-3D6D-9BF9-E81A-76D2FBBF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Comparisons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EF327-8541-C378-A17C-BE03BBE2D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042161"/>
          </a:xfrm>
        </p:spPr>
        <p:txBody>
          <a:bodyPr/>
          <a:lstStyle/>
          <a:p>
            <a:r>
              <a:rPr lang="en-US" dirty="0"/>
              <a:t>Compare execution times:</a:t>
            </a:r>
          </a:p>
          <a:p>
            <a:pPr lvl="1"/>
            <a:r>
              <a:rPr lang="en-US" dirty="0"/>
              <a:t>Interpreter: </a:t>
            </a:r>
            <a:r>
              <a:rPr lang="en-US" dirty="0">
                <a:effectLst/>
                <a:latin typeface="Monaco" pitchFamily="2" charset="77"/>
              </a:rPr>
              <a:t>21,855 </a:t>
            </a:r>
            <a:r>
              <a:rPr lang="en-US" dirty="0" err="1">
                <a:effectLst/>
                <a:latin typeface="Monaco" pitchFamily="2" charset="77"/>
              </a:rPr>
              <a:t>ms</a:t>
            </a:r>
            <a:endParaRPr lang="en-US" dirty="0"/>
          </a:p>
          <a:p>
            <a:pPr lvl="1"/>
            <a:r>
              <a:rPr lang="en-US" dirty="0"/>
              <a:t>Converted Java program: 91 </a:t>
            </a:r>
            <a:r>
              <a:rPr lang="en-US" dirty="0" err="1"/>
              <a:t>ms</a:t>
            </a:r>
            <a:endParaRPr lang="en-US" dirty="0"/>
          </a:p>
          <a:p>
            <a:pPr lvl="1"/>
            <a:r>
              <a:rPr lang="en-US" dirty="0"/>
              <a:t>Compiled to Jasmin and assembled: 91 </a:t>
            </a:r>
            <a:r>
              <a:rPr lang="en-US" dirty="0" err="1"/>
              <a:t>ms</a:t>
            </a:r>
            <a:endParaRPr lang="en-US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854C8D-973E-7BF9-B6C3-E1B1486C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328CD1-60EE-54E0-C846-87999835988B}"/>
              </a:ext>
            </a:extLst>
          </p:cNvPr>
          <p:cNvSpPr txBox="1"/>
          <p:nvPr/>
        </p:nvSpPr>
        <p:spPr>
          <a:xfrm>
            <a:off x="4206355" y="3566161"/>
            <a:ext cx="73129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741216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A15FF-9916-A214-50BF-058045F64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Machine vs. Register Machine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181BA-BB58-E93B-0329-42F497BFB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key difference is how arithmetic operations are performed.</a:t>
            </a:r>
          </a:p>
          <a:p>
            <a:pPr lvl="4"/>
            <a:endParaRPr lang="en-US" dirty="0"/>
          </a:p>
          <a:p>
            <a:r>
              <a:rPr lang="en-US" dirty="0"/>
              <a:t>The JVM has a stack machine architecture.</a:t>
            </a:r>
          </a:p>
          <a:p>
            <a:pPr lvl="1"/>
            <a:r>
              <a:rPr lang="en-US" dirty="0"/>
              <a:t>No registers.</a:t>
            </a:r>
          </a:p>
          <a:p>
            <a:pPr lvl="1"/>
            <a:r>
              <a:rPr lang="en-US" dirty="0"/>
              <a:t>Operations are performed on operand stacks within each stack frame.</a:t>
            </a:r>
          </a:p>
          <a:p>
            <a:pPr lvl="1"/>
            <a:r>
              <a:rPr lang="en-US" dirty="0"/>
              <a:t>Many instructions that have zero or few operands, so smaller programs.</a:t>
            </a:r>
          </a:p>
          <a:p>
            <a:pPr lvl="1"/>
            <a:r>
              <a:rPr lang="en-US" dirty="0"/>
              <a:t>Instructions that pop their operands off the local operand stack and push the results back onto the stack.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2DCCE-E382-532E-A529-F544135D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22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4F16D-E97E-1388-C19E-069D3DAF2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Machine vs. Register Machine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916A8-BF52-EEF0-FD17-669CA61CA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503872" cy="4835525"/>
          </a:xfrm>
        </p:spPr>
        <p:txBody>
          <a:bodyPr/>
          <a:lstStyle/>
          <a:p>
            <a:r>
              <a:rPr lang="en-US" dirty="0"/>
              <a:t>Compiling for stack architectures:</a:t>
            </a:r>
          </a:p>
          <a:p>
            <a:pPr lvl="1"/>
            <a:r>
              <a:rPr lang="en-US" dirty="0"/>
              <a:t>Pro: Easier code generation for arithmetic operations.</a:t>
            </a:r>
          </a:p>
          <a:p>
            <a:pPr lvl="1"/>
            <a:r>
              <a:rPr lang="en-US" dirty="0"/>
              <a:t>Con: Keep track of what’s on the stack.</a:t>
            </a:r>
          </a:p>
          <a:p>
            <a:pPr lvl="4"/>
            <a:endParaRPr lang="en-US" dirty="0"/>
          </a:p>
          <a:p>
            <a:r>
              <a:rPr lang="en-US" dirty="0"/>
              <a:t>A register-based machine architecture relies on arithmetic operations performed in registers.</a:t>
            </a:r>
          </a:p>
          <a:p>
            <a:pPr lvl="1"/>
            <a:r>
              <a:rPr lang="en-US" dirty="0"/>
              <a:t>Instructions generally have one, two, or more operands.</a:t>
            </a:r>
          </a:p>
          <a:p>
            <a:pPr lvl="1"/>
            <a:r>
              <a:rPr lang="en-US" dirty="0"/>
              <a:t>Register-to-register and register-to-memory.</a:t>
            </a:r>
          </a:p>
          <a:p>
            <a:pPr lvl="1"/>
            <a:r>
              <a:rPr lang="en-US" dirty="0"/>
              <a:t>Different machines have different numbers of integer, floating-point, address, and general-purpose registers.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71C70-BE77-FEFF-C30D-05D110D7A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1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31F2C-D43C-F090-BDFD-6D646F45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Machine vs. Register Machine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9D610-B76B-A0DF-BDB4-5ADBE3755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Compiling for register machines:</a:t>
            </a:r>
          </a:p>
          <a:p>
            <a:pPr lvl="1"/>
            <a:r>
              <a:rPr lang="en-US" dirty="0"/>
              <a:t>Pro: Easier to keep track of what’s in the registers.</a:t>
            </a:r>
          </a:p>
          <a:p>
            <a:pPr lvl="1"/>
            <a:r>
              <a:rPr lang="en-US" dirty="0"/>
              <a:t>Con: Deciding which registers to use and how long to keep a value in a register.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228789-18D6-2541-38BE-50EE73A0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12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E854E-7131-28AA-4434-CDC99B0E0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Machine vs. Register Machine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8D63B-65E3-41CF-B952-D6B284F0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45258"/>
          </a:xfrm>
        </p:spPr>
        <p:txBody>
          <a:bodyPr/>
          <a:lstStyle/>
          <a:p>
            <a:r>
              <a:rPr lang="en-US" dirty="0"/>
              <a:t>What about register-based machines that have only a few registers?</a:t>
            </a:r>
          </a:p>
          <a:p>
            <a:pPr lvl="4"/>
            <a:endParaRPr lang="en-US" dirty="0"/>
          </a:p>
          <a:p>
            <a:r>
              <a:rPr lang="en-US" dirty="0"/>
              <a:t>The compiler must allocate temporary variables to hold the intermediate results of calculations.</a:t>
            </a:r>
          </a:p>
          <a:p>
            <a:pPr lvl="1"/>
            <a:r>
              <a:rPr lang="en-US" dirty="0"/>
              <a:t>Temporaries can vary by type (integer, float, character, etc.) and by size (single, double, etc.)</a:t>
            </a:r>
          </a:p>
          <a:p>
            <a:pPr lvl="1"/>
            <a:r>
              <a:rPr lang="en-US" dirty="0"/>
              <a:t>Allocate a new temporary each time one is required.</a:t>
            </a:r>
          </a:p>
          <a:p>
            <a:pPr lvl="1"/>
            <a:r>
              <a:rPr lang="en-US" dirty="0"/>
              <a:t>Reuse a temporary (of the appropriate type and size) that is no longer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226DD-BFC4-CBCD-FB94-A48BA7766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B05C24-41F5-F8FB-1669-E14165929825}"/>
              </a:ext>
            </a:extLst>
          </p:cNvPr>
          <p:cNvSpPr txBox="1"/>
          <p:nvPr/>
        </p:nvSpPr>
        <p:spPr>
          <a:xfrm>
            <a:off x="831200" y="5591337"/>
            <a:ext cx="74816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Later: An example of a compiler for a machine with only a few registers.</a:t>
            </a:r>
          </a:p>
        </p:txBody>
      </p:sp>
    </p:spTree>
    <p:extLst>
      <p:ext uri="{BB962C8B-B14F-4D97-AF65-F5344CB8AC3E}">
        <p14:creationId xmlns:p14="http://schemas.microsoft.com/office/powerpoint/2010/main" val="3881233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34893-A1B8-7267-8B02-E37433FEA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 vs. RISC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30BE0-424B-C772-AC0A-3B8BD4667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CISC: Complex Instruction Set Computer</a:t>
            </a:r>
          </a:p>
          <a:p>
            <a:pPr lvl="4"/>
            <a:endParaRPr lang="en-US" dirty="0"/>
          </a:p>
          <a:p>
            <a:r>
              <a:rPr lang="en-US" dirty="0"/>
              <a:t>Goal: Operations should be accomplished in as few machine (assembly) instructions as possible.</a:t>
            </a:r>
          </a:p>
          <a:p>
            <a:pPr lvl="1"/>
            <a:r>
              <a:rPr lang="en-US" dirty="0"/>
              <a:t>Each instruction can cause several machine-level operations that are normally hidden.</a:t>
            </a:r>
          </a:p>
          <a:p>
            <a:pPr lvl="4"/>
            <a:endParaRPr lang="en-US" dirty="0"/>
          </a:p>
          <a:p>
            <a:r>
              <a:rPr lang="en-US" dirty="0"/>
              <a:t>CISC is easier for compiler writers because they need to emit fewer instructions.</a:t>
            </a:r>
          </a:p>
          <a:p>
            <a:pPr lvl="1"/>
            <a:r>
              <a:rPr lang="en-US" dirty="0"/>
              <a:t>The instructions are often tailored to handle the operations of high-level languages.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4D349-43BD-1C4E-2245-82D01F13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726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DAED6-8D99-B67D-C3AD-3545E4D39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 vs. RISC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43437-FA1F-3C1F-FC2D-2338E034A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CISC example:</a:t>
            </a:r>
          </a:p>
          <a:p>
            <a:pPr lvl="1"/>
            <a:r>
              <a:rPr lang="en-US" dirty="0"/>
              <a:t>Multiply the values in memory locations labeled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 and store the result back into memory location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operation may involve copying values from memory into machine registers, performing the multiplication in the registers, and copying the product back out to memory.</a:t>
            </a:r>
          </a:p>
          <a:p>
            <a:pPr lvl="1"/>
            <a:r>
              <a:rPr lang="en-US" dirty="0"/>
              <a:t>The register operations are hidden from the programmer.</a:t>
            </a:r>
          </a:p>
          <a:p>
            <a:pPr lvl="1"/>
            <a:r>
              <a:rPr lang="en-US" dirty="0"/>
              <a:t>Several clock cycles may be required for each instruction.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956139-EDAD-5B66-4223-D61577639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837CF-9B9A-3844-A001-853420AB3CE6}"/>
              </a:ext>
            </a:extLst>
          </p:cNvPr>
          <p:cNvSpPr txBox="1"/>
          <p:nvPr/>
        </p:nvSpPr>
        <p:spPr>
          <a:xfrm>
            <a:off x="3642413" y="1417342"/>
            <a:ext cx="156966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MULT A, B</a:t>
            </a:r>
          </a:p>
        </p:txBody>
      </p:sp>
    </p:spTree>
    <p:extLst>
      <p:ext uri="{BB962C8B-B14F-4D97-AF65-F5344CB8AC3E}">
        <p14:creationId xmlns:p14="http://schemas.microsoft.com/office/powerpoint/2010/main" val="1609440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1413A-E778-CC06-32C6-85E68CCF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Writing Compilers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442A1-376C-6C9F-CF2A-3B2159540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Compiler-writing is a </a:t>
            </a:r>
            <a:r>
              <a:rPr lang="en-US" u="sng" dirty="0"/>
              <a:t>highly advanced</a:t>
            </a:r>
            <a:r>
              <a:rPr lang="en-US" dirty="0"/>
              <a:t> programming skill.</a:t>
            </a:r>
          </a:p>
          <a:p>
            <a:pPr lvl="1"/>
            <a:r>
              <a:rPr lang="en-US" dirty="0"/>
              <a:t>Looks very impressive on resumes.</a:t>
            </a:r>
          </a:p>
          <a:p>
            <a:pPr lvl="4"/>
            <a:endParaRPr lang="en-US" dirty="0"/>
          </a:p>
          <a:p>
            <a:r>
              <a:rPr lang="en-US" dirty="0"/>
              <a:t>Even if you will never have to write a compiler professionally, the advanced skills are applicable to other software projects.</a:t>
            </a:r>
          </a:p>
          <a:p>
            <a:pPr lvl="1"/>
            <a:r>
              <a:rPr lang="en-US" dirty="0"/>
              <a:t>Teamwork is critical.</a:t>
            </a:r>
          </a:p>
          <a:p>
            <a:pPr lvl="1"/>
            <a:r>
              <a:rPr lang="en-US" dirty="0"/>
              <a:t>Your employers will know that you can handle the most complex projects.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05E92-CF2A-2C23-E62F-27EE410D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4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8B17-265F-3451-7F82-9C3EEB3B2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 vs. RISC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446DC-E9CE-38B6-D0A2-470346C6A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RISC: Reduced Instruction Set Computer</a:t>
            </a:r>
          </a:p>
          <a:p>
            <a:pPr lvl="4"/>
            <a:endParaRPr lang="en-US" dirty="0"/>
          </a:p>
          <a:p>
            <a:r>
              <a:rPr lang="en-US" dirty="0"/>
              <a:t>Goal: Simple machine instructions each of which is executed in only one clock cycle.</a:t>
            </a:r>
          </a:p>
          <a:p>
            <a:pPr lvl="1"/>
            <a:r>
              <a:rPr lang="en-US" dirty="0"/>
              <a:t>Each instruction performs a low machine-level operation.</a:t>
            </a:r>
          </a:p>
          <a:p>
            <a:pPr lvl="4"/>
            <a:endParaRPr lang="en-US" dirty="0"/>
          </a:p>
          <a:p>
            <a:r>
              <a:rPr lang="en-US" dirty="0"/>
              <a:t>RISC is more work for compiler writers because high-level language operations must be broken down into more instructions.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51CEA-D791-7B89-8F85-F48D7D81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34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88C2-F1AE-A335-7F5A-C4D6D3C7A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 vs. RISC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A043D-C53C-D93B-A728-D79C49555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1"/>
            <a:ext cx="8412433" cy="4785330"/>
          </a:xfrm>
        </p:spPr>
        <p:txBody>
          <a:bodyPr/>
          <a:lstStyle/>
          <a:p>
            <a:r>
              <a:rPr lang="en-US" dirty="0"/>
              <a:t>RISC example:</a:t>
            </a:r>
          </a:p>
          <a:p>
            <a:pPr lvl="1"/>
            <a:r>
              <a:rPr lang="en-US" dirty="0"/>
              <a:t>Multiply the values in memory locations labeled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 and store the result back into memory location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Lower-level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LOAD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STORE</a:t>
            </a:r>
            <a:r>
              <a:rPr lang="en-US" dirty="0"/>
              <a:t> instructions that access the machine registers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Each instruction takes one clock cycle.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7FFC85-BD13-0DA2-221A-066FB0694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3E03E9-A238-D227-E10D-C161335E6ACD}"/>
              </a:ext>
            </a:extLst>
          </p:cNvPr>
          <p:cNvSpPr txBox="1"/>
          <p:nvPr/>
        </p:nvSpPr>
        <p:spPr>
          <a:xfrm>
            <a:off x="3749049" y="3650033"/>
            <a:ext cx="1838965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LOAD  R1, A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LOAD  R2, B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MULT  R1, R2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STORE A,  R1</a:t>
            </a:r>
          </a:p>
        </p:txBody>
      </p:sp>
    </p:spTree>
    <p:extLst>
      <p:ext uri="{BB962C8B-B14F-4D97-AF65-F5344CB8AC3E}">
        <p14:creationId xmlns:p14="http://schemas.microsoft.com/office/powerpoint/2010/main" val="1531241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40CAB-09F9-462A-C629-A5D4F767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CISC vs. RISC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2FF7C-6106-3D72-EBDB-5C4774B07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CISC processors</a:t>
            </a:r>
          </a:p>
          <a:p>
            <a:pPr lvl="1"/>
            <a:r>
              <a:rPr lang="en-US" dirty="0"/>
              <a:t>Intel</a:t>
            </a:r>
          </a:p>
          <a:p>
            <a:pPr lvl="1"/>
            <a:r>
              <a:rPr lang="en-US" dirty="0"/>
              <a:t>AMD</a:t>
            </a:r>
          </a:p>
          <a:p>
            <a:pPr lvl="4"/>
            <a:endParaRPr lang="en-US" dirty="0"/>
          </a:p>
          <a:p>
            <a:r>
              <a:rPr lang="en-US" dirty="0"/>
              <a:t>Example RISC processors</a:t>
            </a:r>
          </a:p>
          <a:p>
            <a:pPr lvl="1"/>
            <a:r>
              <a:rPr lang="en-US" dirty="0"/>
              <a:t>ARM (Advanced RISC Machine)</a:t>
            </a:r>
          </a:p>
          <a:p>
            <a:pPr lvl="1"/>
            <a:r>
              <a:rPr lang="en-US" dirty="0"/>
              <a:t>MIPS</a:t>
            </a:r>
          </a:p>
          <a:p>
            <a:pPr lvl="1"/>
            <a:r>
              <a:rPr lang="en-US" dirty="0"/>
              <a:t>Apple silicon (M1, M2, M3, M4)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D3A92-B7F5-5317-103C-3B7BD70F5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11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CA46-5CC1-D6EF-944F-328E4552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CE73B-27AB-6A6C-2492-2239C2359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Compiling a program written in one high-level language such as Pascal to object code for a </a:t>
            </a:r>
            <a:r>
              <a:rPr lang="en-US" u="sng" dirty="0"/>
              <a:t>machine architecture</a:t>
            </a:r>
            <a:r>
              <a:rPr lang="en-US" dirty="0"/>
              <a:t> designed for a different high-level language such as the Java Virtual Machine can be mostly straightforward, but there can be challenges!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array subscripting</a:t>
            </a:r>
          </a:p>
          <a:p>
            <a:pPr lvl="1"/>
            <a:r>
              <a:rPr lang="en-US" dirty="0"/>
              <a:t>nested procedures and functions</a:t>
            </a:r>
          </a:p>
          <a:p>
            <a:pPr lvl="1"/>
            <a:r>
              <a:rPr lang="en-US" dirty="0"/>
              <a:t>allocation of local data structures</a:t>
            </a:r>
          </a:p>
          <a:p>
            <a:pPr lvl="1"/>
            <a:r>
              <a:rPr lang="en-US" dirty="0"/>
              <a:t>modes of procedure and function parameters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2D6270-7CD2-5B53-0191-125F571A1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7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08221-5B08-3AE2-B963-E0712B368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Challenge: Subscripts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3F638-3103-46FF-C28D-31737C9AA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133600"/>
          </a:xfrm>
        </p:spPr>
        <p:txBody>
          <a:bodyPr/>
          <a:lstStyle/>
          <a:p>
            <a:r>
              <a:rPr lang="en-US" dirty="0"/>
              <a:t>Pascal allows an array index type to be any subrange.</a:t>
            </a:r>
          </a:p>
          <a:p>
            <a:pPr lvl="1"/>
            <a:r>
              <a:rPr lang="en-US" dirty="0"/>
              <a:t>In subscripts for the JVM, we must subtract the lower bound of the subrange.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79A1DF-F671-3105-3BDD-B7FC0B090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D40A8D-2EB5-98F2-C6E9-E2CE4C41102D}"/>
              </a:ext>
            </a:extLst>
          </p:cNvPr>
          <p:cNvSpPr txBox="1"/>
          <p:nvPr/>
        </p:nvSpPr>
        <p:spPr>
          <a:xfrm>
            <a:off x="640123" y="3526186"/>
            <a:ext cx="4257897" cy="2554545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: INTEGER;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data = ARRAY [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5..10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OF REAL;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data[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+ 3] = 3.14;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6B0FB2-7B1B-92EF-4556-BFCB3EC82087}"/>
              </a:ext>
            </a:extLst>
          </p:cNvPr>
          <p:cNvSpPr txBox="1"/>
          <p:nvPr/>
        </p:nvSpPr>
        <p:spPr>
          <a:xfrm>
            <a:off x="5502584" y="3545195"/>
            <a:ext cx="3270447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double data[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data[(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+ 3)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 5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3.14;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8201D301-01D8-B0A0-85C2-DEAC79FAA105}"/>
              </a:ext>
            </a:extLst>
          </p:cNvPr>
          <p:cNvSpPr/>
          <p:nvPr/>
        </p:nvSpPr>
        <p:spPr bwMode="auto">
          <a:xfrm>
            <a:off x="4971704" y="4574860"/>
            <a:ext cx="457195" cy="457195"/>
          </a:xfrm>
          <a:prstGeom prst="rightArrow">
            <a:avLst/>
          </a:prstGeom>
          <a:solidFill>
            <a:srgbClr val="0033CC"/>
          </a:solidFill>
          <a:ln w="9525" cap="flat" cmpd="sng" algn="ctr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692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B86E9-ECED-9209-9D14-F50DC534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Challenge: Nested Routines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26463-5682-EDD9-9312-DCA8F35C5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dirty="0"/>
              <a:t>Pascal allows nested procedures and functions, which can result in deeply nested scopes.</a:t>
            </a:r>
          </a:p>
          <a:p>
            <a:pPr lvl="1"/>
            <a:r>
              <a:rPr lang="en-US" dirty="0"/>
              <a:t>The JVM does not support nested methods.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CA370E-8531-3055-848A-B0D001782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 descr="Diagram&#10;&#10;Description automatically generated with low confidence">
            <a:extLst>
              <a:ext uri="{FF2B5EF4-FFF2-40B4-BE49-F238E27FC236}">
                <a16:creationId xmlns:a16="http://schemas.microsoft.com/office/drawing/2014/main" id="{E06AE1BA-CA36-A52B-ED1E-24BF005F0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471" y="2818590"/>
            <a:ext cx="5617058" cy="334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170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EBE8B-8DF5-2BF7-16D8-DA2C82302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89" y="411163"/>
            <a:ext cx="8961021" cy="655637"/>
          </a:xfrm>
        </p:spPr>
        <p:txBody>
          <a:bodyPr/>
          <a:lstStyle/>
          <a:p>
            <a:r>
              <a:rPr lang="en-US" dirty="0"/>
              <a:t>Compilation Challenge: Nested Routines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9D8D-4601-06D0-ECA5-C0145281F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67844"/>
          </a:xfrm>
        </p:spPr>
        <p:txBody>
          <a:bodyPr/>
          <a:lstStyle/>
          <a:p>
            <a:r>
              <a:rPr lang="en-US" dirty="0"/>
              <a:t>There’s a good reason modern languages like Java don’t support nested methods.</a:t>
            </a:r>
          </a:p>
          <a:p>
            <a:pPr lvl="1"/>
            <a:r>
              <a:rPr lang="en-US" dirty="0"/>
              <a:t>Maintaining a runtime display and backlinks in the runtime stack hurts performance.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A98D9-E5A5-6D1E-54C4-AC79AE424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B40C75A2-FA96-FE61-740A-9440C4283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707" y="3134596"/>
            <a:ext cx="5120584" cy="303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018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DD76-C812-F02F-53F2-F78096DE1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Challenge: Local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7A832-CD19-4C0F-1DE9-4D607B624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In Pascal, all local data is automatically allocated and deallocated on the runtime stack.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DEC9BC-6713-8094-66E3-048434EAB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3D95DE-620B-350D-C49D-A9864BA5856C}"/>
              </a:ext>
            </a:extLst>
          </p:cNvPr>
          <p:cNvSpPr txBox="1"/>
          <p:nvPr/>
        </p:nvSpPr>
        <p:spPr>
          <a:xfrm>
            <a:off x="2751630" y="2697488"/>
            <a:ext cx="3640740" cy="3293209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rec = RECORD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: INTEGER;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END;    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PROCEDURE proc(...);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VAR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 : rec;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r.fld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:= 12;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9BF221-72F7-2A76-4672-3A2D36836CD9}"/>
              </a:ext>
            </a:extLst>
          </p:cNvPr>
          <p:cNvSpPr txBox="1"/>
          <p:nvPr/>
        </p:nvSpPr>
        <p:spPr>
          <a:xfrm>
            <a:off x="5669268" y="4042765"/>
            <a:ext cx="2969083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 record value of local</a:t>
            </a:r>
          </a:p>
          <a:p>
            <a:r>
              <a:rPr lang="en-US" dirty="0">
                <a:solidFill>
                  <a:srgbClr val="0033CC"/>
                </a:solidFill>
              </a:rPr>
              <a:t>variable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>
                <a:solidFill>
                  <a:srgbClr val="0033CC"/>
                </a:solidFill>
              </a:rPr>
              <a:t> is automatically </a:t>
            </a:r>
          </a:p>
          <a:p>
            <a:r>
              <a:rPr lang="en-US" dirty="0">
                <a:solidFill>
                  <a:srgbClr val="0033CC"/>
                </a:solidFill>
              </a:rPr>
              <a:t>allocated on the runtime stack </a:t>
            </a:r>
          </a:p>
          <a:p>
            <a:r>
              <a:rPr lang="en-US" dirty="0">
                <a:solidFill>
                  <a:srgbClr val="0033CC"/>
                </a:solidFill>
              </a:rPr>
              <a:t>whenever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33CC"/>
                </a:solidFill>
              </a:rPr>
              <a:t> is called, and </a:t>
            </a:r>
          </a:p>
          <a:p>
            <a:r>
              <a:rPr lang="en-US" dirty="0">
                <a:solidFill>
                  <a:srgbClr val="0033CC"/>
                </a:solidFill>
              </a:rPr>
              <a:t>it is automatically deallocated</a:t>
            </a:r>
          </a:p>
          <a:p>
            <a:r>
              <a:rPr lang="en-US" dirty="0">
                <a:solidFill>
                  <a:srgbClr val="0033CC"/>
                </a:solidFill>
              </a:rPr>
              <a:t>whenever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33CC"/>
                </a:solidFill>
              </a:rPr>
              <a:t> returns.</a:t>
            </a:r>
          </a:p>
        </p:txBody>
      </p:sp>
    </p:spTree>
    <p:extLst>
      <p:ext uri="{BB962C8B-B14F-4D97-AF65-F5344CB8AC3E}">
        <p14:creationId xmlns:p14="http://schemas.microsoft.com/office/powerpoint/2010/main" val="420135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2ACB4-9A4A-3418-05BA-13259FF68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Challenge: Local Data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AC5E4-6D41-1EB9-696C-00A203E8B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Java allocates data structures in the heap, and we must explicitly create the data with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Java’s automatic garbage collection deallocates data structures that no longer have pointers pointing to them.</a:t>
            </a:r>
          </a:p>
          <a:p>
            <a:pPr lvl="1"/>
            <a:r>
              <a:rPr lang="en-US" dirty="0"/>
              <a:t>In languages like C and C++, we must explicitly free or delete the data.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6D12C7-2F3C-DDCF-E8E7-A689FEA86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1BDC81-254F-00FE-F080-6FFD182627E3}"/>
              </a:ext>
            </a:extLst>
          </p:cNvPr>
          <p:cNvSpPr txBox="1"/>
          <p:nvPr/>
        </p:nvSpPr>
        <p:spPr>
          <a:xfrm>
            <a:off x="3368786" y="2316535"/>
            <a:ext cx="2406428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Rec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 r = new Rec();</a:t>
            </a:r>
          </a:p>
        </p:txBody>
      </p:sp>
    </p:spTree>
    <p:extLst>
      <p:ext uri="{BB962C8B-B14F-4D97-AF65-F5344CB8AC3E}">
        <p14:creationId xmlns:p14="http://schemas.microsoft.com/office/powerpoint/2010/main" val="3547390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4661-6B0F-9CD3-A418-239AD62CE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Challenge: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86C56-AD8E-A42E-BECF-53E066720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All parameters of Pascal procedures and functions can be passed by value or by reference.</a:t>
            </a:r>
          </a:p>
          <a:p>
            <a:pPr lvl="1"/>
            <a:r>
              <a:rPr lang="en-US" dirty="0"/>
              <a:t>Example: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Java and the JVM can only pass by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37301-52F4-1B81-D752-07B66C44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4CF4A0-8712-EB22-9D22-B1932C1ACEBD}"/>
              </a:ext>
            </a:extLst>
          </p:cNvPr>
          <p:cNvSpPr txBox="1"/>
          <p:nvPr/>
        </p:nvSpPr>
        <p:spPr>
          <a:xfrm>
            <a:off x="591583" y="3154683"/>
            <a:ext cx="7960834" cy="2062103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ARRAY [1..10] OF REAL;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rec = RECORD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END;    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foo(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x, y : REAL; v, w : VEC; r : REC;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z : real; VAR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vv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VAR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 REC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REAL;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8A4677-4CDD-6885-2E9C-F83E24FD2AAE}"/>
              </a:ext>
            </a:extLst>
          </p:cNvPr>
          <p:cNvSpPr txBox="1"/>
          <p:nvPr/>
        </p:nvSpPr>
        <p:spPr>
          <a:xfrm>
            <a:off x="6358399" y="4526268"/>
            <a:ext cx="168828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Passed by value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1924B7-7799-A3AA-3297-FDAA9FCDA55C}"/>
              </a:ext>
            </a:extLst>
          </p:cNvPr>
          <p:cNvSpPr txBox="1"/>
          <p:nvPr/>
        </p:nvSpPr>
        <p:spPr>
          <a:xfrm>
            <a:off x="3931927" y="5166341"/>
            <a:ext cx="206659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Passed by reference</a:t>
            </a:r>
          </a:p>
        </p:txBody>
      </p:sp>
    </p:spTree>
    <p:extLst>
      <p:ext uri="{BB962C8B-B14F-4D97-AF65-F5344CB8AC3E}">
        <p14:creationId xmlns:p14="http://schemas.microsoft.com/office/powerpoint/2010/main" val="215980072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37364</TotalTime>
  <Words>1529</Words>
  <Application>Microsoft Macintosh PowerPoint</Application>
  <PresentationFormat>On-screen Show (4:3)</PresentationFormat>
  <Paragraphs>253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Courier New</vt:lpstr>
      <vt:lpstr>Menlo</vt:lpstr>
      <vt:lpstr>Monaco</vt:lpstr>
      <vt:lpstr>Times New Roman</vt:lpstr>
      <vt:lpstr>Wingdings</vt:lpstr>
      <vt:lpstr>Quadrant</vt:lpstr>
      <vt:lpstr>CS 153: Concepts of Compiler Design November 12 Class Meeting</vt:lpstr>
      <vt:lpstr>On Writing Compilers</vt:lpstr>
      <vt:lpstr>Compilation Challenges</vt:lpstr>
      <vt:lpstr>Compilation Challenge: Subscripts</vt:lpstr>
      <vt:lpstr>Compilation Challenge: Nested Routines</vt:lpstr>
      <vt:lpstr>Compilation Challenge: Nested Routines, cont’d</vt:lpstr>
      <vt:lpstr>Compilation Challenge: Local Data</vt:lpstr>
      <vt:lpstr>Compilation Challenge: Local Data, cont’d</vt:lpstr>
      <vt:lpstr>Compilation Challenge: Parameters</vt:lpstr>
      <vt:lpstr>Compilation Challenge: Parameters, cont’d</vt:lpstr>
      <vt:lpstr>Compilation Challenge: Parameters, cont’d</vt:lpstr>
      <vt:lpstr>Speed Comparisons</vt:lpstr>
      <vt:lpstr>Speed Comparisons, cont’d</vt:lpstr>
      <vt:lpstr>Stack Machine vs. Register Machine</vt:lpstr>
      <vt:lpstr>Stack Machine vs. Register Machine, cont’d</vt:lpstr>
      <vt:lpstr>Stack Machine vs. Register Machine, cont’d</vt:lpstr>
      <vt:lpstr>Stack Machine vs. Register Machine, cont’d</vt:lpstr>
      <vt:lpstr>CISC vs. RISC</vt:lpstr>
      <vt:lpstr>CISC vs. RISC, cont’d</vt:lpstr>
      <vt:lpstr>CISC vs. RISC, cont’d</vt:lpstr>
      <vt:lpstr>CISC vs. RISC, cont’d</vt:lpstr>
      <vt:lpstr>CISC vs. RISC,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620</cp:revision>
  <dcterms:created xsi:type="dcterms:W3CDTF">2008-01-12T03:52:55Z</dcterms:created>
  <dcterms:modified xsi:type="dcterms:W3CDTF">2024-11-13T02:00:22Z</dcterms:modified>
</cp:coreProperties>
</file>