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4" r:id="rId3"/>
    <p:sldId id="335" r:id="rId4"/>
    <p:sldId id="309" r:id="rId5"/>
    <p:sldId id="306" r:id="rId6"/>
    <p:sldId id="324" r:id="rId7"/>
    <p:sldId id="333" r:id="rId8"/>
    <p:sldId id="302" r:id="rId9"/>
    <p:sldId id="308" r:id="rId10"/>
    <p:sldId id="311" r:id="rId11"/>
    <p:sldId id="313" r:id="rId12"/>
    <p:sldId id="303" r:id="rId13"/>
    <p:sldId id="314" r:id="rId14"/>
    <p:sldId id="323" r:id="rId15"/>
    <p:sldId id="325" r:id="rId16"/>
    <p:sldId id="327" r:id="rId17"/>
    <p:sldId id="326" r:id="rId18"/>
    <p:sldId id="257" r:id="rId19"/>
    <p:sldId id="258" r:id="rId20"/>
    <p:sldId id="259" r:id="rId21"/>
    <p:sldId id="26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DEF0F3"/>
    <a:srgbClr val="DFF0F4"/>
    <a:srgbClr val="D7FFFF"/>
    <a:srgbClr val="8F0000"/>
    <a:srgbClr val="945200"/>
    <a:srgbClr val="FF9300"/>
    <a:srgbClr val="CC99FF"/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29" autoAdjust="0"/>
    <p:restoredTop sz="95206" autoAdjust="0"/>
  </p:normalViewPr>
  <p:slideViewPr>
    <p:cSldViewPr>
      <p:cViewPr varScale="1">
        <p:scale>
          <a:sx n="227" d="100"/>
          <a:sy n="227" d="100"/>
        </p:scale>
        <p:origin x="14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11/7/24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70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9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10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2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28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November 5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November 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6E40B1E2-D825-0847-B550-764CAC45D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CAA09-BBBC-1A49-B0DA-C37B7EF51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Pass-by-Reference Hack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2BB85-22AA-1E4B-95A7-9D2C19C96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6F59D-ABAE-B145-B6BD-79F3D36FDC24}"/>
              </a:ext>
            </a:extLst>
          </p:cNvPr>
          <p:cNvSpPr txBox="1"/>
          <p:nvPr/>
        </p:nvSpPr>
        <p:spPr>
          <a:xfrm>
            <a:off x="166423" y="1234464"/>
            <a:ext cx="6042039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ReferenceHack1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void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parm)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parm.value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111;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parm.value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+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parm.value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static void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ReferenceHack1 hack = new ReferenceHack1();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 main before call to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iw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hack.func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iw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2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iw.value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 main after call to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+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610B6D-35AD-C0C9-A0D3-B6568DA57967}"/>
              </a:ext>
            </a:extLst>
          </p:cNvPr>
          <p:cNvSpPr txBox="1"/>
          <p:nvPr/>
        </p:nvSpPr>
        <p:spPr>
          <a:xfrm>
            <a:off x="3218881" y="1986290"/>
            <a:ext cx="1479892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33CC"/>
                </a:solidFill>
              </a:rPr>
              <a:t>Pass 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100" dirty="0">
                <a:solidFill>
                  <a:srgbClr val="0033CC"/>
                </a:solidFill>
              </a:rPr>
              <a:t> </a:t>
            </a:r>
            <a:r>
              <a:rPr lang="en-US" sz="1100" u="sng" dirty="0">
                <a:solidFill>
                  <a:srgbClr val="0033CC"/>
                </a:solidFill>
              </a:rPr>
              <a:t>by value.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84855D-E8D0-AEE3-4D3C-AF2187EBEA4B}"/>
              </a:ext>
            </a:extLst>
          </p:cNvPr>
          <p:cNvSpPr txBox="1"/>
          <p:nvPr/>
        </p:nvSpPr>
        <p:spPr>
          <a:xfrm>
            <a:off x="2568413" y="2305093"/>
            <a:ext cx="2643660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33CC"/>
                </a:solidFill>
              </a:rPr>
              <a:t>Modify the </a:t>
            </a:r>
            <a:r>
              <a:rPr lang="en-US" sz="1100" u="sng" dirty="0">
                <a:solidFill>
                  <a:srgbClr val="0033CC"/>
                </a:solidFill>
              </a:rPr>
              <a:t>object</a:t>
            </a:r>
            <a:r>
              <a:rPr lang="en-US" sz="1100" dirty="0">
                <a:solidFill>
                  <a:srgbClr val="0033CC"/>
                </a:solidFill>
              </a:rPr>
              <a:t> that 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100" dirty="0">
                <a:solidFill>
                  <a:srgbClr val="0033CC"/>
                </a:solidFill>
              </a:rPr>
              <a:t> references.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A55AA2-EDBF-2316-A46B-6A2D1CBB914B}"/>
              </a:ext>
            </a:extLst>
          </p:cNvPr>
          <p:cNvSpPr txBox="1"/>
          <p:nvPr/>
        </p:nvSpPr>
        <p:spPr>
          <a:xfrm>
            <a:off x="5266785" y="2816541"/>
            <a:ext cx="3531736" cy="830997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before call to func1: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func2: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parm.wrapped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111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func2: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111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E961E0-7ABF-5831-74EE-52D28FAC9528}"/>
              </a:ext>
            </a:extLst>
          </p:cNvPr>
          <p:cNvSpPr txBox="1"/>
          <p:nvPr/>
        </p:nvSpPr>
        <p:spPr>
          <a:xfrm>
            <a:off x="7903810" y="3609196"/>
            <a:ext cx="84991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Success?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32A56A-6C75-2E61-E8B7-73345E7A0504}"/>
              </a:ext>
            </a:extLst>
          </p:cNvPr>
          <p:cNvSpPr txBox="1"/>
          <p:nvPr/>
        </p:nvSpPr>
        <p:spPr>
          <a:xfrm>
            <a:off x="5751505" y="4440082"/>
            <a:ext cx="3066865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endParaRPr lang="en-US" sz="1200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 v) { value = v;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int value;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A38982-084B-C89C-42E8-D61097EA2874}"/>
              </a:ext>
            </a:extLst>
          </p:cNvPr>
          <p:cNvSpPr txBox="1"/>
          <p:nvPr/>
        </p:nvSpPr>
        <p:spPr>
          <a:xfrm>
            <a:off x="7680926" y="4286193"/>
            <a:ext cx="1037400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IWrap.java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3ADE5F-E0EC-1508-0DF9-E44F57FC6875}"/>
              </a:ext>
            </a:extLst>
          </p:cNvPr>
          <p:cNvSpPr txBox="1"/>
          <p:nvPr/>
        </p:nvSpPr>
        <p:spPr>
          <a:xfrm>
            <a:off x="4138351" y="1051434"/>
            <a:ext cx="1896673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ReferenceHack1.java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8F3A4B-0955-709C-CFD1-85198EDA82A1}"/>
              </a:ext>
            </a:extLst>
          </p:cNvPr>
          <p:cNvSpPr txBox="1"/>
          <p:nvPr/>
        </p:nvSpPr>
        <p:spPr>
          <a:xfrm>
            <a:off x="3684947" y="4892024"/>
            <a:ext cx="521297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33CC"/>
                </a:solidFill>
              </a:rPr>
              <a:t>Wrap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6E89BE-2E56-785B-6E7F-3814570BB7FA}"/>
              </a:ext>
            </a:extLst>
          </p:cNvPr>
          <p:cNvSpPr txBox="1"/>
          <p:nvPr/>
        </p:nvSpPr>
        <p:spPr>
          <a:xfrm>
            <a:off x="2670439" y="5361926"/>
            <a:ext cx="671979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33CC"/>
                </a:solidFill>
              </a:rPr>
              <a:t>Unwrap</a:t>
            </a:r>
          </a:p>
        </p:txBody>
      </p:sp>
    </p:spTree>
    <p:extLst>
      <p:ext uri="{BB962C8B-B14F-4D97-AF65-F5344CB8AC3E}">
        <p14:creationId xmlns:p14="http://schemas.microsoft.com/office/powerpoint/2010/main" val="236217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F8FC1-3A71-0847-8419-38EBAF2E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Java Pass-by-Reference Hack Fails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37E7F-E350-C44C-B56E-6A615342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97DA08-82DA-AE41-8D54-0326D664A1B4}"/>
              </a:ext>
            </a:extLst>
          </p:cNvPr>
          <p:cNvSpPr txBox="1"/>
          <p:nvPr/>
        </p:nvSpPr>
        <p:spPr>
          <a:xfrm>
            <a:off x="274367" y="1226992"/>
            <a:ext cx="5983974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ReferenceHack2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void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parm)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parm.value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111;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("In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parm.value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+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parm.value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("In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 +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void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ReferenceHack2 hack = new ReferenceHack2();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("In main before call to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+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hack.func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iw.value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("In main after call to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+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hack.i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3B02F2-D6AB-2740-AEEF-6B6F5514FC1F}"/>
              </a:ext>
            </a:extLst>
          </p:cNvPr>
          <p:cNvSpPr txBox="1"/>
          <p:nvPr/>
        </p:nvSpPr>
        <p:spPr>
          <a:xfrm>
            <a:off x="5303512" y="2777305"/>
            <a:ext cx="3531736" cy="1015663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before call to func2: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func2: parm2.wrapped = 111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func2: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func2: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BBACB-B650-6A4E-B407-1F511DC0245E}"/>
              </a:ext>
            </a:extLst>
          </p:cNvPr>
          <p:cNvSpPr txBox="1"/>
          <p:nvPr/>
        </p:nvSpPr>
        <p:spPr>
          <a:xfrm>
            <a:off x="6815017" y="3355775"/>
            <a:ext cx="792205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C00000"/>
                </a:solidFill>
              </a:rPr>
              <a:t>Wrong value!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37BD3E-05DF-5731-C5BD-622CD3321F85}"/>
              </a:ext>
            </a:extLst>
          </p:cNvPr>
          <p:cNvSpPr txBox="1"/>
          <p:nvPr/>
        </p:nvSpPr>
        <p:spPr>
          <a:xfrm>
            <a:off x="4229790" y="1057715"/>
            <a:ext cx="1896673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ReferenceHack2.java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52A9B0-B8B8-577E-18AC-144B3F5C98EA}"/>
              </a:ext>
            </a:extLst>
          </p:cNvPr>
          <p:cNvSpPr txBox="1"/>
          <p:nvPr/>
        </p:nvSpPr>
        <p:spPr>
          <a:xfrm>
            <a:off x="3776386" y="5074902"/>
            <a:ext cx="521297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33CC"/>
                </a:solidFill>
              </a:rPr>
              <a:t>Wrap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760F85-14EE-2463-8A3E-90518C79F3E4}"/>
              </a:ext>
            </a:extLst>
          </p:cNvPr>
          <p:cNvSpPr txBox="1"/>
          <p:nvPr/>
        </p:nvSpPr>
        <p:spPr>
          <a:xfrm>
            <a:off x="2810322" y="5544804"/>
            <a:ext cx="671979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33CC"/>
                </a:solidFill>
              </a:rPr>
              <a:t>Unwrap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B2450A-DEF6-FFAA-1391-144E0EE2C0B2}"/>
              </a:ext>
            </a:extLst>
          </p:cNvPr>
          <p:cNvSpPr txBox="1"/>
          <p:nvPr/>
        </p:nvSpPr>
        <p:spPr>
          <a:xfrm>
            <a:off x="5751505" y="1508781"/>
            <a:ext cx="3066865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endParaRPr lang="en-US" sz="1200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 v) { value = v;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int value;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A51A0B-58DA-43AD-1946-62E2FB46C7C4}"/>
              </a:ext>
            </a:extLst>
          </p:cNvPr>
          <p:cNvSpPr txBox="1"/>
          <p:nvPr/>
        </p:nvSpPr>
        <p:spPr>
          <a:xfrm>
            <a:off x="7680926" y="1383882"/>
            <a:ext cx="1037400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IWrap.java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1C7DC5-CB33-BEF9-38CB-62FCF7950C6C}"/>
              </a:ext>
            </a:extLst>
          </p:cNvPr>
          <p:cNvSpPr txBox="1"/>
          <p:nvPr/>
        </p:nvSpPr>
        <p:spPr>
          <a:xfrm>
            <a:off x="6770324" y="4239243"/>
            <a:ext cx="1821204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Would Java’s built-in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sz="1400" dirty="0">
                <a:solidFill>
                  <a:srgbClr val="0033CC"/>
                </a:solidFill>
              </a:rPr>
              <a:t> wrapper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class do better?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E05687-0406-2FA3-EFE0-F2C24F88A298}"/>
              </a:ext>
            </a:extLst>
          </p:cNvPr>
          <p:cNvSpPr txBox="1"/>
          <p:nvPr/>
        </p:nvSpPr>
        <p:spPr>
          <a:xfrm>
            <a:off x="6555790" y="5260110"/>
            <a:ext cx="2200083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rgbClr val="C00000"/>
                </a:solidFill>
              </a:rPr>
              <a:t>Bottom line</a:t>
            </a:r>
          </a:p>
          <a:p>
            <a:pPr algn="ctr"/>
            <a:r>
              <a:rPr lang="en-US" dirty="0">
                <a:solidFill>
                  <a:srgbClr val="C00000"/>
                </a:solidFill>
              </a:rPr>
              <a:t>Java does not support pass-by-reference.</a:t>
            </a:r>
          </a:p>
        </p:txBody>
      </p:sp>
    </p:spTree>
    <p:extLst>
      <p:ext uri="{BB962C8B-B14F-4D97-AF65-F5344CB8AC3E}">
        <p14:creationId xmlns:p14="http://schemas.microsoft.com/office/powerpoint/2010/main" val="78007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9" grpId="1" animBg="1"/>
      <p:bldP spid="10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4ED07-022C-7F4A-A10B-C0021D718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Libraries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A36D1-8F39-634A-BC67-E6CB67F13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compiling programs, compilers generally do not generate </a:t>
            </a:r>
            <a:r>
              <a:rPr lang="en-US" u="sng" dirty="0"/>
              <a:t>al</a:t>
            </a:r>
            <a:r>
              <a:rPr lang="en-US" dirty="0"/>
              <a:t>l the code.</a:t>
            </a:r>
          </a:p>
          <a:p>
            <a:r>
              <a:rPr lang="en-US" dirty="0"/>
              <a:t>Instead, for specialized statements and expressions, it can </a:t>
            </a:r>
            <a:r>
              <a:rPr lang="en-US" u="sng" dirty="0"/>
              <a:t>generate calls</a:t>
            </a:r>
            <a:r>
              <a:rPr lang="en-US" dirty="0"/>
              <a:t> to runtime library routines.</a:t>
            </a:r>
          </a:p>
          <a:p>
            <a:r>
              <a:rPr lang="en-US" dirty="0"/>
              <a:t>The </a:t>
            </a:r>
            <a:r>
              <a:rPr lang="en-US" u="sng" dirty="0"/>
              <a:t>runtime library routines</a:t>
            </a:r>
            <a:r>
              <a:rPr lang="en-US" dirty="0"/>
              <a:t> then perform the operations for an executing program.</a:t>
            </a:r>
          </a:p>
          <a:p>
            <a:pPr lvl="1"/>
            <a:r>
              <a:rPr lang="en-US" dirty="0"/>
              <a:t>The routines can be written in a high-level language.</a:t>
            </a:r>
          </a:p>
          <a:p>
            <a:pPr lvl="1"/>
            <a:r>
              <a:rPr lang="en-US" dirty="0"/>
              <a:t>For example: A source language can have constructs for doing regular expression operations, which can be performed by calls to library routines.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DF820-C8BE-114B-A5E0-4619BAB3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0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F1613-784E-F743-928F-82163F84D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Library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DF00B-AC5E-0F41-AF13-1C04BF91A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AC66D-AEDF-8D4C-AA76-518C0BC5D6A6}"/>
              </a:ext>
            </a:extLst>
          </p:cNvPr>
          <p:cNvSpPr txBox="1"/>
          <p:nvPr/>
        </p:nvSpPr>
        <p:spPr>
          <a:xfrm>
            <a:off x="1208739" y="1430240"/>
            <a:ext cx="6726521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Multiplier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static int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factor1, int factor2)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return factor1*factor2;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95ACD9-981B-0F4C-B3DF-09DD4AF7CEA2}"/>
              </a:ext>
            </a:extLst>
          </p:cNvPr>
          <p:cNvSpPr txBox="1"/>
          <p:nvPr/>
        </p:nvSpPr>
        <p:spPr>
          <a:xfrm>
            <a:off x="6309341" y="1260963"/>
            <a:ext cx="142526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Multiplier.java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75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6CE16-7556-04B9-4F2E-EF03CD87F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Library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4737F-15B5-CA5C-38CA-88B37D03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71ACFA-9679-7934-82D9-EF579110C69C}"/>
              </a:ext>
            </a:extLst>
          </p:cNvPr>
          <p:cNvSpPr txBox="1"/>
          <p:nvPr/>
        </p:nvSpPr>
        <p:spPr>
          <a:xfrm>
            <a:off x="1702464" y="1508781"/>
            <a:ext cx="6232796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endParaRPr lang="en-US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int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int j;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void main(String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j = 7;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int product = 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Multiplier.times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("%d times %d is %d\n",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j, product);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0A8878-C9C9-8F32-F153-EB6B74E2167D}"/>
              </a:ext>
            </a:extLst>
          </p:cNvPr>
          <p:cNvSpPr txBox="1"/>
          <p:nvPr/>
        </p:nvSpPr>
        <p:spPr>
          <a:xfrm>
            <a:off x="6151729" y="1339504"/>
            <a:ext cx="162063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LibraryTest.java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970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F741-C9AA-2CDB-2CF8-22DD87419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Library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BB3F3-E707-0D10-D078-AE3D9A864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AC32FD-EFD4-F0D1-50D9-C5FD9C63AB67}"/>
              </a:ext>
            </a:extLst>
          </p:cNvPr>
          <p:cNvSpPr txBox="1"/>
          <p:nvPr/>
        </p:nvSpPr>
        <p:spPr>
          <a:xfrm>
            <a:off x="1272057" y="2572972"/>
            <a:ext cx="6599884" cy="3416320"/>
          </a:xfrm>
          <a:prstGeom prst="rect">
            <a:avLst/>
          </a:prstGeom>
          <a:solidFill>
            <a:srgbClr val="DFF0F4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.source  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LibraryTest.java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.class                   public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endParaRPr lang="en-US" sz="12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.super                   java/lang/Object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.field                   private static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.field                   private static j I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.method                  public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()V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.limit stack         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.limit locals        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.var 0 is             this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LLibraryTest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from LABEL0x0 to LABEL0x5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.line                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LABEL0x0: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aload_0               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invokespecial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java/lang/Object/&lt;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&gt;()V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              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LABEL0x5: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 method 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78ED5A-E647-E6A3-8EB0-23D7DC91EF7C}"/>
              </a:ext>
            </a:extLst>
          </p:cNvPr>
          <p:cNvSpPr txBox="1"/>
          <p:nvPr/>
        </p:nvSpPr>
        <p:spPr>
          <a:xfrm>
            <a:off x="2998491" y="1396693"/>
            <a:ext cx="3147015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jasper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LibraryTest.class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20CC2B-E964-7FDA-7B87-ABC53D53E8B7}"/>
              </a:ext>
            </a:extLst>
          </p:cNvPr>
          <p:cNvSpPr txBox="1"/>
          <p:nvPr/>
        </p:nvSpPr>
        <p:spPr>
          <a:xfrm>
            <a:off x="6400780" y="2403695"/>
            <a:ext cx="129041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LibraryTest.j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124A2-2274-80B9-885F-C90328E81599}"/>
              </a:ext>
            </a:extLst>
          </p:cNvPr>
          <p:cNvSpPr txBox="1"/>
          <p:nvPr/>
        </p:nvSpPr>
        <p:spPr>
          <a:xfrm>
            <a:off x="1272057" y="2093634"/>
            <a:ext cx="3147015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endParaRPr lang="en-US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742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F741-C9AA-2CDB-2CF8-22DD87419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Library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BB3F3-E707-0D10-D078-AE3D9A864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AC32FD-EFD4-F0D1-50D9-C5FD9C63AB67}"/>
              </a:ext>
            </a:extLst>
          </p:cNvPr>
          <p:cNvSpPr txBox="1"/>
          <p:nvPr/>
        </p:nvSpPr>
        <p:spPr>
          <a:xfrm>
            <a:off x="946648" y="2514610"/>
            <a:ext cx="7250703" cy="3231654"/>
          </a:xfrm>
          <a:prstGeom prst="rect">
            <a:avLst/>
          </a:prstGeom>
          <a:solidFill>
            <a:srgbClr val="DFF0F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.method                  public static main([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/lang/String;)V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.limit stack          6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.limit locals         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.var 0 is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/lang/String; from LABEL0x0 to LABEL0x3a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.var 1 is            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 from LABEL0x13 to LABEL0x3a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.line                 8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LABEL0x0: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iconst_5              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.line                 9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bipush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7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.line                 10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Multiplier/times(II)I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istore_1           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6A806E-E8DD-EB7F-2D97-7D29FF5893DD}"/>
              </a:ext>
            </a:extLst>
          </p:cNvPr>
          <p:cNvSpPr txBox="1"/>
          <p:nvPr/>
        </p:nvSpPr>
        <p:spPr>
          <a:xfrm>
            <a:off x="946648" y="1325903"/>
            <a:ext cx="3996607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  <a:p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j = 7;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Multiplier.times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410224-7123-772B-B390-DE2BCC846C20}"/>
              </a:ext>
            </a:extLst>
          </p:cNvPr>
          <p:cNvSpPr txBox="1"/>
          <p:nvPr/>
        </p:nvSpPr>
        <p:spPr>
          <a:xfrm>
            <a:off x="6779995" y="5576987"/>
            <a:ext cx="129041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LibraryTest.j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521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F741-C9AA-2CDB-2CF8-22DD87419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Library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BB3F3-E707-0D10-D078-AE3D9A864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AC32FD-EFD4-F0D1-50D9-C5FD9C63AB67}"/>
              </a:ext>
            </a:extLst>
          </p:cNvPr>
          <p:cNvSpPr txBox="1"/>
          <p:nvPr/>
        </p:nvSpPr>
        <p:spPr>
          <a:xfrm>
            <a:off x="209267" y="1852150"/>
            <a:ext cx="8725466" cy="4247317"/>
          </a:xfrm>
          <a:prstGeom prst="rect">
            <a:avLst/>
          </a:prstGeom>
          <a:solidFill>
            <a:srgbClr val="DFF0F4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.line                 12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LABEL0x13: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java/lang/System/out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ldc</a:t>
            </a:r>
            <a:r>
              <a:rPr lang="en-US" sz="1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"%d times %d is %d\012"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iconst_3              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anewarray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java/lang/Object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dup    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iconst_0              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java/lang/Integer/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/lang/Integer;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aastore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dup    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iconst_1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LibraryTest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java/lang/Integer/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/lang/Integer;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aastore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dup    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iconst_2              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iload_1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java/lang/Integer/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/lang/Integer;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aastore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invokevirtual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java/io/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/lang/String;[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/lang/Object;)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pop    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.line                 19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               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LABEL0x3a: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 method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C06B94-918F-4376-FF46-8F7B17DA63C5}"/>
              </a:ext>
            </a:extLst>
          </p:cNvPr>
          <p:cNvSpPr txBox="1"/>
          <p:nvPr/>
        </p:nvSpPr>
        <p:spPr>
          <a:xfrm>
            <a:off x="209267" y="1241552"/>
            <a:ext cx="399660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"%d times %d is %d\n"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j, product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23ADA7-C597-9AAB-C1A0-0B8597680435}"/>
              </a:ext>
            </a:extLst>
          </p:cNvPr>
          <p:cNvSpPr txBox="1"/>
          <p:nvPr/>
        </p:nvSpPr>
        <p:spPr>
          <a:xfrm>
            <a:off x="7396337" y="1682873"/>
            <a:ext cx="129041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LibraryTest.j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133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03E91-19A0-BD43-A557-37DEEB369DD7}" type="slidenum">
              <a:rPr lang="en-US"/>
              <a:pPr/>
              <a:t>18</a:t>
            </a:fld>
            <a:endParaRPr 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Scoping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35075"/>
            <a:ext cx="8229510" cy="484565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Pascal uses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>
                <a:solidFill>
                  <a:srgbClr val="B23C00"/>
                </a:solidFill>
              </a:rPr>
              <a:t>static (lexical) scoping</a:t>
            </a:r>
            <a:r>
              <a:rPr lang="en-US" dirty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Scopes are determined</a:t>
            </a:r>
            <a:br>
              <a:rPr lang="en-US" dirty="0"/>
            </a:br>
            <a:r>
              <a:rPr lang="en-US" dirty="0"/>
              <a:t>at </a:t>
            </a:r>
            <a:r>
              <a:rPr lang="en-US" u="sng" dirty="0"/>
              <a:t>compile time</a:t>
            </a:r>
            <a:r>
              <a:rPr lang="en-US" dirty="0"/>
              <a:t> by </a:t>
            </a:r>
            <a:br>
              <a:rPr lang="en-US" dirty="0"/>
            </a:br>
            <a:r>
              <a:rPr lang="en-US" u="sng" dirty="0"/>
              <a:t>how the routines are </a:t>
            </a:r>
            <a:br>
              <a:rPr lang="en-US" u="sng" dirty="0"/>
            </a:br>
            <a:r>
              <a:rPr lang="en-US" u="sng" dirty="0"/>
              <a:t>nested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in the source </a:t>
            </a:r>
            <a:br>
              <a:rPr lang="en-US" dirty="0"/>
            </a:br>
            <a:r>
              <a:rPr lang="en-US" dirty="0"/>
              <a:t>program.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During </a:t>
            </a:r>
            <a:r>
              <a:rPr lang="en-US" u="sng" dirty="0"/>
              <a:t>run time</a:t>
            </a:r>
            <a:r>
              <a:rPr lang="en-US" dirty="0"/>
              <a:t>, variables are </a:t>
            </a:r>
            <a:r>
              <a:rPr lang="en-US" dirty="0">
                <a:solidFill>
                  <a:srgbClr val="B23C00"/>
                </a:solidFill>
              </a:rPr>
              <a:t>bound</a:t>
            </a:r>
            <a:r>
              <a:rPr lang="en-US" dirty="0"/>
              <a:t> to their values as determined by the lexical scopes.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runtime display helps do the bindings.</a:t>
            </a:r>
          </a:p>
        </p:txBody>
      </p:sp>
      <p:sp>
        <p:nvSpPr>
          <p:cNvPr id="456716" name="Text Box 12"/>
          <p:cNvSpPr txBox="1">
            <a:spLocks noChangeArrowheads="1"/>
          </p:cNvSpPr>
          <p:nvPr/>
        </p:nvSpPr>
        <p:spPr bwMode="auto">
          <a:xfrm>
            <a:off x="4985336" y="3970338"/>
            <a:ext cx="565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1">
                <a:latin typeface="Courier New" charset="0"/>
              </a:rPr>
              <a:t>main1</a:t>
            </a:r>
          </a:p>
        </p:txBody>
      </p:sp>
      <p:sp>
        <p:nvSpPr>
          <p:cNvPr id="456717" name="Text Box 13"/>
          <p:cNvSpPr txBox="1">
            <a:spLocks noChangeArrowheads="1"/>
          </p:cNvSpPr>
          <p:nvPr/>
        </p:nvSpPr>
        <p:spPr bwMode="auto">
          <a:xfrm>
            <a:off x="5433011" y="3970338"/>
            <a:ext cx="7762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1">
                <a:latin typeface="Courier New" charset="0"/>
                <a:sym typeface="Wingdings" charset="0"/>
              </a:rPr>
              <a:t> proc2</a:t>
            </a:r>
            <a:endParaRPr lang="en-US" sz="1000" b="1">
              <a:latin typeface="Courier New" charset="0"/>
            </a:endParaRPr>
          </a:p>
        </p:txBody>
      </p:sp>
      <p:sp>
        <p:nvSpPr>
          <p:cNvPr id="456718" name="Text Box 14"/>
          <p:cNvSpPr txBox="1">
            <a:spLocks noChangeArrowheads="1"/>
          </p:cNvSpPr>
          <p:nvPr/>
        </p:nvSpPr>
        <p:spPr bwMode="auto">
          <a:xfrm>
            <a:off x="6104523" y="3970338"/>
            <a:ext cx="7762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1">
                <a:latin typeface="Courier New" charset="0"/>
                <a:sym typeface="Wingdings" charset="0"/>
              </a:rPr>
              <a:t> proc3</a:t>
            </a:r>
            <a:endParaRPr lang="en-US" sz="1000" b="1">
              <a:latin typeface="Courier New" charset="0"/>
            </a:endParaRPr>
          </a:p>
        </p:txBody>
      </p:sp>
      <p:sp>
        <p:nvSpPr>
          <p:cNvPr id="456719" name="Text Box 15"/>
          <p:cNvSpPr txBox="1">
            <a:spLocks noChangeArrowheads="1"/>
          </p:cNvSpPr>
          <p:nvPr/>
        </p:nvSpPr>
        <p:spPr bwMode="auto">
          <a:xfrm>
            <a:off x="6722061" y="3971925"/>
            <a:ext cx="7762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1">
                <a:latin typeface="Courier New" charset="0"/>
                <a:sym typeface="Wingdings" charset="0"/>
              </a:rPr>
              <a:t> func2</a:t>
            </a:r>
            <a:endParaRPr lang="en-US" sz="1000" b="1">
              <a:latin typeface="Courier New" charset="0"/>
            </a:endParaRPr>
          </a:p>
        </p:txBody>
      </p:sp>
      <p:sp>
        <p:nvSpPr>
          <p:cNvPr id="456720" name="Text Box 16"/>
          <p:cNvSpPr txBox="1">
            <a:spLocks noChangeArrowheads="1"/>
          </p:cNvSpPr>
          <p:nvPr/>
        </p:nvSpPr>
        <p:spPr bwMode="auto">
          <a:xfrm>
            <a:off x="7390398" y="3971925"/>
            <a:ext cx="7762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1">
                <a:latin typeface="Courier New" charset="0"/>
                <a:sym typeface="Wingdings" charset="0"/>
              </a:rPr>
              <a:t> func3</a:t>
            </a:r>
            <a:endParaRPr lang="en-US" sz="1000" b="1">
              <a:latin typeface="Courier New" charset="0"/>
            </a:endParaRPr>
          </a:p>
        </p:txBody>
      </p:sp>
      <p:sp>
        <p:nvSpPr>
          <p:cNvPr id="456721" name="Text Box 17"/>
          <p:cNvSpPr txBox="1">
            <a:spLocks noChangeArrowheads="1"/>
          </p:cNvSpPr>
          <p:nvPr/>
        </p:nvSpPr>
        <p:spPr bwMode="auto">
          <a:xfrm>
            <a:off x="8004761" y="3971925"/>
            <a:ext cx="7762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1" dirty="0">
                <a:latin typeface="Courier New" charset="0"/>
                <a:sym typeface="Wingdings" charset="0"/>
              </a:rPr>
              <a:t> proc2</a:t>
            </a:r>
            <a:endParaRPr lang="en-US" sz="1000" b="1" dirty="0">
              <a:latin typeface="Courier New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CE8FC5-F050-5446-BB7C-783F6BC46EA1}"/>
              </a:ext>
            </a:extLst>
          </p:cNvPr>
          <p:cNvGrpSpPr/>
          <p:nvPr/>
        </p:nvGrpSpPr>
        <p:grpSpPr>
          <a:xfrm>
            <a:off x="4671011" y="1395413"/>
            <a:ext cx="4381500" cy="2516187"/>
            <a:chOff x="4671011" y="1395413"/>
            <a:chExt cx="4381500" cy="2516187"/>
          </a:xfrm>
        </p:grpSpPr>
        <p:sp>
          <p:nvSpPr>
            <p:cNvPr id="456709" name="Rectangle 5"/>
            <p:cNvSpPr>
              <a:spLocks noChangeArrowheads="1"/>
            </p:cNvSpPr>
            <p:nvPr/>
          </p:nvSpPr>
          <p:spPr bwMode="auto">
            <a:xfrm>
              <a:off x="4671011" y="1397000"/>
              <a:ext cx="1735137" cy="2276475"/>
            </a:xfrm>
            <a:prstGeom prst="rect">
              <a:avLst/>
            </a:prstGeom>
            <a:solidFill>
              <a:srgbClr val="CC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10" name="Rectangle 6"/>
            <p:cNvSpPr>
              <a:spLocks noChangeArrowheads="1"/>
            </p:cNvSpPr>
            <p:nvPr/>
          </p:nvSpPr>
          <p:spPr bwMode="auto">
            <a:xfrm>
              <a:off x="4782136" y="2535238"/>
              <a:ext cx="1511300" cy="8128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11" name="Rectangle 7"/>
            <p:cNvSpPr>
              <a:spLocks noChangeArrowheads="1"/>
            </p:cNvSpPr>
            <p:nvPr/>
          </p:nvSpPr>
          <p:spPr bwMode="auto">
            <a:xfrm>
              <a:off x="4782136" y="1668463"/>
              <a:ext cx="1511300" cy="8128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12" name="Rectangle 8"/>
            <p:cNvSpPr>
              <a:spLocks noChangeArrowheads="1"/>
            </p:cNvSpPr>
            <p:nvPr/>
          </p:nvSpPr>
          <p:spPr bwMode="auto">
            <a:xfrm>
              <a:off x="4951998" y="2805113"/>
              <a:ext cx="1228725" cy="43338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13" name="Rectangle 9"/>
            <p:cNvSpPr>
              <a:spLocks noChangeArrowheads="1"/>
            </p:cNvSpPr>
            <p:nvPr/>
          </p:nvSpPr>
          <p:spPr bwMode="auto">
            <a:xfrm>
              <a:off x="4951998" y="1954213"/>
              <a:ext cx="1228725" cy="4175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14" name="Text Box 10"/>
            <p:cNvSpPr txBox="1">
              <a:spLocks noChangeArrowheads="1"/>
            </p:cNvSpPr>
            <p:nvPr/>
          </p:nvSpPr>
          <p:spPr bwMode="auto">
            <a:xfrm>
              <a:off x="4671011" y="1465263"/>
              <a:ext cx="1481137" cy="1730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900" b="1">
                  <a:latin typeface="Courier New" charset="0"/>
                </a:rPr>
                <a:t>PROGRAM main1</a:t>
              </a:r>
            </a:p>
            <a:p>
              <a:endParaRPr lang="en-US" sz="900" b="1">
                <a:latin typeface="Courier New" charset="0"/>
              </a:endParaRPr>
            </a:p>
            <a:p>
              <a:r>
                <a:rPr lang="en-US" sz="900" b="1">
                  <a:latin typeface="Courier New" charset="0"/>
                </a:rPr>
                <a:t>  FUNCTION func2</a:t>
              </a:r>
            </a:p>
            <a:p>
              <a:endParaRPr lang="en-US" sz="900" b="1">
                <a:latin typeface="Courier New" charset="0"/>
              </a:endParaRPr>
            </a:p>
            <a:p>
              <a:r>
                <a:rPr lang="en-US" sz="900" b="1">
                  <a:latin typeface="Courier New" charset="0"/>
                </a:rPr>
                <a:t>    FUNCTION func3</a:t>
              </a:r>
            </a:p>
            <a:p>
              <a:endParaRPr lang="en-US" sz="900" b="1">
                <a:latin typeface="Courier New" charset="0"/>
              </a:endParaRPr>
            </a:p>
            <a:p>
              <a:endParaRPr lang="en-US" sz="900" b="1">
                <a:latin typeface="Courier New" charset="0"/>
              </a:endParaRPr>
            </a:p>
            <a:p>
              <a:endParaRPr lang="en-US" sz="900" b="1">
                <a:latin typeface="Courier New" charset="0"/>
              </a:endParaRPr>
            </a:p>
            <a:p>
              <a:r>
                <a:rPr lang="en-US" sz="900" b="1">
                  <a:latin typeface="Courier New" charset="0"/>
                </a:rPr>
                <a:t>  PROCEDURE proc2</a:t>
              </a:r>
            </a:p>
            <a:p>
              <a:endParaRPr lang="en-US" sz="900" b="1">
                <a:latin typeface="Courier New" charset="0"/>
              </a:endParaRPr>
            </a:p>
            <a:p>
              <a:r>
                <a:rPr lang="en-US" sz="900" b="1">
                  <a:latin typeface="Courier New" charset="0"/>
                </a:rPr>
                <a:t>    PROCEDURE proc3</a:t>
              </a:r>
            </a:p>
            <a:p>
              <a:endParaRPr lang="en-US" sz="900" b="1">
                <a:latin typeface="Courier New" charset="0"/>
              </a:endParaRPr>
            </a:p>
          </p:txBody>
        </p:sp>
        <p:sp>
          <p:nvSpPr>
            <p:cNvPr id="456715" name="Text Box 11"/>
            <p:cNvSpPr txBox="1">
              <a:spLocks noChangeArrowheads="1"/>
            </p:cNvSpPr>
            <p:nvPr/>
          </p:nvSpPr>
          <p:spPr bwMode="auto">
            <a:xfrm>
              <a:off x="6579186" y="3683000"/>
              <a:ext cx="1117600" cy="228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900"/>
                <a:t>RUNTIME STACK</a:t>
              </a:r>
            </a:p>
          </p:txBody>
        </p:sp>
        <p:grpSp>
          <p:nvGrpSpPr>
            <p:cNvPr id="456722" name="Group 18"/>
            <p:cNvGrpSpPr>
              <a:grpSpLocks/>
            </p:cNvGrpSpPr>
            <p:nvPr/>
          </p:nvGrpSpPr>
          <p:grpSpPr bwMode="auto">
            <a:xfrm>
              <a:off x="6580773" y="1395413"/>
              <a:ext cx="1117600" cy="2170112"/>
              <a:chOff x="2592" y="892"/>
              <a:chExt cx="1152" cy="2305"/>
            </a:xfrm>
          </p:grpSpPr>
          <p:sp>
            <p:nvSpPr>
              <p:cNvPr id="456723" name="Rectangle 19"/>
              <p:cNvSpPr>
                <a:spLocks noChangeArrowheads="1"/>
              </p:cNvSpPr>
              <p:nvPr/>
            </p:nvSpPr>
            <p:spPr bwMode="auto">
              <a:xfrm>
                <a:off x="2592" y="892"/>
                <a:ext cx="1152" cy="2304"/>
              </a:xfrm>
              <a:prstGeom prst="rect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6724" name="Rectangle 20"/>
              <p:cNvSpPr>
                <a:spLocks noChangeArrowheads="1"/>
              </p:cNvSpPr>
              <p:nvPr/>
            </p:nvSpPr>
            <p:spPr bwMode="auto">
              <a:xfrm>
                <a:off x="2592" y="2851"/>
                <a:ext cx="1152" cy="34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 dirty="0"/>
                  <a:t>SF: main1</a:t>
                </a:r>
              </a:p>
            </p:txBody>
          </p:sp>
          <p:sp>
            <p:nvSpPr>
              <p:cNvPr id="456725" name="Rectangle 21"/>
              <p:cNvSpPr>
                <a:spLocks noChangeArrowheads="1"/>
              </p:cNvSpPr>
              <p:nvPr/>
            </p:nvSpPr>
            <p:spPr bwMode="auto">
              <a:xfrm>
                <a:off x="2592" y="2506"/>
                <a:ext cx="1152" cy="34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 dirty="0"/>
                  <a:t>SF: proc2</a:t>
                </a:r>
              </a:p>
            </p:txBody>
          </p:sp>
          <p:sp>
            <p:nvSpPr>
              <p:cNvPr id="456726" name="Rectangle 22"/>
              <p:cNvSpPr>
                <a:spLocks noChangeArrowheads="1"/>
              </p:cNvSpPr>
              <p:nvPr/>
            </p:nvSpPr>
            <p:spPr bwMode="auto">
              <a:xfrm>
                <a:off x="2592" y="2160"/>
                <a:ext cx="1152" cy="34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 dirty="0"/>
                  <a:t>SF: proc3</a:t>
                </a:r>
              </a:p>
            </p:txBody>
          </p:sp>
          <p:sp>
            <p:nvSpPr>
              <p:cNvPr id="456727" name="Rectangle 23"/>
              <p:cNvSpPr>
                <a:spLocks noChangeArrowheads="1"/>
              </p:cNvSpPr>
              <p:nvPr/>
            </p:nvSpPr>
            <p:spPr bwMode="auto">
              <a:xfrm>
                <a:off x="2592" y="1814"/>
                <a:ext cx="1152" cy="34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/>
                  <a:t>AR: proc3</a:t>
                </a:r>
              </a:p>
            </p:txBody>
          </p:sp>
          <p:sp>
            <p:nvSpPr>
              <p:cNvPr id="456728" name="Rectangle 24"/>
              <p:cNvSpPr>
                <a:spLocks noChangeArrowheads="1"/>
              </p:cNvSpPr>
              <p:nvPr/>
            </p:nvSpPr>
            <p:spPr bwMode="auto">
              <a:xfrm>
                <a:off x="2592" y="1469"/>
                <a:ext cx="1152" cy="34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 dirty="0"/>
                  <a:t>SF: func3</a:t>
                </a:r>
              </a:p>
            </p:txBody>
          </p:sp>
          <p:sp>
            <p:nvSpPr>
              <p:cNvPr id="456729" name="Rectangle 25"/>
              <p:cNvSpPr>
                <a:spLocks noChangeArrowheads="1"/>
              </p:cNvSpPr>
              <p:nvPr/>
            </p:nvSpPr>
            <p:spPr bwMode="auto">
              <a:xfrm>
                <a:off x="2592" y="1814"/>
                <a:ext cx="1152" cy="34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 dirty="0"/>
                  <a:t>SF: func2</a:t>
                </a:r>
              </a:p>
            </p:txBody>
          </p:sp>
          <p:sp>
            <p:nvSpPr>
              <p:cNvPr id="456730" name="Rectangle 26"/>
              <p:cNvSpPr>
                <a:spLocks noChangeArrowheads="1"/>
              </p:cNvSpPr>
              <p:nvPr/>
            </p:nvSpPr>
            <p:spPr bwMode="auto">
              <a:xfrm>
                <a:off x="2592" y="1181"/>
                <a:ext cx="1152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 dirty="0"/>
                  <a:t>SF: proc2</a:t>
                </a:r>
              </a:p>
            </p:txBody>
          </p:sp>
        </p:grpSp>
        <p:sp>
          <p:nvSpPr>
            <p:cNvPr id="456732" name="Rectangle 28"/>
            <p:cNvSpPr>
              <a:spLocks noChangeArrowheads="1"/>
            </p:cNvSpPr>
            <p:nvPr/>
          </p:nvSpPr>
          <p:spPr bwMode="auto">
            <a:xfrm>
              <a:off x="8536573" y="1612900"/>
              <a:ext cx="280988" cy="157162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33" name="Text Box 29"/>
            <p:cNvSpPr txBox="1">
              <a:spLocks noChangeArrowheads="1"/>
            </p:cNvSpPr>
            <p:nvPr/>
          </p:nvSpPr>
          <p:spPr bwMode="auto">
            <a:xfrm>
              <a:off x="8347661" y="3303588"/>
              <a:ext cx="704850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/>
                <a:t>RUNTIME</a:t>
              </a:r>
            </a:p>
            <a:p>
              <a:pPr algn="ctr"/>
              <a:r>
                <a:rPr lang="en-US" sz="900"/>
                <a:t>DISPLAY</a:t>
              </a:r>
            </a:p>
          </p:txBody>
        </p:sp>
        <p:sp>
          <p:nvSpPr>
            <p:cNvPr id="456734" name="Rectangle 30"/>
            <p:cNvSpPr>
              <a:spLocks noChangeArrowheads="1"/>
            </p:cNvSpPr>
            <p:nvPr/>
          </p:nvSpPr>
          <p:spPr bwMode="auto">
            <a:xfrm>
              <a:off x="8536573" y="3022600"/>
              <a:ext cx="280988" cy="1619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35" name="Rectangle 31"/>
            <p:cNvSpPr>
              <a:spLocks noChangeArrowheads="1"/>
            </p:cNvSpPr>
            <p:nvPr/>
          </p:nvSpPr>
          <p:spPr bwMode="auto">
            <a:xfrm>
              <a:off x="8536573" y="2859088"/>
              <a:ext cx="280988" cy="1635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36" name="Rectangle 32"/>
            <p:cNvSpPr>
              <a:spLocks noChangeArrowheads="1"/>
            </p:cNvSpPr>
            <p:nvPr/>
          </p:nvSpPr>
          <p:spPr bwMode="auto">
            <a:xfrm>
              <a:off x="8536573" y="2695575"/>
              <a:ext cx="280988" cy="1635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6737" name="Text Box 33"/>
            <p:cNvSpPr txBox="1">
              <a:spLocks noChangeArrowheads="1"/>
            </p:cNvSpPr>
            <p:nvPr/>
          </p:nvSpPr>
          <p:spPr bwMode="auto">
            <a:xfrm>
              <a:off x="8798511" y="3027363"/>
              <a:ext cx="233362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700" b="1"/>
                <a:t>1</a:t>
              </a:r>
            </a:p>
          </p:txBody>
        </p:sp>
        <p:sp>
          <p:nvSpPr>
            <p:cNvPr id="456738" name="Text Box 34"/>
            <p:cNvSpPr txBox="1">
              <a:spLocks noChangeArrowheads="1"/>
            </p:cNvSpPr>
            <p:nvPr/>
          </p:nvSpPr>
          <p:spPr bwMode="auto">
            <a:xfrm>
              <a:off x="8798511" y="2863850"/>
              <a:ext cx="233362" cy="198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700" b="1"/>
                <a:t>2</a:t>
              </a:r>
            </a:p>
          </p:txBody>
        </p:sp>
        <p:sp>
          <p:nvSpPr>
            <p:cNvPr id="456739" name="Text Box 35"/>
            <p:cNvSpPr txBox="1">
              <a:spLocks noChangeArrowheads="1"/>
            </p:cNvSpPr>
            <p:nvPr/>
          </p:nvSpPr>
          <p:spPr bwMode="auto">
            <a:xfrm>
              <a:off x="8798511" y="2701925"/>
              <a:ext cx="233362" cy="200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700" b="1"/>
                <a:t>3</a:t>
              </a:r>
            </a:p>
          </p:txBody>
        </p:sp>
        <p:sp>
          <p:nvSpPr>
            <p:cNvPr id="456740" name="Line 36"/>
            <p:cNvSpPr>
              <a:spLocks noChangeShapeType="1"/>
            </p:cNvSpPr>
            <p:nvPr/>
          </p:nvSpPr>
          <p:spPr bwMode="auto">
            <a:xfrm flipH="1">
              <a:off x="7698373" y="3074988"/>
              <a:ext cx="950913" cy="3270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6741" name="Group 37"/>
            <p:cNvGrpSpPr>
              <a:grpSpLocks/>
            </p:cNvGrpSpPr>
            <p:nvPr/>
          </p:nvGrpSpPr>
          <p:grpSpPr bwMode="auto">
            <a:xfrm>
              <a:off x="7698373" y="2479675"/>
              <a:ext cx="111125" cy="215900"/>
              <a:chOff x="3744" y="2390"/>
              <a:chExt cx="230" cy="230"/>
            </a:xfrm>
          </p:grpSpPr>
          <p:sp>
            <p:nvSpPr>
              <p:cNvPr id="456742" name="Line 38"/>
              <p:cNvSpPr>
                <a:spLocks noChangeShapeType="1"/>
              </p:cNvSpPr>
              <p:nvPr/>
            </p:nvSpPr>
            <p:spPr bwMode="auto">
              <a:xfrm>
                <a:off x="3744" y="2390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43" name="Line 39"/>
              <p:cNvSpPr>
                <a:spLocks noChangeShapeType="1"/>
              </p:cNvSpPr>
              <p:nvPr/>
            </p:nvSpPr>
            <p:spPr bwMode="auto">
              <a:xfrm>
                <a:off x="3974" y="2390"/>
                <a:ext cx="0" cy="23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44" name="Line 40"/>
              <p:cNvSpPr>
                <a:spLocks noChangeShapeType="1"/>
              </p:cNvSpPr>
              <p:nvPr/>
            </p:nvSpPr>
            <p:spPr bwMode="auto">
              <a:xfrm flipH="1">
                <a:off x="3744" y="2620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6746" name="Group 42"/>
            <p:cNvGrpSpPr>
              <a:grpSpLocks/>
            </p:cNvGrpSpPr>
            <p:nvPr/>
          </p:nvGrpSpPr>
          <p:grpSpPr bwMode="auto">
            <a:xfrm>
              <a:off x="7698373" y="2154238"/>
              <a:ext cx="223838" cy="541337"/>
              <a:chOff x="3744" y="2390"/>
              <a:chExt cx="230" cy="230"/>
            </a:xfrm>
          </p:grpSpPr>
          <p:sp>
            <p:nvSpPr>
              <p:cNvPr id="456747" name="Line 43"/>
              <p:cNvSpPr>
                <a:spLocks noChangeShapeType="1"/>
              </p:cNvSpPr>
              <p:nvPr/>
            </p:nvSpPr>
            <p:spPr bwMode="auto">
              <a:xfrm>
                <a:off x="3744" y="2390"/>
                <a:ext cx="230" cy="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48" name="Line 44"/>
              <p:cNvSpPr>
                <a:spLocks noChangeShapeType="1"/>
              </p:cNvSpPr>
              <p:nvPr/>
            </p:nvSpPr>
            <p:spPr bwMode="auto">
              <a:xfrm>
                <a:off x="3974" y="2390"/>
                <a:ext cx="0" cy="23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49" name="Line 45"/>
              <p:cNvSpPr>
                <a:spLocks noChangeShapeType="1"/>
              </p:cNvSpPr>
              <p:nvPr/>
            </p:nvSpPr>
            <p:spPr bwMode="auto">
              <a:xfrm flipH="1">
                <a:off x="3744" y="2620"/>
                <a:ext cx="230" cy="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6750" name="Group 46"/>
            <p:cNvGrpSpPr>
              <a:grpSpLocks/>
            </p:cNvGrpSpPr>
            <p:nvPr/>
          </p:nvGrpSpPr>
          <p:grpSpPr bwMode="auto">
            <a:xfrm>
              <a:off x="7698373" y="2479675"/>
              <a:ext cx="111125" cy="488950"/>
              <a:chOff x="3744" y="2390"/>
              <a:chExt cx="230" cy="230"/>
            </a:xfrm>
          </p:grpSpPr>
          <p:sp>
            <p:nvSpPr>
              <p:cNvPr id="456751" name="Line 47"/>
              <p:cNvSpPr>
                <a:spLocks noChangeShapeType="1"/>
              </p:cNvSpPr>
              <p:nvPr/>
            </p:nvSpPr>
            <p:spPr bwMode="auto">
              <a:xfrm>
                <a:off x="3744" y="2390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52" name="Line 48"/>
              <p:cNvSpPr>
                <a:spLocks noChangeShapeType="1"/>
              </p:cNvSpPr>
              <p:nvPr/>
            </p:nvSpPr>
            <p:spPr bwMode="auto">
              <a:xfrm>
                <a:off x="3974" y="2390"/>
                <a:ext cx="0" cy="23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53" name="Line 49"/>
              <p:cNvSpPr>
                <a:spLocks noChangeShapeType="1"/>
              </p:cNvSpPr>
              <p:nvPr/>
            </p:nvSpPr>
            <p:spPr bwMode="auto">
              <a:xfrm flipH="1">
                <a:off x="3744" y="2620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456754" name="AutoShape 50"/>
            <p:cNvCxnSpPr>
              <a:cxnSpLocks noChangeShapeType="1"/>
            </p:cNvCxnSpPr>
            <p:nvPr/>
          </p:nvCxnSpPr>
          <p:spPr bwMode="auto">
            <a:xfrm rot="16200000" flipV="1">
              <a:off x="7816642" y="1983581"/>
              <a:ext cx="714375" cy="950913"/>
            </a:xfrm>
            <a:prstGeom prst="curvedConnector4">
              <a:avLst>
                <a:gd name="adj1" fmla="val 100130"/>
                <a:gd name="adj2" fmla="val 85306"/>
              </a:avLst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456755" name="Group 51"/>
            <p:cNvGrpSpPr>
              <a:grpSpLocks/>
            </p:cNvGrpSpPr>
            <p:nvPr/>
          </p:nvGrpSpPr>
          <p:grpSpPr bwMode="auto">
            <a:xfrm>
              <a:off x="7698373" y="1884363"/>
              <a:ext cx="111125" cy="431800"/>
              <a:chOff x="3744" y="2390"/>
              <a:chExt cx="230" cy="230"/>
            </a:xfrm>
          </p:grpSpPr>
          <p:sp>
            <p:nvSpPr>
              <p:cNvPr id="456756" name="Line 52"/>
              <p:cNvSpPr>
                <a:spLocks noChangeShapeType="1"/>
              </p:cNvSpPr>
              <p:nvPr/>
            </p:nvSpPr>
            <p:spPr bwMode="auto">
              <a:xfrm>
                <a:off x="3744" y="2390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57" name="Line 53"/>
              <p:cNvSpPr>
                <a:spLocks noChangeShapeType="1"/>
              </p:cNvSpPr>
              <p:nvPr/>
            </p:nvSpPr>
            <p:spPr bwMode="auto">
              <a:xfrm>
                <a:off x="3974" y="2390"/>
                <a:ext cx="0" cy="23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58" name="Line 54"/>
              <p:cNvSpPr>
                <a:spLocks noChangeShapeType="1"/>
              </p:cNvSpPr>
              <p:nvPr/>
            </p:nvSpPr>
            <p:spPr bwMode="auto">
              <a:xfrm flipH="1">
                <a:off x="3744" y="2620"/>
                <a:ext cx="230" cy="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456759" name="AutoShape 55"/>
            <p:cNvCxnSpPr>
              <a:cxnSpLocks noChangeShapeType="1"/>
            </p:cNvCxnSpPr>
            <p:nvPr/>
          </p:nvCxnSpPr>
          <p:spPr bwMode="auto">
            <a:xfrm rot="5400000" flipH="1">
              <a:off x="7652335" y="1820863"/>
              <a:ext cx="1154113" cy="1062038"/>
            </a:xfrm>
            <a:prstGeom prst="curvedConnector2">
              <a:avLst/>
            </a:prstGeom>
            <a:noFill/>
            <a:ln w="1905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95104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6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10172" y="2898628"/>
            <a:ext cx="6464330" cy="1261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</a:rPr>
              <a:t>int</a:t>
            </a:r>
            <a:r>
              <a:rPr lang="en-US" sz="2400" b="1" dirty="0">
                <a:latin typeface="Courier New" charset="0"/>
              </a:rPr>
              <a:t> </a:t>
            </a:r>
            <a:r>
              <a:rPr lang="en-US" sz="2400" b="1" dirty="0">
                <a:solidFill>
                  <a:srgbClr val="008000"/>
                </a:solidFill>
                <a:latin typeface="Courier New" charset="0"/>
              </a:rPr>
              <a:t>x</a:t>
            </a:r>
            <a:r>
              <a:rPr lang="en-US" sz="2400" b="1" dirty="0">
                <a:latin typeface="Courier New" charset="0"/>
              </a:rPr>
              <a:t> = 0; </a:t>
            </a:r>
            <a:br>
              <a:rPr lang="en-US" sz="2400" b="1" dirty="0">
                <a:latin typeface="Courier New" charset="0"/>
              </a:rPr>
            </a:br>
            <a:r>
              <a:rPr lang="en-US" sz="2400" b="1" dirty="0" err="1">
                <a:latin typeface="Courier New" charset="0"/>
              </a:rPr>
              <a:t>int</a:t>
            </a:r>
            <a:r>
              <a:rPr lang="en-US" sz="2400" b="1" dirty="0">
                <a:latin typeface="Courier New" charset="0"/>
              </a:rPr>
              <a:t>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f</a:t>
            </a:r>
            <a:r>
              <a:rPr lang="en-US" sz="2400" b="1" dirty="0">
                <a:latin typeface="Courier New" charset="0"/>
              </a:rPr>
              <a:t>() { return </a:t>
            </a:r>
            <a:r>
              <a:rPr lang="en-US" sz="2400" b="1" dirty="0">
                <a:solidFill>
                  <a:srgbClr val="008000"/>
                </a:solidFill>
                <a:latin typeface="Courier New" charset="0"/>
              </a:rPr>
              <a:t>x </a:t>
            </a:r>
            <a:r>
              <a:rPr lang="en-US" sz="2400" b="1" dirty="0">
                <a:latin typeface="Courier New" charset="0"/>
              </a:rPr>
              <a:t>; } </a:t>
            </a:r>
            <a:br>
              <a:rPr lang="en-US" sz="2400" b="1" dirty="0">
                <a:latin typeface="Courier New" charset="0"/>
              </a:rPr>
            </a:br>
            <a:r>
              <a:rPr lang="en-US" sz="2400" b="1" dirty="0" err="1">
                <a:latin typeface="Courier New" charset="0"/>
              </a:rPr>
              <a:t>int</a:t>
            </a:r>
            <a:r>
              <a:rPr lang="en-US" sz="2400" b="1" dirty="0">
                <a:latin typeface="Courier New" charset="0"/>
              </a:rPr>
              <a:t>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g</a:t>
            </a:r>
            <a:r>
              <a:rPr lang="en-US" sz="2400" b="1" dirty="0">
                <a:latin typeface="Courier New" charset="0"/>
              </a:rPr>
              <a:t>() { </a:t>
            </a:r>
            <a:r>
              <a:rPr lang="en-US" sz="2400" b="1" dirty="0" err="1">
                <a:latin typeface="Courier New" charset="0"/>
              </a:rPr>
              <a:t>int</a:t>
            </a:r>
            <a:r>
              <a:rPr lang="en-US" sz="2400" b="1" dirty="0">
                <a:latin typeface="Courier New" charset="0"/>
              </a:rPr>
              <a:t> </a:t>
            </a:r>
            <a:r>
              <a:rPr lang="en-US" sz="2400" b="1" dirty="0">
                <a:solidFill>
                  <a:srgbClr val="008000"/>
                </a:solidFill>
                <a:latin typeface="Courier New" charset="0"/>
              </a:rPr>
              <a:t>x</a:t>
            </a:r>
            <a:r>
              <a:rPr lang="en-US" sz="2400" b="1" dirty="0">
                <a:latin typeface="Courier New" charset="0"/>
              </a:rPr>
              <a:t> = 1; return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</a:rPr>
              <a:t>f</a:t>
            </a:r>
            <a:r>
              <a:rPr lang="en-US" sz="2400" b="1" dirty="0">
                <a:latin typeface="Courier New" charset="0"/>
              </a:rPr>
              <a:t>(); }</a:t>
            </a:r>
            <a:r>
              <a:rPr lang="en-US" sz="2800" dirty="0"/>
              <a:t> </a:t>
            </a:r>
            <a:endParaRPr lang="en-US" sz="2400" dirty="0"/>
          </a:p>
        </p:txBody>
      </p:sp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03E91-19A0-BD43-A557-37DEEB369DD7}" type="slidenum">
              <a:rPr lang="en-US"/>
              <a:pPr/>
              <a:t>19</a:t>
            </a:fld>
            <a:endParaRPr 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Scoping in Java</a:t>
            </a:r>
            <a:endParaRPr lang="en-US" i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4417228" y="2168182"/>
            <a:ext cx="3188401" cy="1560482"/>
            <a:chOff x="4417228" y="2605047"/>
            <a:chExt cx="3188401" cy="1560482"/>
          </a:xfrm>
        </p:grpSpPr>
        <p:sp>
          <p:nvSpPr>
            <p:cNvPr id="456764" name="Oval 60"/>
            <p:cNvSpPr>
              <a:spLocks noChangeArrowheads="1"/>
            </p:cNvSpPr>
            <p:nvPr/>
          </p:nvSpPr>
          <p:spPr bwMode="auto">
            <a:xfrm>
              <a:off x="4417228" y="3799773"/>
              <a:ext cx="365756" cy="365756"/>
            </a:xfrm>
            <a:prstGeom prst="ellipse">
              <a:avLst/>
            </a:prstGeom>
            <a:noFill/>
            <a:ln w="28575" cmpd="sng">
              <a:solidFill>
                <a:srgbClr val="B23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63" name="Text Box 59"/>
            <p:cNvSpPr txBox="1">
              <a:spLocks noChangeArrowheads="1"/>
            </p:cNvSpPr>
            <p:nvPr/>
          </p:nvSpPr>
          <p:spPr bwMode="auto">
            <a:xfrm>
              <a:off x="5676896" y="2605047"/>
              <a:ext cx="1928733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mpd="sng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B23C00"/>
                  </a:solidFill>
                </a:rPr>
                <a:t>What is the binding</a:t>
              </a:r>
            </a:p>
            <a:p>
              <a:r>
                <a:rPr lang="en-US" dirty="0">
                  <a:solidFill>
                    <a:srgbClr val="B23C00"/>
                  </a:solidFill>
                </a:rPr>
                <a:t>of this </a:t>
              </a:r>
              <a:r>
                <a:rPr lang="en-US" b="1" dirty="0">
                  <a:solidFill>
                    <a:srgbClr val="008000"/>
                  </a:solidFill>
                  <a:latin typeface="Courier New" charset="0"/>
                </a:rPr>
                <a:t>x</a:t>
              </a:r>
              <a:r>
                <a:rPr lang="en-US" dirty="0">
                  <a:solidFill>
                    <a:schemeClr val="folHlink"/>
                  </a:solidFill>
                </a:rPr>
                <a:t> </a:t>
              </a:r>
              <a:r>
                <a:rPr lang="en-US" dirty="0">
                  <a:solidFill>
                    <a:srgbClr val="B23C00"/>
                  </a:solidFill>
                </a:rPr>
                <a:t>with </a:t>
              </a:r>
            </a:p>
            <a:p>
              <a:r>
                <a:rPr lang="en-US" u="sng" dirty="0">
                  <a:solidFill>
                    <a:srgbClr val="B23C00"/>
                  </a:solidFill>
                </a:rPr>
                <a:t>static scoping</a:t>
              </a:r>
              <a:r>
                <a:rPr lang="en-US" dirty="0">
                  <a:solidFill>
                    <a:srgbClr val="B23C00"/>
                  </a:solidFill>
                </a:rPr>
                <a:t>?</a:t>
              </a:r>
            </a:p>
          </p:txBody>
        </p:sp>
        <p:cxnSp>
          <p:nvCxnSpPr>
            <p:cNvPr id="456765" name="AutoShape 61"/>
            <p:cNvCxnSpPr>
              <a:cxnSpLocks noChangeShapeType="1"/>
              <a:stCxn id="456763" idx="1"/>
              <a:endCxn id="456764" idx="0"/>
            </p:cNvCxnSpPr>
            <p:nvPr/>
          </p:nvCxnSpPr>
          <p:spPr bwMode="auto">
            <a:xfrm rot="10800000" flipV="1">
              <a:off x="4600106" y="3020545"/>
              <a:ext cx="1076790" cy="779227"/>
            </a:xfrm>
            <a:prstGeom prst="curvedConnector2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mpd="sng">
              <a:solidFill>
                <a:srgbClr val="B23C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5"/>
          </a:xfrm>
        </p:spPr>
        <p:txBody>
          <a:bodyPr/>
          <a:lstStyle/>
          <a:p>
            <a:r>
              <a:rPr lang="en-US" dirty="0"/>
              <a:t>What value is returned by calling function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g()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1139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8D7AD-9D93-7F77-98FA-18A163671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dirty="0"/>
              <a:t>Pascal Can Pass Scalars by Reference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E36F1-65CA-EA90-00C3-AF54A866A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374227-7034-1FE5-ADB6-82DB093B1C21}"/>
              </a:ext>
            </a:extLst>
          </p:cNvPr>
          <p:cNvSpPr txBox="1"/>
          <p:nvPr/>
        </p:nvSpPr>
        <p:spPr>
          <a:xfrm>
            <a:off x="446802" y="1398607"/>
            <a:ext cx="4687502" cy="53399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ScalarRef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 integer;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PROCEDURE 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proc1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parm1 : integer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BEGIN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parm1 := 111;</a:t>
            </a:r>
          </a:p>
          <a:p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('In proc1: parm1 = ', parm1);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END;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PROCEDURE 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proc2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parm2 : integer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BEGIN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parm2 := 222;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('In proc2: parm2 = ', parm2);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('In proc2: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0;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('In main before call to proc1: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proc1(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('In main after call to proc1: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proc2(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('In main after call to proc2: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658C2E-3134-FB67-8622-CBE210918D87}"/>
              </a:ext>
            </a:extLst>
          </p:cNvPr>
          <p:cNvSpPr txBox="1"/>
          <p:nvPr/>
        </p:nvSpPr>
        <p:spPr>
          <a:xfrm>
            <a:off x="5293069" y="1398607"/>
            <a:ext cx="3243196" cy="1446550"/>
          </a:xfrm>
          <a:prstGeom prst="rect">
            <a:avLst/>
          </a:prstGeom>
          <a:solidFill>
            <a:srgbClr val="DFF0F4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main before call to proc1: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proc1: parm1 = 111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proc1: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proc2: parm2 = 222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proc2: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proc2: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8DE3CF-0AD8-C3EC-3AA4-1C56CFCC5150}"/>
              </a:ext>
            </a:extLst>
          </p:cNvPr>
          <p:cNvSpPr txBox="1"/>
          <p:nvPr/>
        </p:nvSpPr>
        <p:spPr>
          <a:xfrm>
            <a:off x="3708778" y="1229330"/>
            <a:ext cx="1309974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ScalarRef.pas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E52B9B-4DE8-7ED1-9664-C641F91FDA94}"/>
              </a:ext>
            </a:extLst>
          </p:cNvPr>
          <p:cNvSpPr txBox="1"/>
          <p:nvPr/>
        </p:nvSpPr>
        <p:spPr>
          <a:xfrm>
            <a:off x="7848774" y="2788927"/>
            <a:ext cx="73609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Changed!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EABEA0-BE0F-8F88-B5A5-0BBF9E1346D5}"/>
              </a:ext>
            </a:extLst>
          </p:cNvPr>
          <p:cNvSpPr txBox="1"/>
          <p:nvPr/>
        </p:nvSpPr>
        <p:spPr>
          <a:xfrm>
            <a:off x="7213288" y="2380025"/>
            <a:ext cx="489236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Note!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10E30F-905D-82D2-488A-2C9075132382}"/>
              </a:ext>
            </a:extLst>
          </p:cNvPr>
          <p:cNvSpPr txBox="1"/>
          <p:nvPr/>
        </p:nvSpPr>
        <p:spPr>
          <a:xfrm>
            <a:off x="3333326" y="2075791"/>
            <a:ext cx="181011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8000"/>
                </a:solidFill>
              </a:rPr>
              <a:t>Pass scalar 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1000" dirty="0">
                <a:solidFill>
                  <a:srgbClr val="008000"/>
                </a:solidFill>
              </a:rPr>
              <a:t> </a:t>
            </a:r>
            <a:r>
              <a:rPr lang="en-US" sz="1000" u="sng" dirty="0">
                <a:solidFill>
                  <a:srgbClr val="008000"/>
                </a:solidFill>
              </a:rPr>
              <a:t>by value</a:t>
            </a:r>
            <a:r>
              <a:rPr lang="en-US" sz="1000" dirty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03A787-6883-7875-A113-A37CD5ED9E94}"/>
              </a:ext>
            </a:extLst>
          </p:cNvPr>
          <p:cNvSpPr txBox="1"/>
          <p:nvPr/>
        </p:nvSpPr>
        <p:spPr>
          <a:xfrm>
            <a:off x="3727507" y="3229953"/>
            <a:ext cx="204414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Pass scalar 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1000" dirty="0">
                <a:solidFill>
                  <a:srgbClr val="0033CC"/>
                </a:solidFill>
              </a:rPr>
              <a:t> </a:t>
            </a:r>
            <a:r>
              <a:rPr lang="en-US" sz="1000" u="sng" dirty="0">
                <a:solidFill>
                  <a:srgbClr val="0033CC"/>
                </a:solidFill>
              </a:rPr>
              <a:t>by reference</a:t>
            </a:r>
            <a:r>
              <a:rPr lang="en-US" sz="10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55CE58-84BA-5A3E-1FC1-FA2F4B956CD3}"/>
              </a:ext>
            </a:extLst>
          </p:cNvPr>
          <p:cNvSpPr txBox="1"/>
          <p:nvPr/>
        </p:nvSpPr>
        <p:spPr>
          <a:xfrm>
            <a:off x="2353730" y="3728601"/>
            <a:ext cx="195919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Modify </a:t>
            </a:r>
            <a:r>
              <a:rPr lang="en-US" sz="1000" u="sng" dirty="0">
                <a:solidFill>
                  <a:srgbClr val="0033CC"/>
                </a:solidFill>
              </a:rPr>
              <a:t>what</a:t>
            </a:r>
            <a:r>
              <a:rPr lang="en-US" sz="1000" dirty="0">
                <a:solidFill>
                  <a:srgbClr val="0033CC"/>
                </a:solidFill>
              </a:rPr>
              <a:t> 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1000" dirty="0">
                <a:solidFill>
                  <a:srgbClr val="0033CC"/>
                </a:solidFill>
              </a:rPr>
              <a:t> references.</a:t>
            </a:r>
          </a:p>
        </p:txBody>
      </p:sp>
    </p:spTree>
    <p:extLst>
      <p:ext uri="{BB962C8B-B14F-4D97-AF65-F5344CB8AC3E}">
        <p14:creationId xmlns:p14="http://schemas.microsoft.com/office/powerpoint/2010/main" val="86020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3C3D-D557-0342-B3C8-E14946EF7C07}" type="slidenum">
              <a:rPr lang="en-US"/>
              <a:pPr/>
              <a:t>20</a:t>
            </a:fld>
            <a:endParaRPr lang="en-US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Scoping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With </a:t>
            </a:r>
            <a:r>
              <a:rPr lang="en-US" dirty="0">
                <a:solidFill>
                  <a:srgbClr val="B23C00"/>
                </a:solidFill>
              </a:rPr>
              <a:t>dynamic scoping</a:t>
            </a:r>
            <a:r>
              <a:rPr lang="en-US" dirty="0"/>
              <a:t>, runtime binding of variables to their values is determined </a:t>
            </a:r>
            <a:br>
              <a:rPr lang="en-US" dirty="0"/>
            </a:br>
            <a:r>
              <a:rPr lang="en-US" dirty="0"/>
              <a:t>at </a:t>
            </a:r>
            <a:r>
              <a:rPr lang="en-US" u="sng" dirty="0"/>
              <a:t>run time</a:t>
            </a:r>
            <a:r>
              <a:rPr lang="en-US" dirty="0"/>
              <a:t> by the </a:t>
            </a:r>
            <a:r>
              <a:rPr lang="en-US" u="sng" dirty="0"/>
              <a:t>call chain</a:t>
            </a:r>
            <a:r>
              <a:rPr lang="en-US" dirty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To determine a variable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binding, </a:t>
            </a:r>
            <a:br>
              <a:rPr lang="en-US" dirty="0"/>
            </a:br>
            <a:r>
              <a:rPr lang="en-US" u="sng" dirty="0"/>
              <a:t>search the call chain backwards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starting with the currently active routine.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variable is bound to the value </a:t>
            </a:r>
            <a:br>
              <a:rPr lang="en-US" dirty="0"/>
            </a:br>
            <a:r>
              <a:rPr lang="en-US" dirty="0"/>
              <a:t>of the </a:t>
            </a:r>
            <a:r>
              <a:rPr lang="en-US" u="sng" dirty="0"/>
              <a:t>first declared variable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found </a:t>
            </a:r>
            <a:br>
              <a:rPr lang="en-US" dirty="0"/>
            </a:br>
            <a:r>
              <a:rPr lang="en-US" dirty="0"/>
              <a:t>with the same name.</a:t>
            </a:r>
          </a:p>
        </p:txBody>
      </p:sp>
    </p:spTree>
    <p:extLst>
      <p:ext uri="{BB962C8B-B14F-4D97-AF65-F5344CB8AC3E}">
        <p14:creationId xmlns:p14="http://schemas.microsoft.com/office/powerpoint/2010/main" val="1717534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3001" y="2866956"/>
            <a:ext cx="7510940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sz="2800" b="1" dirty="0" err="1">
                <a:latin typeface="Courier New" charset="0"/>
              </a:rPr>
              <a:t>int</a:t>
            </a:r>
            <a:r>
              <a:rPr lang="en-US" sz="2800" b="1" dirty="0">
                <a:latin typeface="Courier New" charset="0"/>
              </a:rPr>
              <a:t> </a:t>
            </a:r>
            <a:r>
              <a:rPr lang="en-US" sz="2800" b="1" dirty="0">
                <a:solidFill>
                  <a:srgbClr val="008000"/>
                </a:solidFill>
                <a:latin typeface="Courier New" charset="0"/>
              </a:rPr>
              <a:t>x</a:t>
            </a:r>
            <a:r>
              <a:rPr lang="en-US" sz="2800" b="1" dirty="0">
                <a:latin typeface="Courier New" charset="0"/>
              </a:rPr>
              <a:t> = 0; </a:t>
            </a:r>
            <a:br>
              <a:rPr lang="en-US" sz="2800" b="1" dirty="0">
                <a:latin typeface="Courier New" charset="0"/>
              </a:rPr>
            </a:br>
            <a:r>
              <a:rPr lang="en-US" sz="2800" b="1" dirty="0" err="1">
                <a:latin typeface="Courier New" charset="0"/>
              </a:rPr>
              <a:t>int</a:t>
            </a:r>
            <a:r>
              <a:rPr lang="en-US" sz="2800" b="1" dirty="0">
                <a:latin typeface="Courier New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</a:rPr>
              <a:t>f</a:t>
            </a:r>
            <a:r>
              <a:rPr lang="en-US" sz="2800" b="1" dirty="0">
                <a:latin typeface="Courier New" charset="0"/>
              </a:rPr>
              <a:t>() { return </a:t>
            </a:r>
            <a:r>
              <a:rPr lang="en-US" sz="2800" b="1" dirty="0">
                <a:solidFill>
                  <a:srgbClr val="008000"/>
                </a:solidFill>
                <a:latin typeface="Courier New" charset="0"/>
              </a:rPr>
              <a:t>x </a:t>
            </a:r>
            <a:r>
              <a:rPr lang="en-US" sz="2800" b="1" dirty="0">
                <a:latin typeface="Courier New" charset="0"/>
              </a:rPr>
              <a:t>; } </a:t>
            </a:r>
            <a:br>
              <a:rPr lang="en-US" sz="2800" b="1" dirty="0">
                <a:latin typeface="Courier New" charset="0"/>
              </a:rPr>
            </a:br>
            <a:r>
              <a:rPr lang="en-US" sz="2800" b="1" dirty="0" err="1">
                <a:latin typeface="Courier New" charset="0"/>
              </a:rPr>
              <a:t>int</a:t>
            </a:r>
            <a:r>
              <a:rPr lang="en-US" sz="2800" b="1" dirty="0">
                <a:latin typeface="Courier New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</a:rPr>
              <a:t>g</a:t>
            </a:r>
            <a:r>
              <a:rPr lang="en-US" sz="2800" b="1" dirty="0">
                <a:latin typeface="Courier New" charset="0"/>
              </a:rPr>
              <a:t>() { </a:t>
            </a:r>
            <a:r>
              <a:rPr lang="en-US" sz="2800" b="1" dirty="0" err="1">
                <a:latin typeface="Courier New" charset="0"/>
              </a:rPr>
              <a:t>int</a:t>
            </a:r>
            <a:r>
              <a:rPr lang="en-US" sz="2800" b="1" dirty="0">
                <a:latin typeface="Courier New" charset="0"/>
              </a:rPr>
              <a:t> </a:t>
            </a:r>
            <a:r>
              <a:rPr lang="en-US" sz="2800" b="1" dirty="0">
                <a:solidFill>
                  <a:srgbClr val="008000"/>
                </a:solidFill>
                <a:latin typeface="Courier New" charset="0"/>
              </a:rPr>
              <a:t>x</a:t>
            </a:r>
            <a:r>
              <a:rPr lang="en-US" sz="2800" b="1" dirty="0">
                <a:latin typeface="Courier New" charset="0"/>
              </a:rPr>
              <a:t> = 1; return </a:t>
            </a:r>
            <a:r>
              <a:rPr lang="en-US" sz="2800" b="1" dirty="0">
                <a:solidFill>
                  <a:schemeClr val="folHlink"/>
                </a:solidFill>
                <a:latin typeface="Courier New" charset="0"/>
              </a:rPr>
              <a:t>f</a:t>
            </a:r>
            <a:r>
              <a:rPr lang="en-US" sz="2800" b="1" dirty="0">
                <a:latin typeface="Courier New" charset="0"/>
              </a:rPr>
              <a:t>(); }</a:t>
            </a:r>
            <a:r>
              <a:rPr lang="en-US" sz="2400" dirty="0"/>
              <a:t> 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3C3D-D557-0342-B3C8-E14946EF7C07}" type="slidenum">
              <a:rPr lang="en-US"/>
              <a:pPr/>
              <a:t>21</a:t>
            </a:fld>
            <a:endParaRPr lang="en-US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Hypothetical Dynamic Scoping in Java</a:t>
            </a:r>
            <a:endParaRPr lang="en-US" i="1" dirty="0"/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387094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What value is returned by calling function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g()</a:t>
            </a:r>
            <a:r>
              <a:rPr lang="en-US" dirty="0"/>
              <a:t>? 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Call chain:  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main</a:t>
            </a:r>
            <a:r>
              <a:rPr lang="en-US" dirty="0"/>
              <a:t> </a:t>
            </a:r>
            <a:r>
              <a:rPr lang="en-US" dirty="0">
                <a:sym typeface="Wingdings" charset="0"/>
              </a:rPr>
              <a:t>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g</a:t>
            </a:r>
            <a:r>
              <a:rPr lang="en-US" dirty="0"/>
              <a:t> </a:t>
            </a:r>
            <a:r>
              <a:rPr lang="en-US" dirty="0">
                <a:sym typeface="Wingdings" charset="0"/>
              </a:rPr>
              <a:t>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f</a:t>
            </a:r>
          </a:p>
        </p:txBody>
      </p:sp>
      <p:sp>
        <p:nvSpPr>
          <p:cNvPr id="457732" name="Text Box 4"/>
          <p:cNvSpPr txBox="1">
            <a:spLocks noChangeArrowheads="1"/>
          </p:cNvSpPr>
          <p:nvPr/>
        </p:nvSpPr>
        <p:spPr bwMode="auto">
          <a:xfrm>
            <a:off x="3072804" y="5239433"/>
            <a:ext cx="3133041" cy="646331"/>
          </a:xfrm>
          <a:prstGeom prst="rect">
            <a:avLst/>
          </a:prstGeom>
          <a:solidFill>
            <a:srgbClr val="FFFFC2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0033CC"/>
                </a:solidFill>
              </a:rPr>
              <a:t>How would you implement</a:t>
            </a:r>
            <a:br>
              <a:rPr lang="en-US" sz="1800">
                <a:solidFill>
                  <a:srgbClr val="0033CC"/>
                </a:solidFill>
              </a:rPr>
            </a:br>
            <a:r>
              <a:rPr lang="en-US" sz="1800">
                <a:solidFill>
                  <a:srgbClr val="0033CC"/>
                </a:solidFill>
              </a:rPr>
              <a:t>runtime dynamic scoping?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456447" y="2237848"/>
            <a:ext cx="3586648" cy="1543819"/>
            <a:chOff x="4639325" y="2891331"/>
            <a:chExt cx="3586648" cy="1543819"/>
          </a:xfrm>
        </p:grpSpPr>
        <p:sp>
          <p:nvSpPr>
            <p:cNvPr id="457734" name="Oval 6"/>
            <p:cNvSpPr>
              <a:spLocks noChangeArrowheads="1"/>
            </p:cNvSpPr>
            <p:nvPr/>
          </p:nvSpPr>
          <p:spPr bwMode="auto">
            <a:xfrm>
              <a:off x="4639325" y="4069073"/>
              <a:ext cx="365756" cy="366077"/>
            </a:xfrm>
            <a:prstGeom prst="ellipse">
              <a:avLst/>
            </a:prstGeom>
            <a:noFill/>
            <a:ln w="28575" cmpd="sng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733" name="Text Box 5"/>
            <p:cNvSpPr txBox="1">
              <a:spLocks noChangeArrowheads="1"/>
            </p:cNvSpPr>
            <p:nvPr/>
          </p:nvSpPr>
          <p:spPr bwMode="auto">
            <a:xfrm>
              <a:off x="6297240" y="2891331"/>
              <a:ext cx="1928733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mpd="sng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folHlink"/>
                  </a:solidFill>
                </a:rPr>
                <a:t>What is the binding</a:t>
              </a:r>
            </a:p>
            <a:p>
              <a:r>
                <a:rPr lang="en-US" dirty="0">
                  <a:solidFill>
                    <a:schemeClr val="folHlink"/>
                  </a:solidFill>
                </a:rPr>
                <a:t>of this </a:t>
              </a:r>
              <a:r>
                <a:rPr lang="en-US" b="1" dirty="0">
                  <a:solidFill>
                    <a:srgbClr val="008000"/>
                  </a:solidFill>
                  <a:latin typeface="Courier New" charset="0"/>
                </a:rPr>
                <a:t>x</a:t>
              </a:r>
              <a:r>
                <a:rPr lang="en-US" dirty="0">
                  <a:solidFill>
                    <a:schemeClr val="folHlink"/>
                  </a:solidFill>
                </a:rPr>
                <a:t> with</a:t>
              </a:r>
            </a:p>
            <a:p>
              <a:r>
                <a:rPr lang="en-US" u="sng" dirty="0">
                  <a:solidFill>
                    <a:schemeClr val="folHlink"/>
                  </a:solidFill>
                </a:rPr>
                <a:t>dynamic scoping</a:t>
              </a:r>
              <a:r>
                <a:rPr lang="en-US" dirty="0">
                  <a:solidFill>
                    <a:schemeClr val="folHlink"/>
                  </a:solidFill>
                </a:rPr>
                <a:t>?</a:t>
              </a:r>
            </a:p>
          </p:txBody>
        </p:sp>
        <p:cxnSp>
          <p:nvCxnSpPr>
            <p:cNvPr id="457735" name="AutoShape 7"/>
            <p:cNvCxnSpPr>
              <a:cxnSpLocks noChangeShapeType="1"/>
              <a:stCxn id="457733" idx="1"/>
              <a:endCxn id="457734" idx="0"/>
            </p:cNvCxnSpPr>
            <p:nvPr/>
          </p:nvCxnSpPr>
          <p:spPr bwMode="auto">
            <a:xfrm rot="10800000" flipV="1">
              <a:off x="4822204" y="3306829"/>
              <a:ext cx="1475037" cy="762243"/>
            </a:xfrm>
            <a:prstGeom prst="curvedConnector2">
              <a:avLst/>
            </a:prstGeom>
            <a:noFill/>
            <a:ln w="12700" cmpd="sng">
              <a:solidFill>
                <a:srgbClr val="C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35770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7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7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4D6E6-64E3-A358-B08D-3E7DDEB71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Can Pass Pointers by Reference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A2A282-72E2-D029-7B2E-D71287167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9505EF-74AE-24A1-D91E-003E3F7F505F}"/>
              </a:ext>
            </a:extLst>
          </p:cNvPr>
          <p:cNvSpPr txBox="1"/>
          <p:nvPr/>
        </p:nvSpPr>
        <p:spPr>
          <a:xfrm>
            <a:off x="179109" y="1051586"/>
            <a:ext cx="5234125" cy="57477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105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ObjectRef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 Thing = RECORD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integer END;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ThingPtr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^Thing;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 obj :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ThingPtr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PROCEDURE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proc1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5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 : </a:t>
            </a:r>
            <a:r>
              <a:rPr lang="en-US" sz="105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ThingPtr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05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parm1^.i := 111;</a:t>
            </a:r>
          </a:p>
          <a:p>
            <a:r>
              <a:rPr lang="en-US" sz="105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05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('In proc1: parm1^.i = ', parm1^.i);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PROCEDURE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proc2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 : </a:t>
            </a:r>
            <a:r>
              <a:rPr lang="en-US" sz="105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ThingPtr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new(parm2); parm2^.i := 222;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05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('In proc2: parm2^.i = ', parm2^.i);</a:t>
            </a: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05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('In proc2:   obj^.</a:t>
            </a:r>
            <a:r>
              <a:rPr lang="en-US" sz="105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^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05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new(obj); obj^.</a:t>
            </a:r>
            <a:r>
              <a:rPr lang="en-US" sz="105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:= 0;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('In main before call to proc1: obj^.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05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proc1(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5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('In main after call to proc1: obj^.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proc2(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('In main after call to proc2: obj^.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4A28D6-6FE9-1EE4-06C4-00DF719C4C03}"/>
              </a:ext>
            </a:extLst>
          </p:cNvPr>
          <p:cNvSpPr txBox="1"/>
          <p:nvPr/>
        </p:nvSpPr>
        <p:spPr>
          <a:xfrm>
            <a:off x="5494069" y="1580107"/>
            <a:ext cx="3470822" cy="1384995"/>
          </a:xfrm>
          <a:prstGeom prst="rect">
            <a:avLst/>
          </a:prstGeom>
          <a:solidFill>
            <a:srgbClr val="DEF0F3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before call to proc1: obj^.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proc1: parm1^.i = 111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proc1: obj^.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111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proc2: parm2^.i = 222</a:t>
            </a: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proc2:   obj^.</a:t>
            </a:r>
            <a:r>
              <a:rPr lang="en-US" sz="105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proc2: obj^.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69D7E3-8ABC-E72E-7172-0D5E652DC840}"/>
              </a:ext>
            </a:extLst>
          </p:cNvPr>
          <p:cNvSpPr txBox="1"/>
          <p:nvPr/>
        </p:nvSpPr>
        <p:spPr>
          <a:xfrm>
            <a:off x="3708778" y="1229330"/>
            <a:ext cx="1309974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ScalarRef.pas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46091C-858A-9106-5D71-F79A414A6DBF}"/>
              </a:ext>
            </a:extLst>
          </p:cNvPr>
          <p:cNvSpPr txBox="1"/>
          <p:nvPr/>
        </p:nvSpPr>
        <p:spPr>
          <a:xfrm>
            <a:off x="3021903" y="2186526"/>
            <a:ext cx="185820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8000"/>
                </a:solidFill>
              </a:rPr>
              <a:t>Pass pointer 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1000" dirty="0">
                <a:solidFill>
                  <a:srgbClr val="008000"/>
                </a:solidFill>
              </a:rPr>
              <a:t> </a:t>
            </a:r>
            <a:r>
              <a:rPr lang="en-US" sz="1000" u="sng" dirty="0">
                <a:solidFill>
                  <a:srgbClr val="008000"/>
                </a:solidFill>
              </a:rPr>
              <a:t>by value</a:t>
            </a:r>
            <a:r>
              <a:rPr lang="en-US" sz="1000" dirty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696DBE-5F57-1BD9-229C-531A8BA39CD3}"/>
              </a:ext>
            </a:extLst>
          </p:cNvPr>
          <p:cNvSpPr txBox="1"/>
          <p:nvPr/>
        </p:nvSpPr>
        <p:spPr>
          <a:xfrm>
            <a:off x="3321244" y="3305889"/>
            <a:ext cx="2073707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Pass pointer 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1000" dirty="0">
                <a:solidFill>
                  <a:srgbClr val="0033CC"/>
                </a:solidFill>
              </a:rPr>
              <a:t> </a:t>
            </a:r>
            <a:r>
              <a:rPr lang="en-US" sz="1000" u="sng" dirty="0">
                <a:solidFill>
                  <a:srgbClr val="0033CC"/>
                </a:solidFill>
              </a:rPr>
              <a:t>by reference</a:t>
            </a:r>
            <a:r>
              <a:rPr lang="en-US" sz="10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180B4A-3778-3483-D6EC-00C3EC2AC872}"/>
              </a:ext>
            </a:extLst>
          </p:cNvPr>
          <p:cNvSpPr txBox="1"/>
          <p:nvPr/>
        </p:nvSpPr>
        <p:spPr>
          <a:xfrm>
            <a:off x="3091047" y="3728601"/>
            <a:ext cx="2212465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Modify </a:t>
            </a:r>
            <a:r>
              <a:rPr lang="en-US" sz="1000" u="sng" dirty="0">
                <a:solidFill>
                  <a:srgbClr val="0033CC"/>
                </a:solidFill>
              </a:rPr>
              <a:t>what object</a:t>
            </a:r>
            <a:r>
              <a:rPr lang="en-US" sz="1000" dirty="0">
                <a:solidFill>
                  <a:srgbClr val="0033CC"/>
                </a:solidFill>
              </a:rPr>
              <a:t> 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1000" dirty="0">
                <a:solidFill>
                  <a:srgbClr val="0033CC"/>
                </a:solidFill>
              </a:rPr>
              <a:t> points to.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6BA3D0-98F7-07AB-BCC9-86B61315DA2D}"/>
              </a:ext>
            </a:extLst>
          </p:cNvPr>
          <p:cNvSpPr txBox="1"/>
          <p:nvPr/>
        </p:nvSpPr>
        <p:spPr>
          <a:xfrm>
            <a:off x="2160252" y="1576526"/>
            <a:ext cx="2558714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ThingPtr</a:t>
            </a:r>
            <a:r>
              <a:rPr lang="en-US" sz="1000" dirty="0"/>
              <a:t> is a pointer to a 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000" dirty="0"/>
              <a:t> record.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34302D-BF1B-0B6D-3513-67C68F74852D}"/>
              </a:ext>
            </a:extLst>
          </p:cNvPr>
          <p:cNvSpPr txBox="1"/>
          <p:nvPr/>
        </p:nvSpPr>
        <p:spPr>
          <a:xfrm>
            <a:off x="2368767" y="4732548"/>
            <a:ext cx="1685077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/>
              <a:t>Create and initialize a record.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65ECD3-5B97-81DA-75C1-C348168ABC3F}"/>
              </a:ext>
            </a:extLst>
          </p:cNvPr>
          <p:cNvSpPr txBox="1"/>
          <p:nvPr/>
        </p:nvSpPr>
        <p:spPr>
          <a:xfrm>
            <a:off x="8106806" y="2933787"/>
            <a:ext cx="73609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Changed!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5F73E8-1340-5AC2-1162-0DBDD6CA7C6C}"/>
              </a:ext>
            </a:extLst>
          </p:cNvPr>
          <p:cNvSpPr txBox="1"/>
          <p:nvPr/>
        </p:nvSpPr>
        <p:spPr>
          <a:xfrm>
            <a:off x="7510539" y="2535978"/>
            <a:ext cx="489236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Note!</a:t>
            </a:r>
          </a:p>
        </p:txBody>
      </p:sp>
    </p:spTree>
    <p:extLst>
      <p:ext uri="{BB962C8B-B14F-4D97-AF65-F5344CB8AC3E}">
        <p14:creationId xmlns:p14="http://schemas.microsoft.com/office/powerpoint/2010/main" val="246871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EC41A-6312-9145-83D4-25501CA9C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Can Pass Scalars by Reference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D00B1-FDCA-BA4A-8820-E551B65E8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0CCBE8-3BC7-584E-8721-13C0D0FA8ADB}"/>
              </a:ext>
            </a:extLst>
          </p:cNvPr>
          <p:cNvSpPr txBox="1"/>
          <p:nvPr/>
        </p:nvSpPr>
        <p:spPr>
          <a:xfrm>
            <a:off x="182928" y="1457825"/>
            <a:ext cx="5949064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func1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parm1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parm1 = 111;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func1: parm1 = " &lt;&lt; parm1 &lt;&lt;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func2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parm2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 = 222;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 &lt;&lt; "In func2: parm2 = " &lt;&lt; parm2 &lt;&lt;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func2:    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 &lt;&lt;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main before call to func1: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func1(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main after call to func1: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func2(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main after call to func2: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345895-61DC-CC4C-8C52-49C089F4FCAC}"/>
              </a:ext>
            </a:extLst>
          </p:cNvPr>
          <p:cNvSpPr txBox="1"/>
          <p:nvPr/>
        </p:nvSpPr>
        <p:spPr>
          <a:xfrm>
            <a:off x="5207646" y="1873204"/>
            <a:ext cx="3624710" cy="156966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before call to func1: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func1: parm1 = 111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func1: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func2: parm2 = 222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func2:    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func2: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5BBD4B-18FB-654A-B2A9-53F7F4C7DB59}"/>
              </a:ext>
            </a:extLst>
          </p:cNvPr>
          <p:cNvSpPr txBox="1"/>
          <p:nvPr/>
        </p:nvSpPr>
        <p:spPr>
          <a:xfrm>
            <a:off x="7929885" y="3394313"/>
            <a:ext cx="73609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Changed!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6D5091-F83F-5745-A7BE-26596D35A6E4}"/>
              </a:ext>
            </a:extLst>
          </p:cNvPr>
          <p:cNvSpPr txBox="1"/>
          <p:nvPr/>
        </p:nvSpPr>
        <p:spPr>
          <a:xfrm>
            <a:off x="4633611" y="1288548"/>
            <a:ext cx="1309974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ScalarRef.cpp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F763ED-3452-E7EC-9D8C-F6C419209F1A}"/>
              </a:ext>
            </a:extLst>
          </p:cNvPr>
          <p:cNvSpPr txBox="1"/>
          <p:nvPr/>
        </p:nvSpPr>
        <p:spPr>
          <a:xfrm>
            <a:off x="7297468" y="2971805"/>
            <a:ext cx="489236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Note!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CC3F42-3C19-2C97-B018-24FB3B46285A}"/>
              </a:ext>
            </a:extLst>
          </p:cNvPr>
          <p:cNvSpPr txBox="1"/>
          <p:nvPr/>
        </p:nvSpPr>
        <p:spPr>
          <a:xfrm>
            <a:off x="2286025" y="1874537"/>
            <a:ext cx="181011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8000"/>
                </a:solidFill>
              </a:rPr>
              <a:t>Pass scalar 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1000" dirty="0">
                <a:solidFill>
                  <a:srgbClr val="008000"/>
                </a:solidFill>
              </a:rPr>
              <a:t> </a:t>
            </a:r>
            <a:r>
              <a:rPr lang="en-US" sz="1000" u="sng" dirty="0">
                <a:solidFill>
                  <a:srgbClr val="008000"/>
                </a:solidFill>
              </a:rPr>
              <a:t>by value</a:t>
            </a:r>
            <a:r>
              <a:rPr lang="en-US" sz="1000" dirty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B40CC9-61FB-A65E-4FEF-007837E0C401}"/>
              </a:ext>
            </a:extLst>
          </p:cNvPr>
          <p:cNvSpPr txBox="1"/>
          <p:nvPr/>
        </p:nvSpPr>
        <p:spPr>
          <a:xfrm>
            <a:off x="2327169" y="2940468"/>
            <a:ext cx="204414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Pass scalar 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1000" dirty="0">
                <a:solidFill>
                  <a:srgbClr val="0033CC"/>
                </a:solidFill>
              </a:rPr>
              <a:t> </a:t>
            </a:r>
            <a:r>
              <a:rPr lang="en-US" sz="1000" u="sng" dirty="0">
                <a:solidFill>
                  <a:srgbClr val="0033CC"/>
                </a:solidFill>
              </a:rPr>
              <a:t>by reference</a:t>
            </a:r>
            <a:r>
              <a:rPr lang="en-US" sz="10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4E6932-7D88-BA5F-987D-AC66842AF559}"/>
              </a:ext>
            </a:extLst>
          </p:cNvPr>
          <p:cNvSpPr txBox="1"/>
          <p:nvPr/>
        </p:nvSpPr>
        <p:spPr>
          <a:xfrm>
            <a:off x="1807102" y="3245418"/>
            <a:ext cx="195919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33CC"/>
                </a:solidFill>
              </a:rPr>
              <a:t>Modify </a:t>
            </a:r>
            <a:r>
              <a:rPr lang="en-US" sz="1000" u="sng" dirty="0">
                <a:solidFill>
                  <a:srgbClr val="0033CC"/>
                </a:solidFill>
              </a:rPr>
              <a:t>what</a:t>
            </a:r>
            <a:r>
              <a:rPr lang="en-US" sz="1000" dirty="0">
                <a:solidFill>
                  <a:srgbClr val="0033CC"/>
                </a:solidFill>
              </a:rPr>
              <a:t> 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1000" dirty="0">
                <a:solidFill>
                  <a:srgbClr val="0033CC"/>
                </a:solidFill>
              </a:rPr>
              <a:t> references.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CC24BF1-F3BB-FD2D-9701-2F3D900EEB31}"/>
              </a:ext>
            </a:extLst>
          </p:cNvPr>
          <p:cNvGrpSpPr/>
          <p:nvPr/>
        </p:nvGrpSpPr>
        <p:grpSpPr>
          <a:xfrm>
            <a:off x="365806" y="2940468"/>
            <a:ext cx="1961363" cy="3357973"/>
            <a:chOff x="365806" y="2940468"/>
            <a:chExt cx="1961363" cy="3357973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E90EB5-29B9-A25D-5A00-DFBB2FE1DE8C}"/>
                </a:ext>
              </a:extLst>
            </p:cNvPr>
            <p:cNvSpPr/>
            <p:nvPr/>
          </p:nvSpPr>
          <p:spPr bwMode="auto">
            <a:xfrm>
              <a:off x="1149988" y="2940468"/>
              <a:ext cx="1177181" cy="246221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14F9571-C976-8256-4D93-3957B5E7993A}"/>
                </a:ext>
              </a:extLst>
            </p:cNvPr>
            <p:cNvSpPr/>
            <p:nvPr/>
          </p:nvSpPr>
          <p:spPr bwMode="auto">
            <a:xfrm>
              <a:off x="1084161" y="6052220"/>
              <a:ext cx="287167" cy="246221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1" name="Curved Connector 20">
              <a:extLst>
                <a:ext uri="{FF2B5EF4-FFF2-40B4-BE49-F238E27FC236}">
                  <a16:creationId xmlns:a16="http://schemas.microsoft.com/office/drawing/2014/main" id="{466AAA9C-317D-1A68-1F7E-32A4314C216D}"/>
                </a:ext>
              </a:extLst>
            </p:cNvPr>
            <p:cNvCxnSpPr>
              <a:cxnSpLocks/>
              <a:stCxn id="13" idx="2"/>
              <a:endCxn id="14" idx="2"/>
            </p:cNvCxnSpPr>
            <p:nvPr/>
          </p:nvCxnSpPr>
          <p:spPr bwMode="auto">
            <a:xfrm rot="10800000" flipV="1">
              <a:off x="1084162" y="3063579"/>
              <a:ext cx="65827" cy="3111752"/>
            </a:xfrm>
            <a:prstGeom prst="curvedConnector3">
              <a:avLst>
                <a:gd name="adj1" fmla="val 953378"/>
              </a:avLst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064C5A-1F60-6B62-0E8C-C095040519CD}"/>
                </a:ext>
              </a:extLst>
            </p:cNvPr>
            <p:cNvSpPr txBox="1"/>
            <p:nvPr/>
          </p:nvSpPr>
          <p:spPr>
            <a:xfrm>
              <a:off x="365806" y="3950814"/>
              <a:ext cx="660758" cy="276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FF0000"/>
                  </a:solidFill>
                </a:rPr>
                <a:t>aliases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086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B25CC-2EF2-124A-8850-9D0939257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Can Pass References by Reference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59818-934F-6347-9C1F-738D98D04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E2257-55C0-B544-B7A7-646DE1B22ABD}"/>
              </a:ext>
            </a:extLst>
          </p:cNvPr>
          <p:cNvSpPr txBox="1"/>
          <p:nvPr/>
        </p:nvSpPr>
        <p:spPr>
          <a:xfrm>
            <a:off x="274367" y="1179932"/>
            <a:ext cx="6340197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Thing(int v) : value(v) {}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value;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func1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parm1-&gt;value = 111;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func1: parm1-&gt;value = " &lt;&lt; parm1-&gt;value &lt;&lt; 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func2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&amp;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 = new Thing(222);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func2: parm2-&gt;value = " &lt;&lt; parm2-&gt;value &lt;&lt;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func2:   obj-&gt;value = " &lt;&lt;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-&gt;value &lt;&lt;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0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Thing *obj = new Thing(0);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main before call to func1: obj-&gt;value = " &lt;&lt;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-&gt;value &lt;&lt;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func1(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main after call to func1: obj-&gt;value = " &lt;&lt;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-&gt;value &lt;&lt;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func2(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"In main after call to func2: obj-&gt;value = " &lt;&lt;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-&gt;value &lt;&lt;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189CE1-45E8-2841-BEA7-009A08466528}"/>
              </a:ext>
            </a:extLst>
          </p:cNvPr>
          <p:cNvSpPr txBox="1"/>
          <p:nvPr/>
        </p:nvSpPr>
        <p:spPr>
          <a:xfrm>
            <a:off x="2259594" y="2240293"/>
            <a:ext cx="1696298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8000"/>
                </a:solidFill>
              </a:rPr>
              <a:t>Pass pointer </a:t>
            </a:r>
            <a:r>
              <a:rPr lang="en-US" sz="9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900" dirty="0">
                <a:solidFill>
                  <a:srgbClr val="008000"/>
                </a:solidFill>
              </a:rPr>
              <a:t> </a:t>
            </a:r>
            <a:r>
              <a:rPr lang="en-US" sz="900" u="sng" dirty="0">
                <a:solidFill>
                  <a:srgbClr val="008000"/>
                </a:solidFill>
              </a:rPr>
              <a:t>by value</a:t>
            </a:r>
            <a:r>
              <a:rPr lang="en-US" sz="900" dirty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BD6AF9-5336-C749-BAD9-D1D172F3F8B7}"/>
              </a:ext>
            </a:extLst>
          </p:cNvPr>
          <p:cNvSpPr txBox="1"/>
          <p:nvPr/>
        </p:nvSpPr>
        <p:spPr>
          <a:xfrm>
            <a:off x="2205647" y="2501691"/>
            <a:ext cx="2157963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8000"/>
                </a:solidFill>
              </a:rPr>
              <a:t>Modify the </a:t>
            </a:r>
            <a:r>
              <a:rPr lang="en-US" sz="900" u="sng" dirty="0">
                <a:solidFill>
                  <a:srgbClr val="008000"/>
                </a:solidFill>
              </a:rPr>
              <a:t>object</a:t>
            </a:r>
            <a:r>
              <a:rPr lang="en-US" sz="900" dirty="0">
                <a:solidFill>
                  <a:srgbClr val="008000"/>
                </a:solidFill>
              </a:rPr>
              <a:t> that </a:t>
            </a:r>
            <a:r>
              <a:rPr lang="en-US" sz="9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900" dirty="0">
                <a:solidFill>
                  <a:srgbClr val="008000"/>
                </a:solidFill>
              </a:rPr>
              <a:t> points to.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A1FBEF-0DE1-B642-8F6F-64562B1D24D1}"/>
              </a:ext>
            </a:extLst>
          </p:cNvPr>
          <p:cNvSpPr txBox="1"/>
          <p:nvPr/>
        </p:nvSpPr>
        <p:spPr>
          <a:xfrm>
            <a:off x="2298349" y="3139061"/>
            <a:ext cx="1907895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33CC"/>
                </a:solidFill>
              </a:rPr>
              <a:t>Pass pointer </a:t>
            </a:r>
            <a:r>
              <a:rPr lang="en-US" sz="9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900" dirty="0">
                <a:solidFill>
                  <a:srgbClr val="0033CC"/>
                </a:solidFill>
              </a:rPr>
              <a:t> </a:t>
            </a:r>
            <a:r>
              <a:rPr lang="en-US" sz="900" u="sng" dirty="0">
                <a:solidFill>
                  <a:srgbClr val="0033CC"/>
                </a:solidFill>
              </a:rPr>
              <a:t>by reference</a:t>
            </a:r>
            <a:r>
              <a:rPr lang="en-US" sz="9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309501-D3B3-3541-B34E-B13DF529C0BE}"/>
              </a:ext>
            </a:extLst>
          </p:cNvPr>
          <p:cNvSpPr txBox="1"/>
          <p:nvPr/>
        </p:nvSpPr>
        <p:spPr>
          <a:xfrm>
            <a:off x="2468151" y="3422359"/>
            <a:ext cx="2042547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33CC"/>
                </a:solidFill>
              </a:rPr>
              <a:t>Modify </a:t>
            </a:r>
            <a:r>
              <a:rPr lang="en-US" sz="900" u="sng" dirty="0">
                <a:solidFill>
                  <a:srgbClr val="0033CC"/>
                </a:solidFill>
              </a:rPr>
              <a:t>what object</a:t>
            </a:r>
            <a:r>
              <a:rPr lang="en-US" sz="900" dirty="0">
                <a:solidFill>
                  <a:srgbClr val="0033CC"/>
                </a:solidFill>
              </a:rPr>
              <a:t> </a:t>
            </a:r>
            <a:r>
              <a:rPr lang="en-US" sz="9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900" dirty="0">
                <a:solidFill>
                  <a:srgbClr val="0033CC"/>
                </a:solidFill>
              </a:rPr>
              <a:t> points to.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01F26C-7431-5451-5FC1-26A4F6DA0AD8}"/>
              </a:ext>
            </a:extLst>
          </p:cNvPr>
          <p:cNvSpPr txBox="1"/>
          <p:nvPr/>
        </p:nvSpPr>
        <p:spPr>
          <a:xfrm>
            <a:off x="5120634" y="1018126"/>
            <a:ext cx="1319592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ObjectRef.cpp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2CE22B-D752-91E2-A3DF-7A1D355E018D}"/>
              </a:ext>
            </a:extLst>
          </p:cNvPr>
          <p:cNvSpPr txBox="1"/>
          <p:nvPr/>
        </p:nvSpPr>
        <p:spPr>
          <a:xfrm>
            <a:off x="5236976" y="1411833"/>
            <a:ext cx="3724096" cy="132343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before call to func1: obj-&gt;value = 0</a:t>
            </a:r>
            <a:b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func1: parm1-&gt;value = 111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func1: obj-&gt;value = 111</a:t>
            </a:r>
            <a:b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func2: parm2-&gt;value = 222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func2:   obj-&gt;value =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func2: obj-&gt;value =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05C4BA-067C-48FE-F6B2-F175456C9608}"/>
              </a:ext>
            </a:extLst>
          </p:cNvPr>
          <p:cNvSpPr txBox="1"/>
          <p:nvPr/>
        </p:nvSpPr>
        <p:spPr>
          <a:xfrm>
            <a:off x="8133534" y="2710348"/>
            <a:ext cx="73609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Changed!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3C2D3B-38C6-A6C2-8A1A-AE81E8CF2E49}"/>
              </a:ext>
            </a:extLst>
          </p:cNvPr>
          <p:cNvSpPr txBox="1"/>
          <p:nvPr/>
        </p:nvSpPr>
        <p:spPr>
          <a:xfrm>
            <a:off x="7505952" y="2281224"/>
            <a:ext cx="489236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Note!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F4EA17-0391-9CAB-A468-C96ADCF97231}"/>
              </a:ext>
            </a:extLst>
          </p:cNvPr>
          <p:cNvSpPr txBox="1"/>
          <p:nvPr/>
        </p:nvSpPr>
        <p:spPr>
          <a:xfrm>
            <a:off x="2750600" y="4505661"/>
            <a:ext cx="1729961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/>
              <a:t>Create and initialize an object.</a:t>
            </a:r>
          </a:p>
        </p:txBody>
      </p:sp>
    </p:spTree>
    <p:extLst>
      <p:ext uri="{BB962C8B-B14F-4D97-AF65-F5344CB8AC3E}">
        <p14:creationId xmlns:p14="http://schemas.microsoft.com/office/powerpoint/2010/main" val="148746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7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7E738-5EC2-12FE-DD88-DB4337150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CEA74-CE7D-78FB-BB52-B9C97829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298EE7-445D-A805-BE64-06AA24807C5B}"/>
              </a:ext>
            </a:extLst>
          </p:cNvPr>
          <p:cNvSpPr txBox="1"/>
          <p:nvPr/>
        </p:nvSpPr>
        <p:spPr>
          <a:xfrm>
            <a:off x="2031915" y="1600220"/>
            <a:ext cx="5080169" cy="1708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33CC"/>
                </a:solidFill>
              </a:rPr>
              <a:t>Java passes </a:t>
            </a:r>
            <a:r>
              <a:rPr lang="en-US" sz="2400" u="sng" dirty="0">
                <a:solidFill>
                  <a:srgbClr val="0033CC"/>
                </a:solidFill>
              </a:rPr>
              <a:t>scalar</a:t>
            </a:r>
            <a:r>
              <a:rPr lang="en-US" sz="2400" dirty="0">
                <a:solidFill>
                  <a:srgbClr val="0033CC"/>
                </a:solidFill>
              </a:rPr>
              <a:t> arguments to methods only </a:t>
            </a:r>
            <a:r>
              <a:rPr lang="en-US" sz="2400" u="sng" dirty="0">
                <a:solidFill>
                  <a:srgbClr val="0033CC"/>
                </a:solidFill>
              </a:rPr>
              <a:t>by value</a:t>
            </a:r>
            <a:r>
              <a:rPr lang="en-US" sz="2400" dirty="0">
                <a:solidFill>
                  <a:srgbClr val="0033CC"/>
                </a:solidFill>
              </a:rPr>
              <a:t>.</a:t>
            </a:r>
          </a:p>
          <a:p>
            <a:pPr algn="ctr"/>
            <a:endParaRPr lang="en-US" sz="900" dirty="0">
              <a:solidFill>
                <a:srgbClr val="0033CC"/>
              </a:solidFill>
            </a:endParaRPr>
          </a:p>
          <a:p>
            <a:pPr algn="ctr"/>
            <a:r>
              <a:rPr lang="en-US" sz="2400" dirty="0">
                <a:solidFill>
                  <a:srgbClr val="0033CC"/>
                </a:solidFill>
              </a:rPr>
              <a:t>Java passes </a:t>
            </a:r>
            <a:r>
              <a:rPr lang="en-US" sz="2400" u="sng" dirty="0">
                <a:solidFill>
                  <a:srgbClr val="0033CC"/>
                </a:solidFill>
              </a:rPr>
              <a:t>object</a:t>
            </a:r>
            <a:r>
              <a:rPr lang="en-US" sz="2400" dirty="0">
                <a:solidFill>
                  <a:srgbClr val="0033CC"/>
                </a:solidFill>
              </a:rPr>
              <a:t> arguments</a:t>
            </a:r>
            <a:br>
              <a:rPr lang="en-US" sz="2400" dirty="0">
                <a:solidFill>
                  <a:srgbClr val="0033CC"/>
                </a:solidFill>
              </a:rPr>
            </a:br>
            <a:r>
              <a:rPr lang="en-US" sz="2400" dirty="0">
                <a:solidFill>
                  <a:srgbClr val="0033CC"/>
                </a:solidFill>
              </a:rPr>
              <a:t>to methods </a:t>
            </a:r>
            <a:r>
              <a:rPr lang="en-US" sz="2400" u="sng" dirty="0">
                <a:solidFill>
                  <a:srgbClr val="0033CC"/>
                </a:solidFill>
              </a:rPr>
              <a:t>by reference</a:t>
            </a:r>
            <a:r>
              <a:rPr lang="en-US" sz="24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50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69633-90C7-874A-8DEC-225E9081D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33" y="411163"/>
            <a:ext cx="8229600" cy="655637"/>
          </a:xfrm>
        </p:spPr>
        <p:txBody>
          <a:bodyPr/>
          <a:lstStyle/>
          <a:p>
            <a:r>
              <a:rPr lang="en-US" dirty="0"/>
              <a:t>Java Parameter Passing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47A9D9-FC8D-7644-BE35-D4843889A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5164" y="6248400"/>
            <a:ext cx="640118" cy="457200"/>
          </a:xfrm>
        </p:spPr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380A8F-826A-2742-93A1-9B4F7FEEAC1E}"/>
              </a:ext>
            </a:extLst>
          </p:cNvPr>
          <p:cNvSpPr txBox="1"/>
          <p:nvPr/>
        </p:nvSpPr>
        <p:spPr>
          <a:xfrm>
            <a:off x="91489" y="1088493"/>
            <a:ext cx="5760657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ObjectRef</a:t>
            </a:r>
            <a:endParaRPr lang="en-US" sz="10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Thing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void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func1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parm1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parm1.value = 111;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 func1: parm1.value = " + parm1.value);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void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func2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parm2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 = new Thing(222);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 func2: parm2.value = " + parm2.value);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 func2:   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 + 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.value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static void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ObjectRef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test = new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ObjectRef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test.obj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Thing(0);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 main before call to func1: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+ 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test.obj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.value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test.func1(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test.obj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 main after call to func1: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+ 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test.obj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.value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test.func2(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test.obj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 main after call to func2: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 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+ 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test.obj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.value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DD0F73-17B8-9C41-B03C-4E4BA93A0B3C}"/>
              </a:ext>
            </a:extLst>
          </p:cNvPr>
          <p:cNvSpPr txBox="1"/>
          <p:nvPr/>
        </p:nvSpPr>
        <p:spPr>
          <a:xfrm>
            <a:off x="2924901" y="1700139"/>
            <a:ext cx="1311578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8000"/>
                </a:solidFill>
              </a:rPr>
              <a:t>Pass </a:t>
            </a:r>
            <a:r>
              <a:rPr lang="en-US" sz="9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900" dirty="0">
                <a:solidFill>
                  <a:srgbClr val="008000"/>
                </a:solidFill>
              </a:rPr>
              <a:t> </a:t>
            </a:r>
            <a:r>
              <a:rPr lang="en-US" sz="900" u="sng" dirty="0">
                <a:solidFill>
                  <a:srgbClr val="008000"/>
                </a:solidFill>
              </a:rPr>
              <a:t>by value</a:t>
            </a:r>
            <a:r>
              <a:rPr lang="en-US" sz="900" dirty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37C08C-8934-C541-A6F8-24551048F5D6}"/>
              </a:ext>
            </a:extLst>
          </p:cNvPr>
          <p:cNvSpPr txBox="1"/>
          <p:nvPr/>
        </p:nvSpPr>
        <p:spPr>
          <a:xfrm>
            <a:off x="2300498" y="1967407"/>
            <a:ext cx="2266967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8000"/>
                </a:solidFill>
              </a:rPr>
              <a:t>Modify the </a:t>
            </a:r>
            <a:r>
              <a:rPr lang="en-US" sz="900" u="sng" dirty="0">
                <a:solidFill>
                  <a:srgbClr val="008000"/>
                </a:solidFill>
              </a:rPr>
              <a:t>object</a:t>
            </a:r>
            <a:r>
              <a:rPr lang="en-US" sz="900" dirty="0">
                <a:solidFill>
                  <a:srgbClr val="008000"/>
                </a:solidFill>
              </a:rPr>
              <a:t> that </a:t>
            </a:r>
            <a:r>
              <a:rPr lang="en-US" sz="9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parm1</a:t>
            </a:r>
            <a:r>
              <a:rPr lang="en-US" sz="900" dirty="0">
                <a:solidFill>
                  <a:srgbClr val="008000"/>
                </a:solidFill>
              </a:rPr>
              <a:t> references.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07A3B3-3798-5443-B39E-BC64EEDAF964}"/>
              </a:ext>
            </a:extLst>
          </p:cNvPr>
          <p:cNvSpPr txBox="1"/>
          <p:nvPr/>
        </p:nvSpPr>
        <p:spPr>
          <a:xfrm>
            <a:off x="2934115" y="2621462"/>
            <a:ext cx="1311578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33CC"/>
                </a:solidFill>
              </a:rPr>
              <a:t>Pass </a:t>
            </a:r>
            <a:r>
              <a:rPr lang="en-US" sz="9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900" dirty="0">
                <a:solidFill>
                  <a:srgbClr val="0033CC"/>
                </a:solidFill>
              </a:rPr>
              <a:t> </a:t>
            </a:r>
            <a:r>
              <a:rPr lang="en-US" sz="900" u="sng" dirty="0">
                <a:solidFill>
                  <a:srgbClr val="0033CC"/>
                </a:solidFill>
              </a:rPr>
              <a:t>by value</a:t>
            </a:r>
            <a:r>
              <a:rPr lang="en-US" sz="9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19AC1A-8343-A545-B4BF-EB8C89BB20D3}"/>
              </a:ext>
            </a:extLst>
          </p:cNvPr>
          <p:cNvSpPr txBox="1"/>
          <p:nvPr/>
        </p:nvSpPr>
        <p:spPr>
          <a:xfrm>
            <a:off x="2743220" y="2895594"/>
            <a:ext cx="2125903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33CC"/>
                </a:solidFill>
              </a:rPr>
              <a:t>Modify </a:t>
            </a:r>
            <a:r>
              <a:rPr lang="en-US" sz="900" u="sng" dirty="0">
                <a:solidFill>
                  <a:srgbClr val="0033CC"/>
                </a:solidFill>
              </a:rPr>
              <a:t>what object</a:t>
            </a:r>
            <a:r>
              <a:rPr lang="en-US" sz="900" dirty="0">
                <a:solidFill>
                  <a:srgbClr val="0033CC"/>
                </a:solidFill>
              </a:rPr>
              <a:t> </a:t>
            </a:r>
            <a:r>
              <a:rPr lang="en-US" sz="9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parm2</a:t>
            </a:r>
            <a:r>
              <a:rPr lang="en-US" sz="900" dirty="0">
                <a:solidFill>
                  <a:srgbClr val="0033CC"/>
                </a:solidFill>
              </a:rPr>
              <a:t> references.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1BD801-FD69-D656-462F-1FEAD80CEE5D}"/>
              </a:ext>
            </a:extLst>
          </p:cNvPr>
          <p:cNvSpPr txBox="1"/>
          <p:nvPr/>
        </p:nvSpPr>
        <p:spPr>
          <a:xfrm>
            <a:off x="5523234" y="1544095"/>
            <a:ext cx="3108543" cy="8617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Thing(int v) { value = v; }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int value;  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8C4321-484F-74B0-C209-8C8FD9867616}"/>
              </a:ext>
            </a:extLst>
          </p:cNvPr>
          <p:cNvSpPr txBox="1"/>
          <p:nvPr/>
        </p:nvSpPr>
        <p:spPr>
          <a:xfrm>
            <a:off x="7488447" y="1405685"/>
            <a:ext cx="1010213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Thing.java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CF4157-954D-EE8A-212E-23F62FB6F0A8}"/>
              </a:ext>
            </a:extLst>
          </p:cNvPr>
          <p:cNvSpPr txBox="1"/>
          <p:nvPr/>
        </p:nvSpPr>
        <p:spPr>
          <a:xfrm>
            <a:off x="4309600" y="949347"/>
            <a:ext cx="1359668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ObjectRef.java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4930BC-C491-0F60-4ADC-026C70A3C95C}"/>
              </a:ext>
            </a:extLst>
          </p:cNvPr>
          <p:cNvSpPr txBox="1"/>
          <p:nvPr/>
        </p:nvSpPr>
        <p:spPr>
          <a:xfrm>
            <a:off x="5394951" y="2971805"/>
            <a:ext cx="3691881" cy="1323439"/>
          </a:xfrm>
          <a:prstGeom prst="rect">
            <a:avLst/>
          </a:prstGeom>
          <a:solidFill>
            <a:srgbClr val="DEF0F3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main before call to func1: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b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func1: parm1.value = 111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func1: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111</a:t>
            </a:r>
            <a:b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func2: parm2.value = 222</a:t>
            </a:r>
          </a:p>
          <a:p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func2:   </a:t>
            </a:r>
            <a:r>
              <a:rPr lang="en-US" sz="10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  <a:endParaRPr lang="en-US" sz="1000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main after call to func2: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obj.value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111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FD69A6-168F-EEE6-D9C8-CC878B0D975D}"/>
              </a:ext>
            </a:extLst>
          </p:cNvPr>
          <p:cNvSpPr txBox="1"/>
          <p:nvPr/>
        </p:nvSpPr>
        <p:spPr>
          <a:xfrm>
            <a:off x="7806685" y="3797553"/>
            <a:ext cx="99899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Didn’t change!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F51BA-C4D5-4E0B-449F-670DE9D31CD6}"/>
              </a:ext>
            </a:extLst>
          </p:cNvPr>
          <p:cNvSpPr txBox="1"/>
          <p:nvPr/>
        </p:nvSpPr>
        <p:spPr>
          <a:xfrm>
            <a:off x="2834659" y="4228689"/>
            <a:ext cx="1755609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33CC"/>
                </a:solidFill>
              </a:rPr>
              <a:t>Create and initialize an object.</a:t>
            </a:r>
          </a:p>
        </p:txBody>
      </p:sp>
    </p:spTree>
    <p:extLst>
      <p:ext uri="{BB962C8B-B14F-4D97-AF65-F5344CB8AC3E}">
        <p14:creationId xmlns:p14="http://schemas.microsoft.com/office/powerpoint/2010/main" val="175366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7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FDDB-4555-7F46-BC35-78DA7B569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54231-16EE-A04F-B176-1FE2940FE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(and therefore Jasmin) passes all arguments </a:t>
            </a:r>
            <a:r>
              <a:rPr lang="en-US" u="sng" dirty="0"/>
              <a:t>by value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passes the </a:t>
            </a:r>
            <a:r>
              <a:rPr lang="en-US" u="sng" dirty="0"/>
              <a:t>reference</a:t>
            </a:r>
            <a:r>
              <a:rPr lang="en-US" dirty="0"/>
              <a:t>s to objects and arrays </a:t>
            </a:r>
            <a:br>
              <a:rPr lang="en-US" dirty="0"/>
            </a:br>
            <a:r>
              <a:rPr lang="en-US" u="sng" dirty="0"/>
              <a:t>by value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 (until now), we ignored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front of parameters in Pascal programs.</a:t>
            </a:r>
          </a:p>
          <a:p>
            <a:pPr lvl="1"/>
            <a:r>
              <a:rPr lang="en-US" dirty="0"/>
              <a:t>Pass all </a:t>
            </a:r>
            <a:r>
              <a:rPr lang="en-US" u="sng" dirty="0"/>
              <a:t>scalars</a:t>
            </a:r>
            <a:r>
              <a:rPr lang="en-US" dirty="0"/>
              <a:t> by value.</a:t>
            </a:r>
          </a:p>
          <a:p>
            <a:pPr lvl="1"/>
            <a:r>
              <a:rPr lang="en-US" dirty="0"/>
              <a:t>Pass </a:t>
            </a:r>
            <a:r>
              <a:rPr lang="en-US" u="sng" dirty="0"/>
              <a:t>references</a:t>
            </a:r>
            <a:r>
              <a:rPr lang="en-US" dirty="0"/>
              <a:t> to arrays and records by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2D0FD-8D66-D342-A32A-6E817869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52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58970-40BE-4B4F-87C8-DD63D6D5B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266" cy="655637"/>
          </a:xfrm>
        </p:spPr>
        <p:txBody>
          <a:bodyPr/>
          <a:lstStyle/>
          <a:p>
            <a:r>
              <a:rPr lang="en-US" dirty="0"/>
              <a:t>Java Hack to Pass Parameters by Reference?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D2243-F9E1-524F-ABD3-8057FBAC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320994" cy="3426139"/>
          </a:xfrm>
        </p:spPr>
        <p:txBody>
          <a:bodyPr/>
          <a:lstStyle/>
          <a:p>
            <a:r>
              <a:rPr lang="en-US" dirty="0"/>
              <a:t>Idea: To implement passing a scalar or reference (pointer) value by reference, we first </a:t>
            </a:r>
            <a:r>
              <a:rPr lang="en-US" u="sng" dirty="0"/>
              <a:t>wrap the value</a:t>
            </a:r>
            <a:r>
              <a:rPr lang="en-US" dirty="0"/>
              <a:t> in an object and then pass a reference to the object (by value) to the function.</a:t>
            </a:r>
          </a:p>
          <a:p>
            <a:pPr lvl="1"/>
            <a:r>
              <a:rPr lang="en-US" dirty="0"/>
              <a:t>Then the function can change the value </a:t>
            </a:r>
            <a:br>
              <a:rPr lang="en-US" dirty="0"/>
            </a:br>
            <a:r>
              <a:rPr lang="en-US" dirty="0"/>
              <a:t>that’s inside the wrapper.</a:t>
            </a:r>
          </a:p>
          <a:p>
            <a:pPr lvl="1"/>
            <a:r>
              <a:rPr lang="en-US" dirty="0"/>
              <a:t>Upon return, </a:t>
            </a:r>
            <a:r>
              <a:rPr lang="en-US" u="sng" dirty="0"/>
              <a:t>unwrap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the changed value!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44D0A-1328-A447-A1E7-66FCFAB3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A5B056-B153-FC42-BB84-DBD80F2ADAD2}"/>
              </a:ext>
            </a:extLst>
          </p:cNvPr>
          <p:cNvGrpSpPr/>
          <p:nvPr/>
        </p:nvGrpSpPr>
        <p:grpSpPr>
          <a:xfrm>
            <a:off x="4754878" y="4160512"/>
            <a:ext cx="3657560" cy="1918812"/>
            <a:chOff x="2468903" y="4434829"/>
            <a:chExt cx="3657560" cy="1918812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5D318BD7-33F5-8B4E-8379-A74874FB3339}"/>
                </a:ext>
              </a:extLst>
            </p:cNvPr>
            <p:cNvSpPr/>
            <p:nvPr/>
          </p:nvSpPr>
          <p:spPr bwMode="auto">
            <a:xfrm>
              <a:off x="2468903" y="5164933"/>
              <a:ext cx="3657560" cy="45860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Code to call the function</a:t>
              </a:r>
              <a:r>
                <a:rPr lang="en-US" dirty="0"/>
                <a:t>.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613BC71-A074-DE4D-955D-400B026338BF}"/>
                </a:ext>
              </a:extLst>
            </p:cNvPr>
            <p:cNvGrpSpPr/>
            <p:nvPr/>
          </p:nvGrpSpPr>
          <p:grpSpPr>
            <a:xfrm>
              <a:off x="2468903" y="4434829"/>
              <a:ext cx="3657560" cy="1918812"/>
              <a:chOff x="2468903" y="4434829"/>
              <a:chExt cx="3657560" cy="1918812"/>
            </a:xfrm>
          </p:grpSpPr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8B13F057-8557-5345-BBC7-468D5732FD6B}"/>
                  </a:ext>
                </a:extLst>
              </p:cNvPr>
              <p:cNvSpPr/>
              <p:nvPr/>
            </p:nvSpPr>
            <p:spPr bwMode="auto">
              <a:xfrm>
                <a:off x="2468903" y="4434829"/>
                <a:ext cx="3657560" cy="640073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Code to wrap arguments</a:t>
                </a:r>
                <a:r>
                  <a:rPr lang="en-US" dirty="0"/>
                  <a:t> that are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suppo</a:t>
                </a:r>
                <a:r>
                  <a:rPr lang="en-US" dirty="0"/>
                  <a:t>sed to be passed by reference.</a:t>
                </a: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" name="Rounded Rectangle 7">
                <a:extLst>
                  <a:ext uri="{FF2B5EF4-FFF2-40B4-BE49-F238E27FC236}">
                    <a16:creationId xmlns:a16="http://schemas.microsoft.com/office/drawing/2014/main" id="{37EE014C-E154-E944-9593-5DB80324F3F1}"/>
                  </a:ext>
                </a:extLst>
              </p:cNvPr>
              <p:cNvSpPr/>
              <p:nvPr/>
            </p:nvSpPr>
            <p:spPr bwMode="auto">
              <a:xfrm>
                <a:off x="2468903" y="5713568"/>
                <a:ext cx="3657560" cy="640073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/>
                  <a:t>Unwrap the arguments</a:t>
                </a:r>
                <a:br>
                  <a:rPr lang="en-US" dirty="0"/>
                </a:br>
                <a:r>
                  <a:rPr lang="en-US" dirty="0"/>
                  <a:t>to access the changed values.</a:t>
                </a: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644DE57-D927-EE82-4C1B-70E663FCE33E}"/>
              </a:ext>
            </a:extLst>
          </p:cNvPr>
          <p:cNvSpPr txBox="1"/>
          <p:nvPr/>
        </p:nvSpPr>
        <p:spPr>
          <a:xfrm>
            <a:off x="731562" y="5010604"/>
            <a:ext cx="3066865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endParaRPr lang="en-US" sz="1200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IWrap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 v) { value = v;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int value;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5381DE-028D-6F4E-1854-BD77DA9295E0}"/>
              </a:ext>
            </a:extLst>
          </p:cNvPr>
          <p:cNvSpPr txBox="1"/>
          <p:nvPr/>
        </p:nvSpPr>
        <p:spPr>
          <a:xfrm>
            <a:off x="2651781" y="4892024"/>
            <a:ext cx="1037400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IWrap.java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54589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45213</TotalTime>
  <Words>3243</Words>
  <Application>Microsoft Macintosh PowerPoint</Application>
  <PresentationFormat>On-screen Show (4:3)</PresentationFormat>
  <Paragraphs>554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Courier New</vt:lpstr>
      <vt:lpstr>Times New Roman</vt:lpstr>
      <vt:lpstr>Wingdings</vt:lpstr>
      <vt:lpstr>Quadrant</vt:lpstr>
      <vt:lpstr>CS 153 Concepts of Compiler Design November 5 Class Meeting</vt:lpstr>
      <vt:lpstr>Pascal Can Pass Scalars by Reference</vt:lpstr>
      <vt:lpstr>Pascal Can Pass Pointers by Reference</vt:lpstr>
      <vt:lpstr>C++ Can Pass Scalars by Reference</vt:lpstr>
      <vt:lpstr>C++ Can Pass References by Reference</vt:lpstr>
      <vt:lpstr>True or False?</vt:lpstr>
      <vt:lpstr>Java Parameter Passing</vt:lpstr>
      <vt:lpstr>Passing Parameters</vt:lpstr>
      <vt:lpstr>Java Hack to Pass Parameters by Reference?</vt:lpstr>
      <vt:lpstr>Java Pass-by-Reference Hack, cont’d</vt:lpstr>
      <vt:lpstr>The Java Pass-by-Reference Hack Fails</vt:lpstr>
      <vt:lpstr>Runtime Libraries</vt:lpstr>
      <vt:lpstr>Runtime Library Example</vt:lpstr>
      <vt:lpstr>Runtime Library Example, cont’d</vt:lpstr>
      <vt:lpstr>Runtime Library Example, cont’d</vt:lpstr>
      <vt:lpstr>Runtime Library Example, cont’d</vt:lpstr>
      <vt:lpstr>Runtime Library Example, cont’d</vt:lpstr>
      <vt:lpstr>Static Scoping</vt:lpstr>
      <vt:lpstr>Static Scoping in Java</vt:lpstr>
      <vt:lpstr>Dynamic Scoping</vt:lpstr>
      <vt:lpstr>Hypothetical Dynamic Scoping in Java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734</cp:revision>
  <cp:lastPrinted>2020-10-22T17:09:30Z</cp:lastPrinted>
  <dcterms:created xsi:type="dcterms:W3CDTF">2008-01-12T03:52:55Z</dcterms:created>
  <dcterms:modified xsi:type="dcterms:W3CDTF">2024-11-07T22:16:21Z</dcterms:modified>
</cp:coreProperties>
</file>