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56" r:id="rId2"/>
    <p:sldId id="304" r:id="rId3"/>
    <p:sldId id="305" r:id="rId4"/>
    <p:sldId id="306" r:id="rId5"/>
    <p:sldId id="307" r:id="rId6"/>
    <p:sldId id="296" r:id="rId7"/>
    <p:sldId id="297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8" r:id="rId25"/>
    <p:sldId id="300" r:id="rId26"/>
    <p:sldId id="301" r:id="rId27"/>
    <p:sldId id="302" r:id="rId28"/>
    <p:sldId id="303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8000"/>
    <a:srgbClr val="FF9300"/>
    <a:srgbClr val="CC99FF"/>
    <a:srgbClr val="945200"/>
    <a:srgbClr val="DEF0F2"/>
    <a:srgbClr val="8F0000"/>
    <a:srgbClr val="D7FFFF"/>
    <a:srgbClr val="D883FF"/>
    <a:srgbClr val="B23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86" autoAdjust="0"/>
    <p:restoredTop sz="96362" autoAdjust="0"/>
  </p:normalViewPr>
  <p:slideViewPr>
    <p:cSldViewPr>
      <p:cViewPr varScale="1">
        <p:scale>
          <a:sx n="189" d="100"/>
          <a:sy n="189" d="100"/>
        </p:scale>
        <p:origin x="21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>
      <p:cViewPr varScale="1">
        <p:scale>
          <a:sx n="135" d="100"/>
          <a:sy n="135" d="100"/>
        </p:scale>
        <p:origin x="3488" y="192"/>
      </p:cViewPr>
      <p:guideLst/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start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199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SJSU Dept. of Computer Science Fall 2013: October 29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153: Concepts of Compiler Design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8B221E4-25DC-4746-8051-F42B8E1358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45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574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Fall 2024: October 24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3540637" y="6263609"/>
            <a:ext cx="2340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153: Concepts of Compiler </a:t>
            </a:r>
            <a:r>
              <a:rPr lang="en-US" sz="1000" baseline="0" dirty="0"/>
              <a:t>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153</a:t>
            </a:r>
            <a:br>
              <a:rPr lang="en-US" sz="3200" dirty="0"/>
            </a:br>
            <a:r>
              <a:rPr lang="en-US" sz="3200" dirty="0"/>
              <a:t>Concepts of Compiler Design</a:t>
            </a:r>
            <a:br>
              <a:rPr lang="en-US" sz="3600" dirty="0"/>
            </a:br>
            <a:r>
              <a:rPr lang="en-US" sz="2400" dirty="0"/>
              <a:t>October 24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3" name="Picture 2" descr="A group of blue and yellow dots&#10;&#10;Description automatically generated">
            <a:extLst>
              <a:ext uri="{FF2B5EF4-FFF2-40B4-BE49-F238E27FC236}">
                <a16:creationId xmlns:a16="http://schemas.microsoft.com/office/drawing/2014/main" id="{5F66A672-3B87-BA83-6522-B4EA2CF2A0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40" y="4606925"/>
            <a:ext cx="1181100" cy="1016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A6E96-591E-854F-84A9-A1AC145A0FFA}" type="slidenum">
              <a:rPr lang="en-US"/>
              <a:pPr/>
              <a:t>10</a:t>
            </a:fld>
            <a:endParaRPr lang="en-US"/>
          </a:p>
        </p:txBody>
      </p:sp>
      <p:sp>
        <p:nvSpPr>
          <p:cNvPr id="638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Allocating Memory for Arrays</a:t>
            </a:r>
          </a:p>
        </p:txBody>
      </p:sp>
      <p:sp>
        <p:nvSpPr>
          <p:cNvPr id="638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89" y="1234464"/>
            <a:ext cx="4571680" cy="731838"/>
          </a:xfrm>
        </p:spPr>
        <p:txBody>
          <a:bodyPr/>
          <a:lstStyle/>
          <a:p>
            <a:r>
              <a:rPr lang="en-US" dirty="0"/>
              <a:t>Recall the code template for a Jasmin method.</a:t>
            </a:r>
          </a:p>
        </p:txBody>
      </p:sp>
      <p:pic>
        <p:nvPicPr>
          <p:cNvPr id="638981" name="Picture 5" descr="177075 fg16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650" y="1235075"/>
            <a:ext cx="4086225" cy="429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639763" y="2492375"/>
            <a:ext cx="8229601" cy="739775"/>
            <a:chOff x="639763" y="2492375"/>
            <a:chExt cx="8229601" cy="739775"/>
          </a:xfrm>
        </p:grpSpPr>
        <p:sp>
          <p:nvSpPr>
            <p:cNvPr id="638982" name="Rectangle 6"/>
            <p:cNvSpPr>
              <a:spLocks noChangeArrowheads="1"/>
            </p:cNvSpPr>
            <p:nvPr/>
          </p:nvSpPr>
          <p:spPr bwMode="auto">
            <a:xfrm>
              <a:off x="4572001" y="2492375"/>
              <a:ext cx="4297363" cy="739775"/>
            </a:xfrm>
            <a:prstGeom prst="rect">
              <a:avLst/>
            </a:prstGeom>
            <a:noFill/>
            <a:ln w="381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33CC"/>
                </a:solidFill>
              </a:endParaRPr>
            </a:p>
          </p:txBody>
        </p:sp>
        <p:sp>
          <p:nvSpPr>
            <p:cNvPr id="638983" name="Text Box 7"/>
            <p:cNvSpPr txBox="1">
              <a:spLocks noChangeArrowheads="1"/>
            </p:cNvSpPr>
            <p:nvPr/>
          </p:nvSpPr>
          <p:spPr bwMode="auto">
            <a:xfrm>
              <a:off x="639763" y="2689225"/>
              <a:ext cx="2951163" cy="338554"/>
            </a:xfrm>
            <a:prstGeom prst="rect">
              <a:avLst/>
            </a:prstGeom>
            <a:solidFill>
              <a:srgbClr val="FFFFC2"/>
            </a:solidFill>
            <a:ln w="38100">
              <a:solidFill>
                <a:srgbClr val="0033CC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>
                  <a:solidFill>
                    <a:srgbClr val="0033CC"/>
                  </a:solidFill>
                </a:rPr>
                <a:t>Code to allocate </a:t>
              </a:r>
              <a:r>
                <a:rPr lang="en-US" b="1">
                  <a:solidFill>
                    <a:srgbClr val="0033CC"/>
                  </a:solidFill>
                </a:rPr>
                <a:t>arrays</a:t>
              </a:r>
              <a:r>
                <a:rPr lang="en-US">
                  <a:solidFill>
                    <a:srgbClr val="0033CC"/>
                  </a:solidFill>
                </a:rPr>
                <a:t> here!</a:t>
              </a:r>
            </a:p>
          </p:txBody>
        </p:sp>
        <p:cxnSp>
          <p:nvCxnSpPr>
            <p:cNvPr id="638984" name="AutoShape 8"/>
            <p:cNvCxnSpPr>
              <a:cxnSpLocks noChangeShapeType="1"/>
            </p:cNvCxnSpPr>
            <p:nvPr/>
          </p:nvCxnSpPr>
          <p:spPr bwMode="auto">
            <a:xfrm>
              <a:off x="3565526" y="2881313"/>
              <a:ext cx="1006475" cy="0"/>
            </a:xfrm>
            <a:prstGeom prst="straightConnector1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38986" name="Rectangle 10"/>
          <p:cNvSpPr>
            <a:spLocks noChangeArrowheads="1"/>
          </p:cNvSpPr>
          <p:nvPr/>
        </p:nvSpPr>
        <p:spPr bwMode="auto">
          <a:xfrm>
            <a:off x="274638" y="3154682"/>
            <a:ext cx="4206875" cy="292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400" dirty="0"/>
              <a:t>Pascal </a:t>
            </a:r>
            <a:r>
              <a:rPr lang="en-US" sz="2400" u="sng" dirty="0"/>
              <a:t>automatically allocates</a:t>
            </a:r>
            <a:r>
              <a:rPr lang="en-US" sz="2400" dirty="0">
                <a:solidFill>
                  <a:srgbClr val="B23C00"/>
                </a:solidFill>
              </a:rPr>
              <a:t> </a:t>
            </a:r>
            <a:r>
              <a:rPr lang="en-US" sz="2400" dirty="0"/>
              <a:t>memory for arrays declared in the main program or locally in a procedure or function.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2000" dirty="0"/>
              <a:t>This is separate from </a:t>
            </a:r>
            <a:r>
              <a:rPr lang="en-US" sz="2000" u="sng" dirty="0"/>
              <a:t>dynamically allocated</a:t>
            </a:r>
            <a:r>
              <a:rPr lang="en-US" sz="2000" dirty="0">
                <a:solidFill>
                  <a:srgbClr val="B23C00"/>
                </a:solidFill>
              </a:rPr>
              <a:t> </a:t>
            </a:r>
            <a:r>
              <a:rPr lang="en-US" sz="2000" dirty="0"/>
              <a:t>data </a:t>
            </a:r>
            <a:br>
              <a:rPr lang="en-US" sz="2000" dirty="0"/>
            </a:br>
            <a:r>
              <a:rPr lang="en-US" sz="2000" dirty="0"/>
              <a:t>using pointers and 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new</a:t>
            </a:r>
            <a:r>
              <a:rPr lang="en-US" sz="2000" dirty="0"/>
              <a:t>.</a:t>
            </a:r>
          </a:p>
        </p:txBody>
      </p:sp>
      <p:sp>
        <p:nvSpPr>
          <p:cNvPr id="638988" name="Text Box 12"/>
          <p:cNvSpPr txBox="1">
            <a:spLocks noChangeArrowheads="1"/>
          </p:cNvSpPr>
          <p:nvPr/>
        </p:nvSpPr>
        <p:spPr bwMode="auto">
          <a:xfrm>
            <a:off x="4693189" y="5653088"/>
            <a:ext cx="4176444" cy="584776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Therefore, our generated Jasmin code must</a:t>
            </a:r>
          </a:p>
          <a:p>
            <a:r>
              <a:rPr lang="en-US" dirty="0">
                <a:solidFill>
                  <a:srgbClr val="0033CC"/>
                </a:solidFill>
              </a:rPr>
              <a:t>implement this automatic runtime behavior.</a:t>
            </a:r>
          </a:p>
        </p:txBody>
      </p:sp>
    </p:spTree>
    <p:extLst>
      <p:ext uri="{BB962C8B-B14F-4D97-AF65-F5344CB8AC3E}">
        <p14:creationId xmlns:p14="http://schemas.microsoft.com/office/powerpoint/2010/main" val="60136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38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38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8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8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898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2A3E-C08E-7A43-8BC2-5DFB07F92F93}" type="slidenum">
              <a:rPr lang="en-US"/>
              <a:pPr/>
              <a:t>11</a:t>
            </a:fld>
            <a:endParaRPr lang="en-US"/>
          </a:p>
        </p:txBody>
      </p:sp>
      <p:sp>
        <p:nvSpPr>
          <p:cNvPr id="637958" name="Rectangle 6"/>
          <p:cNvSpPr>
            <a:spLocks noChangeArrowheads="1"/>
          </p:cNvSpPr>
          <p:nvPr/>
        </p:nvSpPr>
        <p:spPr bwMode="auto">
          <a:xfrm>
            <a:off x="822325" y="3246438"/>
            <a:ext cx="2286000" cy="7318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Allocate Memory for Scalar Arrays</a:t>
            </a:r>
          </a:p>
        </p:txBody>
      </p:sp>
      <p:sp>
        <p:nvSpPr>
          <p:cNvPr id="637956" name="Text Box 4"/>
          <p:cNvSpPr txBox="1">
            <a:spLocks noChangeArrowheads="1"/>
          </p:cNvSpPr>
          <p:nvPr/>
        </p:nvSpPr>
        <p:spPr bwMode="auto">
          <a:xfrm>
            <a:off x="365125" y="1306513"/>
            <a:ext cx="5289550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PROGRAM </a:t>
            </a:r>
            <a:r>
              <a:rPr lang="en-US" sz="1400" b="1" dirty="0" err="1">
                <a:latin typeface="Courier New" charset="0"/>
              </a:rPr>
              <a:t>ArrayTest</a:t>
            </a:r>
            <a:r>
              <a:rPr lang="en-US" sz="1400" b="1" dirty="0">
                <a:latin typeface="Courier New" charset="0"/>
              </a:rPr>
              <a:t>;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TYPE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vector = ARRAY[0..9] OF integer;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matrix = ARRAY[0..4, 0..4] OF integer;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cube   = ARRAY[0..1, 0..2, 0..3] OF integer;</a:t>
            </a:r>
          </a:p>
          <a:p>
            <a:endParaRPr lang="en-US" sz="1400" b="1" dirty="0">
              <a:solidFill>
                <a:srgbClr val="008000"/>
              </a:solidFill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VAR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, j, k, n : integer;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a1         : vector;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a2         : matrix;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a3         : cube;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BEGIN</a:t>
            </a:r>
          </a:p>
          <a:p>
            <a:r>
              <a:rPr lang="en-US" sz="1400" b="1" dirty="0">
                <a:latin typeface="Courier New" charset="0"/>
              </a:rPr>
              <a:t>    ...</a:t>
            </a:r>
          </a:p>
          <a:p>
            <a:r>
              <a:rPr lang="en-US" sz="1400" b="1" dirty="0">
                <a:latin typeface="Courier New" charset="0"/>
              </a:rPr>
              <a:t>END.</a:t>
            </a:r>
          </a:p>
        </p:txBody>
      </p:sp>
      <p:sp>
        <p:nvSpPr>
          <p:cNvPr id="637957" name="Text Box 5"/>
          <p:cNvSpPr txBox="1">
            <a:spLocks noChangeArrowheads="1"/>
          </p:cNvSpPr>
          <p:nvPr/>
        </p:nvSpPr>
        <p:spPr bwMode="auto">
          <a:xfrm>
            <a:off x="4297363" y="2971800"/>
            <a:ext cx="3821112" cy="3070225"/>
          </a:xfrm>
          <a:prstGeom prst="rect">
            <a:avLst/>
          </a:prstGeom>
          <a:solidFill>
            <a:srgbClr val="EAEAEA"/>
          </a:solidFill>
          <a:ln w="9525">
            <a:solidFill>
              <a:srgbClr val="BFBFB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bipush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	10</a:t>
            </a:r>
          </a:p>
          <a:p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newarray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	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int</a:t>
            </a:r>
            <a:endParaRPr lang="en-US" sz="1400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putstatic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	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arraytest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/a1 [I</a:t>
            </a:r>
          </a:p>
          <a:p>
            <a:endParaRPr lang="en-US" sz="1400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iconst_5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iconst_5</a:t>
            </a:r>
          </a:p>
          <a:p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multianewarray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	[[I 2</a:t>
            </a:r>
          </a:p>
          <a:p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putstatic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	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arraytest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/a2 [[I</a:t>
            </a:r>
          </a:p>
          <a:p>
            <a:endParaRPr lang="en-US" sz="1400" b="1" dirty="0">
              <a:solidFill>
                <a:schemeClr val="folHlink"/>
              </a:solidFill>
              <a:latin typeface="Courier New" charset="0"/>
            </a:endParaRPr>
          </a:p>
          <a:p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iconst_2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iconst_3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iconst_4</a:t>
            </a:r>
          </a:p>
          <a:p>
            <a:r>
              <a:rPr lang="en-US" sz="1400" b="1" dirty="0" err="1">
                <a:solidFill>
                  <a:srgbClr val="008000"/>
                </a:solidFill>
                <a:latin typeface="Courier New" charset="0"/>
              </a:rPr>
              <a:t>multianewarray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	[[[I 3</a:t>
            </a:r>
          </a:p>
          <a:p>
            <a:r>
              <a:rPr lang="en-US" sz="1400" b="1" dirty="0" err="1">
                <a:solidFill>
                  <a:srgbClr val="008000"/>
                </a:solidFill>
                <a:latin typeface="Courier New" charset="0"/>
              </a:rPr>
              <a:t>putstatic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charset="0"/>
              </a:rPr>
              <a:t>arraytest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/a3 [[[I</a:t>
            </a:r>
          </a:p>
        </p:txBody>
      </p:sp>
    </p:spTree>
    <p:extLst>
      <p:ext uri="{BB962C8B-B14F-4D97-AF65-F5344CB8AC3E}">
        <p14:creationId xmlns:p14="http://schemas.microsoft.com/office/powerpoint/2010/main" val="4270772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7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79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379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379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379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379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379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3795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3795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3795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3795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3795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89041"/>
            <a:ext cx="1905000" cy="457200"/>
          </a:xfrm>
        </p:spPr>
        <p:txBody>
          <a:bodyPr/>
          <a:lstStyle/>
          <a:p>
            <a:fld id="{57157A54-8CF3-804F-9030-D9AE6A869F50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658434" name="Text Box 2"/>
          <p:cNvSpPr txBox="1">
            <a:spLocks noChangeArrowheads="1"/>
          </p:cNvSpPr>
          <p:nvPr/>
        </p:nvSpPr>
        <p:spPr bwMode="auto">
          <a:xfrm>
            <a:off x="7516813" y="2479675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/>
              <a:t>7</a:t>
            </a:r>
          </a:p>
        </p:txBody>
      </p:sp>
      <p:sp>
        <p:nvSpPr>
          <p:cNvPr id="658435" name="Rectangle 3"/>
          <p:cNvSpPr>
            <a:spLocks noChangeArrowheads="1"/>
          </p:cNvSpPr>
          <p:nvPr/>
        </p:nvSpPr>
        <p:spPr bwMode="auto">
          <a:xfrm>
            <a:off x="596900" y="4260850"/>
            <a:ext cx="1579563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DDDDDD"/>
              </a:solidFill>
            </a:endParaRPr>
          </a:p>
        </p:txBody>
      </p:sp>
      <p:sp>
        <p:nvSpPr>
          <p:cNvPr id="658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Access an Array Element of a 2-D Array</a:t>
            </a:r>
          </a:p>
        </p:txBody>
      </p:sp>
      <p:sp>
        <p:nvSpPr>
          <p:cNvPr id="658437" name="Text Box 5"/>
          <p:cNvSpPr txBox="1">
            <a:spLocks noChangeArrowheads="1"/>
          </p:cNvSpPr>
          <p:nvPr/>
        </p:nvSpPr>
        <p:spPr bwMode="auto">
          <a:xfrm>
            <a:off x="365125" y="1235075"/>
            <a:ext cx="3191899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PROGRAM </a:t>
            </a:r>
            <a:r>
              <a:rPr lang="en-US" sz="1400" b="1" dirty="0" err="1">
                <a:latin typeface="Courier New" charset="0"/>
              </a:rPr>
              <a:t>ArrayTest</a:t>
            </a:r>
            <a:r>
              <a:rPr lang="en-US" sz="1400" b="1" dirty="0">
                <a:latin typeface="Courier New" charset="0"/>
              </a:rPr>
              <a:t>;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TYPE</a:t>
            </a:r>
          </a:p>
          <a:p>
            <a:r>
              <a:rPr lang="en-US" sz="1400" b="1" dirty="0">
                <a:latin typeface="Courier New" charset="0"/>
              </a:rPr>
              <a:t>  matrix = ARRAY[0..2, 0..3]</a:t>
            </a:r>
            <a:br>
              <a:rPr lang="en-US" sz="1400" b="1" dirty="0">
                <a:latin typeface="Courier New" charset="0"/>
              </a:rPr>
            </a:br>
            <a:r>
              <a:rPr lang="en-US" sz="1400" b="1" dirty="0">
                <a:latin typeface="Courier New" charset="0"/>
              </a:rPr>
              <a:t>             OF integer;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VAR</a:t>
            </a:r>
          </a:p>
          <a:p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, j, k : integer;</a:t>
            </a:r>
          </a:p>
          <a:p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>
                <a:solidFill>
                  <a:srgbClr val="C00000"/>
                </a:solidFill>
                <a:latin typeface="Courier New" charset="0"/>
              </a:rPr>
              <a:t>a2      : matrix;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BEGIN</a:t>
            </a:r>
          </a:p>
          <a:p>
            <a:r>
              <a:rPr lang="en-US" sz="1400" b="1" dirty="0">
                <a:latin typeface="Courier New" charset="0"/>
              </a:rPr>
              <a:t>  ...</a:t>
            </a:r>
          </a:p>
          <a:p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 := 1;</a:t>
            </a:r>
          </a:p>
          <a:p>
            <a:r>
              <a:rPr lang="en-US" sz="1400" b="1" dirty="0">
                <a:latin typeface="Courier New" charset="0"/>
              </a:rPr>
              <a:t>  j := 2;</a:t>
            </a:r>
            <a:endParaRPr lang="pl-PL" sz="1400" b="1" dirty="0">
              <a:latin typeface="Courier New" charset="0"/>
            </a:endParaRPr>
          </a:p>
          <a:p>
            <a:r>
              <a:rPr lang="pl-PL" sz="1400" b="1" dirty="0">
                <a:latin typeface="Courier New" charset="0"/>
              </a:rPr>
              <a:t>  k := </a:t>
            </a:r>
            <a:r>
              <a:rPr lang="pl-PL" sz="1400" b="1" dirty="0">
                <a:solidFill>
                  <a:srgbClr val="C00000"/>
                </a:solidFill>
                <a:latin typeface="Courier New" charset="0"/>
              </a:rPr>
              <a:t>a2</a:t>
            </a:r>
            <a:r>
              <a:rPr lang="pl-PL" sz="1400" b="1" dirty="0">
                <a:latin typeface="Courier New" charset="0"/>
              </a:rPr>
              <a:t>[i, j];</a:t>
            </a:r>
          </a:p>
          <a:p>
            <a:r>
              <a:rPr lang="en-US" sz="1400" b="1" dirty="0">
                <a:latin typeface="Courier New" charset="0"/>
              </a:rPr>
              <a:t>  ...</a:t>
            </a:r>
          </a:p>
          <a:p>
            <a:r>
              <a:rPr lang="en-US" sz="1400" b="1" dirty="0">
                <a:latin typeface="Courier New" charset="0"/>
              </a:rPr>
              <a:t>END.</a:t>
            </a:r>
          </a:p>
        </p:txBody>
      </p:sp>
      <p:graphicFrame>
        <p:nvGraphicFramePr>
          <p:cNvPr id="658438" name="Group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6234368"/>
              </p:ext>
            </p:extLst>
          </p:nvPr>
        </p:nvGraphicFramePr>
        <p:xfrm>
          <a:off x="820981" y="4989949"/>
          <a:ext cx="1920875" cy="1188720"/>
        </p:xfrm>
        <a:graphic>
          <a:graphicData uri="http://schemas.openxmlformats.org/drawingml/2006/table">
            <a:tbl>
              <a:tblPr/>
              <a:tblGrid>
                <a:gridCol w="479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51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B23C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58460" name="Group 28"/>
          <p:cNvGraphicFramePr>
            <a:graphicFrameLocks noGrp="1"/>
          </p:cNvGraphicFramePr>
          <p:nvPr/>
        </p:nvGraphicFramePr>
        <p:xfrm>
          <a:off x="6402388" y="1900238"/>
          <a:ext cx="1919287" cy="396240"/>
        </p:xfrm>
        <a:graphic>
          <a:graphicData uri="http://schemas.openxmlformats.org/drawingml/2006/table">
            <a:tbl>
              <a:tblPr/>
              <a:tblGrid>
                <a:gridCol w="479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1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58472" name="Group 40"/>
          <p:cNvGraphicFramePr>
            <a:graphicFrameLocks noGrp="1"/>
          </p:cNvGraphicFramePr>
          <p:nvPr/>
        </p:nvGraphicFramePr>
        <p:xfrm>
          <a:off x="6402388" y="2478088"/>
          <a:ext cx="1919287" cy="396240"/>
        </p:xfrm>
        <a:graphic>
          <a:graphicData uri="http://schemas.openxmlformats.org/drawingml/2006/table">
            <a:tbl>
              <a:tblPr/>
              <a:tblGrid>
                <a:gridCol w="479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1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58484" name="Group 52"/>
          <p:cNvGraphicFramePr>
            <a:graphicFrameLocks noGrp="1"/>
          </p:cNvGraphicFramePr>
          <p:nvPr/>
        </p:nvGraphicFramePr>
        <p:xfrm>
          <a:off x="6402388" y="3027363"/>
          <a:ext cx="1919287" cy="396240"/>
        </p:xfrm>
        <a:graphic>
          <a:graphicData uri="http://schemas.openxmlformats.org/drawingml/2006/table">
            <a:tbl>
              <a:tblPr/>
              <a:tblGrid>
                <a:gridCol w="479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1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58496" name="Rectangle 64"/>
          <p:cNvSpPr>
            <a:spLocks noChangeArrowheads="1"/>
          </p:cNvSpPr>
          <p:nvPr/>
        </p:nvSpPr>
        <p:spPr bwMode="auto">
          <a:xfrm>
            <a:off x="5029200" y="2122488"/>
            <a:ext cx="457200" cy="365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8497" name="Rectangle 65"/>
          <p:cNvSpPr>
            <a:spLocks noChangeArrowheads="1"/>
          </p:cNvSpPr>
          <p:nvPr/>
        </p:nvSpPr>
        <p:spPr bwMode="auto">
          <a:xfrm>
            <a:off x="5029200" y="2487613"/>
            <a:ext cx="457200" cy="365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8498" name="Rectangle 66"/>
          <p:cNvSpPr>
            <a:spLocks noChangeArrowheads="1"/>
          </p:cNvSpPr>
          <p:nvPr/>
        </p:nvSpPr>
        <p:spPr bwMode="auto">
          <a:xfrm>
            <a:off x="5029200" y="2854325"/>
            <a:ext cx="457200" cy="365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8499" name="Oval 67"/>
          <p:cNvSpPr>
            <a:spLocks noChangeArrowheads="1"/>
          </p:cNvSpPr>
          <p:nvPr/>
        </p:nvSpPr>
        <p:spPr bwMode="auto">
          <a:xfrm>
            <a:off x="5211763" y="2239963"/>
            <a:ext cx="92075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8500" name="Oval 68"/>
          <p:cNvSpPr>
            <a:spLocks noChangeArrowheads="1"/>
          </p:cNvSpPr>
          <p:nvPr/>
        </p:nvSpPr>
        <p:spPr bwMode="auto">
          <a:xfrm>
            <a:off x="5211763" y="2987675"/>
            <a:ext cx="92075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58501" name="Group 69"/>
          <p:cNvGrpSpPr>
            <a:grpSpLocks/>
          </p:cNvGrpSpPr>
          <p:nvPr/>
        </p:nvGrpSpPr>
        <p:grpSpPr bwMode="auto">
          <a:xfrm>
            <a:off x="5211763" y="2609850"/>
            <a:ext cx="1189037" cy="92075"/>
            <a:chOff x="3283" y="1644"/>
            <a:chExt cx="749" cy="58"/>
          </a:xfrm>
        </p:grpSpPr>
        <p:sp>
          <p:nvSpPr>
            <p:cNvPr id="658502" name="Oval 70"/>
            <p:cNvSpPr>
              <a:spLocks noChangeArrowheads="1"/>
            </p:cNvSpPr>
            <p:nvPr/>
          </p:nvSpPr>
          <p:spPr bwMode="auto">
            <a:xfrm>
              <a:off x="3283" y="1644"/>
              <a:ext cx="58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658503" name="AutoShape 71"/>
            <p:cNvCxnSpPr>
              <a:cxnSpLocks noChangeShapeType="1"/>
              <a:stCxn id="658502" idx="6"/>
              <a:endCxn id="658504" idx="2"/>
            </p:cNvCxnSpPr>
            <p:nvPr/>
          </p:nvCxnSpPr>
          <p:spPr bwMode="auto">
            <a:xfrm flipV="1">
              <a:off x="3341" y="1672"/>
              <a:ext cx="691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58504" name="Oval 72"/>
          <p:cNvSpPr>
            <a:spLocks noChangeArrowheads="1"/>
          </p:cNvSpPr>
          <p:nvPr/>
        </p:nvSpPr>
        <p:spPr bwMode="auto">
          <a:xfrm>
            <a:off x="6400800" y="2608263"/>
            <a:ext cx="92075" cy="9207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8505" name="Oval 73"/>
          <p:cNvSpPr>
            <a:spLocks noChangeArrowheads="1"/>
          </p:cNvSpPr>
          <p:nvPr/>
        </p:nvSpPr>
        <p:spPr bwMode="auto">
          <a:xfrm>
            <a:off x="6405563" y="2055813"/>
            <a:ext cx="92075" cy="9207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8506" name="Oval 74"/>
          <p:cNvSpPr>
            <a:spLocks noChangeArrowheads="1"/>
          </p:cNvSpPr>
          <p:nvPr/>
        </p:nvSpPr>
        <p:spPr bwMode="auto">
          <a:xfrm>
            <a:off x="6405563" y="3165475"/>
            <a:ext cx="92075" cy="9207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58507" name="AutoShape 75"/>
          <p:cNvCxnSpPr>
            <a:cxnSpLocks noChangeShapeType="1"/>
            <a:stCxn id="658499" idx="6"/>
            <a:endCxn id="658505" idx="2"/>
          </p:cNvCxnSpPr>
          <p:nvPr/>
        </p:nvCxnSpPr>
        <p:spPr bwMode="auto">
          <a:xfrm flipV="1">
            <a:off x="5303838" y="2101850"/>
            <a:ext cx="1101725" cy="1841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58508" name="AutoShape 76"/>
          <p:cNvCxnSpPr>
            <a:cxnSpLocks noChangeShapeType="1"/>
            <a:stCxn id="658500" idx="6"/>
            <a:endCxn id="658506" idx="2"/>
          </p:cNvCxnSpPr>
          <p:nvPr/>
        </p:nvCxnSpPr>
        <p:spPr bwMode="auto">
          <a:xfrm>
            <a:off x="5303838" y="3033713"/>
            <a:ext cx="1101725" cy="1778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58509" name="Text Box 77"/>
          <p:cNvSpPr txBox="1">
            <a:spLocks noChangeArrowheads="1"/>
          </p:cNvSpPr>
          <p:nvPr/>
        </p:nvSpPr>
        <p:spPr bwMode="auto">
          <a:xfrm>
            <a:off x="4900613" y="4160838"/>
            <a:ext cx="3484562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336600"/>
                </a:solidFill>
                <a:latin typeface="Courier New" charset="0"/>
              </a:rPr>
              <a:t>getstatic</a:t>
            </a:r>
            <a:r>
              <a:rPr lang="en-US" b="1" dirty="0">
                <a:solidFill>
                  <a:srgbClr val="336600"/>
                </a:solidFill>
                <a:latin typeface="Courier New" charset="0"/>
              </a:rPr>
              <a:t>  </a:t>
            </a:r>
            <a:r>
              <a:rPr lang="en-US" b="1" dirty="0" err="1">
                <a:solidFill>
                  <a:srgbClr val="336600"/>
                </a:solidFill>
                <a:latin typeface="Courier New" charset="0"/>
              </a:rPr>
              <a:t>arraytest</a:t>
            </a:r>
            <a:r>
              <a:rPr lang="en-US" b="1" dirty="0">
                <a:solidFill>
                  <a:srgbClr val="336600"/>
                </a:solidFill>
                <a:latin typeface="Courier New" charset="0"/>
              </a:rPr>
              <a:t>/a2 [[I</a:t>
            </a:r>
          </a:p>
          <a:p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getstatic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arraytest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/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I</a:t>
            </a:r>
          </a:p>
          <a:p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aaload</a:t>
            </a:r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b="1" dirty="0" err="1">
                <a:solidFill>
                  <a:srgbClr val="CC3300"/>
                </a:solidFill>
                <a:latin typeface="Courier New" charset="0"/>
              </a:rPr>
              <a:t>getstatic</a:t>
            </a:r>
            <a:r>
              <a:rPr lang="en-US" b="1" dirty="0">
                <a:solidFill>
                  <a:srgbClr val="CC3300"/>
                </a:solidFill>
                <a:latin typeface="Courier New" charset="0"/>
              </a:rPr>
              <a:t>  </a:t>
            </a:r>
            <a:r>
              <a:rPr lang="en-US" b="1" dirty="0" err="1">
                <a:solidFill>
                  <a:srgbClr val="CC3300"/>
                </a:solidFill>
                <a:latin typeface="Courier New" charset="0"/>
              </a:rPr>
              <a:t>arraytest</a:t>
            </a:r>
            <a:r>
              <a:rPr lang="en-US" b="1" dirty="0">
                <a:solidFill>
                  <a:srgbClr val="CC3300"/>
                </a:solidFill>
                <a:latin typeface="Courier New" charset="0"/>
              </a:rPr>
              <a:t>/j I</a:t>
            </a:r>
          </a:p>
          <a:p>
            <a:r>
              <a:rPr lang="en-US" b="1" dirty="0" err="1">
                <a:solidFill>
                  <a:srgbClr val="CC3300"/>
                </a:solidFill>
                <a:latin typeface="Courier New" charset="0"/>
              </a:rPr>
              <a:t>iaload</a:t>
            </a:r>
            <a:endParaRPr lang="en-US" b="1" dirty="0">
              <a:solidFill>
                <a:srgbClr val="CC3300"/>
              </a:solidFill>
              <a:latin typeface="Courier New" charset="0"/>
            </a:endParaRPr>
          </a:p>
          <a:p>
            <a:r>
              <a:rPr lang="en-US" b="1" dirty="0" err="1">
                <a:latin typeface="Courier New" charset="0"/>
              </a:rPr>
              <a:t>putstatic</a:t>
            </a:r>
            <a:r>
              <a:rPr lang="en-US" b="1" dirty="0">
                <a:latin typeface="Courier New" charset="0"/>
              </a:rPr>
              <a:t>  </a:t>
            </a:r>
            <a:r>
              <a:rPr lang="en-US" b="1" dirty="0" err="1">
                <a:latin typeface="Courier New" charset="0"/>
              </a:rPr>
              <a:t>arraytest</a:t>
            </a:r>
            <a:r>
              <a:rPr lang="en-US" b="1" dirty="0">
                <a:latin typeface="Courier New" charset="0"/>
              </a:rPr>
              <a:t>/k I</a:t>
            </a:r>
          </a:p>
        </p:txBody>
      </p:sp>
      <p:sp>
        <p:nvSpPr>
          <p:cNvPr id="658510" name="Text Box 78"/>
          <p:cNvSpPr txBox="1">
            <a:spLocks noChangeArrowheads="1"/>
          </p:cNvSpPr>
          <p:nvPr/>
        </p:nvSpPr>
        <p:spPr bwMode="auto">
          <a:xfrm>
            <a:off x="4754563" y="2149475"/>
            <a:ext cx="2682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i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658511" name="Text Box 79"/>
          <p:cNvSpPr txBox="1">
            <a:spLocks noChangeArrowheads="1"/>
          </p:cNvSpPr>
          <p:nvPr/>
        </p:nvSpPr>
        <p:spPr bwMode="auto">
          <a:xfrm>
            <a:off x="4754563" y="2514600"/>
            <a:ext cx="2682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i="1">
                <a:solidFill>
                  <a:srgbClr val="0033CC"/>
                </a:solidFill>
              </a:rPr>
              <a:t>1</a:t>
            </a:r>
          </a:p>
        </p:txBody>
      </p:sp>
      <p:sp>
        <p:nvSpPr>
          <p:cNvPr id="658512" name="Text Box 80"/>
          <p:cNvSpPr txBox="1">
            <a:spLocks noChangeArrowheads="1"/>
          </p:cNvSpPr>
          <p:nvPr/>
        </p:nvSpPr>
        <p:spPr bwMode="auto">
          <a:xfrm>
            <a:off x="4754563" y="2879725"/>
            <a:ext cx="2682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i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658513" name="Text Box 81"/>
          <p:cNvSpPr txBox="1">
            <a:spLocks noChangeArrowheads="1"/>
          </p:cNvSpPr>
          <p:nvPr/>
        </p:nvSpPr>
        <p:spPr bwMode="auto">
          <a:xfrm>
            <a:off x="6508750" y="1608138"/>
            <a:ext cx="2682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i="1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658514" name="Text Box 82"/>
          <p:cNvSpPr txBox="1">
            <a:spLocks noChangeArrowheads="1"/>
          </p:cNvSpPr>
          <p:nvPr/>
        </p:nvSpPr>
        <p:spPr bwMode="auto">
          <a:xfrm>
            <a:off x="6986588" y="1608138"/>
            <a:ext cx="2682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i="1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658515" name="Text Box 83"/>
          <p:cNvSpPr txBox="1">
            <a:spLocks noChangeArrowheads="1"/>
          </p:cNvSpPr>
          <p:nvPr/>
        </p:nvSpPr>
        <p:spPr bwMode="auto">
          <a:xfrm>
            <a:off x="7488238" y="1608138"/>
            <a:ext cx="2682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i="1">
                <a:solidFill>
                  <a:schemeClr val="folHlink"/>
                </a:solidFill>
              </a:rPr>
              <a:t>2</a:t>
            </a:r>
          </a:p>
        </p:txBody>
      </p:sp>
      <p:sp>
        <p:nvSpPr>
          <p:cNvPr id="658516" name="Text Box 84"/>
          <p:cNvSpPr txBox="1">
            <a:spLocks noChangeArrowheads="1"/>
          </p:cNvSpPr>
          <p:nvPr/>
        </p:nvSpPr>
        <p:spPr bwMode="auto">
          <a:xfrm>
            <a:off x="7954963" y="1608138"/>
            <a:ext cx="2682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i="1">
                <a:solidFill>
                  <a:schemeClr val="folHlink"/>
                </a:solidFill>
              </a:rPr>
              <a:t>3</a:t>
            </a:r>
          </a:p>
        </p:txBody>
      </p:sp>
      <p:sp>
        <p:nvSpPr>
          <p:cNvPr id="658517" name="Rectangle 85"/>
          <p:cNvSpPr>
            <a:spLocks noChangeArrowheads="1"/>
          </p:cNvSpPr>
          <p:nvPr/>
        </p:nvSpPr>
        <p:spPr bwMode="auto">
          <a:xfrm>
            <a:off x="5029200" y="2482850"/>
            <a:ext cx="457200" cy="365125"/>
          </a:xfrm>
          <a:prstGeom prst="rect">
            <a:avLst/>
          </a:prstGeom>
          <a:noFill/>
          <a:ln w="38100">
            <a:solidFill>
              <a:srgbClr val="00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</a:endParaRPr>
          </a:p>
        </p:txBody>
      </p:sp>
      <p:grpSp>
        <p:nvGrpSpPr>
          <p:cNvPr id="658518" name="Group 86"/>
          <p:cNvGrpSpPr>
            <a:grpSpLocks/>
          </p:cNvGrpSpPr>
          <p:nvPr/>
        </p:nvGrpSpPr>
        <p:grpSpPr bwMode="auto">
          <a:xfrm>
            <a:off x="5211763" y="2608263"/>
            <a:ext cx="1189037" cy="92075"/>
            <a:chOff x="3283" y="1644"/>
            <a:chExt cx="749" cy="58"/>
          </a:xfrm>
        </p:grpSpPr>
        <p:sp>
          <p:nvSpPr>
            <p:cNvPr id="658519" name="Oval 87"/>
            <p:cNvSpPr>
              <a:spLocks noChangeArrowheads="1"/>
            </p:cNvSpPr>
            <p:nvPr/>
          </p:nvSpPr>
          <p:spPr bwMode="auto">
            <a:xfrm>
              <a:off x="3283" y="1644"/>
              <a:ext cx="58" cy="58"/>
            </a:xfrm>
            <a:prstGeom prst="ellipse">
              <a:avLst/>
            </a:prstGeom>
            <a:solidFill>
              <a:srgbClr val="0033CC"/>
            </a:solidFill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658520" name="AutoShape 88"/>
            <p:cNvCxnSpPr>
              <a:cxnSpLocks noChangeShapeType="1"/>
              <a:stCxn id="658519" idx="6"/>
            </p:cNvCxnSpPr>
            <p:nvPr/>
          </p:nvCxnSpPr>
          <p:spPr bwMode="auto">
            <a:xfrm flipV="1">
              <a:off x="3341" y="1672"/>
              <a:ext cx="691" cy="1"/>
            </a:xfrm>
            <a:prstGeom prst="straightConnector1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58521" name="Rectangle 89"/>
          <p:cNvSpPr>
            <a:spLocks noChangeArrowheads="1"/>
          </p:cNvSpPr>
          <p:nvPr/>
        </p:nvSpPr>
        <p:spPr bwMode="auto">
          <a:xfrm>
            <a:off x="6397625" y="2466975"/>
            <a:ext cx="1931988" cy="400050"/>
          </a:xfrm>
          <a:prstGeom prst="rect">
            <a:avLst/>
          </a:prstGeom>
          <a:noFill/>
          <a:ln w="38100">
            <a:solidFill>
              <a:srgbClr val="00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</a:endParaRPr>
          </a:p>
        </p:txBody>
      </p:sp>
      <p:sp>
        <p:nvSpPr>
          <p:cNvPr id="658522" name="Text Box 90"/>
          <p:cNvSpPr txBox="1">
            <a:spLocks noChangeArrowheads="1"/>
          </p:cNvSpPr>
          <p:nvPr/>
        </p:nvSpPr>
        <p:spPr bwMode="auto">
          <a:xfrm>
            <a:off x="5121275" y="3429000"/>
            <a:ext cx="273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B23C00"/>
                </a:solidFill>
              </a:rPr>
              <a:t>7</a:t>
            </a:r>
          </a:p>
        </p:txBody>
      </p:sp>
      <p:grpSp>
        <p:nvGrpSpPr>
          <p:cNvPr id="658523" name="Group 91"/>
          <p:cNvGrpSpPr>
            <a:grpSpLocks/>
          </p:cNvGrpSpPr>
          <p:nvPr/>
        </p:nvGrpSpPr>
        <p:grpSpPr bwMode="auto">
          <a:xfrm>
            <a:off x="4754563" y="3429000"/>
            <a:ext cx="731837" cy="366713"/>
            <a:chOff x="2995" y="2160"/>
            <a:chExt cx="461" cy="231"/>
          </a:xfrm>
        </p:grpSpPr>
        <p:sp>
          <p:nvSpPr>
            <p:cNvPr id="658524" name="Rectangle 92"/>
            <p:cNvSpPr>
              <a:spLocks noChangeArrowheads="1"/>
            </p:cNvSpPr>
            <p:nvPr/>
          </p:nvSpPr>
          <p:spPr bwMode="auto">
            <a:xfrm>
              <a:off x="3168" y="2160"/>
              <a:ext cx="288" cy="231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8525" name="Text Box 93"/>
            <p:cNvSpPr txBox="1">
              <a:spLocks noChangeArrowheads="1"/>
            </p:cNvSpPr>
            <p:nvPr/>
          </p:nvSpPr>
          <p:spPr bwMode="auto">
            <a:xfrm>
              <a:off x="2995" y="2160"/>
              <a:ext cx="19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latin typeface="Courier New" charset="0"/>
                </a:rPr>
                <a:t>k</a:t>
              </a:r>
            </a:p>
          </p:txBody>
        </p:sp>
      </p:grpSp>
      <p:grpSp>
        <p:nvGrpSpPr>
          <p:cNvPr id="658533" name="Group 101"/>
          <p:cNvGrpSpPr>
            <a:grpSpLocks/>
          </p:cNvGrpSpPr>
          <p:nvPr/>
        </p:nvGrpSpPr>
        <p:grpSpPr bwMode="auto">
          <a:xfrm>
            <a:off x="4022725" y="1235075"/>
            <a:ext cx="428625" cy="549275"/>
            <a:chOff x="2534" y="778"/>
            <a:chExt cx="270" cy="346"/>
          </a:xfrm>
        </p:grpSpPr>
        <p:sp>
          <p:nvSpPr>
            <p:cNvPr id="658527" name="Text Box 95"/>
            <p:cNvSpPr txBox="1">
              <a:spLocks noChangeArrowheads="1"/>
            </p:cNvSpPr>
            <p:nvPr/>
          </p:nvSpPr>
          <p:spPr bwMode="auto">
            <a:xfrm>
              <a:off x="2534" y="778"/>
              <a:ext cx="27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99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9900"/>
                  </a:solidFill>
                  <a:latin typeface="Courier New" charset="0"/>
                </a:rPr>
                <a:t>a2</a:t>
              </a:r>
            </a:p>
          </p:txBody>
        </p:sp>
        <p:sp>
          <p:nvSpPr>
            <p:cNvPr id="658528" name="Rectangle 96"/>
            <p:cNvSpPr>
              <a:spLocks noChangeArrowheads="1"/>
            </p:cNvSpPr>
            <p:nvPr/>
          </p:nvSpPr>
          <p:spPr bwMode="auto">
            <a:xfrm>
              <a:off x="2534" y="951"/>
              <a:ext cx="231" cy="173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58530" name="Oval 98"/>
          <p:cNvSpPr>
            <a:spLocks noChangeArrowheads="1"/>
          </p:cNvSpPr>
          <p:nvPr/>
        </p:nvSpPr>
        <p:spPr bwMode="auto">
          <a:xfrm>
            <a:off x="5211763" y="2133600"/>
            <a:ext cx="92075" cy="9207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58532" name="Group 100"/>
          <p:cNvGrpSpPr>
            <a:grpSpLocks/>
          </p:cNvGrpSpPr>
          <p:nvPr/>
        </p:nvGrpSpPr>
        <p:grpSpPr bwMode="auto">
          <a:xfrm>
            <a:off x="4175125" y="1601788"/>
            <a:ext cx="1082675" cy="531812"/>
            <a:chOff x="2630" y="1009"/>
            <a:chExt cx="682" cy="335"/>
          </a:xfrm>
        </p:grpSpPr>
        <p:sp>
          <p:nvSpPr>
            <p:cNvPr id="658529" name="Oval 97"/>
            <p:cNvSpPr>
              <a:spLocks noChangeArrowheads="1"/>
            </p:cNvSpPr>
            <p:nvPr/>
          </p:nvSpPr>
          <p:spPr bwMode="auto">
            <a:xfrm>
              <a:off x="2630" y="1009"/>
              <a:ext cx="58" cy="58"/>
            </a:xfrm>
            <a:prstGeom prst="ellipse">
              <a:avLst/>
            </a:prstGeom>
            <a:solidFill>
              <a:srgbClr val="009900"/>
            </a:solidFill>
            <a:ln w="9525">
              <a:solidFill>
                <a:srgbClr val="0099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658531" name="AutoShape 99"/>
            <p:cNvCxnSpPr>
              <a:cxnSpLocks noChangeShapeType="1"/>
              <a:stCxn id="658529" idx="6"/>
              <a:endCxn id="658530" idx="0"/>
            </p:cNvCxnSpPr>
            <p:nvPr/>
          </p:nvCxnSpPr>
          <p:spPr bwMode="auto">
            <a:xfrm>
              <a:off x="2688" y="1038"/>
              <a:ext cx="624" cy="306"/>
            </a:xfrm>
            <a:prstGeom prst="curvedConnector2">
              <a:avLst/>
            </a:prstGeom>
            <a:noFill/>
            <a:ln w="12700">
              <a:solidFill>
                <a:srgbClr val="0099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1FE275F8-14DB-2CA5-9CEB-EA6CC55D2293}"/>
              </a:ext>
            </a:extLst>
          </p:cNvPr>
          <p:cNvGrpSpPr/>
          <p:nvPr/>
        </p:nvGrpSpPr>
        <p:grpSpPr>
          <a:xfrm>
            <a:off x="3365536" y="4160512"/>
            <a:ext cx="1439818" cy="1323439"/>
            <a:chOff x="3197712" y="4299486"/>
            <a:chExt cx="1439818" cy="1323439"/>
          </a:xfrm>
          <a:solidFill>
            <a:schemeClr val="bg1">
              <a:lumMod val="95000"/>
            </a:schemeClr>
          </a:solidFill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80BA7619-69C3-B767-5747-F9CC1BA654DA}"/>
                </a:ext>
              </a:extLst>
            </p:cNvPr>
            <p:cNvSpPr txBox="1"/>
            <p:nvPr/>
          </p:nvSpPr>
          <p:spPr>
            <a:xfrm>
              <a:off x="3197712" y="4299486"/>
              <a:ext cx="1439818" cy="1323439"/>
            </a:xfrm>
            <a:prstGeom prst="rect">
              <a:avLst/>
            </a:prstGeom>
            <a:grpFill/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array address</a:t>
              </a:r>
            </a:p>
            <a:p>
              <a:r>
                <a:rPr lang="en-US" dirty="0"/>
                <a:t>index</a:t>
              </a:r>
            </a:p>
            <a:p>
              <a:r>
                <a:rPr lang="en-US" b="1" dirty="0" err="1">
                  <a:solidFill>
                    <a:srgbClr val="0033CC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aaload</a:t>
              </a:r>
              <a:endPara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endParaRPr lang="en-US" dirty="0"/>
            </a:p>
            <a:p>
              <a:r>
                <a:rPr lang="en-US" dirty="0"/>
                <a:t>array element</a:t>
              </a:r>
            </a:p>
          </p:txBody>
        </p:sp>
        <p:sp>
          <p:nvSpPr>
            <p:cNvPr id="3" name="Down Arrow 2">
              <a:extLst>
                <a:ext uri="{FF2B5EF4-FFF2-40B4-BE49-F238E27FC236}">
                  <a16:creationId xmlns:a16="http://schemas.microsoft.com/office/drawing/2014/main" id="{F4D7B604-6BD2-680C-8500-906F74078BF6}"/>
                </a:ext>
              </a:extLst>
            </p:cNvPr>
            <p:cNvSpPr/>
            <p:nvPr/>
          </p:nvSpPr>
          <p:spPr bwMode="auto">
            <a:xfrm>
              <a:off x="3534541" y="5098127"/>
              <a:ext cx="191090" cy="208310"/>
            </a:xfrm>
            <a:prstGeom prst="downArrow">
              <a:avLst/>
            </a:prstGeom>
            <a:solidFill>
              <a:srgbClr val="0033CC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1593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8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5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58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58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58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5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58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5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58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58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58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58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58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58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58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58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58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58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58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58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58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58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58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58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58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58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5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58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585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58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58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658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585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585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3" dur="500" fill="hold"/>
                                        <p:tgtEl>
                                          <p:spTgt spid="65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585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658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8434" grpId="0" build="allAtOnce"/>
      <p:bldP spid="658496" grpId="0" animBg="1"/>
      <p:bldP spid="658497" grpId="0" animBg="1"/>
      <p:bldP spid="658498" grpId="0" animBg="1"/>
      <p:bldP spid="658499" grpId="0" animBg="1"/>
      <p:bldP spid="658500" grpId="0" animBg="1"/>
      <p:bldP spid="658504" grpId="0" animBg="1"/>
      <p:bldP spid="658505" grpId="0" animBg="1"/>
      <p:bldP spid="658506" grpId="0" animBg="1"/>
      <p:bldP spid="658510" grpId="0"/>
      <p:bldP spid="658511" grpId="0"/>
      <p:bldP spid="658512" grpId="0"/>
      <p:bldP spid="658513" grpId="0"/>
      <p:bldP spid="658514" grpId="0"/>
      <p:bldP spid="658515" grpId="0"/>
      <p:bldP spid="658516" grpId="0"/>
      <p:bldP spid="658517" grpId="0" animBg="1"/>
      <p:bldP spid="658521" grpId="0" animBg="1"/>
      <p:bldP spid="6585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7BC8A-E529-004B-8990-E23005A34402}" type="slidenum">
              <a:rPr lang="en-US"/>
              <a:pPr/>
              <a:t>13</a:t>
            </a:fld>
            <a:endParaRPr lang="en-US"/>
          </a:p>
        </p:txBody>
      </p:sp>
      <p:sp>
        <p:nvSpPr>
          <p:cNvPr id="647170" name="Rectangle 2"/>
          <p:cNvSpPr>
            <a:spLocks noChangeArrowheads="1"/>
          </p:cNvSpPr>
          <p:nvPr/>
        </p:nvSpPr>
        <p:spPr bwMode="auto">
          <a:xfrm>
            <a:off x="822325" y="4525963"/>
            <a:ext cx="2286000" cy="731837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365125" y="411163"/>
            <a:ext cx="8504238" cy="655637"/>
          </a:xfrm>
        </p:spPr>
        <p:txBody>
          <a:bodyPr/>
          <a:lstStyle/>
          <a:p>
            <a:r>
              <a:rPr lang="en-US"/>
              <a:t>Subscripted Variables in Expressions</a:t>
            </a:r>
          </a:p>
        </p:txBody>
      </p:sp>
      <p:sp>
        <p:nvSpPr>
          <p:cNvPr id="6471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82928" y="5897853"/>
            <a:ext cx="8686705" cy="822951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iaload</a:t>
            </a:r>
            <a:r>
              <a:rPr lang="en-US" sz="2400" dirty="0"/>
              <a:t>: push the </a:t>
            </a:r>
            <a:r>
              <a:rPr lang="en-US" sz="2400" u="sng" dirty="0"/>
              <a:t>scalar integer value</a:t>
            </a:r>
            <a:r>
              <a:rPr lang="en-US" sz="2400" dirty="0"/>
              <a:t> of an array element.</a:t>
            </a:r>
          </a:p>
          <a:p>
            <a:pPr>
              <a:lnSpc>
                <a:spcPct val="80000"/>
              </a:lnSpc>
            </a:pP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aaload</a:t>
            </a:r>
            <a:r>
              <a:rPr lang="en-US" sz="2400" dirty="0"/>
              <a:t>: push the </a:t>
            </a:r>
            <a:r>
              <a:rPr lang="en-US" sz="2400" u="sng" dirty="0"/>
              <a:t>address</a:t>
            </a:r>
            <a:r>
              <a:rPr lang="en-US" sz="2400" dirty="0"/>
              <a:t> of an array element</a:t>
            </a:r>
          </a:p>
        </p:txBody>
      </p:sp>
      <p:sp>
        <p:nvSpPr>
          <p:cNvPr id="647173" name="Text Box 5"/>
          <p:cNvSpPr txBox="1">
            <a:spLocks noChangeArrowheads="1"/>
          </p:cNvSpPr>
          <p:nvPr/>
        </p:nvSpPr>
        <p:spPr bwMode="auto">
          <a:xfrm>
            <a:off x="365125" y="1306513"/>
            <a:ext cx="5289550" cy="434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PROGRAM </a:t>
            </a:r>
            <a:r>
              <a:rPr lang="en-US" sz="1400" b="1" dirty="0" err="1">
                <a:latin typeface="Courier New" charset="0"/>
              </a:rPr>
              <a:t>ArrayTest</a:t>
            </a:r>
            <a:r>
              <a:rPr lang="en-US" sz="1400" b="1" dirty="0">
                <a:latin typeface="Courier New" charset="0"/>
              </a:rPr>
              <a:t>;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TYPE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vector = ARRAY[0..9] OF integer;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matrix = ARRAY[0..4, 0..4] OF integer;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cube   = ARRAY[0..1, 0..2, 0..3] OF integer;</a:t>
            </a:r>
          </a:p>
          <a:p>
            <a:endParaRPr lang="en-US" sz="1400" b="1" dirty="0">
              <a:solidFill>
                <a:srgbClr val="008000"/>
              </a:solidFill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VAR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, j, k, n : integer;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a1         : vector;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a2         : matrix;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a3         : cube;</a:t>
            </a:r>
            <a:endParaRPr lang="en-US" sz="1400" b="1" dirty="0">
              <a:latin typeface="Courier New" charset="0"/>
            </a:endParaRP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BEGIN</a:t>
            </a:r>
          </a:p>
          <a:p>
            <a:r>
              <a:rPr lang="en-US" sz="1400" b="1" dirty="0">
                <a:latin typeface="Courier New" charset="0"/>
              </a:rPr>
              <a:t>    ...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pl-PL" sz="1400" b="1" dirty="0">
                <a:solidFill>
                  <a:srgbClr val="0033CC"/>
                </a:solidFill>
                <a:latin typeface="Courier New" charset="0"/>
              </a:rPr>
              <a:t>j := a1[i];</a:t>
            </a:r>
          </a:p>
          <a:p>
            <a:r>
              <a:rPr lang="pl-PL" sz="1400" b="1" dirty="0">
                <a:latin typeface="Courier New" charset="0"/>
              </a:rPr>
              <a:t>    </a:t>
            </a:r>
            <a:r>
              <a:rPr lang="pl-PL" sz="1400" b="1" dirty="0">
                <a:solidFill>
                  <a:schemeClr val="folHlink"/>
                </a:solidFill>
                <a:latin typeface="Courier New" charset="0"/>
              </a:rPr>
              <a:t>k := a2[i, j];</a:t>
            </a:r>
          </a:p>
          <a:p>
            <a:r>
              <a:rPr lang="pl-PL" sz="1400" b="1" dirty="0">
                <a:latin typeface="Courier New" charset="0"/>
              </a:rPr>
              <a:t>    </a:t>
            </a:r>
            <a:r>
              <a:rPr lang="pl-PL" sz="1400" b="1" dirty="0">
                <a:solidFill>
                  <a:srgbClr val="008000"/>
                </a:solidFill>
                <a:latin typeface="Courier New" charset="0"/>
              </a:rPr>
              <a:t>n := a3[i, j, k];</a:t>
            </a:r>
          </a:p>
          <a:p>
            <a:r>
              <a:rPr lang="en-US" sz="1400" b="1" dirty="0">
                <a:latin typeface="Courier New" charset="0"/>
              </a:rPr>
              <a:t>    ...</a:t>
            </a:r>
          </a:p>
          <a:p>
            <a:r>
              <a:rPr lang="en-US" sz="1400" b="1" dirty="0">
                <a:latin typeface="Courier New" charset="0"/>
              </a:rPr>
              <a:t>END.</a:t>
            </a:r>
          </a:p>
        </p:txBody>
      </p:sp>
      <p:sp>
        <p:nvSpPr>
          <p:cNvPr id="647174" name="Text Box 6"/>
          <p:cNvSpPr txBox="1">
            <a:spLocks noChangeArrowheads="1"/>
          </p:cNvSpPr>
          <p:nvPr/>
        </p:nvSpPr>
        <p:spPr bwMode="auto">
          <a:xfrm>
            <a:off x="5707063" y="1325563"/>
            <a:ext cx="3162300" cy="43465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rgbClr val="0033CC"/>
                </a:solidFill>
                <a:latin typeface="Courier New" charset="0"/>
              </a:rPr>
              <a:t>getstatic  arraytest/a1 [I</a:t>
            </a:r>
          </a:p>
          <a:p>
            <a:r>
              <a:rPr lang="en-US" sz="1400" b="1">
                <a:solidFill>
                  <a:srgbClr val="0033CC"/>
                </a:solidFill>
                <a:latin typeface="Courier New" charset="0"/>
              </a:rPr>
              <a:t>getstatic  arraytest/i I</a:t>
            </a:r>
          </a:p>
          <a:p>
            <a:r>
              <a:rPr lang="en-US" sz="1400" b="1">
                <a:solidFill>
                  <a:srgbClr val="0033CC"/>
                </a:solidFill>
                <a:latin typeface="Courier New" charset="0"/>
              </a:rPr>
              <a:t>iaload</a:t>
            </a:r>
          </a:p>
          <a:p>
            <a:r>
              <a:rPr lang="en-US" sz="1400" b="1">
                <a:solidFill>
                  <a:srgbClr val="0033CC"/>
                </a:solidFill>
                <a:latin typeface="Courier New" charset="0"/>
              </a:rPr>
              <a:t>putstatic  arraytest/j I</a:t>
            </a:r>
          </a:p>
          <a:p>
            <a:endParaRPr lang="en-US" sz="1400" b="1">
              <a:solidFill>
                <a:srgbClr val="0033CC"/>
              </a:solidFill>
              <a:latin typeface="Courier New" charset="0"/>
            </a:endParaRPr>
          </a:p>
          <a:p>
            <a:r>
              <a:rPr lang="en-US" sz="1400" b="1">
                <a:solidFill>
                  <a:schemeClr val="folHlink"/>
                </a:solidFill>
                <a:latin typeface="Courier New" charset="0"/>
              </a:rPr>
              <a:t>getstatic  arraytest/a2 [[I</a:t>
            </a:r>
          </a:p>
          <a:p>
            <a:r>
              <a:rPr lang="en-US" sz="1400" b="1">
                <a:solidFill>
                  <a:schemeClr val="folHlink"/>
                </a:solidFill>
                <a:latin typeface="Courier New" charset="0"/>
              </a:rPr>
              <a:t>getstatic  arraytest/i I</a:t>
            </a:r>
          </a:p>
          <a:p>
            <a:r>
              <a:rPr lang="en-US" sz="1400" b="1">
                <a:solidFill>
                  <a:schemeClr val="folHlink"/>
                </a:solidFill>
                <a:latin typeface="Courier New" charset="0"/>
              </a:rPr>
              <a:t>aaload</a:t>
            </a:r>
          </a:p>
          <a:p>
            <a:r>
              <a:rPr lang="en-US" sz="1400" b="1">
                <a:solidFill>
                  <a:schemeClr val="folHlink"/>
                </a:solidFill>
                <a:latin typeface="Courier New" charset="0"/>
              </a:rPr>
              <a:t>getstatic  arraytest/j I</a:t>
            </a:r>
          </a:p>
          <a:p>
            <a:r>
              <a:rPr lang="en-US" sz="1400" b="1">
                <a:solidFill>
                  <a:schemeClr val="folHlink"/>
                </a:solidFill>
                <a:latin typeface="Courier New" charset="0"/>
              </a:rPr>
              <a:t>iaload</a:t>
            </a:r>
          </a:p>
          <a:p>
            <a:r>
              <a:rPr lang="en-US" sz="1400" b="1">
                <a:solidFill>
                  <a:schemeClr val="folHlink"/>
                </a:solidFill>
                <a:latin typeface="Courier New" charset="0"/>
              </a:rPr>
              <a:t>putstatic  arraytest/k I</a:t>
            </a:r>
          </a:p>
          <a:p>
            <a:endParaRPr lang="en-US" sz="1400" b="1">
              <a:solidFill>
                <a:schemeClr val="folHlink"/>
              </a:solidFill>
              <a:latin typeface="Courier New" charset="0"/>
            </a:endParaRPr>
          </a:p>
          <a:p>
            <a:r>
              <a:rPr lang="en-US" sz="1400" b="1">
                <a:solidFill>
                  <a:srgbClr val="008000"/>
                </a:solidFill>
                <a:latin typeface="Courier New" charset="0"/>
              </a:rPr>
              <a:t>getstatic  arraytest/a3 [[[I</a:t>
            </a:r>
          </a:p>
          <a:p>
            <a:r>
              <a:rPr lang="en-US" sz="1400" b="1">
                <a:solidFill>
                  <a:srgbClr val="008000"/>
                </a:solidFill>
                <a:latin typeface="Courier New" charset="0"/>
              </a:rPr>
              <a:t>getstatic  arraytest/i I</a:t>
            </a:r>
          </a:p>
          <a:p>
            <a:r>
              <a:rPr lang="en-US" sz="1400" b="1">
                <a:solidFill>
                  <a:srgbClr val="008000"/>
                </a:solidFill>
                <a:latin typeface="Courier New" charset="0"/>
              </a:rPr>
              <a:t>aaload</a:t>
            </a:r>
          </a:p>
          <a:p>
            <a:r>
              <a:rPr lang="en-US" sz="1400" b="1">
                <a:solidFill>
                  <a:srgbClr val="008000"/>
                </a:solidFill>
                <a:latin typeface="Courier New" charset="0"/>
              </a:rPr>
              <a:t>getstatic  arraytest/j I</a:t>
            </a:r>
          </a:p>
          <a:p>
            <a:r>
              <a:rPr lang="en-US" sz="1400" b="1">
                <a:solidFill>
                  <a:srgbClr val="008000"/>
                </a:solidFill>
                <a:latin typeface="Courier New" charset="0"/>
              </a:rPr>
              <a:t>aaload</a:t>
            </a:r>
          </a:p>
          <a:p>
            <a:r>
              <a:rPr lang="en-US" sz="1400" b="1">
                <a:solidFill>
                  <a:srgbClr val="008000"/>
                </a:solidFill>
                <a:latin typeface="Courier New" charset="0"/>
              </a:rPr>
              <a:t>getstatic  arraytest/k I</a:t>
            </a:r>
          </a:p>
          <a:p>
            <a:r>
              <a:rPr lang="en-US" sz="1400" b="1">
                <a:solidFill>
                  <a:srgbClr val="008000"/>
                </a:solidFill>
                <a:latin typeface="Courier New" charset="0"/>
              </a:rPr>
              <a:t>iaload</a:t>
            </a:r>
          </a:p>
          <a:p>
            <a:r>
              <a:rPr lang="en-US" sz="1400" b="1">
                <a:solidFill>
                  <a:srgbClr val="008000"/>
                </a:solidFill>
                <a:latin typeface="Courier New" charset="0"/>
              </a:rPr>
              <a:t>putstatic  arraytest/n I</a:t>
            </a:r>
          </a:p>
        </p:txBody>
      </p:sp>
    </p:spTree>
    <p:extLst>
      <p:ext uri="{BB962C8B-B14F-4D97-AF65-F5344CB8AC3E}">
        <p14:creationId xmlns:p14="http://schemas.microsoft.com/office/powerpoint/2010/main" val="3224604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4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4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4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7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471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471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4717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4717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4717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4717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4717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4717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4717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4717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3A7F9-B117-2841-8379-DA2D33FC2FA3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653314" name="Text Box 2"/>
          <p:cNvSpPr txBox="1">
            <a:spLocks noChangeArrowheads="1"/>
          </p:cNvSpPr>
          <p:nvPr/>
        </p:nvSpPr>
        <p:spPr bwMode="auto">
          <a:xfrm>
            <a:off x="7516813" y="2479675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/>
              <a:t>7</a:t>
            </a:r>
          </a:p>
        </p:txBody>
      </p:sp>
      <p:sp>
        <p:nvSpPr>
          <p:cNvPr id="653315" name="Rectangle 3"/>
          <p:cNvSpPr>
            <a:spLocks noChangeArrowheads="1"/>
          </p:cNvSpPr>
          <p:nvPr/>
        </p:nvSpPr>
        <p:spPr bwMode="auto">
          <a:xfrm>
            <a:off x="596900" y="4479925"/>
            <a:ext cx="1579563" cy="22860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DDDDDD"/>
              </a:solidFill>
            </a:endParaRPr>
          </a:p>
        </p:txBody>
      </p:sp>
      <p:sp>
        <p:nvSpPr>
          <p:cNvPr id="65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Set an Array Element of a 2-D Array</a:t>
            </a:r>
          </a:p>
        </p:txBody>
      </p:sp>
      <p:sp>
        <p:nvSpPr>
          <p:cNvPr id="653317" name="Text Box 5"/>
          <p:cNvSpPr txBox="1">
            <a:spLocks noChangeArrowheads="1"/>
          </p:cNvSpPr>
          <p:nvPr/>
        </p:nvSpPr>
        <p:spPr bwMode="auto">
          <a:xfrm>
            <a:off x="365125" y="1235075"/>
            <a:ext cx="3191899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PROGRAM </a:t>
            </a:r>
            <a:r>
              <a:rPr lang="en-US" sz="1400" b="1" dirty="0" err="1">
                <a:latin typeface="Courier New" charset="0"/>
              </a:rPr>
              <a:t>ArrayTest</a:t>
            </a:r>
            <a:r>
              <a:rPr lang="en-US" sz="1400" b="1" dirty="0">
                <a:latin typeface="Courier New" charset="0"/>
              </a:rPr>
              <a:t>;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TYPE</a:t>
            </a:r>
          </a:p>
          <a:p>
            <a:r>
              <a:rPr lang="en-US" sz="1400" b="1" dirty="0">
                <a:latin typeface="Courier New" charset="0"/>
              </a:rPr>
              <a:t>  matrix = ARRAY[0..2, 0..3]</a:t>
            </a:r>
            <a:br>
              <a:rPr lang="en-US" sz="1400" b="1" dirty="0">
                <a:latin typeface="Courier New" charset="0"/>
              </a:rPr>
            </a:br>
            <a:r>
              <a:rPr lang="en-US" sz="1400" b="1" dirty="0">
                <a:latin typeface="Courier New" charset="0"/>
              </a:rPr>
              <a:t>             OF integer;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VAR</a:t>
            </a:r>
          </a:p>
          <a:p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, j, k : integer;</a:t>
            </a:r>
          </a:p>
          <a:p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>
                <a:solidFill>
                  <a:srgbClr val="C00000"/>
                </a:solidFill>
                <a:latin typeface="Courier New" charset="0"/>
              </a:rPr>
              <a:t>a2</a:t>
            </a:r>
            <a:r>
              <a:rPr lang="en-US" sz="1400" b="1" dirty="0">
                <a:latin typeface="Courier New" charset="0"/>
              </a:rPr>
              <a:t>      : matrix;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BEGIN</a:t>
            </a:r>
          </a:p>
          <a:p>
            <a:r>
              <a:rPr lang="en-US" sz="1400" b="1" dirty="0">
                <a:latin typeface="Courier New" charset="0"/>
              </a:rPr>
              <a:t>  ...</a:t>
            </a:r>
          </a:p>
          <a:p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 := 1;</a:t>
            </a:r>
          </a:p>
          <a:p>
            <a:r>
              <a:rPr lang="en-US" sz="1400" b="1" dirty="0">
                <a:latin typeface="Courier New" charset="0"/>
              </a:rPr>
              <a:t>  j := 2;</a:t>
            </a:r>
          </a:p>
          <a:p>
            <a:r>
              <a:rPr lang="en-US" sz="1400" b="1" dirty="0">
                <a:latin typeface="Courier New" charset="0"/>
              </a:rPr>
              <a:t>  k := 0;</a:t>
            </a:r>
            <a:endParaRPr lang="pl-PL" sz="1400" b="1" dirty="0">
              <a:latin typeface="Courier New" charset="0"/>
            </a:endParaRPr>
          </a:p>
          <a:p>
            <a:r>
              <a:rPr lang="pl-PL" sz="1400" b="1" dirty="0">
                <a:latin typeface="Courier New" charset="0"/>
              </a:rPr>
              <a:t>  </a:t>
            </a:r>
            <a:r>
              <a:rPr lang="pl-PL" sz="1400" b="1" dirty="0">
                <a:solidFill>
                  <a:srgbClr val="C00000"/>
                </a:solidFill>
                <a:latin typeface="Courier New" charset="0"/>
              </a:rPr>
              <a:t>a2</a:t>
            </a:r>
            <a:r>
              <a:rPr lang="pl-PL" sz="1400" b="1" dirty="0">
                <a:latin typeface="Courier New" charset="0"/>
              </a:rPr>
              <a:t>[i, j]</a:t>
            </a:r>
            <a:r>
              <a:rPr lang="en-US" sz="1400" b="1" dirty="0">
                <a:latin typeface="Courier New" charset="0"/>
              </a:rPr>
              <a:t> := k</a:t>
            </a:r>
            <a:r>
              <a:rPr lang="pl-PL" sz="1400" b="1" dirty="0">
                <a:latin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</a:rPr>
              <a:t>  ...</a:t>
            </a:r>
          </a:p>
          <a:p>
            <a:r>
              <a:rPr lang="en-US" sz="1400" b="1" dirty="0">
                <a:latin typeface="Courier New" charset="0"/>
              </a:rPr>
              <a:t>END.</a:t>
            </a:r>
          </a:p>
        </p:txBody>
      </p:sp>
      <p:graphicFrame>
        <p:nvGraphicFramePr>
          <p:cNvPr id="653318" name="Group 6"/>
          <p:cNvGraphicFramePr>
            <a:graphicFrameLocks noGrp="1"/>
          </p:cNvGraphicFramePr>
          <p:nvPr>
            <p:ph idx="1"/>
          </p:nvPr>
        </p:nvGraphicFramePr>
        <p:xfrm>
          <a:off x="1096963" y="4983163"/>
          <a:ext cx="1920875" cy="1188720"/>
        </p:xfrm>
        <a:graphic>
          <a:graphicData uri="http://schemas.openxmlformats.org/drawingml/2006/table">
            <a:tbl>
              <a:tblPr/>
              <a:tblGrid>
                <a:gridCol w="479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5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53340" name="Group 28"/>
          <p:cNvGraphicFramePr>
            <a:graphicFrameLocks noGrp="1"/>
          </p:cNvGraphicFramePr>
          <p:nvPr/>
        </p:nvGraphicFramePr>
        <p:xfrm>
          <a:off x="6402388" y="1900238"/>
          <a:ext cx="1919287" cy="396240"/>
        </p:xfrm>
        <a:graphic>
          <a:graphicData uri="http://schemas.openxmlformats.org/drawingml/2006/table">
            <a:tbl>
              <a:tblPr/>
              <a:tblGrid>
                <a:gridCol w="479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1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53352" name="Group 40"/>
          <p:cNvGraphicFramePr>
            <a:graphicFrameLocks noGrp="1"/>
          </p:cNvGraphicFramePr>
          <p:nvPr/>
        </p:nvGraphicFramePr>
        <p:xfrm>
          <a:off x="6402388" y="2478088"/>
          <a:ext cx="1919287" cy="396240"/>
        </p:xfrm>
        <a:graphic>
          <a:graphicData uri="http://schemas.openxmlformats.org/drawingml/2006/table">
            <a:tbl>
              <a:tblPr/>
              <a:tblGrid>
                <a:gridCol w="479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1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53364" name="Group 52"/>
          <p:cNvGraphicFramePr>
            <a:graphicFrameLocks noGrp="1"/>
          </p:cNvGraphicFramePr>
          <p:nvPr/>
        </p:nvGraphicFramePr>
        <p:xfrm>
          <a:off x="6402388" y="3027363"/>
          <a:ext cx="1919287" cy="396240"/>
        </p:xfrm>
        <a:graphic>
          <a:graphicData uri="http://schemas.openxmlformats.org/drawingml/2006/table">
            <a:tbl>
              <a:tblPr/>
              <a:tblGrid>
                <a:gridCol w="479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1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9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53376" name="Rectangle 64"/>
          <p:cNvSpPr>
            <a:spLocks noChangeArrowheads="1"/>
          </p:cNvSpPr>
          <p:nvPr/>
        </p:nvSpPr>
        <p:spPr bwMode="auto">
          <a:xfrm>
            <a:off x="5029200" y="2122488"/>
            <a:ext cx="457200" cy="365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3377" name="Rectangle 65"/>
          <p:cNvSpPr>
            <a:spLocks noChangeArrowheads="1"/>
          </p:cNvSpPr>
          <p:nvPr/>
        </p:nvSpPr>
        <p:spPr bwMode="auto">
          <a:xfrm>
            <a:off x="5029200" y="2487613"/>
            <a:ext cx="457200" cy="365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3378" name="Rectangle 66"/>
          <p:cNvSpPr>
            <a:spLocks noChangeArrowheads="1"/>
          </p:cNvSpPr>
          <p:nvPr/>
        </p:nvSpPr>
        <p:spPr bwMode="auto">
          <a:xfrm>
            <a:off x="5029200" y="2854325"/>
            <a:ext cx="457200" cy="365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3379" name="Oval 67"/>
          <p:cNvSpPr>
            <a:spLocks noChangeArrowheads="1"/>
          </p:cNvSpPr>
          <p:nvPr/>
        </p:nvSpPr>
        <p:spPr bwMode="auto">
          <a:xfrm>
            <a:off x="5211763" y="2255838"/>
            <a:ext cx="92075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3380" name="Oval 68"/>
          <p:cNvSpPr>
            <a:spLocks noChangeArrowheads="1"/>
          </p:cNvSpPr>
          <p:nvPr/>
        </p:nvSpPr>
        <p:spPr bwMode="auto">
          <a:xfrm>
            <a:off x="5211763" y="2987675"/>
            <a:ext cx="92075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53381" name="Group 69"/>
          <p:cNvGrpSpPr>
            <a:grpSpLocks/>
          </p:cNvGrpSpPr>
          <p:nvPr/>
        </p:nvGrpSpPr>
        <p:grpSpPr bwMode="auto">
          <a:xfrm>
            <a:off x="5211763" y="2609850"/>
            <a:ext cx="1189037" cy="92075"/>
            <a:chOff x="3283" y="1644"/>
            <a:chExt cx="749" cy="58"/>
          </a:xfrm>
        </p:grpSpPr>
        <p:sp>
          <p:nvSpPr>
            <p:cNvPr id="653382" name="Oval 70"/>
            <p:cNvSpPr>
              <a:spLocks noChangeArrowheads="1"/>
            </p:cNvSpPr>
            <p:nvPr/>
          </p:nvSpPr>
          <p:spPr bwMode="auto">
            <a:xfrm>
              <a:off x="3283" y="1644"/>
              <a:ext cx="58" cy="5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653383" name="AutoShape 71"/>
            <p:cNvCxnSpPr>
              <a:cxnSpLocks noChangeShapeType="1"/>
              <a:stCxn id="653382" idx="6"/>
              <a:endCxn id="653384" idx="2"/>
            </p:cNvCxnSpPr>
            <p:nvPr/>
          </p:nvCxnSpPr>
          <p:spPr bwMode="auto">
            <a:xfrm flipV="1">
              <a:off x="3341" y="1672"/>
              <a:ext cx="691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53384" name="Oval 72"/>
          <p:cNvSpPr>
            <a:spLocks noChangeArrowheads="1"/>
          </p:cNvSpPr>
          <p:nvPr/>
        </p:nvSpPr>
        <p:spPr bwMode="auto">
          <a:xfrm>
            <a:off x="6400800" y="2608263"/>
            <a:ext cx="92075" cy="9207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3385" name="Oval 73"/>
          <p:cNvSpPr>
            <a:spLocks noChangeArrowheads="1"/>
          </p:cNvSpPr>
          <p:nvPr/>
        </p:nvSpPr>
        <p:spPr bwMode="auto">
          <a:xfrm>
            <a:off x="6405563" y="2055813"/>
            <a:ext cx="92075" cy="9207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3386" name="Oval 74"/>
          <p:cNvSpPr>
            <a:spLocks noChangeArrowheads="1"/>
          </p:cNvSpPr>
          <p:nvPr/>
        </p:nvSpPr>
        <p:spPr bwMode="auto">
          <a:xfrm>
            <a:off x="6405563" y="3165475"/>
            <a:ext cx="92075" cy="9207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53387" name="AutoShape 75"/>
          <p:cNvCxnSpPr>
            <a:cxnSpLocks noChangeShapeType="1"/>
            <a:stCxn id="653379" idx="6"/>
            <a:endCxn id="653385" idx="2"/>
          </p:cNvCxnSpPr>
          <p:nvPr/>
        </p:nvCxnSpPr>
        <p:spPr bwMode="auto">
          <a:xfrm flipV="1">
            <a:off x="5303838" y="2101850"/>
            <a:ext cx="1101725" cy="200025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53388" name="AutoShape 76"/>
          <p:cNvCxnSpPr>
            <a:cxnSpLocks noChangeShapeType="1"/>
            <a:stCxn id="653380" idx="6"/>
            <a:endCxn id="653386" idx="2"/>
          </p:cNvCxnSpPr>
          <p:nvPr/>
        </p:nvCxnSpPr>
        <p:spPr bwMode="auto">
          <a:xfrm>
            <a:off x="5303838" y="3033713"/>
            <a:ext cx="1101725" cy="177800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53389" name="Text Box 77"/>
          <p:cNvSpPr txBox="1">
            <a:spLocks noChangeArrowheads="1"/>
          </p:cNvSpPr>
          <p:nvPr/>
        </p:nvSpPr>
        <p:spPr bwMode="auto">
          <a:xfrm>
            <a:off x="4900613" y="4160838"/>
            <a:ext cx="3484562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336600"/>
                </a:solidFill>
                <a:latin typeface="Courier New" charset="0"/>
              </a:rPr>
              <a:t>getstatic  arraytest/a2 [[I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getstatic  arraytest/i I</a:t>
            </a:r>
          </a:p>
          <a:p>
            <a:r>
              <a:rPr lang="en-US" b="1">
                <a:solidFill>
                  <a:srgbClr val="0033CC"/>
                </a:solidFill>
                <a:latin typeface="Courier New" charset="0"/>
              </a:rPr>
              <a:t>aaload</a:t>
            </a:r>
          </a:p>
          <a:p>
            <a:r>
              <a:rPr lang="en-US" b="1">
                <a:solidFill>
                  <a:schemeClr val="folHlink"/>
                </a:solidFill>
                <a:latin typeface="Courier New" charset="0"/>
              </a:rPr>
              <a:t>getstatic  arraytest/j I</a:t>
            </a:r>
          </a:p>
          <a:p>
            <a:r>
              <a:rPr lang="en-US" b="1">
                <a:solidFill>
                  <a:schemeClr val="folHlink"/>
                </a:solidFill>
                <a:latin typeface="Courier New" charset="0"/>
              </a:rPr>
              <a:t>getstatic  arraytest/k I</a:t>
            </a:r>
          </a:p>
          <a:p>
            <a:r>
              <a:rPr lang="en-US" b="1">
                <a:latin typeface="Courier New" charset="0"/>
              </a:rPr>
              <a:t>iastore</a:t>
            </a:r>
          </a:p>
        </p:txBody>
      </p:sp>
      <p:sp>
        <p:nvSpPr>
          <p:cNvPr id="653390" name="Text Box 78"/>
          <p:cNvSpPr txBox="1">
            <a:spLocks noChangeArrowheads="1"/>
          </p:cNvSpPr>
          <p:nvPr/>
        </p:nvSpPr>
        <p:spPr bwMode="auto">
          <a:xfrm>
            <a:off x="4754563" y="2149475"/>
            <a:ext cx="2682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i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653391" name="Text Box 79"/>
          <p:cNvSpPr txBox="1">
            <a:spLocks noChangeArrowheads="1"/>
          </p:cNvSpPr>
          <p:nvPr/>
        </p:nvSpPr>
        <p:spPr bwMode="auto">
          <a:xfrm>
            <a:off x="4754563" y="2514600"/>
            <a:ext cx="2682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i="1">
                <a:solidFill>
                  <a:srgbClr val="0033CC"/>
                </a:solidFill>
              </a:rPr>
              <a:t>1</a:t>
            </a:r>
          </a:p>
        </p:txBody>
      </p:sp>
      <p:sp>
        <p:nvSpPr>
          <p:cNvPr id="653392" name="Text Box 80"/>
          <p:cNvSpPr txBox="1">
            <a:spLocks noChangeArrowheads="1"/>
          </p:cNvSpPr>
          <p:nvPr/>
        </p:nvSpPr>
        <p:spPr bwMode="auto">
          <a:xfrm>
            <a:off x="4754563" y="2879725"/>
            <a:ext cx="2682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i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653393" name="Text Box 81"/>
          <p:cNvSpPr txBox="1">
            <a:spLocks noChangeArrowheads="1"/>
          </p:cNvSpPr>
          <p:nvPr/>
        </p:nvSpPr>
        <p:spPr bwMode="auto">
          <a:xfrm>
            <a:off x="6508750" y="1608138"/>
            <a:ext cx="2682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i="1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653394" name="Text Box 82"/>
          <p:cNvSpPr txBox="1">
            <a:spLocks noChangeArrowheads="1"/>
          </p:cNvSpPr>
          <p:nvPr/>
        </p:nvSpPr>
        <p:spPr bwMode="auto">
          <a:xfrm>
            <a:off x="6986588" y="1608138"/>
            <a:ext cx="2682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i="1">
                <a:solidFill>
                  <a:schemeClr val="folHlink"/>
                </a:solidFill>
              </a:rPr>
              <a:t>1</a:t>
            </a:r>
          </a:p>
        </p:txBody>
      </p:sp>
      <p:sp>
        <p:nvSpPr>
          <p:cNvPr id="653395" name="Text Box 83"/>
          <p:cNvSpPr txBox="1">
            <a:spLocks noChangeArrowheads="1"/>
          </p:cNvSpPr>
          <p:nvPr/>
        </p:nvSpPr>
        <p:spPr bwMode="auto">
          <a:xfrm>
            <a:off x="7488238" y="1608138"/>
            <a:ext cx="2682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i="1">
                <a:solidFill>
                  <a:schemeClr val="folHlink"/>
                </a:solidFill>
              </a:rPr>
              <a:t>2</a:t>
            </a:r>
          </a:p>
        </p:txBody>
      </p:sp>
      <p:sp>
        <p:nvSpPr>
          <p:cNvPr id="653396" name="Text Box 84"/>
          <p:cNvSpPr txBox="1">
            <a:spLocks noChangeArrowheads="1"/>
          </p:cNvSpPr>
          <p:nvPr/>
        </p:nvSpPr>
        <p:spPr bwMode="auto">
          <a:xfrm>
            <a:off x="7954963" y="1608138"/>
            <a:ext cx="2682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i="1">
                <a:solidFill>
                  <a:schemeClr val="folHlink"/>
                </a:solidFill>
              </a:rPr>
              <a:t>3</a:t>
            </a:r>
          </a:p>
        </p:txBody>
      </p:sp>
      <p:sp>
        <p:nvSpPr>
          <p:cNvPr id="653397" name="Rectangle 85"/>
          <p:cNvSpPr>
            <a:spLocks noChangeArrowheads="1"/>
          </p:cNvSpPr>
          <p:nvPr/>
        </p:nvSpPr>
        <p:spPr bwMode="auto">
          <a:xfrm>
            <a:off x="5029200" y="2482850"/>
            <a:ext cx="457200" cy="365125"/>
          </a:xfrm>
          <a:prstGeom prst="rect">
            <a:avLst/>
          </a:prstGeom>
          <a:noFill/>
          <a:ln w="38100">
            <a:solidFill>
              <a:srgbClr val="00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</a:endParaRPr>
          </a:p>
        </p:txBody>
      </p:sp>
      <p:grpSp>
        <p:nvGrpSpPr>
          <p:cNvPr id="653398" name="Group 86"/>
          <p:cNvGrpSpPr>
            <a:grpSpLocks/>
          </p:cNvGrpSpPr>
          <p:nvPr/>
        </p:nvGrpSpPr>
        <p:grpSpPr bwMode="auto">
          <a:xfrm>
            <a:off x="5211763" y="2606675"/>
            <a:ext cx="1189037" cy="92075"/>
            <a:chOff x="3283" y="1644"/>
            <a:chExt cx="749" cy="58"/>
          </a:xfrm>
        </p:grpSpPr>
        <p:sp>
          <p:nvSpPr>
            <p:cNvPr id="653399" name="Oval 87"/>
            <p:cNvSpPr>
              <a:spLocks noChangeArrowheads="1"/>
            </p:cNvSpPr>
            <p:nvPr/>
          </p:nvSpPr>
          <p:spPr bwMode="auto">
            <a:xfrm>
              <a:off x="3283" y="1644"/>
              <a:ext cx="58" cy="58"/>
            </a:xfrm>
            <a:prstGeom prst="ellipse">
              <a:avLst/>
            </a:prstGeom>
            <a:solidFill>
              <a:srgbClr val="0033CC"/>
            </a:solidFill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653400" name="AutoShape 88"/>
            <p:cNvCxnSpPr>
              <a:cxnSpLocks noChangeShapeType="1"/>
              <a:stCxn id="653399" idx="6"/>
            </p:cNvCxnSpPr>
            <p:nvPr/>
          </p:nvCxnSpPr>
          <p:spPr bwMode="auto">
            <a:xfrm flipV="1">
              <a:off x="3341" y="1672"/>
              <a:ext cx="691" cy="1"/>
            </a:xfrm>
            <a:prstGeom prst="straightConnector1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53401" name="Rectangle 89"/>
          <p:cNvSpPr>
            <a:spLocks noChangeArrowheads="1"/>
          </p:cNvSpPr>
          <p:nvPr/>
        </p:nvSpPr>
        <p:spPr bwMode="auto">
          <a:xfrm>
            <a:off x="6397625" y="2466975"/>
            <a:ext cx="1931988" cy="400050"/>
          </a:xfrm>
          <a:prstGeom prst="rect">
            <a:avLst/>
          </a:prstGeom>
          <a:noFill/>
          <a:ln w="38100">
            <a:solidFill>
              <a:srgbClr val="00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</a:endParaRPr>
          </a:p>
        </p:txBody>
      </p:sp>
      <p:sp>
        <p:nvSpPr>
          <p:cNvPr id="653402" name="Text Box 90"/>
          <p:cNvSpPr txBox="1">
            <a:spLocks noChangeArrowheads="1"/>
          </p:cNvSpPr>
          <p:nvPr/>
        </p:nvSpPr>
        <p:spPr bwMode="auto">
          <a:xfrm>
            <a:off x="5121275" y="3429000"/>
            <a:ext cx="273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0</a:t>
            </a:r>
          </a:p>
        </p:txBody>
      </p:sp>
      <p:grpSp>
        <p:nvGrpSpPr>
          <p:cNvPr id="653403" name="Group 91"/>
          <p:cNvGrpSpPr>
            <a:grpSpLocks/>
          </p:cNvGrpSpPr>
          <p:nvPr/>
        </p:nvGrpSpPr>
        <p:grpSpPr bwMode="auto">
          <a:xfrm>
            <a:off x="4754563" y="3429000"/>
            <a:ext cx="731837" cy="366713"/>
            <a:chOff x="2995" y="2160"/>
            <a:chExt cx="461" cy="231"/>
          </a:xfrm>
        </p:grpSpPr>
        <p:sp>
          <p:nvSpPr>
            <p:cNvPr id="653404" name="Rectangle 92"/>
            <p:cNvSpPr>
              <a:spLocks noChangeArrowheads="1"/>
            </p:cNvSpPr>
            <p:nvPr/>
          </p:nvSpPr>
          <p:spPr bwMode="auto">
            <a:xfrm>
              <a:off x="3168" y="2160"/>
              <a:ext cx="288" cy="231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3405" name="Text Box 93"/>
            <p:cNvSpPr txBox="1">
              <a:spLocks noChangeArrowheads="1"/>
            </p:cNvSpPr>
            <p:nvPr/>
          </p:nvSpPr>
          <p:spPr bwMode="auto">
            <a:xfrm>
              <a:off x="2995" y="2160"/>
              <a:ext cx="19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latin typeface="Courier New" charset="0"/>
                </a:rPr>
                <a:t>k</a:t>
              </a:r>
            </a:p>
          </p:txBody>
        </p:sp>
      </p:grpSp>
      <p:sp>
        <p:nvSpPr>
          <p:cNvPr id="653406" name="Text Box 94"/>
          <p:cNvSpPr txBox="1">
            <a:spLocks noChangeArrowheads="1"/>
          </p:cNvSpPr>
          <p:nvPr/>
        </p:nvSpPr>
        <p:spPr bwMode="auto">
          <a:xfrm>
            <a:off x="7516813" y="2486025"/>
            <a:ext cx="273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0</a:t>
            </a:r>
          </a:p>
        </p:txBody>
      </p:sp>
      <p:grpSp>
        <p:nvGrpSpPr>
          <p:cNvPr id="653407" name="Group 95"/>
          <p:cNvGrpSpPr>
            <a:grpSpLocks/>
          </p:cNvGrpSpPr>
          <p:nvPr/>
        </p:nvGrpSpPr>
        <p:grpSpPr bwMode="auto">
          <a:xfrm>
            <a:off x="4022725" y="1235075"/>
            <a:ext cx="1281113" cy="990600"/>
            <a:chOff x="2534" y="778"/>
            <a:chExt cx="807" cy="624"/>
          </a:xfrm>
        </p:grpSpPr>
        <p:grpSp>
          <p:nvGrpSpPr>
            <p:cNvPr id="653408" name="Group 96"/>
            <p:cNvGrpSpPr>
              <a:grpSpLocks/>
            </p:cNvGrpSpPr>
            <p:nvPr/>
          </p:nvGrpSpPr>
          <p:grpSpPr bwMode="auto">
            <a:xfrm>
              <a:off x="2534" y="778"/>
              <a:ext cx="270" cy="346"/>
              <a:chOff x="2534" y="778"/>
              <a:chExt cx="270" cy="346"/>
            </a:xfrm>
          </p:grpSpPr>
          <p:sp>
            <p:nvSpPr>
              <p:cNvPr id="653409" name="Text Box 97"/>
              <p:cNvSpPr txBox="1">
                <a:spLocks noChangeArrowheads="1"/>
              </p:cNvSpPr>
              <p:nvPr/>
            </p:nvSpPr>
            <p:spPr bwMode="auto">
              <a:xfrm>
                <a:off x="2534" y="778"/>
                <a:ext cx="27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99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009900"/>
                    </a:solidFill>
                    <a:latin typeface="Courier New" charset="0"/>
                  </a:rPr>
                  <a:t>a2</a:t>
                </a:r>
              </a:p>
            </p:txBody>
          </p:sp>
          <p:sp>
            <p:nvSpPr>
              <p:cNvPr id="653410" name="Rectangle 98"/>
              <p:cNvSpPr>
                <a:spLocks noChangeArrowheads="1"/>
              </p:cNvSpPr>
              <p:nvPr/>
            </p:nvSpPr>
            <p:spPr bwMode="auto">
              <a:xfrm>
                <a:off x="2534" y="951"/>
                <a:ext cx="231" cy="173"/>
              </a:xfrm>
              <a:prstGeom prst="rect">
                <a:avLst/>
              </a:prstGeom>
              <a:noFill/>
              <a:ln w="12700">
                <a:solidFill>
                  <a:srgbClr val="0099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3411" name="Oval 99"/>
              <p:cNvSpPr>
                <a:spLocks noChangeArrowheads="1"/>
              </p:cNvSpPr>
              <p:nvPr/>
            </p:nvSpPr>
            <p:spPr bwMode="auto">
              <a:xfrm>
                <a:off x="2630" y="1009"/>
                <a:ext cx="58" cy="58"/>
              </a:xfrm>
              <a:prstGeom prst="ellipse">
                <a:avLst/>
              </a:prstGeom>
              <a:solidFill>
                <a:srgbClr val="009900"/>
              </a:solidFill>
              <a:ln w="9525">
                <a:solidFill>
                  <a:srgbClr val="00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53412" name="Oval 100"/>
            <p:cNvSpPr>
              <a:spLocks noChangeArrowheads="1"/>
            </p:cNvSpPr>
            <p:nvPr/>
          </p:nvSpPr>
          <p:spPr bwMode="auto">
            <a:xfrm>
              <a:off x="3283" y="1344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653413" name="AutoShape 101"/>
            <p:cNvCxnSpPr>
              <a:cxnSpLocks noChangeShapeType="1"/>
              <a:stCxn id="653411" idx="6"/>
              <a:endCxn id="653412" idx="0"/>
            </p:cNvCxnSpPr>
            <p:nvPr/>
          </p:nvCxnSpPr>
          <p:spPr bwMode="auto">
            <a:xfrm>
              <a:off x="2688" y="1038"/>
              <a:ext cx="624" cy="306"/>
            </a:xfrm>
            <a:prstGeom prst="curvedConnector2">
              <a:avLst/>
            </a:prstGeom>
            <a:noFill/>
            <a:ln w="12700">
              <a:solidFill>
                <a:srgbClr val="0099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4F68C44A-9A6E-F20F-3A70-023FE4897B0B}"/>
              </a:ext>
            </a:extLst>
          </p:cNvPr>
          <p:cNvSpPr txBox="1"/>
          <p:nvPr/>
        </p:nvSpPr>
        <p:spPr>
          <a:xfrm>
            <a:off x="6126164" y="5577523"/>
            <a:ext cx="1994457" cy="9787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1400" kern="0" dirty="0">
                <a:solidFill>
                  <a:srgbClr val="0033CC"/>
                </a:solidFill>
              </a:rPr>
              <a:t>Instruction </a:t>
            </a:r>
            <a:r>
              <a:rPr lang="en-US" sz="1400" b="1" kern="0" dirty="0" err="1">
                <a:solidFill>
                  <a:srgbClr val="0033CC"/>
                </a:solidFill>
                <a:latin typeface="Courier New" charset="0"/>
              </a:rPr>
              <a:t>iastore</a:t>
            </a:r>
            <a:r>
              <a:rPr lang="en-US" sz="1400" kern="0" dirty="0">
                <a:solidFill>
                  <a:srgbClr val="0033CC"/>
                </a:solidFill>
              </a:rPr>
              <a:t> </a:t>
            </a:r>
            <a:br>
              <a:rPr lang="en-US" sz="1400" kern="0" dirty="0">
                <a:solidFill>
                  <a:srgbClr val="0033CC"/>
                </a:solidFill>
              </a:rPr>
            </a:br>
            <a:r>
              <a:rPr lang="en-US" sz="1400" kern="0" dirty="0">
                <a:solidFill>
                  <a:srgbClr val="0033CC"/>
                </a:solidFill>
              </a:rPr>
              <a:t>operands on the stack:</a:t>
            </a:r>
          </a:p>
          <a:p>
            <a:pPr marL="285750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rgbClr val="0033CC"/>
                </a:solidFill>
              </a:rPr>
              <a:t>Array reference</a:t>
            </a:r>
          </a:p>
          <a:p>
            <a:pPr marL="285750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rgbClr val="0033CC"/>
                </a:solidFill>
              </a:rPr>
              <a:t>Index value</a:t>
            </a:r>
          </a:p>
          <a:p>
            <a:pPr marL="285750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rgbClr val="0033CC"/>
                </a:solidFill>
              </a:rPr>
              <a:t>Integer value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E326D62-4D3D-D3E2-116D-C29F6DDEE010}"/>
              </a:ext>
            </a:extLst>
          </p:cNvPr>
          <p:cNvGrpSpPr/>
          <p:nvPr/>
        </p:nvGrpSpPr>
        <p:grpSpPr>
          <a:xfrm>
            <a:off x="3365536" y="4160512"/>
            <a:ext cx="1439818" cy="1323439"/>
            <a:chOff x="3197712" y="4299486"/>
            <a:chExt cx="1439818" cy="1323439"/>
          </a:xfrm>
          <a:solidFill>
            <a:schemeClr val="bg1">
              <a:lumMod val="95000"/>
            </a:schemeClr>
          </a:solidFill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EA73DA4-E286-D56B-86AE-1F58E872353C}"/>
                </a:ext>
              </a:extLst>
            </p:cNvPr>
            <p:cNvSpPr txBox="1"/>
            <p:nvPr/>
          </p:nvSpPr>
          <p:spPr>
            <a:xfrm>
              <a:off x="3197712" y="4299486"/>
              <a:ext cx="1439818" cy="1323439"/>
            </a:xfrm>
            <a:prstGeom prst="rect">
              <a:avLst/>
            </a:prstGeom>
            <a:grpFill/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array address</a:t>
              </a:r>
            </a:p>
            <a:p>
              <a:r>
                <a:rPr lang="en-US" dirty="0"/>
                <a:t>index</a:t>
              </a:r>
            </a:p>
            <a:p>
              <a:r>
                <a:rPr lang="en-US" b="1" dirty="0" err="1">
                  <a:solidFill>
                    <a:srgbClr val="0033CC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aaload</a:t>
              </a:r>
              <a:endPara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endParaRPr lang="en-US" dirty="0"/>
            </a:p>
            <a:p>
              <a:r>
                <a:rPr lang="en-US" dirty="0"/>
                <a:t>array element</a:t>
              </a:r>
            </a:p>
          </p:txBody>
        </p:sp>
        <p:sp>
          <p:nvSpPr>
            <p:cNvPr id="5" name="Down Arrow 4">
              <a:extLst>
                <a:ext uri="{FF2B5EF4-FFF2-40B4-BE49-F238E27FC236}">
                  <a16:creationId xmlns:a16="http://schemas.microsoft.com/office/drawing/2014/main" id="{AA374408-5AA6-038F-4CD7-C18D47729DD0}"/>
                </a:ext>
              </a:extLst>
            </p:cNvPr>
            <p:cNvSpPr/>
            <p:nvPr/>
          </p:nvSpPr>
          <p:spPr bwMode="auto">
            <a:xfrm>
              <a:off x="3534541" y="5098127"/>
              <a:ext cx="191090" cy="208310"/>
            </a:xfrm>
            <a:prstGeom prst="downArrow">
              <a:avLst/>
            </a:prstGeom>
            <a:solidFill>
              <a:srgbClr val="0033CC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7004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53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53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53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5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5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5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53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5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53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53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53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53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53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53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53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53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53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53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53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53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53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53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53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53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5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53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53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53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53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53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653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53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53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3" dur="500" fill="hold"/>
                                        <p:tgtEl>
                                          <p:spTgt spid="65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53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653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3314" grpId="0" build="allAtOnce"/>
      <p:bldP spid="653314" grpId="1" build="allAtOnce"/>
      <p:bldP spid="653376" grpId="0" animBg="1"/>
      <p:bldP spid="653377" grpId="0" animBg="1"/>
      <p:bldP spid="653378" grpId="0" animBg="1"/>
      <p:bldP spid="653379" grpId="0" animBg="1"/>
      <p:bldP spid="653380" grpId="0" animBg="1"/>
      <p:bldP spid="653384" grpId="0" animBg="1"/>
      <p:bldP spid="653385" grpId="0" animBg="1"/>
      <p:bldP spid="653386" grpId="0" animBg="1"/>
      <p:bldP spid="653390" grpId="0"/>
      <p:bldP spid="653391" grpId="0"/>
      <p:bldP spid="653392" grpId="0"/>
      <p:bldP spid="653393" grpId="0"/>
      <p:bldP spid="653394" grpId="0"/>
      <p:bldP spid="653395" grpId="0"/>
      <p:bldP spid="653396" grpId="0"/>
      <p:bldP spid="653397" grpId="0" animBg="1"/>
      <p:bldP spid="653401" grpId="0" animBg="1"/>
      <p:bldP spid="653402" grpId="0"/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F4E6D-7AB0-9444-95CA-3DB40C45B417}" type="slidenum">
              <a:rPr lang="en-US"/>
              <a:pPr/>
              <a:t>15</a:t>
            </a:fld>
            <a:endParaRPr lang="en-US"/>
          </a:p>
        </p:txBody>
      </p:sp>
      <p:sp>
        <p:nvSpPr>
          <p:cNvPr id="654338" name="Rectangle 2"/>
          <p:cNvSpPr>
            <a:spLocks noChangeArrowheads="1"/>
          </p:cNvSpPr>
          <p:nvPr/>
        </p:nvSpPr>
        <p:spPr bwMode="auto">
          <a:xfrm>
            <a:off x="822325" y="4525963"/>
            <a:ext cx="5029200" cy="274637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4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Subscripted Variables</a:t>
            </a:r>
          </a:p>
        </p:txBody>
      </p:sp>
      <p:sp>
        <p:nvSpPr>
          <p:cNvPr id="654340" name="Text Box 4"/>
          <p:cNvSpPr txBox="1">
            <a:spLocks noChangeArrowheads="1"/>
          </p:cNvSpPr>
          <p:nvPr/>
        </p:nvSpPr>
        <p:spPr bwMode="auto">
          <a:xfrm>
            <a:off x="365125" y="1306513"/>
            <a:ext cx="5769528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PROGRAM </a:t>
            </a:r>
            <a:r>
              <a:rPr lang="en-US" sz="1400" b="1" dirty="0" err="1">
                <a:latin typeface="Courier New" charset="0"/>
              </a:rPr>
              <a:t>ArrayTest</a:t>
            </a:r>
            <a:r>
              <a:rPr lang="en-US" sz="1400" b="1" dirty="0">
                <a:latin typeface="Courier New" charset="0"/>
              </a:rPr>
              <a:t>;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TYPE</a:t>
            </a:r>
          </a:p>
          <a:p>
            <a:r>
              <a:rPr lang="en-US" sz="1400" b="1" dirty="0">
                <a:latin typeface="Courier New" charset="0"/>
              </a:rPr>
              <a:t>    vector = ARRAY[0..9] OF integer;</a:t>
            </a:r>
          </a:p>
          <a:p>
            <a:r>
              <a:rPr lang="en-US" sz="1400" b="1" dirty="0">
                <a:latin typeface="Courier New" charset="0"/>
              </a:rPr>
              <a:t>    matrix = ARRAY[0..4, 0..4] OF integer;</a:t>
            </a:r>
          </a:p>
          <a:p>
            <a:r>
              <a:rPr lang="en-US" sz="1400" b="1" dirty="0">
                <a:latin typeface="Courier New" charset="0"/>
              </a:rPr>
              <a:t>    cube   = ARRAY[0..1, 0..2, 0..3] OF integer;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VAR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, j, k, n : integer;</a:t>
            </a:r>
          </a:p>
          <a:p>
            <a:r>
              <a:rPr lang="en-US" sz="1400" b="1" dirty="0">
                <a:latin typeface="Courier New" charset="0"/>
              </a:rPr>
              <a:t>    a1         : vector;</a:t>
            </a:r>
          </a:p>
          <a:p>
            <a:r>
              <a:rPr lang="en-US" sz="1400" b="1" dirty="0">
                <a:latin typeface="Courier New" charset="0"/>
              </a:rPr>
              <a:t>    a2         : matrix;</a:t>
            </a:r>
          </a:p>
          <a:p>
            <a:r>
              <a:rPr lang="en-US" sz="1400" b="1" dirty="0">
                <a:latin typeface="Courier New" charset="0"/>
              </a:rPr>
              <a:t>    a3         : cube;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BEGIN</a:t>
            </a:r>
          </a:p>
          <a:p>
            <a:r>
              <a:rPr lang="en-US" sz="1400" b="1" dirty="0">
                <a:latin typeface="Courier New" charset="0"/>
              </a:rPr>
              <a:t>    ...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pl-PL" sz="1400" b="1" dirty="0">
                <a:solidFill>
                  <a:srgbClr val="0033CC"/>
                </a:solidFill>
                <a:latin typeface="Courier New" charset="0"/>
              </a:rPr>
              <a:t>a3[i]</a:t>
            </a:r>
            <a:r>
              <a:rPr lang="pl-PL" sz="1400" b="1" dirty="0">
                <a:solidFill>
                  <a:srgbClr val="FF9300"/>
                </a:solidFill>
                <a:latin typeface="Courier New" charset="0"/>
              </a:rPr>
              <a:t>[a1[j]]</a:t>
            </a:r>
            <a:r>
              <a:rPr lang="pl-PL" sz="1400" b="1" dirty="0">
                <a:solidFill>
                  <a:srgbClr val="0033CC"/>
                </a:solidFill>
                <a:latin typeface="Courier New" charset="0"/>
              </a:rPr>
              <a:t>[k]</a:t>
            </a:r>
            <a:r>
              <a:rPr lang="pl-PL" sz="1400" b="1" dirty="0">
                <a:latin typeface="Courier New" charset="0"/>
              </a:rPr>
              <a:t> := </a:t>
            </a:r>
            <a:r>
              <a:rPr lang="pl-PL" sz="1400" b="1" dirty="0">
                <a:solidFill>
                  <a:schemeClr val="folHlink"/>
                </a:solidFill>
                <a:latin typeface="Courier New" charset="0"/>
              </a:rPr>
              <a:t>a2[i][j]</a:t>
            </a:r>
            <a:r>
              <a:rPr lang="pl-PL" sz="1400" b="1" dirty="0">
                <a:latin typeface="Courier New" charset="0"/>
              </a:rPr>
              <a:t> - </a:t>
            </a:r>
            <a:r>
              <a:rPr lang="pl-PL" sz="1400" b="1" dirty="0">
                <a:solidFill>
                  <a:srgbClr val="008000"/>
                </a:solidFill>
                <a:latin typeface="Courier New" charset="0"/>
              </a:rPr>
              <a:t>a3[k, 2*n]</a:t>
            </a:r>
            <a:r>
              <a:rPr lang="pl-PL" sz="1400" b="1" dirty="0">
                <a:solidFill>
                  <a:srgbClr val="FF9300"/>
                </a:solidFill>
                <a:latin typeface="Courier New" charset="0"/>
              </a:rPr>
              <a:t>[k+1]</a:t>
            </a:r>
            <a:r>
              <a:rPr lang="pl-PL" sz="1400" b="1" dirty="0">
                <a:solidFill>
                  <a:srgbClr val="008000"/>
                </a:solidFill>
                <a:latin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</a:rPr>
              <a:t>    ...</a:t>
            </a:r>
          </a:p>
          <a:p>
            <a:r>
              <a:rPr lang="en-US" sz="1400" b="1" dirty="0">
                <a:latin typeface="Courier New" charset="0"/>
              </a:rPr>
              <a:t>END.</a:t>
            </a:r>
          </a:p>
        </p:txBody>
      </p:sp>
      <p:sp>
        <p:nvSpPr>
          <p:cNvPr id="654341" name="Text Box 5"/>
          <p:cNvSpPr txBox="1">
            <a:spLocks noChangeArrowheads="1"/>
          </p:cNvSpPr>
          <p:nvPr/>
        </p:nvSpPr>
        <p:spPr bwMode="auto">
          <a:xfrm>
            <a:off x="6035675" y="1243013"/>
            <a:ext cx="2688557" cy="54476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getstatic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	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arraytest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/a3 [[[I</a:t>
            </a:r>
          </a:p>
          <a:p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getstatic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	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arraytest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/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I</a:t>
            </a:r>
          </a:p>
          <a:p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aaload</a:t>
            </a:r>
            <a:endParaRPr lang="en-US" sz="1200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sz="1200" b="1" dirty="0" err="1">
                <a:solidFill>
                  <a:srgbClr val="FF9300"/>
                </a:solidFill>
                <a:latin typeface="Courier New" charset="0"/>
              </a:rPr>
              <a:t>getstatic</a:t>
            </a:r>
            <a:r>
              <a:rPr lang="en-US" sz="1200" b="1" dirty="0">
                <a:solidFill>
                  <a:srgbClr val="FF9300"/>
                </a:solidFill>
                <a:latin typeface="Courier New" charset="0"/>
              </a:rPr>
              <a:t>	</a:t>
            </a:r>
            <a:r>
              <a:rPr lang="en-US" sz="1200" b="1" dirty="0" err="1">
                <a:solidFill>
                  <a:srgbClr val="FF9300"/>
                </a:solidFill>
                <a:latin typeface="Courier New" charset="0"/>
              </a:rPr>
              <a:t>arraytest</a:t>
            </a:r>
            <a:r>
              <a:rPr lang="en-US" sz="1200" b="1" dirty="0">
                <a:solidFill>
                  <a:srgbClr val="FF9300"/>
                </a:solidFill>
                <a:latin typeface="Courier New" charset="0"/>
              </a:rPr>
              <a:t>/a1 [I</a:t>
            </a:r>
          </a:p>
          <a:p>
            <a:r>
              <a:rPr lang="en-US" sz="1200" b="1" dirty="0" err="1">
                <a:solidFill>
                  <a:srgbClr val="FF9300"/>
                </a:solidFill>
                <a:latin typeface="Courier New" charset="0"/>
              </a:rPr>
              <a:t>getstatic</a:t>
            </a:r>
            <a:r>
              <a:rPr lang="en-US" sz="1200" b="1" dirty="0">
                <a:solidFill>
                  <a:srgbClr val="FF9300"/>
                </a:solidFill>
                <a:latin typeface="Courier New" charset="0"/>
              </a:rPr>
              <a:t>	</a:t>
            </a:r>
            <a:r>
              <a:rPr lang="en-US" sz="1200" b="1" dirty="0" err="1">
                <a:solidFill>
                  <a:srgbClr val="FF9300"/>
                </a:solidFill>
                <a:latin typeface="Courier New" charset="0"/>
              </a:rPr>
              <a:t>arraytest</a:t>
            </a:r>
            <a:r>
              <a:rPr lang="en-US" sz="1200" b="1" dirty="0">
                <a:solidFill>
                  <a:srgbClr val="FF9300"/>
                </a:solidFill>
                <a:latin typeface="Courier New" charset="0"/>
              </a:rPr>
              <a:t>/j I</a:t>
            </a:r>
          </a:p>
          <a:p>
            <a:r>
              <a:rPr lang="en-US" sz="1200" b="1" dirty="0" err="1">
                <a:solidFill>
                  <a:srgbClr val="FF9300"/>
                </a:solidFill>
                <a:latin typeface="Courier New" charset="0"/>
              </a:rPr>
              <a:t>iaload</a:t>
            </a:r>
            <a:endParaRPr lang="en-US" sz="1200" b="1" dirty="0">
              <a:solidFill>
                <a:srgbClr val="FF9300"/>
              </a:solidFill>
              <a:latin typeface="Courier New" charset="0"/>
            </a:endParaRPr>
          </a:p>
          <a:p>
            <a:r>
              <a:rPr lang="en-US" sz="1200" b="1" dirty="0" err="1">
                <a:solidFill>
                  <a:srgbClr val="FF9300"/>
                </a:solidFill>
                <a:latin typeface="Courier New" charset="0"/>
              </a:rPr>
              <a:t>aaload</a:t>
            </a:r>
            <a:endParaRPr lang="en-US" sz="1200" b="1" dirty="0">
              <a:solidFill>
                <a:srgbClr val="FF9300"/>
              </a:solidFill>
              <a:latin typeface="Courier New" charset="0"/>
            </a:endParaRPr>
          </a:p>
          <a:p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getstatic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	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arraytest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/k I</a:t>
            </a:r>
          </a:p>
          <a:p>
            <a:endParaRPr lang="en-US" sz="1200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getstatic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	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arraytest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/a2 [[I</a:t>
            </a:r>
          </a:p>
          <a:p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getstatic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	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arraytest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/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I</a:t>
            </a:r>
          </a:p>
          <a:p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aaload</a:t>
            </a:r>
            <a:endParaRPr lang="en-US" sz="1200" b="1" dirty="0">
              <a:solidFill>
                <a:schemeClr val="folHlink"/>
              </a:solidFill>
              <a:latin typeface="Courier New" charset="0"/>
            </a:endParaRPr>
          </a:p>
          <a:p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getstatic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	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arraytest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/j I</a:t>
            </a:r>
          </a:p>
          <a:p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iaload</a:t>
            </a:r>
            <a:endParaRPr lang="en-US" sz="1200" b="1" dirty="0">
              <a:solidFill>
                <a:schemeClr val="folHlink"/>
              </a:solidFill>
              <a:latin typeface="Courier New" charset="0"/>
            </a:endParaRPr>
          </a:p>
          <a:p>
            <a:endParaRPr lang="en-US" sz="1200" b="1" dirty="0">
              <a:solidFill>
                <a:schemeClr val="folHlink"/>
              </a:solidFill>
              <a:latin typeface="Courier New" charset="0"/>
            </a:endParaRPr>
          </a:p>
          <a:p>
            <a:r>
              <a:rPr lang="en-US" sz="1200" b="1" dirty="0" err="1">
                <a:solidFill>
                  <a:srgbClr val="008000"/>
                </a:solidFill>
                <a:latin typeface="Courier New" charset="0"/>
              </a:rPr>
              <a:t>getstatic</a:t>
            </a:r>
            <a:r>
              <a:rPr lang="en-US" sz="1200" b="1" dirty="0">
                <a:solidFill>
                  <a:srgbClr val="008000"/>
                </a:solidFill>
                <a:latin typeface="Courier New" charset="0"/>
              </a:rPr>
              <a:t>	</a:t>
            </a:r>
            <a:r>
              <a:rPr lang="en-US" sz="1200" b="1" dirty="0" err="1">
                <a:solidFill>
                  <a:srgbClr val="008000"/>
                </a:solidFill>
                <a:latin typeface="Courier New" charset="0"/>
              </a:rPr>
              <a:t>arraytest</a:t>
            </a:r>
            <a:r>
              <a:rPr lang="en-US" sz="1200" b="1" dirty="0">
                <a:solidFill>
                  <a:srgbClr val="008000"/>
                </a:solidFill>
                <a:latin typeface="Courier New" charset="0"/>
              </a:rPr>
              <a:t>/a3 [[[I</a:t>
            </a:r>
          </a:p>
          <a:p>
            <a:r>
              <a:rPr lang="en-US" sz="1200" b="1" dirty="0" err="1">
                <a:solidFill>
                  <a:srgbClr val="008000"/>
                </a:solidFill>
                <a:latin typeface="Courier New" charset="0"/>
              </a:rPr>
              <a:t>getstatic</a:t>
            </a:r>
            <a:r>
              <a:rPr lang="en-US" sz="1200" b="1" dirty="0">
                <a:solidFill>
                  <a:srgbClr val="008000"/>
                </a:solidFill>
                <a:latin typeface="Courier New" charset="0"/>
              </a:rPr>
              <a:t>	</a:t>
            </a:r>
            <a:r>
              <a:rPr lang="en-US" sz="1200" b="1" dirty="0" err="1">
                <a:solidFill>
                  <a:srgbClr val="008000"/>
                </a:solidFill>
                <a:latin typeface="Courier New" charset="0"/>
              </a:rPr>
              <a:t>arraytest</a:t>
            </a:r>
            <a:r>
              <a:rPr lang="en-US" sz="1200" b="1" dirty="0">
                <a:solidFill>
                  <a:srgbClr val="008000"/>
                </a:solidFill>
                <a:latin typeface="Courier New" charset="0"/>
              </a:rPr>
              <a:t>/k I</a:t>
            </a:r>
          </a:p>
          <a:p>
            <a:r>
              <a:rPr lang="en-US" sz="1200" b="1" dirty="0" err="1">
                <a:solidFill>
                  <a:srgbClr val="008000"/>
                </a:solidFill>
                <a:latin typeface="Courier New" charset="0"/>
              </a:rPr>
              <a:t>aaload</a:t>
            </a:r>
            <a:endParaRPr lang="en-US" sz="1200" b="1" dirty="0">
              <a:solidFill>
                <a:srgbClr val="008000"/>
              </a:solidFill>
              <a:latin typeface="Courier New" charset="0"/>
            </a:endParaRPr>
          </a:p>
          <a:p>
            <a:r>
              <a:rPr lang="en-US" sz="1200" b="1" dirty="0">
                <a:solidFill>
                  <a:srgbClr val="008000"/>
                </a:solidFill>
                <a:latin typeface="Courier New" charset="0"/>
              </a:rPr>
              <a:t>iconst_2</a:t>
            </a:r>
          </a:p>
          <a:p>
            <a:r>
              <a:rPr lang="en-US" sz="1200" b="1" dirty="0" err="1">
                <a:solidFill>
                  <a:srgbClr val="008000"/>
                </a:solidFill>
                <a:latin typeface="Courier New" charset="0"/>
              </a:rPr>
              <a:t>getstatic</a:t>
            </a:r>
            <a:r>
              <a:rPr lang="en-US" sz="1200" b="1" dirty="0">
                <a:solidFill>
                  <a:srgbClr val="008000"/>
                </a:solidFill>
                <a:latin typeface="Courier New" charset="0"/>
              </a:rPr>
              <a:t>	</a:t>
            </a:r>
            <a:r>
              <a:rPr lang="en-US" sz="1200" b="1" dirty="0" err="1">
                <a:solidFill>
                  <a:srgbClr val="008000"/>
                </a:solidFill>
                <a:latin typeface="Courier New" charset="0"/>
              </a:rPr>
              <a:t>arraytest</a:t>
            </a:r>
            <a:r>
              <a:rPr lang="en-US" sz="1200" b="1" dirty="0">
                <a:solidFill>
                  <a:srgbClr val="008000"/>
                </a:solidFill>
                <a:latin typeface="Courier New" charset="0"/>
              </a:rPr>
              <a:t>/n I</a:t>
            </a:r>
          </a:p>
          <a:p>
            <a:r>
              <a:rPr lang="en-US" sz="1200" b="1" dirty="0" err="1">
                <a:solidFill>
                  <a:srgbClr val="008000"/>
                </a:solidFill>
                <a:latin typeface="Courier New" charset="0"/>
              </a:rPr>
              <a:t>imul</a:t>
            </a:r>
            <a:endParaRPr lang="en-US" sz="1200" b="1" dirty="0">
              <a:solidFill>
                <a:srgbClr val="008000"/>
              </a:solidFill>
              <a:latin typeface="Courier New" charset="0"/>
            </a:endParaRPr>
          </a:p>
          <a:p>
            <a:r>
              <a:rPr lang="en-US" sz="1200" b="1" dirty="0" err="1">
                <a:solidFill>
                  <a:srgbClr val="008000"/>
                </a:solidFill>
                <a:latin typeface="Courier New" charset="0"/>
              </a:rPr>
              <a:t>aaload</a:t>
            </a:r>
            <a:endParaRPr lang="en-US" sz="1200" b="1" dirty="0">
              <a:solidFill>
                <a:srgbClr val="008000"/>
              </a:solidFill>
              <a:latin typeface="Courier New" charset="0"/>
            </a:endParaRPr>
          </a:p>
          <a:p>
            <a:r>
              <a:rPr lang="en-US" sz="1200" b="1" dirty="0" err="1">
                <a:solidFill>
                  <a:srgbClr val="FF9300"/>
                </a:solidFill>
                <a:latin typeface="Courier New" charset="0"/>
              </a:rPr>
              <a:t>getstatic</a:t>
            </a:r>
            <a:r>
              <a:rPr lang="en-US" sz="1200" b="1" dirty="0">
                <a:solidFill>
                  <a:srgbClr val="FF9300"/>
                </a:solidFill>
                <a:latin typeface="Courier New" charset="0"/>
              </a:rPr>
              <a:t>	</a:t>
            </a:r>
            <a:r>
              <a:rPr lang="en-US" sz="1200" b="1" dirty="0" err="1">
                <a:solidFill>
                  <a:srgbClr val="FF9300"/>
                </a:solidFill>
                <a:latin typeface="Courier New" charset="0"/>
              </a:rPr>
              <a:t>arraytest</a:t>
            </a:r>
            <a:r>
              <a:rPr lang="en-US" sz="1200" b="1" dirty="0">
                <a:solidFill>
                  <a:srgbClr val="FF9300"/>
                </a:solidFill>
                <a:latin typeface="Courier New" charset="0"/>
              </a:rPr>
              <a:t>/k I</a:t>
            </a:r>
          </a:p>
          <a:p>
            <a:r>
              <a:rPr lang="en-US" sz="1200" b="1" dirty="0">
                <a:solidFill>
                  <a:srgbClr val="FF9300"/>
                </a:solidFill>
                <a:latin typeface="Courier New" charset="0"/>
              </a:rPr>
              <a:t>iconst_1</a:t>
            </a:r>
          </a:p>
          <a:p>
            <a:r>
              <a:rPr lang="en-US" sz="1200" b="1" dirty="0" err="1">
                <a:solidFill>
                  <a:srgbClr val="FF9300"/>
                </a:solidFill>
                <a:latin typeface="Courier New" charset="0"/>
              </a:rPr>
              <a:t>iadd</a:t>
            </a:r>
            <a:endParaRPr lang="en-US" sz="1200" b="1" dirty="0">
              <a:solidFill>
                <a:srgbClr val="FF9300"/>
              </a:solidFill>
              <a:latin typeface="Courier New" charset="0"/>
            </a:endParaRPr>
          </a:p>
          <a:p>
            <a:r>
              <a:rPr lang="en-US" sz="1200" b="1" dirty="0" err="1">
                <a:solidFill>
                  <a:srgbClr val="FF9300"/>
                </a:solidFill>
                <a:latin typeface="Courier New" charset="0"/>
              </a:rPr>
              <a:t>iaload</a:t>
            </a:r>
            <a:endParaRPr lang="en-US" sz="1200" b="1" dirty="0">
              <a:solidFill>
                <a:srgbClr val="FF9300"/>
              </a:solidFill>
              <a:latin typeface="Courier New" charset="0"/>
            </a:endParaRPr>
          </a:p>
          <a:p>
            <a:endParaRPr lang="en-US" sz="1200" b="1" dirty="0">
              <a:solidFill>
                <a:srgbClr val="008000"/>
              </a:solidFill>
              <a:latin typeface="Courier New" charset="0"/>
            </a:endParaRPr>
          </a:p>
          <a:p>
            <a:r>
              <a:rPr lang="en-US" sz="1200" b="1" dirty="0" err="1">
                <a:latin typeface="Courier New" charset="0"/>
              </a:rPr>
              <a:t>isub</a:t>
            </a:r>
            <a:endParaRPr lang="en-US" sz="1200" b="1" dirty="0">
              <a:latin typeface="Courier New" charset="0"/>
            </a:endParaRPr>
          </a:p>
          <a:p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iastore</a:t>
            </a:r>
            <a:endParaRPr lang="en-US" sz="1200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654342" name="Text Box 6"/>
          <p:cNvSpPr txBox="1">
            <a:spLocks noChangeArrowheads="1"/>
          </p:cNvSpPr>
          <p:nvPr/>
        </p:nvSpPr>
        <p:spPr bwMode="auto">
          <a:xfrm>
            <a:off x="1879600" y="5075238"/>
            <a:ext cx="3606800" cy="1079500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Instruction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aaload</a:t>
            </a:r>
            <a:r>
              <a:rPr lang="en-US" dirty="0">
                <a:solidFill>
                  <a:srgbClr val="0033CC"/>
                </a:solidFill>
              </a:rPr>
              <a:t> pushes the</a:t>
            </a:r>
          </a:p>
          <a:p>
            <a:r>
              <a:rPr lang="en-US" u="sng" dirty="0">
                <a:solidFill>
                  <a:srgbClr val="0033CC"/>
                </a:solidFill>
              </a:rPr>
              <a:t>address</a:t>
            </a:r>
            <a:r>
              <a:rPr lang="en-US" dirty="0">
                <a:solidFill>
                  <a:srgbClr val="0033CC"/>
                </a:solidFill>
              </a:rPr>
              <a:t> of one dimension of an array.</a:t>
            </a:r>
          </a:p>
          <a:p>
            <a:r>
              <a:rPr lang="en-US" dirty="0">
                <a:solidFill>
                  <a:srgbClr val="0033CC"/>
                </a:solidFill>
              </a:rPr>
              <a:t>Instruction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iaload</a:t>
            </a:r>
            <a:r>
              <a:rPr lang="en-US" dirty="0">
                <a:solidFill>
                  <a:srgbClr val="0033CC"/>
                </a:solidFill>
              </a:rPr>
              <a:t> pushes the 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u="sng" dirty="0">
                <a:solidFill>
                  <a:srgbClr val="0033CC"/>
                </a:solidFill>
              </a:rPr>
              <a:t>integer value</a:t>
            </a:r>
            <a:r>
              <a:rPr lang="en-US" dirty="0">
                <a:solidFill>
                  <a:srgbClr val="0033CC"/>
                </a:solidFill>
              </a:rPr>
              <a:t> of an array element.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E00D3B8-672F-4444-94A6-C59198F62F33}"/>
              </a:ext>
            </a:extLst>
          </p:cNvPr>
          <p:cNvGrpSpPr/>
          <p:nvPr/>
        </p:nvGrpSpPr>
        <p:grpSpPr>
          <a:xfrm>
            <a:off x="6583658" y="5797554"/>
            <a:ext cx="2285975" cy="738188"/>
            <a:chOff x="6837378" y="5797554"/>
            <a:chExt cx="2285975" cy="738188"/>
          </a:xfrm>
        </p:grpSpPr>
        <p:sp>
          <p:nvSpPr>
            <p:cNvPr id="654343" name="Text Box 7"/>
            <p:cNvSpPr txBox="1">
              <a:spLocks noChangeArrowheads="1"/>
            </p:cNvSpPr>
            <p:nvPr/>
          </p:nvSpPr>
          <p:spPr bwMode="auto">
            <a:xfrm>
              <a:off x="7350118" y="5797554"/>
              <a:ext cx="1773235" cy="738188"/>
            </a:xfrm>
            <a:prstGeom prst="rect">
              <a:avLst/>
            </a:prstGeom>
            <a:solidFill>
              <a:srgbClr val="FFFFC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dirty="0"/>
                <a:t>What</a:t>
              </a:r>
              <a:r>
                <a:rPr lang="en-US" sz="1400" dirty="0">
                  <a:latin typeface="Arial"/>
                </a:rPr>
                <a:t>’</a:t>
              </a:r>
              <a:r>
                <a:rPr lang="en-US" sz="1400" dirty="0"/>
                <a:t>s on top of the</a:t>
              </a:r>
            </a:p>
            <a:p>
              <a:r>
                <a:rPr lang="en-US" sz="1400" dirty="0"/>
                <a:t>operand stack after</a:t>
              </a:r>
            </a:p>
            <a:p>
              <a:r>
                <a:rPr lang="en-US" sz="1400" dirty="0"/>
                <a:t>this instruction?</a:t>
              </a:r>
            </a:p>
          </p:txBody>
        </p:sp>
        <p:sp>
          <p:nvSpPr>
            <p:cNvPr id="654344" name="Line 8"/>
            <p:cNvSpPr>
              <a:spLocks noChangeShapeType="1"/>
            </p:cNvSpPr>
            <p:nvPr/>
          </p:nvSpPr>
          <p:spPr bwMode="auto">
            <a:xfrm flipH="1">
              <a:off x="6837378" y="6319842"/>
              <a:ext cx="512740" cy="0"/>
            </a:xfrm>
            <a:prstGeom prst="line">
              <a:avLst/>
            </a:prstGeom>
            <a:solidFill>
              <a:srgbClr val="FFFFC2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C8087E5-24CB-D0D3-39E2-06AF595FE918}"/>
              </a:ext>
            </a:extLst>
          </p:cNvPr>
          <p:cNvSpPr txBox="1"/>
          <p:nvPr/>
        </p:nvSpPr>
        <p:spPr>
          <a:xfrm>
            <a:off x="3496476" y="3307521"/>
            <a:ext cx="1994457" cy="9787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1400" kern="0" dirty="0">
                <a:solidFill>
                  <a:srgbClr val="0033CC"/>
                </a:solidFill>
              </a:rPr>
              <a:t>Instruction </a:t>
            </a:r>
            <a:r>
              <a:rPr lang="en-US" sz="1400" b="1" kern="0" dirty="0" err="1">
                <a:solidFill>
                  <a:srgbClr val="0033CC"/>
                </a:solidFill>
                <a:latin typeface="Courier New" charset="0"/>
              </a:rPr>
              <a:t>iastore</a:t>
            </a:r>
            <a:r>
              <a:rPr lang="en-US" sz="1400" kern="0" dirty="0">
                <a:solidFill>
                  <a:srgbClr val="0033CC"/>
                </a:solidFill>
              </a:rPr>
              <a:t> </a:t>
            </a:r>
            <a:br>
              <a:rPr lang="en-US" sz="1400" kern="0" dirty="0">
                <a:solidFill>
                  <a:srgbClr val="0033CC"/>
                </a:solidFill>
              </a:rPr>
            </a:br>
            <a:r>
              <a:rPr lang="en-US" sz="1400" kern="0" dirty="0">
                <a:solidFill>
                  <a:srgbClr val="0033CC"/>
                </a:solidFill>
              </a:rPr>
              <a:t>operands on the stack:</a:t>
            </a:r>
          </a:p>
          <a:p>
            <a:pPr marL="285750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rgbClr val="0033CC"/>
                </a:solidFill>
              </a:rPr>
              <a:t>Array reference</a:t>
            </a:r>
          </a:p>
          <a:p>
            <a:pPr marL="285750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rgbClr val="0033CC"/>
                </a:solidFill>
              </a:rPr>
              <a:t>Index value</a:t>
            </a:r>
          </a:p>
          <a:p>
            <a:pPr marL="285750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kern="0" dirty="0">
                <a:solidFill>
                  <a:srgbClr val="0033CC"/>
                </a:solidFill>
              </a:rPr>
              <a:t>Integer value</a:t>
            </a:r>
          </a:p>
        </p:txBody>
      </p:sp>
    </p:spTree>
    <p:extLst>
      <p:ext uri="{BB962C8B-B14F-4D97-AF65-F5344CB8AC3E}">
        <p14:creationId xmlns:p14="http://schemas.microsoft.com/office/powerpoint/2010/main" val="3632268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5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5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5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5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543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543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543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5434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5434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5434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5434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5434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5434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5434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5434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5434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54341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54341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54341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54341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54341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54341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54341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54341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54341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5F521-7ACD-FB4C-95E0-519DB49742FB}" type="slidenum">
              <a:rPr lang="en-US"/>
              <a:pPr/>
              <a:t>16</a:t>
            </a:fld>
            <a:endParaRPr lang="en-US"/>
          </a:p>
        </p:txBody>
      </p:sp>
      <p:sp>
        <p:nvSpPr>
          <p:cNvPr id="623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Allocate Memory for Non-Scalar Arrays</a:t>
            </a:r>
          </a:p>
        </p:txBody>
      </p:sp>
      <p:sp>
        <p:nvSpPr>
          <p:cNvPr id="623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a </a:t>
            </a:r>
            <a:r>
              <a:rPr lang="en-US" u="sng" dirty="0"/>
              <a:t>non-scalar array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we must generate code to :</a:t>
            </a:r>
          </a:p>
          <a:p>
            <a:pPr lvl="4"/>
            <a:endParaRPr lang="en-US" dirty="0"/>
          </a:p>
          <a:p>
            <a:pPr lvl="1"/>
            <a:r>
              <a:rPr lang="en-US" u="sng" dirty="0"/>
              <a:t>Allocate memory</a:t>
            </a:r>
            <a:r>
              <a:rPr lang="en-US" dirty="0"/>
              <a:t> for the </a:t>
            </a:r>
            <a:r>
              <a:rPr lang="en-US" u="sng" dirty="0"/>
              <a:t>arra</a:t>
            </a:r>
            <a:r>
              <a:rPr lang="en-US" dirty="0"/>
              <a:t>y itself.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Similar to a scalar array, except that each element </a:t>
            </a:r>
            <a:br>
              <a:rPr lang="en-US" dirty="0"/>
            </a:br>
            <a:r>
              <a:rPr lang="en-US" dirty="0"/>
              <a:t>will contain a </a:t>
            </a:r>
            <a:r>
              <a:rPr lang="en-US" u="sng" dirty="0"/>
              <a:t>reference</a:t>
            </a:r>
            <a:r>
              <a:rPr lang="en-US" dirty="0"/>
              <a:t> to its data.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Allocate memory for the data of </a:t>
            </a:r>
            <a:r>
              <a:rPr lang="en-US" u="sng" dirty="0"/>
              <a:t>each array element</a:t>
            </a:r>
            <a:br>
              <a:rPr lang="en-US" dirty="0">
                <a:solidFill>
                  <a:schemeClr val="folHlink"/>
                </a:solidFill>
              </a:rPr>
            </a:br>
            <a:r>
              <a:rPr lang="en-US" dirty="0"/>
              <a:t>and initialize each element.</a:t>
            </a:r>
          </a:p>
        </p:txBody>
      </p:sp>
    </p:spTree>
    <p:extLst>
      <p:ext uri="{BB962C8B-B14F-4D97-AF65-F5344CB8AC3E}">
        <p14:creationId xmlns:p14="http://schemas.microsoft.com/office/powerpoint/2010/main" val="26337542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EDE4-B302-E742-9F88-6CC82BED2231}" type="slidenum">
              <a:rPr lang="en-US"/>
              <a:pPr/>
              <a:t>17</a:t>
            </a:fld>
            <a:endParaRPr lang="en-US"/>
          </a:p>
        </p:txBody>
      </p:sp>
      <p:sp>
        <p:nvSpPr>
          <p:cNvPr id="628812" name="Rectangle 76"/>
          <p:cNvSpPr>
            <a:spLocks noChangeArrowheads="1"/>
          </p:cNvSpPr>
          <p:nvPr/>
        </p:nvSpPr>
        <p:spPr bwMode="auto">
          <a:xfrm>
            <a:off x="823001" y="3182938"/>
            <a:ext cx="1645902" cy="365756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395" y="4434829"/>
            <a:ext cx="3840483" cy="173734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Each array element should contain a </a:t>
            </a:r>
            <a:r>
              <a:rPr lang="en-US" u="sng" dirty="0"/>
              <a:t>reference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to a </a:t>
            </a:r>
            <a:br>
              <a:rPr lang="en-US" dirty="0"/>
            </a:br>
            <a:r>
              <a:rPr lang="en-US" dirty="0"/>
              <a:t>string object.</a:t>
            </a:r>
          </a:p>
        </p:txBody>
      </p:sp>
      <p:sp>
        <p:nvSpPr>
          <p:cNvPr id="628740" name="Text Box 4"/>
          <p:cNvSpPr txBox="1">
            <a:spLocks noChangeArrowheads="1"/>
          </p:cNvSpPr>
          <p:nvPr/>
        </p:nvSpPr>
        <p:spPr bwMode="auto">
          <a:xfrm>
            <a:off x="182928" y="1508781"/>
            <a:ext cx="5009705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PROGRAM AllocArrayTest2;</a:t>
            </a:r>
          </a:p>
          <a:p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TYPE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vector = ARRAY[0..9] OF string;</a:t>
            </a:r>
          </a:p>
          <a:p>
            <a:endParaRPr lang="en-US" sz="1800" b="1" dirty="0">
              <a:solidFill>
                <a:srgbClr val="008000"/>
              </a:solidFill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VAR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a1 : vector;</a:t>
            </a:r>
          </a:p>
          <a:p>
            <a:endParaRPr lang="en-US" sz="1800" b="1" dirty="0">
              <a:solidFill>
                <a:srgbClr val="008000"/>
              </a:solidFill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BEGIN</a:t>
            </a:r>
          </a:p>
          <a:p>
            <a:r>
              <a:rPr lang="en-US" sz="1800" b="1" dirty="0">
                <a:latin typeface="Courier New" charset="0"/>
              </a:rPr>
              <a:t>END.</a:t>
            </a:r>
          </a:p>
        </p:txBody>
      </p:sp>
      <p:sp>
        <p:nvSpPr>
          <p:cNvPr id="628813" name="Rectangle 77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Allocate Memory for a 1-D String Array</a:t>
            </a:r>
          </a:p>
        </p:txBody>
      </p:sp>
      <p:grpSp>
        <p:nvGrpSpPr>
          <p:cNvPr id="628818" name="Group 82"/>
          <p:cNvGrpSpPr>
            <a:grpSpLocks/>
          </p:cNvGrpSpPr>
          <p:nvPr/>
        </p:nvGrpSpPr>
        <p:grpSpPr bwMode="auto">
          <a:xfrm>
            <a:off x="5180603" y="1282700"/>
            <a:ext cx="3414713" cy="4157663"/>
            <a:chOff x="2572" y="808"/>
            <a:chExt cx="2151" cy="2619"/>
          </a:xfrm>
        </p:grpSpPr>
        <p:sp>
          <p:nvSpPr>
            <p:cNvPr id="628741" name="Rectangle 5"/>
            <p:cNvSpPr>
              <a:spLocks noChangeArrowheads="1"/>
            </p:cNvSpPr>
            <p:nvPr/>
          </p:nvSpPr>
          <p:spPr bwMode="auto">
            <a:xfrm>
              <a:off x="3231" y="1257"/>
              <a:ext cx="173" cy="173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43" name="Oval 7"/>
            <p:cNvSpPr>
              <a:spLocks noChangeArrowheads="1"/>
            </p:cNvSpPr>
            <p:nvPr/>
          </p:nvSpPr>
          <p:spPr bwMode="auto">
            <a:xfrm>
              <a:off x="3289" y="1314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45" name="Text Box 9"/>
            <p:cNvSpPr txBox="1">
              <a:spLocks noChangeArrowheads="1"/>
            </p:cNvSpPr>
            <p:nvPr/>
          </p:nvSpPr>
          <p:spPr bwMode="auto">
            <a:xfrm>
              <a:off x="4068" y="865"/>
              <a:ext cx="655" cy="212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 New" charset="0"/>
                </a:rPr>
                <a:t>"     "</a:t>
              </a:r>
            </a:p>
          </p:txBody>
        </p:sp>
        <p:sp>
          <p:nvSpPr>
            <p:cNvPr id="628746" name="Oval 10"/>
            <p:cNvSpPr>
              <a:spLocks noChangeArrowheads="1"/>
            </p:cNvSpPr>
            <p:nvPr/>
          </p:nvSpPr>
          <p:spPr bwMode="auto">
            <a:xfrm>
              <a:off x="4089" y="950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48" name="Text Box 12"/>
            <p:cNvSpPr txBox="1">
              <a:spLocks noChangeArrowheads="1"/>
            </p:cNvSpPr>
            <p:nvPr/>
          </p:nvSpPr>
          <p:spPr bwMode="auto">
            <a:xfrm>
              <a:off x="4068" y="1123"/>
              <a:ext cx="655" cy="212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 New" charset="0"/>
                </a:rPr>
                <a:t>"     "</a:t>
              </a:r>
            </a:p>
          </p:txBody>
        </p:sp>
        <p:sp>
          <p:nvSpPr>
            <p:cNvPr id="628749" name="Oval 13"/>
            <p:cNvSpPr>
              <a:spLocks noChangeArrowheads="1"/>
            </p:cNvSpPr>
            <p:nvPr/>
          </p:nvSpPr>
          <p:spPr bwMode="auto">
            <a:xfrm>
              <a:off x="4089" y="1208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50" name="Text Box 14"/>
            <p:cNvSpPr txBox="1">
              <a:spLocks noChangeArrowheads="1"/>
            </p:cNvSpPr>
            <p:nvPr/>
          </p:nvSpPr>
          <p:spPr bwMode="auto">
            <a:xfrm>
              <a:off x="4068" y="1384"/>
              <a:ext cx="655" cy="212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 New" charset="0"/>
                </a:rPr>
                <a:t>"     "</a:t>
              </a:r>
            </a:p>
          </p:txBody>
        </p:sp>
        <p:sp>
          <p:nvSpPr>
            <p:cNvPr id="628751" name="Oval 15"/>
            <p:cNvSpPr>
              <a:spLocks noChangeArrowheads="1"/>
            </p:cNvSpPr>
            <p:nvPr/>
          </p:nvSpPr>
          <p:spPr bwMode="auto">
            <a:xfrm>
              <a:off x="4089" y="1469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52" name="Text Box 16"/>
            <p:cNvSpPr txBox="1">
              <a:spLocks noChangeArrowheads="1"/>
            </p:cNvSpPr>
            <p:nvPr/>
          </p:nvSpPr>
          <p:spPr bwMode="auto">
            <a:xfrm>
              <a:off x="4068" y="1642"/>
              <a:ext cx="655" cy="212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latin typeface="Courier New" charset="0"/>
                </a:rPr>
                <a:t>"     "</a:t>
              </a:r>
            </a:p>
          </p:txBody>
        </p:sp>
        <p:sp>
          <p:nvSpPr>
            <p:cNvPr id="628753" name="Oval 17"/>
            <p:cNvSpPr>
              <a:spLocks noChangeArrowheads="1"/>
            </p:cNvSpPr>
            <p:nvPr/>
          </p:nvSpPr>
          <p:spPr bwMode="auto">
            <a:xfrm>
              <a:off x="4089" y="1727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56" name="Text Box 20"/>
            <p:cNvSpPr txBox="1">
              <a:spLocks noChangeArrowheads="1"/>
            </p:cNvSpPr>
            <p:nvPr/>
          </p:nvSpPr>
          <p:spPr bwMode="auto">
            <a:xfrm>
              <a:off x="4068" y="1920"/>
              <a:ext cx="655" cy="212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latin typeface="Courier New" charset="0"/>
                </a:rPr>
                <a:t>"     "</a:t>
              </a:r>
            </a:p>
          </p:txBody>
        </p:sp>
        <p:sp>
          <p:nvSpPr>
            <p:cNvPr id="628757" name="Oval 21"/>
            <p:cNvSpPr>
              <a:spLocks noChangeArrowheads="1"/>
            </p:cNvSpPr>
            <p:nvPr/>
          </p:nvSpPr>
          <p:spPr bwMode="auto">
            <a:xfrm>
              <a:off x="4089" y="2005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59" name="Text Box 23"/>
            <p:cNvSpPr txBox="1">
              <a:spLocks noChangeArrowheads="1"/>
            </p:cNvSpPr>
            <p:nvPr/>
          </p:nvSpPr>
          <p:spPr bwMode="auto">
            <a:xfrm>
              <a:off x="4068" y="2178"/>
              <a:ext cx="655" cy="212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latin typeface="Courier New" charset="0"/>
                </a:rPr>
                <a:t>"     "</a:t>
              </a:r>
            </a:p>
          </p:txBody>
        </p:sp>
        <p:sp>
          <p:nvSpPr>
            <p:cNvPr id="628760" name="Oval 24"/>
            <p:cNvSpPr>
              <a:spLocks noChangeArrowheads="1"/>
            </p:cNvSpPr>
            <p:nvPr/>
          </p:nvSpPr>
          <p:spPr bwMode="auto">
            <a:xfrm>
              <a:off x="4089" y="2263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61" name="Text Box 25"/>
            <p:cNvSpPr txBox="1">
              <a:spLocks noChangeArrowheads="1"/>
            </p:cNvSpPr>
            <p:nvPr/>
          </p:nvSpPr>
          <p:spPr bwMode="auto">
            <a:xfrm>
              <a:off x="4068" y="2439"/>
              <a:ext cx="655" cy="212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latin typeface="Courier New" charset="0"/>
                </a:rPr>
                <a:t>"     "</a:t>
              </a:r>
            </a:p>
          </p:txBody>
        </p:sp>
        <p:sp>
          <p:nvSpPr>
            <p:cNvPr id="628762" name="Oval 26"/>
            <p:cNvSpPr>
              <a:spLocks noChangeArrowheads="1"/>
            </p:cNvSpPr>
            <p:nvPr/>
          </p:nvSpPr>
          <p:spPr bwMode="auto">
            <a:xfrm>
              <a:off x="4089" y="2524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63" name="Text Box 27"/>
            <p:cNvSpPr txBox="1">
              <a:spLocks noChangeArrowheads="1"/>
            </p:cNvSpPr>
            <p:nvPr/>
          </p:nvSpPr>
          <p:spPr bwMode="auto">
            <a:xfrm>
              <a:off x="4068" y="2697"/>
              <a:ext cx="655" cy="212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latin typeface="Courier New" charset="0"/>
                </a:rPr>
                <a:t>"     "</a:t>
              </a:r>
            </a:p>
          </p:txBody>
        </p:sp>
        <p:sp>
          <p:nvSpPr>
            <p:cNvPr id="628764" name="Oval 28"/>
            <p:cNvSpPr>
              <a:spLocks noChangeArrowheads="1"/>
            </p:cNvSpPr>
            <p:nvPr/>
          </p:nvSpPr>
          <p:spPr bwMode="auto">
            <a:xfrm>
              <a:off x="4089" y="2782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65" name="Text Box 29"/>
            <p:cNvSpPr txBox="1">
              <a:spLocks noChangeArrowheads="1"/>
            </p:cNvSpPr>
            <p:nvPr/>
          </p:nvSpPr>
          <p:spPr bwMode="auto">
            <a:xfrm>
              <a:off x="4068" y="2966"/>
              <a:ext cx="655" cy="212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latin typeface="Courier New" charset="0"/>
                </a:rPr>
                <a:t>"     "</a:t>
              </a:r>
            </a:p>
          </p:txBody>
        </p:sp>
        <p:sp>
          <p:nvSpPr>
            <p:cNvPr id="628766" name="Oval 30"/>
            <p:cNvSpPr>
              <a:spLocks noChangeArrowheads="1"/>
            </p:cNvSpPr>
            <p:nvPr/>
          </p:nvSpPr>
          <p:spPr bwMode="auto">
            <a:xfrm>
              <a:off x="4089" y="3051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67" name="Rectangle 31"/>
            <p:cNvSpPr>
              <a:spLocks noChangeArrowheads="1"/>
            </p:cNvSpPr>
            <p:nvPr/>
          </p:nvSpPr>
          <p:spPr bwMode="auto">
            <a:xfrm>
              <a:off x="3231" y="1430"/>
              <a:ext cx="173" cy="173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68" name="Oval 32"/>
            <p:cNvSpPr>
              <a:spLocks noChangeArrowheads="1"/>
            </p:cNvSpPr>
            <p:nvPr/>
          </p:nvSpPr>
          <p:spPr bwMode="auto">
            <a:xfrm>
              <a:off x="3289" y="1487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69" name="Rectangle 33"/>
            <p:cNvSpPr>
              <a:spLocks noChangeArrowheads="1"/>
            </p:cNvSpPr>
            <p:nvPr/>
          </p:nvSpPr>
          <p:spPr bwMode="auto">
            <a:xfrm>
              <a:off x="3231" y="1602"/>
              <a:ext cx="173" cy="173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70" name="Oval 34"/>
            <p:cNvSpPr>
              <a:spLocks noChangeArrowheads="1"/>
            </p:cNvSpPr>
            <p:nvPr/>
          </p:nvSpPr>
          <p:spPr bwMode="auto">
            <a:xfrm>
              <a:off x="3289" y="1659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71" name="Rectangle 35"/>
            <p:cNvSpPr>
              <a:spLocks noChangeArrowheads="1"/>
            </p:cNvSpPr>
            <p:nvPr/>
          </p:nvSpPr>
          <p:spPr bwMode="auto">
            <a:xfrm>
              <a:off x="3231" y="1775"/>
              <a:ext cx="173" cy="173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72" name="Oval 36"/>
            <p:cNvSpPr>
              <a:spLocks noChangeArrowheads="1"/>
            </p:cNvSpPr>
            <p:nvPr/>
          </p:nvSpPr>
          <p:spPr bwMode="auto">
            <a:xfrm>
              <a:off x="3289" y="1832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87" name="Rectangle 51"/>
            <p:cNvSpPr>
              <a:spLocks noChangeArrowheads="1"/>
            </p:cNvSpPr>
            <p:nvPr/>
          </p:nvSpPr>
          <p:spPr bwMode="auto">
            <a:xfrm>
              <a:off x="3231" y="1948"/>
              <a:ext cx="173" cy="173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88" name="Oval 52"/>
            <p:cNvSpPr>
              <a:spLocks noChangeArrowheads="1"/>
            </p:cNvSpPr>
            <p:nvPr/>
          </p:nvSpPr>
          <p:spPr bwMode="auto">
            <a:xfrm>
              <a:off x="3289" y="2005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89" name="Rectangle 53"/>
            <p:cNvSpPr>
              <a:spLocks noChangeArrowheads="1"/>
            </p:cNvSpPr>
            <p:nvPr/>
          </p:nvSpPr>
          <p:spPr bwMode="auto">
            <a:xfrm>
              <a:off x="3231" y="2121"/>
              <a:ext cx="173" cy="173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90" name="Oval 54"/>
            <p:cNvSpPr>
              <a:spLocks noChangeArrowheads="1"/>
            </p:cNvSpPr>
            <p:nvPr/>
          </p:nvSpPr>
          <p:spPr bwMode="auto">
            <a:xfrm>
              <a:off x="3289" y="2178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91" name="Rectangle 55"/>
            <p:cNvSpPr>
              <a:spLocks noChangeArrowheads="1"/>
            </p:cNvSpPr>
            <p:nvPr/>
          </p:nvSpPr>
          <p:spPr bwMode="auto">
            <a:xfrm>
              <a:off x="3231" y="2293"/>
              <a:ext cx="173" cy="173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92" name="Oval 56"/>
            <p:cNvSpPr>
              <a:spLocks noChangeArrowheads="1"/>
            </p:cNvSpPr>
            <p:nvPr/>
          </p:nvSpPr>
          <p:spPr bwMode="auto">
            <a:xfrm>
              <a:off x="3289" y="2350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93" name="Rectangle 57"/>
            <p:cNvSpPr>
              <a:spLocks noChangeArrowheads="1"/>
            </p:cNvSpPr>
            <p:nvPr/>
          </p:nvSpPr>
          <p:spPr bwMode="auto">
            <a:xfrm>
              <a:off x="3231" y="2466"/>
              <a:ext cx="173" cy="173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94" name="Oval 58"/>
            <p:cNvSpPr>
              <a:spLocks noChangeArrowheads="1"/>
            </p:cNvSpPr>
            <p:nvPr/>
          </p:nvSpPr>
          <p:spPr bwMode="auto">
            <a:xfrm>
              <a:off x="3289" y="2523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95" name="Rectangle 59"/>
            <p:cNvSpPr>
              <a:spLocks noChangeArrowheads="1"/>
            </p:cNvSpPr>
            <p:nvPr/>
          </p:nvSpPr>
          <p:spPr bwMode="auto">
            <a:xfrm>
              <a:off x="3231" y="2639"/>
              <a:ext cx="173" cy="173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96" name="Oval 60"/>
            <p:cNvSpPr>
              <a:spLocks noChangeArrowheads="1"/>
            </p:cNvSpPr>
            <p:nvPr/>
          </p:nvSpPr>
          <p:spPr bwMode="auto">
            <a:xfrm>
              <a:off x="3289" y="2696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97" name="Rectangle 61"/>
            <p:cNvSpPr>
              <a:spLocks noChangeArrowheads="1"/>
            </p:cNvSpPr>
            <p:nvPr/>
          </p:nvSpPr>
          <p:spPr bwMode="auto">
            <a:xfrm>
              <a:off x="3231" y="2812"/>
              <a:ext cx="173" cy="173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98" name="Oval 62"/>
            <p:cNvSpPr>
              <a:spLocks noChangeArrowheads="1"/>
            </p:cNvSpPr>
            <p:nvPr/>
          </p:nvSpPr>
          <p:spPr bwMode="auto">
            <a:xfrm>
              <a:off x="3289" y="2869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99" name="Text Box 63"/>
            <p:cNvSpPr txBox="1">
              <a:spLocks noChangeArrowheads="1"/>
            </p:cNvSpPr>
            <p:nvPr/>
          </p:nvSpPr>
          <p:spPr bwMode="auto">
            <a:xfrm>
              <a:off x="4068" y="3215"/>
              <a:ext cx="655" cy="212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latin typeface="Courier New" charset="0"/>
                </a:rPr>
                <a:t>"     "</a:t>
              </a:r>
            </a:p>
          </p:txBody>
        </p:sp>
        <p:sp>
          <p:nvSpPr>
            <p:cNvPr id="628800" name="Oval 64"/>
            <p:cNvSpPr>
              <a:spLocks noChangeArrowheads="1"/>
            </p:cNvSpPr>
            <p:nvPr/>
          </p:nvSpPr>
          <p:spPr bwMode="auto">
            <a:xfrm>
              <a:off x="4089" y="3300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628801" name="AutoShape 65"/>
            <p:cNvCxnSpPr>
              <a:cxnSpLocks noChangeShapeType="1"/>
              <a:stCxn id="628743" idx="6"/>
              <a:endCxn id="628746" idx="2"/>
            </p:cNvCxnSpPr>
            <p:nvPr/>
          </p:nvCxnSpPr>
          <p:spPr bwMode="auto">
            <a:xfrm flipV="1">
              <a:off x="3347" y="979"/>
              <a:ext cx="742" cy="364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8802" name="AutoShape 66"/>
            <p:cNvCxnSpPr>
              <a:cxnSpLocks noChangeShapeType="1"/>
              <a:stCxn id="628768" idx="6"/>
              <a:endCxn id="628749" idx="2"/>
            </p:cNvCxnSpPr>
            <p:nvPr/>
          </p:nvCxnSpPr>
          <p:spPr bwMode="auto">
            <a:xfrm flipV="1">
              <a:off x="3347" y="1237"/>
              <a:ext cx="742" cy="279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8803" name="AutoShape 67"/>
            <p:cNvCxnSpPr>
              <a:cxnSpLocks noChangeShapeType="1"/>
              <a:stCxn id="628770" idx="6"/>
              <a:endCxn id="628751" idx="2"/>
            </p:cNvCxnSpPr>
            <p:nvPr/>
          </p:nvCxnSpPr>
          <p:spPr bwMode="auto">
            <a:xfrm flipV="1">
              <a:off x="3347" y="1498"/>
              <a:ext cx="742" cy="190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8804" name="AutoShape 68"/>
            <p:cNvCxnSpPr>
              <a:cxnSpLocks noChangeShapeType="1"/>
              <a:stCxn id="628772" idx="6"/>
              <a:endCxn id="628753" idx="2"/>
            </p:cNvCxnSpPr>
            <p:nvPr/>
          </p:nvCxnSpPr>
          <p:spPr bwMode="auto">
            <a:xfrm flipV="1">
              <a:off x="3347" y="1756"/>
              <a:ext cx="742" cy="105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8805" name="AutoShape 69"/>
            <p:cNvCxnSpPr>
              <a:cxnSpLocks noChangeShapeType="1"/>
              <a:stCxn id="628788" idx="6"/>
              <a:endCxn id="628757" idx="2"/>
            </p:cNvCxnSpPr>
            <p:nvPr/>
          </p:nvCxnSpPr>
          <p:spPr bwMode="auto">
            <a:xfrm>
              <a:off x="3347" y="2034"/>
              <a:ext cx="742" cy="0"/>
            </a:xfrm>
            <a:prstGeom prst="straightConnector1">
              <a:avLst/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8806" name="AutoShape 70"/>
            <p:cNvCxnSpPr>
              <a:cxnSpLocks noChangeShapeType="1"/>
              <a:stCxn id="628790" idx="6"/>
              <a:endCxn id="628760" idx="2"/>
            </p:cNvCxnSpPr>
            <p:nvPr/>
          </p:nvCxnSpPr>
          <p:spPr bwMode="auto">
            <a:xfrm>
              <a:off x="3347" y="2207"/>
              <a:ext cx="742" cy="85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8807" name="AutoShape 71"/>
            <p:cNvCxnSpPr>
              <a:cxnSpLocks noChangeShapeType="1"/>
              <a:stCxn id="628792" idx="6"/>
              <a:endCxn id="628762" idx="2"/>
            </p:cNvCxnSpPr>
            <p:nvPr/>
          </p:nvCxnSpPr>
          <p:spPr bwMode="auto">
            <a:xfrm>
              <a:off x="3347" y="2379"/>
              <a:ext cx="742" cy="174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8808" name="AutoShape 72"/>
            <p:cNvCxnSpPr>
              <a:cxnSpLocks noChangeShapeType="1"/>
              <a:stCxn id="628794" idx="6"/>
              <a:endCxn id="628764" idx="2"/>
            </p:cNvCxnSpPr>
            <p:nvPr/>
          </p:nvCxnSpPr>
          <p:spPr bwMode="auto">
            <a:xfrm>
              <a:off x="3347" y="2552"/>
              <a:ext cx="742" cy="259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8809" name="AutoShape 73"/>
            <p:cNvCxnSpPr>
              <a:cxnSpLocks noChangeShapeType="1"/>
              <a:stCxn id="628796" idx="6"/>
              <a:endCxn id="628766" idx="2"/>
            </p:cNvCxnSpPr>
            <p:nvPr/>
          </p:nvCxnSpPr>
          <p:spPr bwMode="auto">
            <a:xfrm>
              <a:off x="3347" y="2725"/>
              <a:ext cx="742" cy="355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8810" name="AutoShape 74"/>
            <p:cNvCxnSpPr>
              <a:cxnSpLocks noChangeShapeType="1"/>
              <a:stCxn id="628798" idx="6"/>
              <a:endCxn id="628800" idx="2"/>
            </p:cNvCxnSpPr>
            <p:nvPr/>
          </p:nvCxnSpPr>
          <p:spPr bwMode="auto">
            <a:xfrm>
              <a:off x="3347" y="2898"/>
              <a:ext cx="742" cy="431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28811" name="Text Box 75"/>
            <p:cNvSpPr txBox="1">
              <a:spLocks noChangeArrowheads="1"/>
            </p:cNvSpPr>
            <p:nvPr/>
          </p:nvSpPr>
          <p:spPr bwMode="auto">
            <a:xfrm>
              <a:off x="2572" y="808"/>
              <a:ext cx="25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1">
                  <a:solidFill>
                    <a:srgbClr val="0033CC"/>
                  </a:solidFill>
                  <a:latin typeface="Courier New" charset="0"/>
                </a:rPr>
                <a:t>a1</a:t>
              </a:r>
            </a:p>
          </p:txBody>
        </p:sp>
        <p:sp>
          <p:nvSpPr>
            <p:cNvPr id="628814" name="Oval 78"/>
            <p:cNvSpPr>
              <a:spLocks noChangeArrowheads="1"/>
            </p:cNvSpPr>
            <p:nvPr/>
          </p:nvSpPr>
          <p:spPr bwMode="auto">
            <a:xfrm>
              <a:off x="3231" y="1316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99CC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33CC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815" name="Rectangle 79"/>
            <p:cNvSpPr>
              <a:spLocks noChangeArrowheads="1"/>
            </p:cNvSpPr>
            <p:nvPr/>
          </p:nvSpPr>
          <p:spPr bwMode="auto">
            <a:xfrm>
              <a:off x="2592" y="984"/>
              <a:ext cx="173" cy="173"/>
            </a:xfrm>
            <a:prstGeom prst="rect">
              <a:avLst/>
            </a:prstGeom>
            <a:noFill/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816" name="Oval 80"/>
            <p:cNvSpPr>
              <a:spLocks noChangeArrowheads="1"/>
            </p:cNvSpPr>
            <p:nvPr/>
          </p:nvSpPr>
          <p:spPr bwMode="auto">
            <a:xfrm>
              <a:off x="2650" y="1041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628817" name="AutoShape 81"/>
            <p:cNvCxnSpPr>
              <a:cxnSpLocks noChangeShapeType="1"/>
              <a:stCxn id="628816" idx="6"/>
              <a:endCxn id="628814" idx="2"/>
            </p:cNvCxnSpPr>
            <p:nvPr/>
          </p:nvCxnSpPr>
          <p:spPr bwMode="auto">
            <a:xfrm>
              <a:off x="2708" y="1070"/>
              <a:ext cx="523" cy="275"/>
            </a:xfrm>
            <a:prstGeom prst="curvedConnector3">
              <a:avLst>
                <a:gd name="adj1" fmla="val 49903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633091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8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28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873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DC11-ED19-1744-9DD3-B4DAA3D6C006}" type="slidenum">
              <a:rPr lang="en-US"/>
              <a:pPr/>
              <a:t>18</a:t>
            </a:fld>
            <a:endParaRPr lang="en-US"/>
          </a:p>
        </p:txBody>
      </p:sp>
      <p:sp>
        <p:nvSpPr>
          <p:cNvPr id="624642" name="Rectangle 2"/>
          <p:cNvSpPr>
            <a:spLocks noChangeArrowheads="1"/>
          </p:cNvSpPr>
          <p:nvPr/>
        </p:nvSpPr>
        <p:spPr bwMode="auto">
          <a:xfrm>
            <a:off x="549275" y="2331732"/>
            <a:ext cx="1279525" cy="1825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46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for a 1-D String Array</a:t>
            </a:r>
            <a:r>
              <a:rPr lang="en-US" i="1" dirty="0"/>
              <a:t>, con</a:t>
            </a:r>
            <a:r>
              <a:rPr lang="en-US" i="1" dirty="0">
                <a:latin typeface="Arial"/>
              </a:rPr>
              <a:t>t’</a:t>
            </a:r>
            <a:r>
              <a:rPr lang="en-US" i="1" dirty="0"/>
              <a:t>d</a:t>
            </a:r>
          </a:p>
        </p:txBody>
      </p:sp>
      <p:sp>
        <p:nvSpPr>
          <p:cNvPr id="624644" name="Text Box 4"/>
          <p:cNvSpPr txBox="1">
            <a:spLocks noChangeArrowheads="1"/>
          </p:cNvSpPr>
          <p:nvPr/>
        </p:nvSpPr>
        <p:spPr bwMode="auto">
          <a:xfrm>
            <a:off x="182563" y="1209675"/>
            <a:ext cx="343876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dirty="0">
                <a:latin typeface="Courier New" charset="0"/>
              </a:rPr>
              <a:t>PROGRAM AllocArrayTest2;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TYPE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vector = ARRAY[0..9] OF string;</a:t>
            </a:r>
          </a:p>
          <a:p>
            <a:endParaRPr lang="en-US" sz="1200" b="1" dirty="0">
              <a:solidFill>
                <a:srgbClr val="008000"/>
              </a:solidFill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VAR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a1 : vector;</a:t>
            </a:r>
          </a:p>
          <a:p>
            <a:endParaRPr lang="en-US" sz="1200" b="1" dirty="0">
              <a:solidFill>
                <a:srgbClr val="008000"/>
              </a:solidFill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BEGIN</a:t>
            </a:r>
          </a:p>
          <a:p>
            <a:r>
              <a:rPr lang="en-US" sz="1200" b="1" dirty="0">
                <a:latin typeface="Courier New" charset="0"/>
              </a:rPr>
              <a:t>END.</a:t>
            </a:r>
          </a:p>
        </p:txBody>
      </p:sp>
      <p:sp>
        <p:nvSpPr>
          <p:cNvPr id="624645" name="Text Box 5"/>
          <p:cNvSpPr txBox="1">
            <a:spLocks noChangeArrowheads="1"/>
          </p:cNvSpPr>
          <p:nvPr/>
        </p:nvSpPr>
        <p:spPr bwMode="auto">
          <a:xfrm>
            <a:off x="2468903" y="2474381"/>
            <a:ext cx="4275529" cy="4154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>
                <a:latin typeface="Courier New" charset="0"/>
              </a:rPr>
              <a:t>      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bipush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 10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  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anewarray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java/lang/String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    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iconst_0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istore_1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L001: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iload_1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bipush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10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if_icmpge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L002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   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dup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  iload_1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  </a:t>
            </a:r>
            <a:r>
              <a:rPr lang="en-US" sz="1200" b="1" dirty="0">
                <a:solidFill>
                  <a:srgbClr val="008000"/>
                </a:solidFill>
                <a:latin typeface="Courier New" charset="0"/>
              </a:rPr>
              <a:t>new           java/lang/String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charset="0"/>
              </a:rPr>
              <a:t>      dup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charset="0"/>
              </a:rPr>
              <a:t>      </a:t>
            </a:r>
            <a:r>
              <a:rPr lang="en-US" sz="1200" b="1" dirty="0" err="1">
                <a:solidFill>
                  <a:srgbClr val="008000"/>
                </a:solidFill>
                <a:latin typeface="Courier New" charset="0"/>
              </a:rPr>
              <a:t>invokespecial</a:t>
            </a:r>
            <a:r>
              <a:rPr lang="en-US" sz="1200" b="1" dirty="0">
                <a:solidFill>
                  <a:srgbClr val="008000"/>
                </a:solidFill>
                <a:latin typeface="Courier New" charset="0"/>
              </a:rPr>
              <a:t> java/lang/String/&lt;</a:t>
            </a:r>
            <a:r>
              <a:rPr lang="en-US" sz="1200" b="1" dirty="0" err="1">
                <a:solidFill>
                  <a:srgbClr val="008000"/>
                </a:solidFill>
                <a:latin typeface="Courier New" charset="0"/>
              </a:rPr>
              <a:t>init</a:t>
            </a:r>
            <a:r>
              <a:rPr lang="en-US" sz="1200" b="1" dirty="0">
                <a:solidFill>
                  <a:srgbClr val="008000"/>
                </a:solidFill>
                <a:latin typeface="Courier New" charset="0"/>
              </a:rPr>
              <a:t>&gt;V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  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aastore</a:t>
            </a:r>
            <a:endParaRPr lang="en-US" sz="1200" b="1" dirty="0">
              <a:solidFill>
                <a:srgbClr val="0033CC"/>
              </a:solidFill>
              <a:latin typeface="Courier New" charset="0"/>
            </a:endParaRPr>
          </a:p>
          <a:p>
            <a:endParaRPr lang="en-US" sz="1200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iinc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1 1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goto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L001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L002:</a:t>
            </a:r>
          </a:p>
          <a:p>
            <a:r>
              <a:rPr lang="en-US" sz="1200" b="1" dirty="0">
                <a:latin typeface="Courier New" charset="0"/>
              </a:rPr>
              <a:t>      </a:t>
            </a:r>
            <a:r>
              <a:rPr lang="en-US" sz="1200" b="1" dirty="0" err="1">
                <a:latin typeface="Courier New" charset="0"/>
              </a:rPr>
              <a:t>putstatic</a:t>
            </a:r>
            <a:r>
              <a:rPr lang="en-US" sz="1200" b="1" dirty="0">
                <a:latin typeface="Courier New" charset="0"/>
              </a:rPr>
              <a:t>     allocarraytest2/a1 </a:t>
            </a:r>
            <a:br>
              <a:rPr lang="en-US" sz="1200" b="1" dirty="0">
                <a:latin typeface="Courier New" charset="0"/>
              </a:rPr>
            </a:br>
            <a:r>
              <a:rPr lang="en-US" sz="1200" b="1" dirty="0">
                <a:latin typeface="Courier New" charset="0"/>
              </a:rPr>
              <a:t>                       [</a:t>
            </a:r>
            <a:r>
              <a:rPr lang="en-US" sz="1200" b="1" dirty="0" err="1">
                <a:latin typeface="Courier New" charset="0"/>
              </a:rPr>
              <a:t>Ljava</a:t>
            </a:r>
            <a:r>
              <a:rPr lang="en-US" sz="1200" b="1" dirty="0">
                <a:latin typeface="Courier New" charset="0"/>
              </a:rPr>
              <a:t>/lang/String;</a:t>
            </a:r>
          </a:p>
        </p:txBody>
      </p:sp>
      <p:sp>
        <p:nvSpPr>
          <p:cNvPr id="624646" name="Text Box 6"/>
          <p:cNvSpPr txBox="1">
            <a:spLocks noChangeArrowheads="1"/>
          </p:cNvSpPr>
          <p:nvPr/>
        </p:nvSpPr>
        <p:spPr bwMode="auto">
          <a:xfrm>
            <a:off x="182563" y="3908425"/>
            <a:ext cx="2838450" cy="1261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Like the Java code:</a:t>
            </a:r>
          </a:p>
          <a:p>
            <a:endParaRPr lang="en-US" sz="1200" dirty="0">
              <a:solidFill>
                <a:schemeClr val="folHlink"/>
              </a:solidFill>
            </a:endParaRP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for (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int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= 0; 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&lt; 10; ++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) 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{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a1[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] = </a:t>
            </a:r>
            <a:r>
              <a:rPr lang="en-US" sz="1200" b="1" dirty="0">
                <a:solidFill>
                  <a:srgbClr val="008000"/>
                </a:solidFill>
                <a:latin typeface="Courier New" charset="0"/>
              </a:rPr>
              <a:t>new String();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}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</a:t>
            </a:r>
          </a:p>
        </p:txBody>
      </p:sp>
      <p:sp>
        <p:nvSpPr>
          <p:cNvPr id="624647" name="Text Box 7"/>
          <p:cNvSpPr txBox="1">
            <a:spLocks noChangeArrowheads="1"/>
          </p:cNvSpPr>
          <p:nvPr/>
        </p:nvSpPr>
        <p:spPr bwMode="auto">
          <a:xfrm>
            <a:off x="4658123" y="3154363"/>
            <a:ext cx="1526379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400" dirty="0">
                <a:solidFill>
                  <a:srgbClr val="C00000"/>
                </a:solidFill>
              </a:rPr>
              <a:t>Allocate slot #1</a:t>
            </a:r>
          </a:p>
          <a:p>
            <a:pPr algn="ctr"/>
            <a:r>
              <a:rPr lang="en-US" sz="1400" dirty="0">
                <a:solidFill>
                  <a:srgbClr val="C00000"/>
                </a:solidFill>
              </a:rPr>
              <a:t>as the </a:t>
            </a:r>
            <a:r>
              <a:rPr lang="en-US" sz="1400" u="sng" dirty="0">
                <a:solidFill>
                  <a:srgbClr val="C00000"/>
                </a:solidFill>
              </a:rPr>
              <a:t>temporary</a:t>
            </a:r>
          </a:p>
          <a:p>
            <a:pPr algn="ctr"/>
            <a:r>
              <a:rPr lang="en-US" sz="1400" u="sng" dirty="0">
                <a:solidFill>
                  <a:srgbClr val="C00000"/>
                </a:solidFill>
              </a:rPr>
              <a:t>variable</a:t>
            </a:r>
            <a:r>
              <a:rPr lang="en-US" sz="1400" dirty="0">
                <a:solidFill>
                  <a:srgbClr val="C00000"/>
                </a:solidFill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624651" name="Text Box 11"/>
          <p:cNvSpPr txBox="1">
            <a:spLocks noChangeArrowheads="1"/>
          </p:cNvSpPr>
          <p:nvPr/>
        </p:nvSpPr>
        <p:spPr bwMode="auto">
          <a:xfrm>
            <a:off x="7858125" y="1387475"/>
            <a:ext cx="828675" cy="274638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latin typeface="Courier New" charset="0"/>
              </a:rPr>
              <a:t>"     "</a:t>
            </a:r>
          </a:p>
        </p:txBody>
      </p:sp>
      <p:sp>
        <p:nvSpPr>
          <p:cNvPr id="624652" name="Oval 12"/>
          <p:cNvSpPr>
            <a:spLocks noChangeArrowheads="1"/>
          </p:cNvSpPr>
          <p:nvPr/>
        </p:nvSpPr>
        <p:spPr bwMode="auto">
          <a:xfrm>
            <a:off x="7891463" y="1474788"/>
            <a:ext cx="92075" cy="9207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54" name="Oval 14"/>
          <p:cNvSpPr>
            <a:spLocks noChangeArrowheads="1"/>
          </p:cNvSpPr>
          <p:nvPr/>
        </p:nvSpPr>
        <p:spPr bwMode="auto">
          <a:xfrm>
            <a:off x="7891463" y="1884363"/>
            <a:ext cx="92075" cy="9207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56" name="Oval 16"/>
          <p:cNvSpPr>
            <a:spLocks noChangeArrowheads="1"/>
          </p:cNvSpPr>
          <p:nvPr/>
        </p:nvSpPr>
        <p:spPr bwMode="auto">
          <a:xfrm>
            <a:off x="7891463" y="2298700"/>
            <a:ext cx="92075" cy="9207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58" name="Oval 18"/>
          <p:cNvSpPr>
            <a:spLocks noChangeArrowheads="1"/>
          </p:cNvSpPr>
          <p:nvPr/>
        </p:nvSpPr>
        <p:spPr bwMode="auto">
          <a:xfrm>
            <a:off x="7891463" y="2708275"/>
            <a:ext cx="92075" cy="9207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60" name="Oval 20"/>
          <p:cNvSpPr>
            <a:spLocks noChangeArrowheads="1"/>
          </p:cNvSpPr>
          <p:nvPr/>
        </p:nvSpPr>
        <p:spPr bwMode="auto">
          <a:xfrm>
            <a:off x="7891463" y="3149600"/>
            <a:ext cx="92075" cy="9207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62" name="Oval 22"/>
          <p:cNvSpPr>
            <a:spLocks noChangeArrowheads="1"/>
          </p:cNvSpPr>
          <p:nvPr/>
        </p:nvSpPr>
        <p:spPr bwMode="auto">
          <a:xfrm>
            <a:off x="7891463" y="3559175"/>
            <a:ext cx="92075" cy="9207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64" name="Oval 24"/>
          <p:cNvSpPr>
            <a:spLocks noChangeArrowheads="1"/>
          </p:cNvSpPr>
          <p:nvPr/>
        </p:nvSpPr>
        <p:spPr bwMode="auto">
          <a:xfrm>
            <a:off x="7891463" y="3973513"/>
            <a:ext cx="92075" cy="9207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66" name="Oval 26"/>
          <p:cNvSpPr>
            <a:spLocks noChangeArrowheads="1"/>
          </p:cNvSpPr>
          <p:nvPr/>
        </p:nvSpPr>
        <p:spPr bwMode="auto">
          <a:xfrm>
            <a:off x="7891463" y="4383088"/>
            <a:ext cx="92075" cy="9207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68" name="Oval 28"/>
          <p:cNvSpPr>
            <a:spLocks noChangeArrowheads="1"/>
          </p:cNvSpPr>
          <p:nvPr/>
        </p:nvSpPr>
        <p:spPr bwMode="auto">
          <a:xfrm>
            <a:off x="7891463" y="4810125"/>
            <a:ext cx="92075" cy="9207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88" name="Oval 48"/>
          <p:cNvSpPr>
            <a:spLocks noChangeArrowheads="1"/>
          </p:cNvSpPr>
          <p:nvPr/>
        </p:nvSpPr>
        <p:spPr bwMode="auto">
          <a:xfrm>
            <a:off x="7891463" y="5205413"/>
            <a:ext cx="92075" cy="9207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24705" name="Group 65"/>
          <p:cNvGrpSpPr>
            <a:grpSpLocks/>
          </p:cNvGrpSpPr>
          <p:nvPr/>
        </p:nvGrpSpPr>
        <p:grpSpPr bwMode="auto">
          <a:xfrm>
            <a:off x="6519863" y="1962150"/>
            <a:ext cx="284162" cy="2743200"/>
            <a:chOff x="4107" y="1236"/>
            <a:chExt cx="179" cy="1728"/>
          </a:xfrm>
        </p:grpSpPr>
        <p:sp>
          <p:nvSpPr>
            <p:cNvPr id="624649" name="Rectangle 9"/>
            <p:cNvSpPr>
              <a:spLocks noChangeArrowheads="1"/>
            </p:cNvSpPr>
            <p:nvPr/>
          </p:nvSpPr>
          <p:spPr bwMode="auto">
            <a:xfrm>
              <a:off x="4113" y="1236"/>
              <a:ext cx="173" cy="173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50" name="Oval 10"/>
            <p:cNvSpPr>
              <a:spLocks noChangeArrowheads="1"/>
            </p:cNvSpPr>
            <p:nvPr/>
          </p:nvSpPr>
          <p:spPr bwMode="auto">
            <a:xfrm>
              <a:off x="4171" y="1293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69" name="Rectangle 29"/>
            <p:cNvSpPr>
              <a:spLocks noChangeArrowheads="1"/>
            </p:cNvSpPr>
            <p:nvPr/>
          </p:nvSpPr>
          <p:spPr bwMode="auto">
            <a:xfrm>
              <a:off x="4113" y="1409"/>
              <a:ext cx="173" cy="173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70" name="Oval 30"/>
            <p:cNvSpPr>
              <a:spLocks noChangeArrowheads="1"/>
            </p:cNvSpPr>
            <p:nvPr/>
          </p:nvSpPr>
          <p:spPr bwMode="auto">
            <a:xfrm>
              <a:off x="4171" y="1466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71" name="Rectangle 31"/>
            <p:cNvSpPr>
              <a:spLocks noChangeArrowheads="1"/>
            </p:cNvSpPr>
            <p:nvPr/>
          </p:nvSpPr>
          <p:spPr bwMode="auto">
            <a:xfrm>
              <a:off x="4113" y="1581"/>
              <a:ext cx="173" cy="173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72" name="Oval 32"/>
            <p:cNvSpPr>
              <a:spLocks noChangeArrowheads="1"/>
            </p:cNvSpPr>
            <p:nvPr/>
          </p:nvSpPr>
          <p:spPr bwMode="auto">
            <a:xfrm>
              <a:off x="4171" y="1638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73" name="Rectangle 33"/>
            <p:cNvSpPr>
              <a:spLocks noChangeArrowheads="1"/>
            </p:cNvSpPr>
            <p:nvPr/>
          </p:nvSpPr>
          <p:spPr bwMode="auto">
            <a:xfrm>
              <a:off x="4113" y="1754"/>
              <a:ext cx="173" cy="173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74" name="Oval 34"/>
            <p:cNvSpPr>
              <a:spLocks noChangeArrowheads="1"/>
            </p:cNvSpPr>
            <p:nvPr/>
          </p:nvSpPr>
          <p:spPr bwMode="auto">
            <a:xfrm>
              <a:off x="4171" y="1811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75" name="Rectangle 35"/>
            <p:cNvSpPr>
              <a:spLocks noChangeArrowheads="1"/>
            </p:cNvSpPr>
            <p:nvPr/>
          </p:nvSpPr>
          <p:spPr bwMode="auto">
            <a:xfrm>
              <a:off x="4113" y="1927"/>
              <a:ext cx="173" cy="173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76" name="Oval 36"/>
            <p:cNvSpPr>
              <a:spLocks noChangeArrowheads="1"/>
            </p:cNvSpPr>
            <p:nvPr/>
          </p:nvSpPr>
          <p:spPr bwMode="auto">
            <a:xfrm>
              <a:off x="4171" y="1984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77" name="Rectangle 37"/>
            <p:cNvSpPr>
              <a:spLocks noChangeArrowheads="1"/>
            </p:cNvSpPr>
            <p:nvPr/>
          </p:nvSpPr>
          <p:spPr bwMode="auto">
            <a:xfrm>
              <a:off x="4113" y="2100"/>
              <a:ext cx="173" cy="173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78" name="Oval 38"/>
            <p:cNvSpPr>
              <a:spLocks noChangeArrowheads="1"/>
            </p:cNvSpPr>
            <p:nvPr/>
          </p:nvSpPr>
          <p:spPr bwMode="auto">
            <a:xfrm>
              <a:off x="4171" y="2157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79" name="Rectangle 39"/>
            <p:cNvSpPr>
              <a:spLocks noChangeArrowheads="1"/>
            </p:cNvSpPr>
            <p:nvPr/>
          </p:nvSpPr>
          <p:spPr bwMode="auto">
            <a:xfrm>
              <a:off x="4113" y="2272"/>
              <a:ext cx="173" cy="173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80" name="Oval 40"/>
            <p:cNvSpPr>
              <a:spLocks noChangeArrowheads="1"/>
            </p:cNvSpPr>
            <p:nvPr/>
          </p:nvSpPr>
          <p:spPr bwMode="auto">
            <a:xfrm>
              <a:off x="4171" y="2329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81" name="Rectangle 41"/>
            <p:cNvSpPr>
              <a:spLocks noChangeArrowheads="1"/>
            </p:cNvSpPr>
            <p:nvPr/>
          </p:nvSpPr>
          <p:spPr bwMode="auto">
            <a:xfrm>
              <a:off x="4113" y="2445"/>
              <a:ext cx="173" cy="173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82" name="Oval 42"/>
            <p:cNvSpPr>
              <a:spLocks noChangeArrowheads="1"/>
            </p:cNvSpPr>
            <p:nvPr/>
          </p:nvSpPr>
          <p:spPr bwMode="auto">
            <a:xfrm>
              <a:off x="4171" y="2502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83" name="Rectangle 43"/>
            <p:cNvSpPr>
              <a:spLocks noChangeArrowheads="1"/>
            </p:cNvSpPr>
            <p:nvPr/>
          </p:nvSpPr>
          <p:spPr bwMode="auto">
            <a:xfrm>
              <a:off x="4113" y="2618"/>
              <a:ext cx="173" cy="173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84" name="Oval 44"/>
            <p:cNvSpPr>
              <a:spLocks noChangeArrowheads="1"/>
            </p:cNvSpPr>
            <p:nvPr/>
          </p:nvSpPr>
          <p:spPr bwMode="auto">
            <a:xfrm>
              <a:off x="4171" y="2675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85" name="Rectangle 45"/>
            <p:cNvSpPr>
              <a:spLocks noChangeArrowheads="1"/>
            </p:cNvSpPr>
            <p:nvPr/>
          </p:nvSpPr>
          <p:spPr bwMode="auto">
            <a:xfrm>
              <a:off x="4113" y="2791"/>
              <a:ext cx="173" cy="173"/>
            </a:xfrm>
            <a:prstGeom prst="rect">
              <a:avLst/>
            </a:prstGeom>
            <a:solidFill>
              <a:srgbClr val="CCE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86" name="Oval 46"/>
            <p:cNvSpPr>
              <a:spLocks noChangeArrowheads="1"/>
            </p:cNvSpPr>
            <p:nvPr/>
          </p:nvSpPr>
          <p:spPr bwMode="auto">
            <a:xfrm>
              <a:off x="4171" y="2848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701" name="Oval 61"/>
            <p:cNvSpPr>
              <a:spLocks noChangeArrowheads="1"/>
            </p:cNvSpPr>
            <p:nvPr/>
          </p:nvSpPr>
          <p:spPr bwMode="auto">
            <a:xfrm>
              <a:off x="4107" y="1290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CCEC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33CC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24716" name="Group 76"/>
          <p:cNvGrpSpPr>
            <a:grpSpLocks/>
          </p:cNvGrpSpPr>
          <p:nvPr/>
        </p:nvGrpSpPr>
        <p:grpSpPr bwMode="auto">
          <a:xfrm>
            <a:off x="5394325" y="1241425"/>
            <a:ext cx="396875" cy="554038"/>
            <a:chOff x="3398" y="782"/>
            <a:chExt cx="250" cy="349"/>
          </a:xfrm>
        </p:grpSpPr>
        <p:sp>
          <p:nvSpPr>
            <p:cNvPr id="624700" name="Text Box 60"/>
            <p:cNvSpPr txBox="1">
              <a:spLocks noChangeArrowheads="1"/>
            </p:cNvSpPr>
            <p:nvPr/>
          </p:nvSpPr>
          <p:spPr bwMode="auto">
            <a:xfrm>
              <a:off x="3398" y="782"/>
              <a:ext cx="25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1">
                  <a:solidFill>
                    <a:srgbClr val="0033CC"/>
                  </a:solidFill>
                  <a:latin typeface="Courier New" charset="0"/>
                </a:rPr>
                <a:t>a1</a:t>
              </a:r>
            </a:p>
          </p:txBody>
        </p:sp>
        <p:sp>
          <p:nvSpPr>
            <p:cNvPr id="624702" name="Rectangle 62"/>
            <p:cNvSpPr>
              <a:spLocks noChangeArrowheads="1"/>
            </p:cNvSpPr>
            <p:nvPr/>
          </p:nvSpPr>
          <p:spPr bwMode="auto">
            <a:xfrm>
              <a:off x="3436" y="958"/>
              <a:ext cx="173" cy="173"/>
            </a:xfrm>
            <a:prstGeom prst="rect">
              <a:avLst/>
            </a:prstGeom>
            <a:noFill/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703" name="Oval 63"/>
            <p:cNvSpPr>
              <a:spLocks noChangeArrowheads="1"/>
            </p:cNvSpPr>
            <p:nvPr/>
          </p:nvSpPr>
          <p:spPr bwMode="auto">
            <a:xfrm>
              <a:off x="3494" y="1015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624704" name="AutoShape 64"/>
          <p:cNvCxnSpPr>
            <a:cxnSpLocks noChangeShapeType="1"/>
            <a:stCxn id="624703" idx="6"/>
            <a:endCxn id="624701" idx="2"/>
          </p:cNvCxnSpPr>
          <p:nvPr/>
        </p:nvCxnSpPr>
        <p:spPr bwMode="auto">
          <a:xfrm>
            <a:off x="5638800" y="1657350"/>
            <a:ext cx="881063" cy="436563"/>
          </a:xfrm>
          <a:prstGeom prst="curvedConnector3">
            <a:avLst>
              <a:gd name="adj1" fmla="val 49912"/>
            </a:avLst>
          </a:prstGeom>
          <a:noFill/>
          <a:ln w="12700">
            <a:solidFill>
              <a:srgbClr val="00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4689" name="AutoShape 49"/>
          <p:cNvCxnSpPr>
            <a:cxnSpLocks noChangeShapeType="1"/>
            <a:stCxn id="624650" idx="6"/>
            <a:endCxn id="624652" idx="2"/>
          </p:cNvCxnSpPr>
          <p:nvPr/>
        </p:nvCxnSpPr>
        <p:spPr bwMode="auto">
          <a:xfrm flipV="1">
            <a:off x="6713538" y="1520825"/>
            <a:ext cx="1177925" cy="577850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rgbClr val="00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624706" name="Group 66"/>
          <p:cNvGrpSpPr>
            <a:grpSpLocks/>
          </p:cNvGrpSpPr>
          <p:nvPr/>
        </p:nvGrpSpPr>
        <p:grpSpPr bwMode="auto">
          <a:xfrm>
            <a:off x="6713538" y="1797050"/>
            <a:ext cx="1973262" cy="576263"/>
            <a:chOff x="4229" y="1132"/>
            <a:chExt cx="1243" cy="363"/>
          </a:xfrm>
        </p:grpSpPr>
        <p:sp>
          <p:nvSpPr>
            <p:cNvPr id="624653" name="Text Box 13"/>
            <p:cNvSpPr txBox="1">
              <a:spLocks noChangeArrowheads="1"/>
            </p:cNvSpPr>
            <p:nvPr/>
          </p:nvSpPr>
          <p:spPr bwMode="auto">
            <a:xfrm>
              <a:off x="4950" y="1132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cxnSp>
          <p:nvCxnSpPr>
            <p:cNvPr id="624690" name="AutoShape 50"/>
            <p:cNvCxnSpPr>
              <a:cxnSpLocks noChangeShapeType="1"/>
              <a:stCxn id="624670" idx="6"/>
              <a:endCxn id="624654" idx="2"/>
            </p:cNvCxnSpPr>
            <p:nvPr/>
          </p:nvCxnSpPr>
          <p:spPr bwMode="auto">
            <a:xfrm flipV="1">
              <a:off x="4229" y="1216"/>
              <a:ext cx="742" cy="279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624707" name="Group 67"/>
          <p:cNvGrpSpPr>
            <a:grpSpLocks/>
          </p:cNvGrpSpPr>
          <p:nvPr/>
        </p:nvGrpSpPr>
        <p:grpSpPr bwMode="auto">
          <a:xfrm>
            <a:off x="6713538" y="2211388"/>
            <a:ext cx="1973262" cy="434975"/>
            <a:chOff x="4229" y="1393"/>
            <a:chExt cx="1243" cy="274"/>
          </a:xfrm>
        </p:grpSpPr>
        <p:sp>
          <p:nvSpPr>
            <p:cNvPr id="624655" name="Text Box 15"/>
            <p:cNvSpPr txBox="1">
              <a:spLocks noChangeArrowheads="1"/>
            </p:cNvSpPr>
            <p:nvPr/>
          </p:nvSpPr>
          <p:spPr bwMode="auto">
            <a:xfrm>
              <a:off x="4950" y="1393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cxnSp>
          <p:nvCxnSpPr>
            <p:cNvPr id="624691" name="AutoShape 51"/>
            <p:cNvCxnSpPr>
              <a:cxnSpLocks noChangeShapeType="1"/>
              <a:stCxn id="624672" idx="6"/>
              <a:endCxn id="624656" idx="2"/>
            </p:cNvCxnSpPr>
            <p:nvPr/>
          </p:nvCxnSpPr>
          <p:spPr bwMode="auto">
            <a:xfrm flipV="1">
              <a:off x="4229" y="1477"/>
              <a:ext cx="742" cy="190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624708" name="Group 68"/>
          <p:cNvGrpSpPr>
            <a:grpSpLocks/>
          </p:cNvGrpSpPr>
          <p:nvPr/>
        </p:nvGrpSpPr>
        <p:grpSpPr bwMode="auto">
          <a:xfrm>
            <a:off x="6713538" y="2620963"/>
            <a:ext cx="1973262" cy="300037"/>
            <a:chOff x="4229" y="1651"/>
            <a:chExt cx="1243" cy="189"/>
          </a:xfrm>
        </p:grpSpPr>
        <p:sp>
          <p:nvSpPr>
            <p:cNvPr id="624657" name="Text Box 17"/>
            <p:cNvSpPr txBox="1">
              <a:spLocks noChangeArrowheads="1"/>
            </p:cNvSpPr>
            <p:nvPr/>
          </p:nvSpPr>
          <p:spPr bwMode="auto">
            <a:xfrm>
              <a:off x="4950" y="1651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cxnSp>
          <p:nvCxnSpPr>
            <p:cNvPr id="624692" name="AutoShape 52"/>
            <p:cNvCxnSpPr>
              <a:cxnSpLocks noChangeShapeType="1"/>
              <a:stCxn id="624674" idx="6"/>
              <a:endCxn id="624658" idx="2"/>
            </p:cNvCxnSpPr>
            <p:nvPr/>
          </p:nvCxnSpPr>
          <p:spPr bwMode="auto">
            <a:xfrm flipV="1">
              <a:off x="4229" y="1735"/>
              <a:ext cx="742" cy="105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624709" name="Group 69"/>
          <p:cNvGrpSpPr>
            <a:grpSpLocks/>
          </p:cNvGrpSpPr>
          <p:nvPr/>
        </p:nvGrpSpPr>
        <p:grpSpPr bwMode="auto">
          <a:xfrm>
            <a:off x="6713538" y="3062288"/>
            <a:ext cx="1973262" cy="274637"/>
            <a:chOff x="4229" y="1929"/>
            <a:chExt cx="1243" cy="173"/>
          </a:xfrm>
        </p:grpSpPr>
        <p:sp>
          <p:nvSpPr>
            <p:cNvPr id="624659" name="Text Box 19"/>
            <p:cNvSpPr txBox="1">
              <a:spLocks noChangeArrowheads="1"/>
            </p:cNvSpPr>
            <p:nvPr/>
          </p:nvSpPr>
          <p:spPr bwMode="auto">
            <a:xfrm>
              <a:off x="4950" y="1929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cxnSp>
          <p:nvCxnSpPr>
            <p:cNvPr id="624693" name="AutoShape 53"/>
            <p:cNvCxnSpPr>
              <a:cxnSpLocks noChangeShapeType="1"/>
              <a:stCxn id="624676" idx="6"/>
              <a:endCxn id="624660" idx="2"/>
            </p:cNvCxnSpPr>
            <p:nvPr/>
          </p:nvCxnSpPr>
          <p:spPr bwMode="auto">
            <a:xfrm>
              <a:off x="4229" y="2013"/>
              <a:ext cx="742" cy="0"/>
            </a:xfrm>
            <a:prstGeom prst="straightConnector1">
              <a:avLst/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624710" name="Group 70"/>
          <p:cNvGrpSpPr>
            <a:grpSpLocks/>
          </p:cNvGrpSpPr>
          <p:nvPr/>
        </p:nvGrpSpPr>
        <p:grpSpPr bwMode="auto">
          <a:xfrm>
            <a:off x="6713538" y="3470275"/>
            <a:ext cx="1973262" cy="276225"/>
            <a:chOff x="4229" y="2186"/>
            <a:chExt cx="1243" cy="174"/>
          </a:xfrm>
        </p:grpSpPr>
        <p:sp>
          <p:nvSpPr>
            <p:cNvPr id="624661" name="Text Box 21"/>
            <p:cNvSpPr txBox="1">
              <a:spLocks noChangeArrowheads="1"/>
            </p:cNvSpPr>
            <p:nvPr/>
          </p:nvSpPr>
          <p:spPr bwMode="auto">
            <a:xfrm>
              <a:off x="4950" y="2187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cxnSp>
          <p:nvCxnSpPr>
            <p:cNvPr id="624694" name="AutoShape 54"/>
            <p:cNvCxnSpPr>
              <a:cxnSpLocks noChangeShapeType="1"/>
              <a:stCxn id="624678" idx="6"/>
              <a:endCxn id="624662" idx="2"/>
            </p:cNvCxnSpPr>
            <p:nvPr/>
          </p:nvCxnSpPr>
          <p:spPr bwMode="auto">
            <a:xfrm>
              <a:off x="4229" y="2186"/>
              <a:ext cx="742" cy="85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624715" name="Group 75"/>
          <p:cNvGrpSpPr>
            <a:grpSpLocks/>
          </p:cNvGrpSpPr>
          <p:nvPr/>
        </p:nvGrpSpPr>
        <p:grpSpPr bwMode="auto">
          <a:xfrm>
            <a:off x="6713538" y="3743325"/>
            <a:ext cx="1973262" cy="417513"/>
            <a:chOff x="4229" y="2358"/>
            <a:chExt cx="1243" cy="263"/>
          </a:xfrm>
        </p:grpSpPr>
        <p:sp>
          <p:nvSpPr>
            <p:cNvPr id="624663" name="Text Box 23"/>
            <p:cNvSpPr txBox="1">
              <a:spLocks noChangeArrowheads="1"/>
            </p:cNvSpPr>
            <p:nvPr/>
          </p:nvSpPr>
          <p:spPr bwMode="auto">
            <a:xfrm>
              <a:off x="4950" y="2448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cxnSp>
          <p:nvCxnSpPr>
            <p:cNvPr id="624695" name="AutoShape 55"/>
            <p:cNvCxnSpPr>
              <a:cxnSpLocks noChangeShapeType="1"/>
              <a:stCxn id="624680" idx="6"/>
              <a:endCxn id="624664" idx="2"/>
            </p:cNvCxnSpPr>
            <p:nvPr/>
          </p:nvCxnSpPr>
          <p:spPr bwMode="auto">
            <a:xfrm>
              <a:off x="4229" y="2358"/>
              <a:ext cx="742" cy="174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624712" name="Group 72"/>
          <p:cNvGrpSpPr>
            <a:grpSpLocks/>
          </p:cNvGrpSpPr>
          <p:nvPr/>
        </p:nvGrpSpPr>
        <p:grpSpPr bwMode="auto">
          <a:xfrm>
            <a:off x="6713538" y="4017963"/>
            <a:ext cx="1973262" cy="552450"/>
            <a:chOff x="4229" y="2531"/>
            <a:chExt cx="1243" cy="348"/>
          </a:xfrm>
        </p:grpSpPr>
        <p:sp>
          <p:nvSpPr>
            <p:cNvPr id="624665" name="Text Box 25"/>
            <p:cNvSpPr txBox="1">
              <a:spLocks noChangeArrowheads="1"/>
            </p:cNvSpPr>
            <p:nvPr/>
          </p:nvSpPr>
          <p:spPr bwMode="auto">
            <a:xfrm>
              <a:off x="4950" y="2706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cxnSp>
          <p:nvCxnSpPr>
            <p:cNvPr id="624696" name="AutoShape 56"/>
            <p:cNvCxnSpPr>
              <a:cxnSpLocks noChangeShapeType="1"/>
              <a:stCxn id="624682" idx="6"/>
              <a:endCxn id="624666" idx="2"/>
            </p:cNvCxnSpPr>
            <p:nvPr/>
          </p:nvCxnSpPr>
          <p:spPr bwMode="auto">
            <a:xfrm>
              <a:off x="4229" y="2531"/>
              <a:ext cx="742" cy="259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624713" name="Group 73"/>
          <p:cNvGrpSpPr>
            <a:grpSpLocks/>
          </p:cNvGrpSpPr>
          <p:nvPr/>
        </p:nvGrpSpPr>
        <p:grpSpPr bwMode="auto">
          <a:xfrm>
            <a:off x="6713538" y="4292600"/>
            <a:ext cx="1973262" cy="704850"/>
            <a:chOff x="4229" y="2704"/>
            <a:chExt cx="1243" cy="444"/>
          </a:xfrm>
        </p:grpSpPr>
        <p:sp>
          <p:nvSpPr>
            <p:cNvPr id="624667" name="Text Box 27"/>
            <p:cNvSpPr txBox="1">
              <a:spLocks noChangeArrowheads="1"/>
            </p:cNvSpPr>
            <p:nvPr/>
          </p:nvSpPr>
          <p:spPr bwMode="auto">
            <a:xfrm>
              <a:off x="4950" y="2975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cxnSp>
          <p:nvCxnSpPr>
            <p:cNvPr id="624697" name="AutoShape 57"/>
            <p:cNvCxnSpPr>
              <a:cxnSpLocks noChangeShapeType="1"/>
              <a:stCxn id="624684" idx="6"/>
              <a:endCxn id="624668" idx="2"/>
            </p:cNvCxnSpPr>
            <p:nvPr/>
          </p:nvCxnSpPr>
          <p:spPr bwMode="auto">
            <a:xfrm>
              <a:off x="4229" y="2704"/>
              <a:ext cx="742" cy="355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624714" name="Group 74"/>
          <p:cNvGrpSpPr>
            <a:grpSpLocks/>
          </p:cNvGrpSpPr>
          <p:nvPr/>
        </p:nvGrpSpPr>
        <p:grpSpPr bwMode="auto">
          <a:xfrm>
            <a:off x="6713538" y="4567238"/>
            <a:ext cx="1973262" cy="825500"/>
            <a:chOff x="4229" y="2877"/>
            <a:chExt cx="1243" cy="520"/>
          </a:xfrm>
        </p:grpSpPr>
        <p:sp>
          <p:nvSpPr>
            <p:cNvPr id="624687" name="Text Box 47"/>
            <p:cNvSpPr txBox="1">
              <a:spLocks noChangeArrowheads="1"/>
            </p:cNvSpPr>
            <p:nvPr/>
          </p:nvSpPr>
          <p:spPr bwMode="auto">
            <a:xfrm>
              <a:off x="4950" y="3224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cxnSp>
          <p:nvCxnSpPr>
            <p:cNvPr id="624698" name="AutoShape 58"/>
            <p:cNvCxnSpPr>
              <a:cxnSpLocks noChangeShapeType="1"/>
              <a:stCxn id="624686" idx="6"/>
              <a:endCxn id="624688" idx="2"/>
            </p:cNvCxnSpPr>
            <p:nvPr/>
          </p:nvCxnSpPr>
          <p:spPr bwMode="auto">
            <a:xfrm>
              <a:off x="4229" y="2877"/>
              <a:ext cx="742" cy="431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D2CA40C-AA7F-C6C0-7A21-957967BAA35C}"/>
              </a:ext>
            </a:extLst>
          </p:cNvPr>
          <p:cNvGrpSpPr/>
          <p:nvPr/>
        </p:nvGrpSpPr>
        <p:grpSpPr>
          <a:xfrm>
            <a:off x="3422853" y="4322603"/>
            <a:ext cx="2962582" cy="261938"/>
            <a:chOff x="3474732" y="4251959"/>
            <a:chExt cx="2962582" cy="261938"/>
          </a:xfrm>
        </p:grpSpPr>
        <p:sp>
          <p:nvSpPr>
            <p:cNvPr id="6" name="Text Box 80">
              <a:extLst>
                <a:ext uri="{FF2B5EF4-FFF2-40B4-BE49-F238E27FC236}">
                  <a16:creationId xmlns:a16="http://schemas.microsoft.com/office/drawing/2014/main" id="{650D7291-489A-6CBC-919F-09A765EE0B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4476" y="4251959"/>
              <a:ext cx="2382838" cy="261938"/>
            </a:xfrm>
            <a:prstGeom prst="rect">
              <a:avLst/>
            </a:prstGeom>
            <a:solidFill>
              <a:srgbClr val="FFFFC2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1100" dirty="0">
                  <a:solidFill>
                    <a:srgbClr val="0000FF"/>
                  </a:solidFill>
                </a:rPr>
                <a:t>What are we duplicating and why?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C3DF9370-2272-68EE-BC28-0A18EB3204CB}"/>
                </a:ext>
              </a:extLst>
            </p:cNvPr>
            <p:cNvCxnSpPr>
              <a:stCxn id="6" idx="1"/>
            </p:cNvCxnSpPr>
            <p:nvPr/>
          </p:nvCxnSpPr>
          <p:spPr bwMode="auto">
            <a:xfrm flipH="1">
              <a:off x="3474732" y="4382928"/>
              <a:ext cx="579744" cy="16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75423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4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24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246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24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246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246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246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246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246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246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2464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2464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2464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24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24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246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2464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2464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24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246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2464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2464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24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24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24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24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24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24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24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24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624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4000"/>
                            </p:stCondLst>
                            <p:childTnLst>
                              <p:par>
                                <p:cTn id="1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24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62464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624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46" grpId="0" animBg="1"/>
      <p:bldP spid="624647" grpId="0" animBg="1"/>
      <p:bldP spid="62465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0BAA9-2707-144C-931F-B3EAE29CEC90}" type="slidenum">
              <a:rPr lang="en-US"/>
              <a:pPr/>
              <a:t>19</a:t>
            </a:fld>
            <a:endParaRPr lang="en-US"/>
          </a:p>
        </p:txBody>
      </p:sp>
      <p:sp>
        <p:nvSpPr>
          <p:cNvPr id="625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Code Template: 1-D Non-Scalar Array</a:t>
            </a:r>
          </a:p>
        </p:txBody>
      </p:sp>
      <p:pic>
        <p:nvPicPr>
          <p:cNvPr id="625667" name="Picture 3" descr="177075 fg18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003" y="1325563"/>
            <a:ext cx="2341563" cy="475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5668" name="Text Box 4"/>
          <p:cNvSpPr txBox="1">
            <a:spLocks noChangeArrowheads="1"/>
          </p:cNvSpPr>
          <p:nvPr/>
        </p:nvSpPr>
        <p:spPr bwMode="auto">
          <a:xfrm>
            <a:off x="3018148" y="1325903"/>
            <a:ext cx="5577168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dirty="0">
                <a:latin typeface="Courier New" charset="0"/>
              </a:rPr>
              <a:t>      </a:t>
            </a:r>
            <a:r>
              <a:rPr lang="en-US" sz="1200" b="1" dirty="0" err="1">
                <a:solidFill>
                  <a:srgbClr val="0000FF"/>
                </a:solidFill>
                <a:latin typeface="Courier New" charset="0"/>
              </a:rPr>
              <a:t>bipush</a:t>
            </a:r>
            <a:r>
              <a:rPr lang="en-US" sz="1200" b="1" dirty="0">
                <a:solidFill>
                  <a:srgbClr val="0000FF"/>
                </a:solidFill>
                <a:latin typeface="Courier New" charset="0"/>
              </a:rPr>
              <a:t>     10</a:t>
            </a:r>
          </a:p>
          <a:p>
            <a:endParaRPr lang="en-US" sz="1200" b="1" dirty="0">
              <a:solidFill>
                <a:srgbClr val="0000FF"/>
              </a:solidFill>
              <a:latin typeface="Courier New" charset="0"/>
            </a:endParaRPr>
          </a:p>
          <a:p>
            <a:endParaRPr lang="en-US" sz="1200" b="1" dirty="0">
              <a:solidFill>
                <a:srgbClr val="0000FF"/>
              </a:solidFill>
              <a:latin typeface="Courier New" charset="0"/>
            </a:endParaRPr>
          </a:p>
          <a:p>
            <a:r>
              <a:rPr lang="en-US" sz="1200" b="1" dirty="0">
                <a:solidFill>
                  <a:srgbClr val="0000FF"/>
                </a:solidFill>
                <a:latin typeface="Courier New" charset="0"/>
              </a:rPr>
              <a:t>      </a:t>
            </a:r>
            <a:r>
              <a:rPr lang="en-US" sz="1200" b="1" dirty="0" err="1">
                <a:solidFill>
                  <a:srgbClr val="0000FF"/>
                </a:solidFill>
                <a:latin typeface="Courier New" charset="0"/>
              </a:rPr>
              <a:t>anewarray</a:t>
            </a:r>
            <a:r>
              <a:rPr lang="en-US" sz="1200" b="1" dirty="0">
                <a:solidFill>
                  <a:srgbClr val="0000FF"/>
                </a:solidFill>
                <a:latin typeface="Courier New" charset="0"/>
              </a:rPr>
              <a:t>  java/lang/String</a:t>
            </a:r>
          </a:p>
          <a:p>
            <a:endParaRPr lang="en-US" sz="1200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    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iconst_0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istore_1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L001: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iload_1</a:t>
            </a:r>
          </a:p>
          <a:p>
            <a:endParaRPr lang="en-US" sz="1200" b="1" dirty="0">
              <a:solidFill>
                <a:schemeClr val="folHlink"/>
              </a:solidFill>
              <a:latin typeface="Courier New" charset="0"/>
            </a:endParaRP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bipush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10</a:t>
            </a:r>
          </a:p>
          <a:p>
            <a:endParaRPr lang="en-US" sz="1200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if_icmpge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L002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</a:t>
            </a:r>
            <a:r>
              <a:rPr lang="en-US" sz="1200" b="1" dirty="0">
                <a:solidFill>
                  <a:srgbClr val="0000FF"/>
                </a:solidFill>
                <a:latin typeface="Courier New" charset="0"/>
              </a:rPr>
              <a:t>dup</a:t>
            </a:r>
          </a:p>
          <a:p>
            <a:r>
              <a:rPr lang="en-US" sz="1200" b="1" dirty="0">
                <a:solidFill>
                  <a:srgbClr val="0000FF"/>
                </a:solidFill>
                <a:latin typeface="Courier New" charset="0"/>
              </a:rPr>
              <a:t>      iload_1</a:t>
            </a:r>
          </a:p>
          <a:p>
            <a:endParaRPr lang="en-US" sz="1200" b="1" dirty="0">
              <a:solidFill>
                <a:schemeClr val="folHlink"/>
              </a:solidFill>
              <a:latin typeface="Courier New" charset="0"/>
            </a:endParaRP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  new           java/lang/String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  dup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  </a:t>
            </a:r>
            <a:r>
              <a:rPr lang="en-US" sz="1200" b="1" dirty="0" err="1">
                <a:solidFill>
                  <a:srgbClr val="006600"/>
                </a:solidFill>
                <a:latin typeface="Courier New" charset="0"/>
              </a:rPr>
              <a:t>invokespecial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java/lang/String/&lt;</a:t>
            </a:r>
            <a:r>
              <a:rPr lang="en-US" sz="1200" b="1" dirty="0" err="1">
                <a:solidFill>
                  <a:srgbClr val="006600"/>
                </a:solidFill>
                <a:latin typeface="Courier New" charset="0"/>
              </a:rPr>
              <a:t>init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&gt;()V</a:t>
            </a:r>
          </a:p>
          <a:p>
            <a:endParaRPr lang="en-US" sz="1200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  </a:t>
            </a:r>
            <a:r>
              <a:rPr lang="en-US" sz="1200" b="1" dirty="0" err="1">
                <a:solidFill>
                  <a:srgbClr val="0000FF"/>
                </a:solidFill>
                <a:latin typeface="Courier New" charset="0"/>
              </a:rPr>
              <a:t>aastore</a:t>
            </a:r>
            <a:endParaRPr lang="en-US" sz="1200" b="1" dirty="0">
              <a:solidFill>
                <a:srgbClr val="0000FF"/>
              </a:solidFill>
              <a:latin typeface="Courier New" charset="0"/>
            </a:endParaRP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iinc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1 1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goto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L001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L002:</a:t>
            </a:r>
          </a:p>
          <a:p>
            <a:endParaRPr lang="en-US" sz="1200" b="1" dirty="0">
              <a:solidFill>
                <a:schemeClr val="folHlink"/>
              </a:solidFill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    </a:t>
            </a:r>
            <a:r>
              <a:rPr lang="en-US" sz="1200" b="1" dirty="0" err="1">
                <a:latin typeface="Courier New" charset="0"/>
              </a:rPr>
              <a:t>putstatic</a:t>
            </a:r>
            <a:r>
              <a:rPr lang="en-US" sz="1200" b="1" dirty="0">
                <a:latin typeface="Courier New" charset="0"/>
              </a:rPr>
              <a:t>     allocarraytest2/a1 [</a:t>
            </a:r>
            <a:r>
              <a:rPr lang="en-US" sz="1200" b="1" dirty="0" err="1">
                <a:latin typeface="Courier New" charset="0"/>
              </a:rPr>
              <a:t>Ljava</a:t>
            </a:r>
            <a:r>
              <a:rPr lang="en-US" sz="1200" b="1" dirty="0">
                <a:latin typeface="Courier New" charset="0"/>
              </a:rPr>
              <a:t>/lang/String;</a:t>
            </a:r>
          </a:p>
        </p:txBody>
      </p:sp>
    </p:spTree>
    <p:extLst>
      <p:ext uri="{BB962C8B-B14F-4D97-AF65-F5344CB8AC3E}">
        <p14:creationId xmlns:p14="http://schemas.microsoft.com/office/powerpoint/2010/main" val="3915139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15FB0-0BCE-6F08-61AB-C2C3AEFB5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Acquisition is Initialization (RAII)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C9725-9957-2EFF-10D8-796F77436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/>
              <a:t>A Java variable whose value is an object is actually a </a:t>
            </a:r>
            <a:r>
              <a:rPr lang="en-US" u="sng" dirty="0"/>
              <a:t>reference</a:t>
            </a:r>
            <a:r>
              <a:rPr lang="en-US" dirty="0"/>
              <a:t> (pointer) to the object.</a:t>
            </a:r>
          </a:p>
          <a:p>
            <a:pPr lvl="4"/>
            <a:endParaRPr lang="en-US" dirty="0"/>
          </a:p>
          <a:p>
            <a:r>
              <a:rPr lang="en-US" dirty="0"/>
              <a:t>In Java, we must always call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 to create the object in the heap and initialize the variable.</a:t>
            </a:r>
          </a:p>
          <a:p>
            <a:endParaRPr lang="en-US" dirty="0"/>
          </a:p>
          <a:p>
            <a:endParaRPr lang="en-US" dirty="0"/>
          </a:p>
          <a:p>
            <a:pPr lvl="2"/>
            <a:endParaRPr lang="en-US" dirty="0"/>
          </a:p>
          <a:p>
            <a:r>
              <a:rPr lang="en-US" u="sng" dirty="0"/>
              <a:t>Automatic garbage collection</a:t>
            </a:r>
            <a:r>
              <a:rPr lang="en-US" dirty="0"/>
              <a:t> deletes the object from memory when there are no longer any references to it.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91D1B1-E6D0-22E5-50F8-E77AA37D3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D4356E-C71C-29EE-41D8-9A2AD66A917C}"/>
              </a:ext>
            </a:extLst>
          </p:cNvPr>
          <p:cNvSpPr txBox="1"/>
          <p:nvPr/>
        </p:nvSpPr>
        <p:spPr>
          <a:xfrm>
            <a:off x="2504767" y="3418885"/>
            <a:ext cx="4134465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function foo()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MyClass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obj = new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MyClass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30955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09FF-03D3-FC4A-BA66-1D5EA159D641}" type="slidenum">
              <a:rPr lang="en-US"/>
              <a:pPr/>
              <a:t>20</a:t>
            </a:fld>
            <a:endParaRPr lang="en-US"/>
          </a:p>
        </p:txBody>
      </p:sp>
      <p:sp>
        <p:nvSpPr>
          <p:cNvPr id="629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Allocate Memory for a 2-D String Array</a:t>
            </a:r>
          </a:p>
        </p:txBody>
      </p:sp>
      <p:sp>
        <p:nvSpPr>
          <p:cNvPr id="629764" name="Text Box 4"/>
          <p:cNvSpPr txBox="1">
            <a:spLocks noChangeArrowheads="1"/>
          </p:cNvSpPr>
          <p:nvPr/>
        </p:nvSpPr>
        <p:spPr bwMode="auto">
          <a:xfrm>
            <a:off x="5120634" y="4141739"/>
            <a:ext cx="3810659" cy="1938992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>
                <a:latin typeface="Courier New" charset="0"/>
              </a:rPr>
              <a:t>PROGRAM AllocArrayTest2;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TYPE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matrix</a:t>
            </a:r>
            <a:r>
              <a:rPr lang="en-US" sz="1200" b="1" dirty="0">
                <a:latin typeface="Courier New" charset="0"/>
              </a:rPr>
              <a:t> = ARRAY[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0..2</a:t>
            </a:r>
            <a:r>
              <a:rPr lang="en-US" sz="1200" b="1" dirty="0">
                <a:latin typeface="Courier New" charset="0"/>
              </a:rPr>
              <a:t>, 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0..3</a:t>
            </a:r>
            <a:r>
              <a:rPr lang="en-US" sz="1200" b="1" dirty="0">
                <a:latin typeface="Courier New" charset="0"/>
              </a:rPr>
              <a:t>] OF string;</a:t>
            </a:r>
          </a:p>
          <a:p>
            <a:endParaRPr lang="en-US" sz="1200" b="1" dirty="0">
              <a:solidFill>
                <a:srgbClr val="008000"/>
              </a:solidFill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VAR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a2 : matrix;</a:t>
            </a:r>
          </a:p>
          <a:p>
            <a:endParaRPr lang="en-US" sz="1200" b="1" dirty="0">
              <a:solidFill>
                <a:srgbClr val="008000"/>
              </a:solidFill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BEGIN</a:t>
            </a:r>
          </a:p>
          <a:p>
            <a:r>
              <a:rPr lang="en-US" sz="1200" b="1" dirty="0">
                <a:latin typeface="Courier New" charset="0"/>
              </a:rPr>
              <a:t>END.</a:t>
            </a:r>
          </a:p>
        </p:txBody>
      </p:sp>
      <p:sp>
        <p:nvSpPr>
          <p:cNvPr id="629765" name="Rectangle 5"/>
          <p:cNvSpPr>
            <a:spLocks noChangeArrowheads="1"/>
          </p:cNvSpPr>
          <p:nvPr/>
        </p:nvSpPr>
        <p:spPr bwMode="auto">
          <a:xfrm>
            <a:off x="1503363" y="1692275"/>
            <a:ext cx="274637" cy="274638"/>
          </a:xfrm>
          <a:prstGeom prst="rect">
            <a:avLst/>
          </a:prstGeom>
          <a:solidFill>
            <a:srgbClr val="99CCFF"/>
          </a:solidFill>
          <a:ln w="12700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9766" name="Oval 6"/>
          <p:cNvSpPr>
            <a:spLocks noChangeArrowheads="1"/>
          </p:cNvSpPr>
          <p:nvPr/>
        </p:nvSpPr>
        <p:spPr bwMode="auto">
          <a:xfrm>
            <a:off x="1595438" y="1782763"/>
            <a:ext cx="92075" cy="92075"/>
          </a:xfrm>
          <a:prstGeom prst="ellipse">
            <a:avLst/>
          </a:prstGeom>
          <a:solidFill>
            <a:srgbClr val="0033CC"/>
          </a:solidFill>
          <a:ln w="12700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9785" name="Rectangle 25"/>
          <p:cNvSpPr>
            <a:spLocks noChangeArrowheads="1"/>
          </p:cNvSpPr>
          <p:nvPr/>
        </p:nvSpPr>
        <p:spPr bwMode="auto">
          <a:xfrm>
            <a:off x="1503363" y="1966913"/>
            <a:ext cx="274637" cy="274637"/>
          </a:xfrm>
          <a:prstGeom prst="rect">
            <a:avLst/>
          </a:prstGeom>
          <a:solidFill>
            <a:srgbClr val="99CCFF"/>
          </a:solidFill>
          <a:ln w="12700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9786" name="Oval 26"/>
          <p:cNvSpPr>
            <a:spLocks noChangeArrowheads="1"/>
          </p:cNvSpPr>
          <p:nvPr/>
        </p:nvSpPr>
        <p:spPr bwMode="auto">
          <a:xfrm>
            <a:off x="1595438" y="2057400"/>
            <a:ext cx="92075" cy="92075"/>
          </a:xfrm>
          <a:prstGeom prst="ellipse">
            <a:avLst/>
          </a:prstGeom>
          <a:solidFill>
            <a:srgbClr val="0033CC"/>
          </a:solidFill>
          <a:ln w="12700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9787" name="Rectangle 27"/>
          <p:cNvSpPr>
            <a:spLocks noChangeArrowheads="1"/>
          </p:cNvSpPr>
          <p:nvPr/>
        </p:nvSpPr>
        <p:spPr bwMode="auto">
          <a:xfrm>
            <a:off x="1503363" y="2239963"/>
            <a:ext cx="274637" cy="274637"/>
          </a:xfrm>
          <a:prstGeom prst="rect">
            <a:avLst/>
          </a:prstGeom>
          <a:solidFill>
            <a:srgbClr val="99CCFF"/>
          </a:solidFill>
          <a:ln w="12700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9788" name="Oval 28"/>
          <p:cNvSpPr>
            <a:spLocks noChangeArrowheads="1"/>
          </p:cNvSpPr>
          <p:nvPr/>
        </p:nvSpPr>
        <p:spPr bwMode="auto">
          <a:xfrm>
            <a:off x="1595438" y="2330450"/>
            <a:ext cx="92075" cy="92075"/>
          </a:xfrm>
          <a:prstGeom prst="ellipse">
            <a:avLst/>
          </a:prstGeom>
          <a:solidFill>
            <a:srgbClr val="0033CC"/>
          </a:solidFill>
          <a:ln w="12700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9815" name="Text Box 55"/>
          <p:cNvSpPr txBox="1">
            <a:spLocks noChangeArrowheads="1"/>
          </p:cNvSpPr>
          <p:nvPr/>
        </p:nvSpPr>
        <p:spPr bwMode="auto">
          <a:xfrm>
            <a:off x="457200" y="1182688"/>
            <a:ext cx="396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rgbClr val="006600"/>
                </a:solidFill>
                <a:latin typeface="Courier New" charset="0"/>
              </a:rPr>
              <a:t>a2</a:t>
            </a:r>
          </a:p>
        </p:txBody>
      </p:sp>
      <p:sp>
        <p:nvSpPr>
          <p:cNvPr id="629816" name="Oval 56"/>
          <p:cNvSpPr>
            <a:spLocks noChangeArrowheads="1"/>
          </p:cNvSpPr>
          <p:nvPr/>
        </p:nvSpPr>
        <p:spPr bwMode="auto">
          <a:xfrm>
            <a:off x="1503363" y="1785938"/>
            <a:ext cx="92075" cy="9207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99CC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9817" name="Rectangle 57"/>
          <p:cNvSpPr>
            <a:spLocks noChangeArrowheads="1"/>
          </p:cNvSpPr>
          <p:nvPr/>
        </p:nvSpPr>
        <p:spPr bwMode="auto">
          <a:xfrm>
            <a:off x="488950" y="1462088"/>
            <a:ext cx="274638" cy="274637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9818" name="Oval 58"/>
          <p:cNvSpPr>
            <a:spLocks noChangeArrowheads="1"/>
          </p:cNvSpPr>
          <p:nvPr/>
        </p:nvSpPr>
        <p:spPr bwMode="auto">
          <a:xfrm>
            <a:off x="581025" y="1552575"/>
            <a:ext cx="92075" cy="92075"/>
          </a:xfrm>
          <a:prstGeom prst="ellipse">
            <a:avLst/>
          </a:prstGeom>
          <a:solidFill>
            <a:srgbClr val="006600"/>
          </a:solidFill>
          <a:ln w="12700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29819" name="AutoShape 59"/>
          <p:cNvCxnSpPr>
            <a:cxnSpLocks noChangeShapeType="1"/>
            <a:stCxn id="629818" idx="6"/>
            <a:endCxn id="629816" idx="2"/>
          </p:cNvCxnSpPr>
          <p:nvPr/>
        </p:nvCxnSpPr>
        <p:spPr bwMode="auto">
          <a:xfrm>
            <a:off x="673100" y="1598613"/>
            <a:ext cx="830263" cy="233362"/>
          </a:xfrm>
          <a:prstGeom prst="curvedConnector3">
            <a:avLst>
              <a:gd name="adj1" fmla="val 49903"/>
            </a:avLst>
          </a:prstGeom>
          <a:noFill/>
          <a:ln w="127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9861" name="AutoShape 101"/>
          <p:cNvCxnSpPr>
            <a:cxnSpLocks noChangeShapeType="1"/>
            <a:stCxn id="629766" idx="6"/>
            <a:endCxn id="629922" idx="2"/>
          </p:cNvCxnSpPr>
          <p:nvPr/>
        </p:nvCxnSpPr>
        <p:spPr bwMode="auto">
          <a:xfrm flipV="1">
            <a:off x="1687513" y="1644650"/>
            <a:ext cx="4030662" cy="184150"/>
          </a:xfrm>
          <a:prstGeom prst="curvedConnector3">
            <a:avLst>
              <a:gd name="adj1" fmla="val 49981"/>
            </a:avLst>
          </a:prstGeom>
          <a:noFill/>
          <a:ln w="12700">
            <a:solidFill>
              <a:srgbClr val="00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9862" name="AutoShape 102"/>
          <p:cNvCxnSpPr>
            <a:cxnSpLocks noChangeShapeType="1"/>
            <a:stCxn id="629786" idx="6"/>
            <a:endCxn id="629899" idx="2"/>
          </p:cNvCxnSpPr>
          <p:nvPr/>
        </p:nvCxnSpPr>
        <p:spPr bwMode="auto">
          <a:xfrm flipV="1">
            <a:off x="1687513" y="2101850"/>
            <a:ext cx="2339975" cy="1588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rgbClr val="00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9863" name="AutoShape 103"/>
          <p:cNvCxnSpPr>
            <a:cxnSpLocks noChangeShapeType="1"/>
            <a:stCxn id="629788" idx="6"/>
            <a:endCxn id="629873" idx="2"/>
          </p:cNvCxnSpPr>
          <p:nvPr/>
        </p:nvCxnSpPr>
        <p:spPr bwMode="auto">
          <a:xfrm>
            <a:off x="1687513" y="2376488"/>
            <a:ext cx="722312" cy="201612"/>
          </a:xfrm>
          <a:prstGeom prst="curvedConnector3">
            <a:avLst>
              <a:gd name="adj1" fmla="val 49889"/>
            </a:avLst>
          </a:prstGeom>
          <a:noFill/>
          <a:ln w="12700">
            <a:solidFill>
              <a:srgbClr val="00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629904" name="Group 144"/>
          <p:cNvGrpSpPr>
            <a:grpSpLocks/>
          </p:cNvGrpSpPr>
          <p:nvPr/>
        </p:nvGrpSpPr>
        <p:grpSpPr bwMode="auto">
          <a:xfrm>
            <a:off x="5718175" y="1508125"/>
            <a:ext cx="2392363" cy="1993900"/>
            <a:chOff x="1518" y="2114"/>
            <a:chExt cx="1507" cy="1256"/>
          </a:xfrm>
        </p:grpSpPr>
        <p:sp>
          <p:nvSpPr>
            <p:cNvPr id="629905" name="Text Box 145"/>
            <p:cNvSpPr txBox="1">
              <a:spLocks noChangeArrowheads="1"/>
            </p:cNvSpPr>
            <p:nvPr/>
          </p:nvSpPr>
          <p:spPr bwMode="auto">
            <a:xfrm>
              <a:off x="2503" y="2385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sp>
          <p:nvSpPr>
            <p:cNvPr id="629906" name="Oval 146"/>
            <p:cNvSpPr>
              <a:spLocks noChangeArrowheads="1"/>
            </p:cNvSpPr>
            <p:nvPr/>
          </p:nvSpPr>
          <p:spPr bwMode="auto">
            <a:xfrm>
              <a:off x="2524" y="2440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907" name="Text Box 147"/>
            <p:cNvSpPr txBox="1">
              <a:spLocks noChangeArrowheads="1"/>
            </p:cNvSpPr>
            <p:nvPr/>
          </p:nvSpPr>
          <p:spPr bwMode="auto">
            <a:xfrm>
              <a:off x="2503" y="2646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sp>
          <p:nvSpPr>
            <p:cNvPr id="629908" name="Oval 148"/>
            <p:cNvSpPr>
              <a:spLocks noChangeArrowheads="1"/>
            </p:cNvSpPr>
            <p:nvPr/>
          </p:nvSpPr>
          <p:spPr bwMode="auto">
            <a:xfrm>
              <a:off x="2524" y="2701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909" name="Text Box 149"/>
            <p:cNvSpPr txBox="1">
              <a:spLocks noChangeArrowheads="1"/>
            </p:cNvSpPr>
            <p:nvPr/>
          </p:nvSpPr>
          <p:spPr bwMode="auto">
            <a:xfrm>
              <a:off x="2503" y="2904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sp>
          <p:nvSpPr>
            <p:cNvPr id="629910" name="Oval 150"/>
            <p:cNvSpPr>
              <a:spLocks noChangeArrowheads="1"/>
            </p:cNvSpPr>
            <p:nvPr/>
          </p:nvSpPr>
          <p:spPr bwMode="auto">
            <a:xfrm>
              <a:off x="2524" y="2959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911" name="Text Box 151"/>
            <p:cNvSpPr txBox="1">
              <a:spLocks noChangeArrowheads="1"/>
            </p:cNvSpPr>
            <p:nvPr/>
          </p:nvSpPr>
          <p:spPr bwMode="auto">
            <a:xfrm>
              <a:off x="2503" y="3173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sp>
          <p:nvSpPr>
            <p:cNvPr id="629912" name="Oval 152"/>
            <p:cNvSpPr>
              <a:spLocks noChangeArrowheads="1"/>
            </p:cNvSpPr>
            <p:nvPr/>
          </p:nvSpPr>
          <p:spPr bwMode="auto">
            <a:xfrm>
              <a:off x="2524" y="3228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913" name="Oval 153"/>
            <p:cNvSpPr>
              <a:spLocks noChangeArrowheads="1"/>
            </p:cNvSpPr>
            <p:nvPr/>
          </p:nvSpPr>
          <p:spPr bwMode="auto">
            <a:xfrm>
              <a:off x="2524" y="3312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914" name="Rectangle 154"/>
            <p:cNvSpPr>
              <a:spLocks noChangeArrowheads="1"/>
            </p:cNvSpPr>
            <p:nvPr/>
          </p:nvSpPr>
          <p:spPr bwMode="auto">
            <a:xfrm>
              <a:off x="1518" y="2114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915" name="Oval 155"/>
            <p:cNvSpPr>
              <a:spLocks noChangeArrowheads="1"/>
            </p:cNvSpPr>
            <p:nvPr/>
          </p:nvSpPr>
          <p:spPr bwMode="auto">
            <a:xfrm>
              <a:off x="1576" y="2171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916" name="Rectangle 156"/>
            <p:cNvSpPr>
              <a:spLocks noChangeArrowheads="1"/>
            </p:cNvSpPr>
            <p:nvPr/>
          </p:nvSpPr>
          <p:spPr bwMode="auto">
            <a:xfrm>
              <a:off x="1690" y="2114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917" name="Oval 157"/>
            <p:cNvSpPr>
              <a:spLocks noChangeArrowheads="1"/>
            </p:cNvSpPr>
            <p:nvPr/>
          </p:nvSpPr>
          <p:spPr bwMode="auto">
            <a:xfrm>
              <a:off x="1748" y="2171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918" name="Rectangle 158"/>
            <p:cNvSpPr>
              <a:spLocks noChangeArrowheads="1"/>
            </p:cNvSpPr>
            <p:nvPr/>
          </p:nvSpPr>
          <p:spPr bwMode="auto">
            <a:xfrm>
              <a:off x="1863" y="2114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919" name="Oval 159"/>
            <p:cNvSpPr>
              <a:spLocks noChangeArrowheads="1"/>
            </p:cNvSpPr>
            <p:nvPr/>
          </p:nvSpPr>
          <p:spPr bwMode="auto">
            <a:xfrm>
              <a:off x="1921" y="2171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920" name="Rectangle 160"/>
            <p:cNvSpPr>
              <a:spLocks noChangeArrowheads="1"/>
            </p:cNvSpPr>
            <p:nvPr/>
          </p:nvSpPr>
          <p:spPr bwMode="auto">
            <a:xfrm>
              <a:off x="2036" y="2114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921" name="Oval 161"/>
            <p:cNvSpPr>
              <a:spLocks noChangeArrowheads="1"/>
            </p:cNvSpPr>
            <p:nvPr/>
          </p:nvSpPr>
          <p:spPr bwMode="auto">
            <a:xfrm>
              <a:off x="2094" y="2171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922" name="Oval 162"/>
            <p:cNvSpPr>
              <a:spLocks noChangeArrowheads="1"/>
            </p:cNvSpPr>
            <p:nvPr/>
          </p:nvSpPr>
          <p:spPr bwMode="auto">
            <a:xfrm>
              <a:off x="1518" y="2171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fol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629923" name="AutoShape 163"/>
            <p:cNvCxnSpPr>
              <a:cxnSpLocks noChangeShapeType="1"/>
              <a:stCxn id="629921" idx="4"/>
              <a:endCxn id="629906" idx="2"/>
            </p:cNvCxnSpPr>
            <p:nvPr/>
          </p:nvCxnSpPr>
          <p:spPr bwMode="auto">
            <a:xfrm rot="16200000" flipH="1">
              <a:off x="2204" y="2148"/>
              <a:ext cx="240" cy="401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9924" name="AutoShape 164"/>
            <p:cNvCxnSpPr>
              <a:cxnSpLocks noChangeShapeType="1"/>
              <a:stCxn id="629919" idx="4"/>
              <a:endCxn id="629908" idx="2"/>
            </p:cNvCxnSpPr>
            <p:nvPr/>
          </p:nvCxnSpPr>
          <p:spPr bwMode="auto">
            <a:xfrm rot="16200000" flipH="1">
              <a:off x="1986" y="2193"/>
              <a:ext cx="501" cy="57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9925" name="AutoShape 165"/>
            <p:cNvCxnSpPr>
              <a:cxnSpLocks noChangeShapeType="1"/>
              <a:stCxn id="629917" idx="4"/>
              <a:endCxn id="629910" idx="2"/>
            </p:cNvCxnSpPr>
            <p:nvPr/>
          </p:nvCxnSpPr>
          <p:spPr bwMode="auto">
            <a:xfrm rot="16200000" flipH="1">
              <a:off x="1771" y="2235"/>
              <a:ext cx="759" cy="747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9926" name="AutoShape 166"/>
            <p:cNvCxnSpPr>
              <a:cxnSpLocks noChangeShapeType="1"/>
              <a:stCxn id="629915" idx="4"/>
              <a:endCxn id="629912" idx="2"/>
            </p:cNvCxnSpPr>
            <p:nvPr/>
          </p:nvCxnSpPr>
          <p:spPr bwMode="auto">
            <a:xfrm rot="16200000" flipH="1">
              <a:off x="1551" y="2283"/>
              <a:ext cx="1028" cy="919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629881" name="Group 121"/>
          <p:cNvGrpSpPr>
            <a:grpSpLocks/>
          </p:cNvGrpSpPr>
          <p:nvPr/>
        </p:nvGrpSpPr>
        <p:grpSpPr bwMode="auto">
          <a:xfrm>
            <a:off x="4027488" y="1965325"/>
            <a:ext cx="2392362" cy="1993900"/>
            <a:chOff x="1518" y="2114"/>
            <a:chExt cx="1507" cy="1256"/>
          </a:xfrm>
        </p:grpSpPr>
        <p:sp>
          <p:nvSpPr>
            <p:cNvPr id="629882" name="Text Box 122"/>
            <p:cNvSpPr txBox="1">
              <a:spLocks noChangeArrowheads="1"/>
            </p:cNvSpPr>
            <p:nvPr/>
          </p:nvSpPr>
          <p:spPr bwMode="auto">
            <a:xfrm>
              <a:off x="2503" y="2385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sp>
          <p:nvSpPr>
            <p:cNvPr id="629883" name="Oval 123"/>
            <p:cNvSpPr>
              <a:spLocks noChangeArrowheads="1"/>
            </p:cNvSpPr>
            <p:nvPr/>
          </p:nvSpPr>
          <p:spPr bwMode="auto">
            <a:xfrm>
              <a:off x="2524" y="2440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84" name="Text Box 124"/>
            <p:cNvSpPr txBox="1">
              <a:spLocks noChangeArrowheads="1"/>
            </p:cNvSpPr>
            <p:nvPr/>
          </p:nvSpPr>
          <p:spPr bwMode="auto">
            <a:xfrm>
              <a:off x="2503" y="2646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sp>
          <p:nvSpPr>
            <p:cNvPr id="629885" name="Oval 125"/>
            <p:cNvSpPr>
              <a:spLocks noChangeArrowheads="1"/>
            </p:cNvSpPr>
            <p:nvPr/>
          </p:nvSpPr>
          <p:spPr bwMode="auto">
            <a:xfrm>
              <a:off x="2524" y="2701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86" name="Text Box 126"/>
            <p:cNvSpPr txBox="1">
              <a:spLocks noChangeArrowheads="1"/>
            </p:cNvSpPr>
            <p:nvPr/>
          </p:nvSpPr>
          <p:spPr bwMode="auto">
            <a:xfrm>
              <a:off x="2503" y="2904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sp>
          <p:nvSpPr>
            <p:cNvPr id="629887" name="Oval 127"/>
            <p:cNvSpPr>
              <a:spLocks noChangeArrowheads="1"/>
            </p:cNvSpPr>
            <p:nvPr/>
          </p:nvSpPr>
          <p:spPr bwMode="auto">
            <a:xfrm>
              <a:off x="2524" y="2959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88" name="Text Box 128"/>
            <p:cNvSpPr txBox="1">
              <a:spLocks noChangeArrowheads="1"/>
            </p:cNvSpPr>
            <p:nvPr/>
          </p:nvSpPr>
          <p:spPr bwMode="auto">
            <a:xfrm>
              <a:off x="2503" y="3173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sp>
          <p:nvSpPr>
            <p:cNvPr id="629889" name="Oval 129"/>
            <p:cNvSpPr>
              <a:spLocks noChangeArrowheads="1"/>
            </p:cNvSpPr>
            <p:nvPr/>
          </p:nvSpPr>
          <p:spPr bwMode="auto">
            <a:xfrm>
              <a:off x="2524" y="3228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90" name="Oval 130"/>
            <p:cNvSpPr>
              <a:spLocks noChangeArrowheads="1"/>
            </p:cNvSpPr>
            <p:nvPr/>
          </p:nvSpPr>
          <p:spPr bwMode="auto">
            <a:xfrm>
              <a:off x="2524" y="3312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91" name="Rectangle 131"/>
            <p:cNvSpPr>
              <a:spLocks noChangeArrowheads="1"/>
            </p:cNvSpPr>
            <p:nvPr/>
          </p:nvSpPr>
          <p:spPr bwMode="auto">
            <a:xfrm>
              <a:off x="1518" y="2114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92" name="Oval 132"/>
            <p:cNvSpPr>
              <a:spLocks noChangeArrowheads="1"/>
            </p:cNvSpPr>
            <p:nvPr/>
          </p:nvSpPr>
          <p:spPr bwMode="auto">
            <a:xfrm>
              <a:off x="1576" y="2171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93" name="Rectangle 133"/>
            <p:cNvSpPr>
              <a:spLocks noChangeArrowheads="1"/>
            </p:cNvSpPr>
            <p:nvPr/>
          </p:nvSpPr>
          <p:spPr bwMode="auto">
            <a:xfrm>
              <a:off x="1690" y="2114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94" name="Oval 134"/>
            <p:cNvSpPr>
              <a:spLocks noChangeArrowheads="1"/>
            </p:cNvSpPr>
            <p:nvPr/>
          </p:nvSpPr>
          <p:spPr bwMode="auto">
            <a:xfrm>
              <a:off x="1748" y="2171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95" name="Rectangle 135"/>
            <p:cNvSpPr>
              <a:spLocks noChangeArrowheads="1"/>
            </p:cNvSpPr>
            <p:nvPr/>
          </p:nvSpPr>
          <p:spPr bwMode="auto">
            <a:xfrm>
              <a:off x="1863" y="2114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96" name="Oval 136"/>
            <p:cNvSpPr>
              <a:spLocks noChangeArrowheads="1"/>
            </p:cNvSpPr>
            <p:nvPr/>
          </p:nvSpPr>
          <p:spPr bwMode="auto">
            <a:xfrm>
              <a:off x="1921" y="2171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97" name="Rectangle 137"/>
            <p:cNvSpPr>
              <a:spLocks noChangeArrowheads="1"/>
            </p:cNvSpPr>
            <p:nvPr/>
          </p:nvSpPr>
          <p:spPr bwMode="auto">
            <a:xfrm>
              <a:off x="2036" y="2114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98" name="Oval 138"/>
            <p:cNvSpPr>
              <a:spLocks noChangeArrowheads="1"/>
            </p:cNvSpPr>
            <p:nvPr/>
          </p:nvSpPr>
          <p:spPr bwMode="auto">
            <a:xfrm>
              <a:off x="2094" y="2171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99" name="Oval 139"/>
            <p:cNvSpPr>
              <a:spLocks noChangeArrowheads="1"/>
            </p:cNvSpPr>
            <p:nvPr/>
          </p:nvSpPr>
          <p:spPr bwMode="auto">
            <a:xfrm>
              <a:off x="1518" y="2171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fol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629900" name="AutoShape 140"/>
            <p:cNvCxnSpPr>
              <a:cxnSpLocks noChangeShapeType="1"/>
              <a:stCxn id="629898" idx="4"/>
              <a:endCxn id="629883" idx="2"/>
            </p:cNvCxnSpPr>
            <p:nvPr/>
          </p:nvCxnSpPr>
          <p:spPr bwMode="auto">
            <a:xfrm rot="16200000" flipH="1">
              <a:off x="2204" y="2148"/>
              <a:ext cx="240" cy="401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9901" name="AutoShape 141"/>
            <p:cNvCxnSpPr>
              <a:cxnSpLocks noChangeShapeType="1"/>
              <a:stCxn id="629896" idx="4"/>
              <a:endCxn id="629885" idx="2"/>
            </p:cNvCxnSpPr>
            <p:nvPr/>
          </p:nvCxnSpPr>
          <p:spPr bwMode="auto">
            <a:xfrm rot="16200000" flipH="1">
              <a:off x="1986" y="2193"/>
              <a:ext cx="501" cy="57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9902" name="AutoShape 142"/>
            <p:cNvCxnSpPr>
              <a:cxnSpLocks noChangeShapeType="1"/>
              <a:stCxn id="629894" idx="4"/>
              <a:endCxn id="629887" idx="2"/>
            </p:cNvCxnSpPr>
            <p:nvPr/>
          </p:nvCxnSpPr>
          <p:spPr bwMode="auto">
            <a:xfrm rot="16200000" flipH="1">
              <a:off x="1771" y="2235"/>
              <a:ext cx="759" cy="747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9903" name="AutoShape 143"/>
            <p:cNvCxnSpPr>
              <a:cxnSpLocks noChangeShapeType="1"/>
              <a:stCxn id="629892" idx="4"/>
              <a:endCxn id="629889" idx="2"/>
            </p:cNvCxnSpPr>
            <p:nvPr/>
          </p:nvCxnSpPr>
          <p:spPr bwMode="auto">
            <a:xfrm rot="16200000" flipH="1">
              <a:off x="1551" y="2283"/>
              <a:ext cx="1028" cy="919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629880" name="Group 120"/>
          <p:cNvGrpSpPr>
            <a:grpSpLocks/>
          </p:cNvGrpSpPr>
          <p:nvPr/>
        </p:nvGrpSpPr>
        <p:grpSpPr bwMode="auto">
          <a:xfrm>
            <a:off x="2409825" y="2441575"/>
            <a:ext cx="2392363" cy="1993900"/>
            <a:chOff x="1518" y="2114"/>
            <a:chExt cx="1507" cy="1256"/>
          </a:xfrm>
        </p:grpSpPr>
        <p:sp>
          <p:nvSpPr>
            <p:cNvPr id="629777" name="Text Box 17"/>
            <p:cNvSpPr txBox="1">
              <a:spLocks noChangeArrowheads="1"/>
            </p:cNvSpPr>
            <p:nvPr/>
          </p:nvSpPr>
          <p:spPr bwMode="auto">
            <a:xfrm>
              <a:off x="2503" y="2385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sp>
          <p:nvSpPr>
            <p:cNvPr id="629778" name="Oval 18"/>
            <p:cNvSpPr>
              <a:spLocks noChangeArrowheads="1"/>
            </p:cNvSpPr>
            <p:nvPr/>
          </p:nvSpPr>
          <p:spPr bwMode="auto">
            <a:xfrm>
              <a:off x="2524" y="2440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779" name="Text Box 19"/>
            <p:cNvSpPr txBox="1">
              <a:spLocks noChangeArrowheads="1"/>
            </p:cNvSpPr>
            <p:nvPr/>
          </p:nvSpPr>
          <p:spPr bwMode="auto">
            <a:xfrm>
              <a:off x="2503" y="2646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sp>
          <p:nvSpPr>
            <p:cNvPr id="629780" name="Oval 20"/>
            <p:cNvSpPr>
              <a:spLocks noChangeArrowheads="1"/>
            </p:cNvSpPr>
            <p:nvPr/>
          </p:nvSpPr>
          <p:spPr bwMode="auto">
            <a:xfrm>
              <a:off x="2524" y="2701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781" name="Text Box 21"/>
            <p:cNvSpPr txBox="1">
              <a:spLocks noChangeArrowheads="1"/>
            </p:cNvSpPr>
            <p:nvPr/>
          </p:nvSpPr>
          <p:spPr bwMode="auto">
            <a:xfrm>
              <a:off x="2503" y="2904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sp>
          <p:nvSpPr>
            <p:cNvPr id="629782" name="Oval 22"/>
            <p:cNvSpPr>
              <a:spLocks noChangeArrowheads="1"/>
            </p:cNvSpPr>
            <p:nvPr/>
          </p:nvSpPr>
          <p:spPr bwMode="auto">
            <a:xfrm>
              <a:off x="2524" y="2959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783" name="Text Box 23"/>
            <p:cNvSpPr txBox="1">
              <a:spLocks noChangeArrowheads="1"/>
            </p:cNvSpPr>
            <p:nvPr/>
          </p:nvSpPr>
          <p:spPr bwMode="auto">
            <a:xfrm>
              <a:off x="2503" y="3173"/>
              <a:ext cx="522" cy="17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sp>
          <p:nvSpPr>
            <p:cNvPr id="629784" name="Oval 24"/>
            <p:cNvSpPr>
              <a:spLocks noChangeArrowheads="1"/>
            </p:cNvSpPr>
            <p:nvPr/>
          </p:nvSpPr>
          <p:spPr bwMode="auto">
            <a:xfrm>
              <a:off x="2524" y="3228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04" name="Oval 44"/>
            <p:cNvSpPr>
              <a:spLocks noChangeArrowheads="1"/>
            </p:cNvSpPr>
            <p:nvPr/>
          </p:nvSpPr>
          <p:spPr bwMode="auto">
            <a:xfrm>
              <a:off x="2524" y="3312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65" name="Rectangle 105"/>
            <p:cNvSpPr>
              <a:spLocks noChangeArrowheads="1"/>
            </p:cNvSpPr>
            <p:nvPr/>
          </p:nvSpPr>
          <p:spPr bwMode="auto">
            <a:xfrm>
              <a:off x="1518" y="2114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66" name="Oval 106"/>
            <p:cNvSpPr>
              <a:spLocks noChangeArrowheads="1"/>
            </p:cNvSpPr>
            <p:nvPr/>
          </p:nvSpPr>
          <p:spPr bwMode="auto">
            <a:xfrm>
              <a:off x="1576" y="2171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67" name="Rectangle 107"/>
            <p:cNvSpPr>
              <a:spLocks noChangeArrowheads="1"/>
            </p:cNvSpPr>
            <p:nvPr/>
          </p:nvSpPr>
          <p:spPr bwMode="auto">
            <a:xfrm>
              <a:off x="1690" y="2114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68" name="Oval 108"/>
            <p:cNvSpPr>
              <a:spLocks noChangeArrowheads="1"/>
            </p:cNvSpPr>
            <p:nvPr/>
          </p:nvSpPr>
          <p:spPr bwMode="auto">
            <a:xfrm>
              <a:off x="1748" y="2171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69" name="Rectangle 109"/>
            <p:cNvSpPr>
              <a:spLocks noChangeArrowheads="1"/>
            </p:cNvSpPr>
            <p:nvPr/>
          </p:nvSpPr>
          <p:spPr bwMode="auto">
            <a:xfrm>
              <a:off x="1863" y="2114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70" name="Oval 110"/>
            <p:cNvSpPr>
              <a:spLocks noChangeArrowheads="1"/>
            </p:cNvSpPr>
            <p:nvPr/>
          </p:nvSpPr>
          <p:spPr bwMode="auto">
            <a:xfrm>
              <a:off x="1921" y="2171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71" name="Rectangle 111"/>
            <p:cNvSpPr>
              <a:spLocks noChangeArrowheads="1"/>
            </p:cNvSpPr>
            <p:nvPr/>
          </p:nvSpPr>
          <p:spPr bwMode="auto">
            <a:xfrm>
              <a:off x="2036" y="2114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72" name="Oval 112"/>
            <p:cNvSpPr>
              <a:spLocks noChangeArrowheads="1"/>
            </p:cNvSpPr>
            <p:nvPr/>
          </p:nvSpPr>
          <p:spPr bwMode="auto">
            <a:xfrm>
              <a:off x="2094" y="2171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9873" name="Oval 113"/>
            <p:cNvSpPr>
              <a:spLocks noChangeArrowheads="1"/>
            </p:cNvSpPr>
            <p:nvPr/>
          </p:nvSpPr>
          <p:spPr bwMode="auto">
            <a:xfrm>
              <a:off x="1518" y="2171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fol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629875" name="AutoShape 115"/>
            <p:cNvCxnSpPr>
              <a:cxnSpLocks noChangeShapeType="1"/>
              <a:stCxn id="629872" idx="4"/>
              <a:endCxn id="629778" idx="2"/>
            </p:cNvCxnSpPr>
            <p:nvPr/>
          </p:nvCxnSpPr>
          <p:spPr bwMode="auto">
            <a:xfrm rot="16200000" flipH="1">
              <a:off x="2204" y="2148"/>
              <a:ext cx="240" cy="401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9876" name="AutoShape 116"/>
            <p:cNvCxnSpPr>
              <a:cxnSpLocks noChangeShapeType="1"/>
              <a:stCxn id="629870" idx="4"/>
              <a:endCxn id="629780" idx="2"/>
            </p:cNvCxnSpPr>
            <p:nvPr/>
          </p:nvCxnSpPr>
          <p:spPr bwMode="auto">
            <a:xfrm rot="16200000" flipH="1">
              <a:off x="1986" y="2193"/>
              <a:ext cx="501" cy="57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9877" name="AutoShape 117"/>
            <p:cNvCxnSpPr>
              <a:cxnSpLocks noChangeShapeType="1"/>
              <a:stCxn id="629868" idx="4"/>
              <a:endCxn id="629782" idx="2"/>
            </p:cNvCxnSpPr>
            <p:nvPr/>
          </p:nvCxnSpPr>
          <p:spPr bwMode="auto">
            <a:xfrm rot="16200000" flipH="1">
              <a:off x="1771" y="2235"/>
              <a:ext cx="759" cy="747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9878" name="AutoShape 118"/>
            <p:cNvCxnSpPr>
              <a:cxnSpLocks noChangeShapeType="1"/>
              <a:stCxn id="629866" idx="4"/>
              <a:endCxn id="629784" idx="2"/>
            </p:cNvCxnSpPr>
            <p:nvPr/>
          </p:nvCxnSpPr>
          <p:spPr bwMode="auto">
            <a:xfrm rot="16200000" flipH="1">
              <a:off x="1551" y="2283"/>
              <a:ext cx="1028" cy="919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948344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9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9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29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29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29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29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29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29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29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29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29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29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29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29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29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29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29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9765" grpId="0" animBg="1"/>
      <p:bldP spid="629766" grpId="0" animBg="1"/>
      <p:bldP spid="629785" grpId="0" animBg="1"/>
      <p:bldP spid="629786" grpId="0" animBg="1"/>
      <p:bldP spid="629787" grpId="0" animBg="1"/>
      <p:bldP spid="629788" grpId="0" animBg="1"/>
      <p:bldP spid="629815" grpId="0"/>
      <p:bldP spid="629816" grpId="0" animBg="1"/>
      <p:bldP spid="629817" grpId="0" animBg="1"/>
      <p:bldP spid="62981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0937050-12FD-064D-9317-19F09369AA23}"/>
              </a:ext>
            </a:extLst>
          </p:cNvPr>
          <p:cNvSpPr/>
          <p:nvPr/>
        </p:nvSpPr>
        <p:spPr bwMode="auto">
          <a:xfrm>
            <a:off x="3840488" y="6248400"/>
            <a:ext cx="1097268" cy="20348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6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946A-2B61-0B45-8C2C-A7D811B33A7E}" type="slidenum">
              <a:rPr lang="en-US"/>
              <a:pPr/>
              <a:t>21</a:t>
            </a:fld>
            <a:endParaRPr lang="en-US"/>
          </a:p>
        </p:txBody>
      </p:sp>
      <p:sp>
        <p:nvSpPr>
          <p:cNvPr id="626694" name="Text Box 6"/>
          <p:cNvSpPr txBox="1">
            <a:spLocks noChangeArrowheads="1"/>
          </p:cNvSpPr>
          <p:nvPr/>
        </p:nvSpPr>
        <p:spPr bwMode="auto">
          <a:xfrm>
            <a:off x="4206244" y="1235075"/>
            <a:ext cx="4044697" cy="52168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900" b="1" dirty="0">
                <a:latin typeface="Courier New" charset="0"/>
              </a:rPr>
              <a:t>      iconst_3</a:t>
            </a:r>
          </a:p>
          <a:p>
            <a:r>
              <a:rPr lang="en-US" sz="900" b="1" dirty="0">
                <a:latin typeface="Courier New" charset="0"/>
              </a:rPr>
              <a:t>      iconst_4</a:t>
            </a:r>
          </a:p>
          <a:p>
            <a:r>
              <a:rPr lang="en-US" sz="900" b="1" dirty="0">
                <a:latin typeface="Courier New" charset="0"/>
              </a:rPr>
              <a:t>      </a:t>
            </a:r>
            <a:r>
              <a:rPr lang="en-US" sz="900" b="1" dirty="0" err="1">
                <a:latin typeface="Courier New" charset="0"/>
              </a:rPr>
              <a:t>multianewarray</a:t>
            </a:r>
            <a:r>
              <a:rPr lang="en-US" sz="900" b="1" dirty="0">
                <a:latin typeface="Courier New" charset="0"/>
              </a:rPr>
              <a:t>  [[</a:t>
            </a:r>
            <a:r>
              <a:rPr lang="en-US" sz="900" b="1" dirty="0" err="1">
                <a:latin typeface="Courier New" charset="0"/>
              </a:rPr>
              <a:t>Ljava</a:t>
            </a:r>
            <a:r>
              <a:rPr lang="en-US" sz="900" b="1" dirty="0">
                <a:latin typeface="Courier New" charset="0"/>
              </a:rPr>
              <a:t>/lang/String; 2</a:t>
            </a:r>
          </a:p>
          <a:p>
            <a:endParaRPr lang="en-US" sz="900" b="1" dirty="0">
              <a:latin typeface="Courier New" charset="0"/>
            </a:endParaRPr>
          </a:p>
          <a:p>
            <a:r>
              <a:rPr lang="en-US" sz="900" b="1" dirty="0">
                <a:latin typeface="Courier New" charset="0"/>
              </a:rPr>
              <a:t>      </a:t>
            </a:r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iconst_0</a:t>
            </a:r>
          </a:p>
          <a:p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      istore_1</a:t>
            </a:r>
          </a:p>
          <a:p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L003:</a:t>
            </a:r>
          </a:p>
          <a:p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      iload_1</a:t>
            </a:r>
          </a:p>
          <a:p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      iconst_3</a:t>
            </a:r>
          </a:p>
          <a:p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      </a:t>
            </a:r>
            <a:r>
              <a:rPr lang="en-US" sz="900" b="1" dirty="0" err="1">
                <a:solidFill>
                  <a:schemeClr val="folHlink"/>
                </a:solidFill>
                <a:latin typeface="Courier New" charset="0"/>
              </a:rPr>
              <a:t>if_icmpge</a:t>
            </a:r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  L004</a:t>
            </a:r>
          </a:p>
          <a:p>
            <a:endParaRPr lang="en-US" sz="900" b="1" dirty="0">
              <a:solidFill>
                <a:schemeClr val="folHlink"/>
              </a:solidFill>
              <a:latin typeface="Courier New" charset="0"/>
            </a:endParaRPr>
          </a:p>
          <a:p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      dup</a:t>
            </a:r>
          </a:p>
          <a:p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      iload_1</a:t>
            </a:r>
          </a:p>
          <a:p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      </a:t>
            </a:r>
            <a:r>
              <a:rPr lang="en-US" sz="900" b="1" dirty="0" err="1">
                <a:solidFill>
                  <a:srgbClr val="0033CC"/>
                </a:solidFill>
                <a:latin typeface="Courier New" charset="0"/>
              </a:rPr>
              <a:t>aaload</a:t>
            </a:r>
            <a:endParaRPr lang="en-US" sz="900" b="1" dirty="0">
              <a:solidFill>
                <a:srgbClr val="0033CC"/>
              </a:solidFill>
              <a:latin typeface="Courier New" charset="0"/>
            </a:endParaRPr>
          </a:p>
          <a:p>
            <a:endParaRPr lang="en-US" sz="900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sz="900" b="1" dirty="0">
                <a:latin typeface="Courier New" charset="0"/>
              </a:rPr>
              <a:t>      </a:t>
            </a:r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iconst_0</a:t>
            </a:r>
          </a:p>
          <a:p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      istore_2</a:t>
            </a:r>
          </a:p>
          <a:p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L005:</a:t>
            </a:r>
          </a:p>
          <a:p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      iload_2</a:t>
            </a:r>
          </a:p>
          <a:p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      iconst_4</a:t>
            </a:r>
          </a:p>
          <a:p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      </a:t>
            </a:r>
            <a:r>
              <a:rPr lang="en-US" sz="900" b="1" dirty="0" err="1">
                <a:solidFill>
                  <a:srgbClr val="008000"/>
                </a:solidFill>
                <a:latin typeface="Courier New" charset="0"/>
              </a:rPr>
              <a:t>if_icmpge</a:t>
            </a:r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  L006</a:t>
            </a:r>
          </a:p>
          <a:p>
            <a:endParaRPr lang="en-US" sz="900" b="1" dirty="0">
              <a:solidFill>
                <a:srgbClr val="008000"/>
              </a:solidFill>
              <a:latin typeface="Courier New" charset="0"/>
            </a:endParaRPr>
          </a:p>
          <a:p>
            <a:r>
              <a:rPr lang="en-US" sz="900" b="1" dirty="0">
                <a:latin typeface="Courier New" charset="0"/>
              </a:rPr>
              <a:t>      </a:t>
            </a:r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dup</a:t>
            </a:r>
          </a:p>
          <a:p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      iload_2</a:t>
            </a:r>
          </a:p>
          <a:p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      new           java/lang/String</a:t>
            </a:r>
          </a:p>
          <a:p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      dup</a:t>
            </a:r>
          </a:p>
          <a:p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      </a:t>
            </a:r>
            <a:r>
              <a:rPr lang="en-US" sz="900" b="1" dirty="0" err="1">
                <a:solidFill>
                  <a:srgbClr val="0033CC"/>
                </a:solidFill>
                <a:latin typeface="Courier New" charset="0"/>
              </a:rPr>
              <a:t>invokespecial</a:t>
            </a:r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 java/lang/String/&lt;</a:t>
            </a:r>
            <a:r>
              <a:rPr lang="en-US" sz="900" b="1" dirty="0" err="1">
                <a:solidFill>
                  <a:srgbClr val="0033CC"/>
                </a:solidFill>
                <a:latin typeface="Courier New" charset="0"/>
              </a:rPr>
              <a:t>init</a:t>
            </a:r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&gt;V</a:t>
            </a:r>
          </a:p>
          <a:p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      </a:t>
            </a:r>
            <a:r>
              <a:rPr lang="en-US" sz="900" b="1" dirty="0" err="1">
                <a:solidFill>
                  <a:srgbClr val="0033CC"/>
                </a:solidFill>
                <a:latin typeface="Courier New" charset="0"/>
              </a:rPr>
              <a:t>aastore</a:t>
            </a:r>
            <a:endParaRPr lang="en-US" sz="900" b="1" dirty="0">
              <a:solidFill>
                <a:srgbClr val="0033CC"/>
              </a:solidFill>
              <a:latin typeface="Courier New" charset="0"/>
            </a:endParaRPr>
          </a:p>
          <a:p>
            <a:endParaRPr lang="en-US" sz="900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sz="900" b="1" dirty="0">
                <a:latin typeface="Courier New" charset="0"/>
              </a:rPr>
              <a:t>      </a:t>
            </a:r>
            <a:r>
              <a:rPr lang="en-US" sz="900" b="1" dirty="0" err="1">
                <a:solidFill>
                  <a:srgbClr val="008000"/>
                </a:solidFill>
                <a:latin typeface="Courier New" charset="0"/>
              </a:rPr>
              <a:t>iinc</a:t>
            </a:r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	2 1</a:t>
            </a:r>
          </a:p>
          <a:p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      </a:t>
            </a:r>
            <a:r>
              <a:rPr lang="en-US" sz="900" b="1" dirty="0" err="1">
                <a:solidFill>
                  <a:srgbClr val="008000"/>
                </a:solidFill>
                <a:latin typeface="Courier New" charset="0"/>
              </a:rPr>
              <a:t>goto</a:t>
            </a:r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	L005</a:t>
            </a:r>
          </a:p>
          <a:p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L006:</a:t>
            </a:r>
          </a:p>
          <a:p>
            <a:r>
              <a:rPr lang="en-US" sz="900" b="1" dirty="0">
                <a:latin typeface="Courier New" charset="0"/>
              </a:rPr>
              <a:t>      </a:t>
            </a:r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pop</a:t>
            </a:r>
          </a:p>
          <a:p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      </a:t>
            </a:r>
            <a:r>
              <a:rPr lang="en-US" sz="900" b="1" dirty="0" err="1">
                <a:solidFill>
                  <a:schemeClr val="folHlink"/>
                </a:solidFill>
                <a:latin typeface="Courier New" charset="0"/>
              </a:rPr>
              <a:t>iinc</a:t>
            </a:r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	1 1</a:t>
            </a:r>
          </a:p>
          <a:p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      </a:t>
            </a:r>
            <a:r>
              <a:rPr lang="en-US" sz="900" b="1" dirty="0" err="1">
                <a:solidFill>
                  <a:schemeClr val="folHlink"/>
                </a:solidFill>
                <a:latin typeface="Courier New" charset="0"/>
              </a:rPr>
              <a:t>goto</a:t>
            </a:r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	L003</a:t>
            </a:r>
          </a:p>
          <a:p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L004:</a:t>
            </a:r>
          </a:p>
          <a:p>
            <a:r>
              <a:rPr lang="en-US" sz="900" b="1" dirty="0">
                <a:latin typeface="Courier New" charset="0"/>
              </a:rPr>
              <a:t>      </a:t>
            </a:r>
            <a:r>
              <a:rPr lang="en-US" sz="900" b="1" dirty="0" err="1">
                <a:latin typeface="Courier New" charset="0"/>
              </a:rPr>
              <a:t>putstatic</a:t>
            </a:r>
            <a:r>
              <a:rPr lang="en-US" sz="900" b="1" dirty="0">
                <a:latin typeface="Courier New" charset="0"/>
              </a:rPr>
              <a:t>  allocarraytest2/a2 [[</a:t>
            </a:r>
            <a:r>
              <a:rPr lang="en-US" sz="900" b="1" dirty="0" err="1">
                <a:latin typeface="Courier New" charset="0"/>
              </a:rPr>
              <a:t>Ljava</a:t>
            </a:r>
            <a:r>
              <a:rPr lang="en-US" sz="900" b="1" dirty="0">
                <a:latin typeface="Courier New" charset="0"/>
              </a:rPr>
              <a:t>/lang/String;</a:t>
            </a:r>
          </a:p>
        </p:txBody>
      </p:sp>
      <p:grpSp>
        <p:nvGrpSpPr>
          <p:cNvPr id="626808" name="Group 120"/>
          <p:cNvGrpSpPr>
            <a:grpSpLocks/>
          </p:cNvGrpSpPr>
          <p:nvPr/>
        </p:nvGrpSpPr>
        <p:grpSpPr bwMode="auto">
          <a:xfrm>
            <a:off x="6049963" y="2987675"/>
            <a:ext cx="1654175" cy="1019175"/>
            <a:chOff x="3811" y="1882"/>
            <a:chExt cx="1042" cy="642"/>
          </a:xfrm>
        </p:grpSpPr>
        <p:sp>
          <p:nvSpPr>
            <p:cNvPr id="626795" name="Rectangle 107"/>
            <p:cNvSpPr>
              <a:spLocks noChangeArrowheads="1"/>
            </p:cNvSpPr>
            <p:nvPr/>
          </p:nvSpPr>
          <p:spPr bwMode="auto">
            <a:xfrm>
              <a:off x="4680" y="1882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89" name="Rectangle 101"/>
            <p:cNvSpPr>
              <a:spLocks noChangeArrowheads="1"/>
            </p:cNvSpPr>
            <p:nvPr/>
          </p:nvSpPr>
          <p:spPr bwMode="auto">
            <a:xfrm>
              <a:off x="4162" y="1882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90" name="Oval 102"/>
            <p:cNvSpPr>
              <a:spLocks noChangeArrowheads="1"/>
            </p:cNvSpPr>
            <p:nvPr/>
          </p:nvSpPr>
          <p:spPr bwMode="auto">
            <a:xfrm>
              <a:off x="4220" y="1939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91" name="Rectangle 103"/>
            <p:cNvSpPr>
              <a:spLocks noChangeArrowheads="1"/>
            </p:cNvSpPr>
            <p:nvPr/>
          </p:nvSpPr>
          <p:spPr bwMode="auto">
            <a:xfrm>
              <a:off x="4334" y="1882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92" name="Oval 104"/>
            <p:cNvSpPr>
              <a:spLocks noChangeArrowheads="1"/>
            </p:cNvSpPr>
            <p:nvPr/>
          </p:nvSpPr>
          <p:spPr bwMode="auto">
            <a:xfrm>
              <a:off x="4392" y="1939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93" name="Rectangle 105"/>
            <p:cNvSpPr>
              <a:spLocks noChangeArrowheads="1"/>
            </p:cNvSpPr>
            <p:nvPr/>
          </p:nvSpPr>
          <p:spPr bwMode="auto">
            <a:xfrm>
              <a:off x="4507" y="1882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94" name="Oval 106"/>
            <p:cNvSpPr>
              <a:spLocks noChangeArrowheads="1"/>
            </p:cNvSpPr>
            <p:nvPr/>
          </p:nvSpPr>
          <p:spPr bwMode="auto">
            <a:xfrm>
              <a:off x="4565" y="1939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96" name="Oval 108"/>
            <p:cNvSpPr>
              <a:spLocks noChangeArrowheads="1"/>
            </p:cNvSpPr>
            <p:nvPr/>
          </p:nvSpPr>
          <p:spPr bwMode="auto">
            <a:xfrm>
              <a:off x="4738" y="1939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97" name="Oval 109"/>
            <p:cNvSpPr>
              <a:spLocks noChangeArrowheads="1"/>
            </p:cNvSpPr>
            <p:nvPr/>
          </p:nvSpPr>
          <p:spPr bwMode="auto">
            <a:xfrm>
              <a:off x="4162" y="1939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fol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44" name="Rectangle 56"/>
            <p:cNvSpPr>
              <a:spLocks noChangeArrowheads="1"/>
            </p:cNvSpPr>
            <p:nvPr/>
          </p:nvSpPr>
          <p:spPr bwMode="auto">
            <a:xfrm>
              <a:off x="3811" y="1946"/>
              <a:ext cx="173" cy="173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45" name="Oval 57"/>
            <p:cNvSpPr>
              <a:spLocks noChangeArrowheads="1"/>
            </p:cNvSpPr>
            <p:nvPr/>
          </p:nvSpPr>
          <p:spPr bwMode="auto">
            <a:xfrm>
              <a:off x="3869" y="2003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46" name="Rectangle 58"/>
            <p:cNvSpPr>
              <a:spLocks noChangeArrowheads="1"/>
            </p:cNvSpPr>
            <p:nvPr/>
          </p:nvSpPr>
          <p:spPr bwMode="auto">
            <a:xfrm>
              <a:off x="3811" y="2119"/>
              <a:ext cx="173" cy="173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47" name="Oval 59"/>
            <p:cNvSpPr>
              <a:spLocks noChangeArrowheads="1"/>
            </p:cNvSpPr>
            <p:nvPr/>
          </p:nvSpPr>
          <p:spPr bwMode="auto">
            <a:xfrm>
              <a:off x="3869" y="2176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48" name="Rectangle 60"/>
            <p:cNvSpPr>
              <a:spLocks noChangeArrowheads="1"/>
            </p:cNvSpPr>
            <p:nvPr/>
          </p:nvSpPr>
          <p:spPr bwMode="auto">
            <a:xfrm>
              <a:off x="3811" y="2291"/>
              <a:ext cx="173" cy="173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49" name="Oval 61"/>
            <p:cNvSpPr>
              <a:spLocks noChangeArrowheads="1"/>
            </p:cNvSpPr>
            <p:nvPr/>
          </p:nvSpPr>
          <p:spPr bwMode="auto">
            <a:xfrm>
              <a:off x="3869" y="2348"/>
              <a:ext cx="58" cy="58"/>
            </a:xfrm>
            <a:prstGeom prst="ellipse">
              <a:avLst/>
            </a:prstGeom>
            <a:solidFill>
              <a:srgbClr val="0033CC"/>
            </a:solidFill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51" name="Oval 63"/>
            <p:cNvSpPr>
              <a:spLocks noChangeArrowheads="1"/>
            </p:cNvSpPr>
            <p:nvPr/>
          </p:nvSpPr>
          <p:spPr bwMode="auto">
            <a:xfrm>
              <a:off x="3811" y="2005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99CC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66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626755" name="AutoShape 67"/>
            <p:cNvCxnSpPr>
              <a:cxnSpLocks noChangeShapeType="1"/>
              <a:stCxn id="626747" idx="6"/>
              <a:endCxn id="626788" idx="2"/>
            </p:cNvCxnSpPr>
            <p:nvPr/>
          </p:nvCxnSpPr>
          <p:spPr bwMode="auto">
            <a:xfrm>
              <a:off x="3927" y="2205"/>
              <a:ext cx="235" cy="0"/>
            </a:xfrm>
            <a:prstGeom prst="straightConnector1">
              <a:avLst/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6756" name="AutoShape 68"/>
            <p:cNvCxnSpPr>
              <a:cxnSpLocks noChangeShapeType="1"/>
              <a:stCxn id="626749" idx="6"/>
              <a:endCxn id="626775" idx="2"/>
            </p:cNvCxnSpPr>
            <p:nvPr/>
          </p:nvCxnSpPr>
          <p:spPr bwMode="auto">
            <a:xfrm>
              <a:off x="3927" y="2377"/>
              <a:ext cx="235" cy="60"/>
            </a:xfrm>
            <a:prstGeom prst="curvedConnector3">
              <a:avLst>
                <a:gd name="adj1" fmla="val 49787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26767" name="Rectangle 79"/>
            <p:cNvSpPr>
              <a:spLocks noChangeArrowheads="1"/>
            </p:cNvSpPr>
            <p:nvPr/>
          </p:nvSpPr>
          <p:spPr bwMode="auto">
            <a:xfrm>
              <a:off x="4162" y="2351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68" name="Oval 80"/>
            <p:cNvSpPr>
              <a:spLocks noChangeArrowheads="1"/>
            </p:cNvSpPr>
            <p:nvPr/>
          </p:nvSpPr>
          <p:spPr bwMode="auto">
            <a:xfrm>
              <a:off x="4220" y="2408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69" name="Rectangle 81"/>
            <p:cNvSpPr>
              <a:spLocks noChangeArrowheads="1"/>
            </p:cNvSpPr>
            <p:nvPr/>
          </p:nvSpPr>
          <p:spPr bwMode="auto">
            <a:xfrm>
              <a:off x="4334" y="2351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70" name="Oval 82"/>
            <p:cNvSpPr>
              <a:spLocks noChangeArrowheads="1"/>
            </p:cNvSpPr>
            <p:nvPr/>
          </p:nvSpPr>
          <p:spPr bwMode="auto">
            <a:xfrm>
              <a:off x="4392" y="2408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71" name="Rectangle 83"/>
            <p:cNvSpPr>
              <a:spLocks noChangeArrowheads="1"/>
            </p:cNvSpPr>
            <p:nvPr/>
          </p:nvSpPr>
          <p:spPr bwMode="auto">
            <a:xfrm>
              <a:off x="4507" y="2351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72" name="Oval 84"/>
            <p:cNvSpPr>
              <a:spLocks noChangeArrowheads="1"/>
            </p:cNvSpPr>
            <p:nvPr/>
          </p:nvSpPr>
          <p:spPr bwMode="auto">
            <a:xfrm>
              <a:off x="4565" y="2408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73" name="Rectangle 85"/>
            <p:cNvSpPr>
              <a:spLocks noChangeArrowheads="1"/>
            </p:cNvSpPr>
            <p:nvPr/>
          </p:nvSpPr>
          <p:spPr bwMode="auto">
            <a:xfrm>
              <a:off x="4680" y="2351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74" name="Oval 86"/>
            <p:cNvSpPr>
              <a:spLocks noChangeArrowheads="1"/>
            </p:cNvSpPr>
            <p:nvPr/>
          </p:nvSpPr>
          <p:spPr bwMode="auto">
            <a:xfrm>
              <a:off x="4738" y="2408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75" name="Oval 87"/>
            <p:cNvSpPr>
              <a:spLocks noChangeArrowheads="1"/>
            </p:cNvSpPr>
            <p:nvPr/>
          </p:nvSpPr>
          <p:spPr bwMode="auto">
            <a:xfrm>
              <a:off x="4162" y="2408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fol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80" name="Rectangle 92"/>
            <p:cNvSpPr>
              <a:spLocks noChangeArrowheads="1"/>
            </p:cNvSpPr>
            <p:nvPr/>
          </p:nvSpPr>
          <p:spPr bwMode="auto">
            <a:xfrm>
              <a:off x="4162" y="2119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81" name="Oval 93"/>
            <p:cNvSpPr>
              <a:spLocks noChangeArrowheads="1"/>
            </p:cNvSpPr>
            <p:nvPr/>
          </p:nvSpPr>
          <p:spPr bwMode="auto">
            <a:xfrm>
              <a:off x="4220" y="2176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82" name="Rectangle 94"/>
            <p:cNvSpPr>
              <a:spLocks noChangeArrowheads="1"/>
            </p:cNvSpPr>
            <p:nvPr/>
          </p:nvSpPr>
          <p:spPr bwMode="auto">
            <a:xfrm>
              <a:off x="4334" y="2119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83" name="Oval 95"/>
            <p:cNvSpPr>
              <a:spLocks noChangeArrowheads="1"/>
            </p:cNvSpPr>
            <p:nvPr/>
          </p:nvSpPr>
          <p:spPr bwMode="auto">
            <a:xfrm>
              <a:off x="4392" y="2176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84" name="Rectangle 96"/>
            <p:cNvSpPr>
              <a:spLocks noChangeArrowheads="1"/>
            </p:cNvSpPr>
            <p:nvPr/>
          </p:nvSpPr>
          <p:spPr bwMode="auto">
            <a:xfrm>
              <a:off x="4507" y="2119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85" name="Oval 97"/>
            <p:cNvSpPr>
              <a:spLocks noChangeArrowheads="1"/>
            </p:cNvSpPr>
            <p:nvPr/>
          </p:nvSpPr>
          <p:spPr bwMode="auto">
            <a:xfrm>
              <a:off x="4565" y="2176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86" name="Rectangle 98"/>
            <p:cNvSpPr>
              <a:spLocks noChangeArrowheads="1"/>
            </p:cNvSpPr>
            <p:nvPr/>
          </p:nvSpPr>
          <p:spPr bwMode="auto">
            <a:xfrm>
              <a:off x="4680" y="2119"/>
              <a:ext cx="173" cy="17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87" name="Oval 99"/>
            <p:cNvSpPr>
              <a:spLocks noChangeArrowheads="1"/>
            </p:cNvSpPr>
            <p:nvPr/>
          </p:nvSpPr>
          <p:spPr bwMode="auto">
            <a:xfrm>
              <a:off x="4738" y="2176"/>
              <a:ext cx="58" cy="58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88" name="Oval 100"/>
            <p:cNvSpPr>
              <a:spLocks noChangeArrowheads="1"/>
            </p:cNvSpPr>
            <p:nvPr/>
          </p:nvSpPr>
          <p:spPr bwMode="auto">
            <a:xfrm>
              <a:off x="4162" y="2176"/>
              <a:ext cx="58" cy="5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fol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626798" name="AutoShape 110"/>
            <p:cNvCxnSpPr>
              <a:cxnSpLocks noChangeShapeType="1"/>
              <a:stCxn id="626745" idx="6"/>
              <a:endCxn id="626797" idx="2"/>
            </p:cNvCxnSpPr>
            <p:nvPr/>
          </p:nvCxnSpPr>
          <p:spPr bwMode="auto">
            <a:xfrm flipV="1">
              <a:off x="3927" y="1968"/>
              <a:ext cx="235" cy="64"/>
            </a:xfrm>
            <a:prstGeom prst="curvedConnector3">
              <a:avLst>
                <a:gd name="adj1" fmla="val 49787"/>
              </a:avLst>
            </a:prstGeom>
            <a:noFill/>
            <a:ln w="127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26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for a 2-D String Array, </a:t>
            </a:r>
            <a:r>
              <a:rPr lang="en-US" i="1" dirty="0"/>
              <a:t>cont</a:t>
            </a:r>
            <a:r>
              <a:rPr lang="en-US" i="1" dirty="0">
                <a:latin typeface="Arial"/>
              </a:rPr>
              <a:t>’</a:t>
            </a:r>
            <a:r>
              <a:rPr lang="en-US" i="1" dirty="0"/>
              <a:t>d</a:t>
            </a:r>
          </a:p>
        </p:txBody>
      </p:sp>
      <p:sp>
        <p:nvSpPr>
          <p:cNvPr id="626691" name="Rectangle 3"/>
          <p:cNvSpPr>
            <a:spLocks noChangeArrowheads="1"/>
          </p:cNvSpPr>
          <p:nvPr/>
        </p:nvSpPr>
        <p:spPr bwMode="auto">
          <a:xfrm>
            <a:off x="365125" y="2649538"/>
            <a:ext cx="1279525" cy="182562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692" name="Text Box 4"/>
          <p:cNvSpPr txBox="1">
            <a:spLocks noChangeArrowheads="1"/>
          </p:cNvSpPr>
          <p:nvPr/>
        </p:nvSpPr>
        <p:spPr bwMode="auto">
          <a:xfrm>
            <a:off x="182563" y="1328738"/>
            <a:ext cx="3775075" cy="210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dirty="0">
                <a:latin typeface="Courier New" charset="0"/>
              </a:rPr>
              <a:t>PROGRAM AllocArrayTest2;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TYPE</a:t>
            </a:r>
          </a:p>
          <a:p>
            <a:r>
              <a:rPr lang="en-US" sz="1200" b="1" dirty="0">
                <a:latin typeface="Courier New" charset="0"/>
              </a:rPr>
              <a:t>  string = ARRAY[1..5] OF char;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matrix = ARRAY[0..2, 0..3] OF string;</a:t>
            </a:r>
          </a:p>
          <a:p>
            <a:endParaRPr lang="en-US" sz="1200" b="1" dirty="0">
              <a:solidFill>
                <a:srgbClr val="008000"/>
              </a:solidFill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VAR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a2 : matrix;</a:t>
            </a:r>
          </a:p>
          <a:p>
            <a:endParaRPr lang="en-US" sz="1200" b="1" dirty="0">
              <a:solidFill>
                <a:srgbClr val="008000"/>
              </a:solidFill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BEGIN</a:t>
            </a:r>
          </a:p>
          <a:p>
            <a:r>
              <a:rPr lang="en-US" sz="1200" b="1" dirty="0">
                <a:latin typeface="Courier New" charset="0"/>
              </a:rPr>
              <a:t>END.</a:t>
            </a:r>
          </a:p>
        </p:txBody>
      </p:sp>
      <p:sp>
        <p:nvSpPr>
          <p:cNvPr id="626693" name="Text Box 5"/>
          <p:cNvSpPr txBox="1">
            <a:spLocks noChangeArrowheads="1"/>
          </p:cNvSpPr>
          <p:nvPr/>
        </p:nvSpPr>
        <p:spPr bwMode="auto">
          <a:xfrm>
            <a:off x="365125" y="3886200"/>
            <a:ext cx="3406702" cy="20928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Like the Java code:</a:t>
            </a:r>
          </a:p>
          <a:p>
            <a:endParaRPr lang="en-US" dirty="0">
              <a:solidFill>
                <a:schemeClr val="folHlink"/>
              </a:solidFill>
            </a:endParaRP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for (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int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i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= 0;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i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&lt; 3; ++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i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) 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for (</a:t>
            </a:r>
            <a:r>
              <a:rPr lang="en-US" sz="1400" b="1" dirty="0" err="1">
                <a:solidFill>
                  <a:srgbClr val="008000"/>
                </a:solidFill>
                <a:latin typeface="Courier New" charset="0"/>
              </a:rPr>
              <a:t>int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 j = 0; j &lt; 4; ++j) 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  {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a2[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][j] = new String();</a:t>
            </a:r>
          </a:p>
          <a:p>
            <a:r>
              <a:rPr lang="en-US" sz="1400" b="1" dirty="0">
                <a:latin typeface="Courier New" charset="0"/>
              </a:rPr>
              <a:t>  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}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}</a:t>
            </a:r>
            <a:r>
              <a:rPr lang="en-US" sz="1400" b="1" dirty="0">
                <a:latin typeface="Courier New" charset="0"/>
              </a:rPr>
              <a:t> </a:t>
            </a:r>
          </a:p>
        </p:txBody>
      </p:sp>
      <p:sp>
        <p:nvSpPr>
          <p:cNvPr id="626695" name="Text Box 7"/>
          <p:cNvSpPr txBox="1">
            <a:spLocks noChangeArrowheads="1"/>
          </p:cNvSpPr>
          <p:nvPr/>
        </p:nvSpPr>
        <p:spPr bwMode="auto">
          <a:xfrm>
            <a:off x="1808163" y="2422525"/>
            <a:ext cx="1941512" cy="1323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33CC"/>
                </a:solidFill>
              </a:rPr>
              <a:t>Allocate slots #1</a:t>
            </a:r>
          </a:p>
          <a:p>
            <a:pPr algn="ctr"/>
            <a:r>
              <a:rPr lang="en-US">
                <a:solidFill>
                  <a:srgbClr val="0033CC"/>
                </a:solidFill>
              </a:rPr>
              <a:t>and #2 as the </a:t>
            </a:r>
          </a:p>
          <a:p>
            <a:pPr algn="ctr"/>
            <a:r>
              <a:rPr lang="en-US" b="1">
                <a:solidFill>
                  <a:srgbClr val="0033CC"/>
                </a:solidFill>
              </a:rPr>
              <a:t>temporary variables</a:t>
            </a:r>
            <a:r>
              <a:rPr lang="en-US">
                <a:solidFill>
                  <a:srgbClr val="0033CC"/>
                </a:solidFill>
              </a:rPr>
              <a:t> </a:t>
            </a:r>
            <a:br>
              <a:rPr lang="en-US">
                <a:solidFill>
                  <a:srgbClr val="0033CC"/>
                </a:solidFill>
              </a:rPr>
            </a:br>
            <a:r>
              <a:rPr lang="en-US" b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>
                <a:solidFill>
                  <a:srgbClr val="0033CC"/>
                </a:solidFill>
              </a:rPr>
              <a:t> and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j</a:t>
            </a:r>
            <a:r>
              <a:rPr lang="en-US">
                <a:solidFill>
                  <a:srgbClr val="0033CC"/>
                </a:solidFill>
              </a:rPr>
              <a:t>.</a:t>
            </a:r>
          </a:p>
        </p:txBody>
      </p:sp>
      <p:grpSp>
        <p:nvGrpSpPr>
          <p:cNvPr id="626810" name="Group 122"/>
          <p:cNvGrpSpPr>
            <a:grpSpLocks/>
          </p:cNvGrpSpPr>
          <p:nvPr/>
        </p:nvGrpSpPr>
        <p:grpSpPr bwMode="auto">
          <a:xfrm>
            <a:off x="5262563" y="2814638"/>
            <a:ext cx="396875" cy="554037"/>
            <a:chOff x="3315" y="1773"/>
            <a:chExt cx="250" cy="349"/>
          </a:xfrm>
        </p:grpSpPr>
        <p:sp>
          <p:nvSpPr>
            <p:cNvPr id="626750" name="Text Box 62"/>
            <p:cNvSpPr txBox="1">
              <a:spLocks noChangeArrowheads="1"/>
            </p:cNvSpPr>
            <p:nvPr/>
          </p:nvSpPr>
          <p:spPr bwMode="auto">
            <a:xfrm>
              <a:off x="3315" y="1773"/>
              <a:ext cx="25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33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1">
                  <a:solidFill>
                    <a:srgbClr val="006600"/>
                  </a:solidFill>
                  <a:latin typeface="Courier New" charset="0"/>
                </a:rPr>
                <a:t>a2</a:t>
              </a:r>
            </a:p>
          </p:txBody>
        </p:sp>
        <p:sp>
          <p:nvSpPr>
            <p:cNvPr id="626752" name="Rectangle 64"/>
            <p:cNvSpPr>
              <a:spLocks noChangeArrowheads="1"/>
            </p:cNvSpPr>
            <p:nvPr/>
          </p:nvSpPr>
          <p:spPr bwMode="auto">
            <a:xfrm>
              <a:off x="3335" y="1949"/>
              <a:ext cx="173" cy="173"/>
            </a:xfrm>
            <a:prstGeom prst="rect">
              <a:avLst/>
            </a:prstGeom>
            <a:noFill/>
            <a:ln w="1270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53" name="Oval 65"/>
            <p:cNvSpPr>
              <a:spLocks noChangeArrowheads="1"/>
            </p:cNvSpPr>
            <p:nvPr/>
          </p:nvSpPr>
          <p:spPr bwMode="auto">
            <a:xfrm>
              <a:off x="3393" y="2006"/>
              <a:ext cx="58" cy="58"/>
            </a:xfrm>
            <a:prstGeom prst="ellipse">
              <a:avLst/>
            </a:prstGeom>
            <a:solidFill>
              <a:srgbClr val="006600"/>
            </a:solidFill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626754" name="AutoShape 66"/>
          <p:cNvCxnSpPr>
            <a:cxnSpLocks noChangeShapeType="1"/>
            <a:stCxn id="626753" idx="6"/>
            <a:endCxn id="626751" idx="2"/>
          </p:cNvCxnSpPr>
          <p:nvPr/>
        </p:nvCxnSpPr>
        <p:spPr bwMode="auto">
          <a:xfrm flipV="1">
            <a:off x="5478463" y="3228975"/>
            <a:ext cx="571500" cy="1588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626809" name="Group 121"/>
          <p:cNvGrpSpPr>
            <a:grpSpLocks/>
          </p:cNvGrpSpPr>
          <p:nvPr/>
        </p:nvGrpSpPr>
        <p:grpSpPr bwMode="auto">
          <a:xfrm>
            <a:off x="6745288" y="1739900"/>
            <a:ext cx="2155825" cy="1525588"/>
            <a:chOff x="4249" y="1096"/>
            <a:chExt cx="1358" cy="961"/>
          </a:xfrm>
        </p:grpSpPr>
        <p:sp>
          <p:nvSpPr>
            <p:cNvPr id="626758" name="Text Box 70"/>
            <p:cNvSpPr txBox="1">
              <a:spLocks noChangeArrowheads="1"/>
            </p:cNvSpPr>
            <p:nvPr/>
          </p:nvSpPr>
          <p:spPr bwMode="auto">
            <a:xfrm>
              <a:off x="5085" y="1096"/>
              <a:ext cx="522" cy="173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sp>
          <p:nvSpPr>
            <p:cNvPr id="626759" name="Oval 71"/>
            <p:cNvSpPr>
              <a:spLocks noChangeArrowheads="1"/>
            </p:cNvSpPr>
            <p:nvPr/>
          </p:nvSpPr>
          <p:spPr bwMode="auto">
            <a:xfrm>
              <a:off x="5106" y="1151"/>
              <a:ext cx="58" cy="58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60" name="Text Box 72"/>
            <p:cNvSpPr txBox="1">
              <a:spLocks noChangeArrowheads="1"/>
            </p:cNvSpPr>
            <p:nvPr/>
          </p:nvSpPr>
          <p:spPr bwMode="auto">
            <a:xfrm>
              <a:off x="5085" y="1357"/>
              <a:ext cx="522" cy="173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sp>
          <p:nvSpPr>
            <p:cNvPr id="626761" name="Oval 73"/>
            <p:cNvSpPr>
              <a:spLocks noChangeArrowheads="1"/>
            </p:cNvSpPr>
            <p:nvPr/>
          </p:nvSpPr>
          <p:spPr bwMode="auto">
            <a:xfrm>
              <a:off x="5106" y="1412"/>
              <a:ext cx="58" cy="58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62" name="Text Box 74"/>
            <p:cNvSpPr txBox="1">
              <a:spLocks noChangeArrowheads="1"/>
            </p:cNvSpPr>
            <p:nvPr/>
          </p:nvSpPr>
          <p:spPr bwMode="auto">
            <a:xfrm>
              <a:off x="5085" y="1615"/>
              <a:ext cx="522" cy="173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sp>
          <p:nvSpPr>
            <p:cNvPr id="626763" name="Oval 75"/>
            <p:cNvSpPr>
              <a:spLocks noChangeArrowheads="1"/>
            </p:cNvSpPr>
            <p:nvPr/>
          </p:nvSpPr>
          <p:spPr bwMode="auto">
            <a:xfrm>
              <a:off x="5106" y="1670"/>
              <a:ext cx="58" cy="58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6764" name="Text Box 76"/>
            <p:cNvSpPr txBox="1">
              <a:spLocks noChangeArrowheads="1"/>
            </p:cNvSpPr>
            <p:nvPr/>
          </p:nvSpPr>
          <p:spPr bwMode="auto">
            <a:xfrm>
              <a:off x="5085" y="1884"/>
              <a:ext cx="522" cy="173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ourier New" charset="0"/>
                </a:rPr>
                <a:t>"     "</a:t>
              </a:r>
            </a:p>
          </p:txBody>
        </p:sp>
        <p:sp>
          <p:nvSpPr>
            <p:cNvPr id="626765" name="Oval 77"/>
            <p:cNvSpPr>
              <a:spLocks noChangeArrowheads="1"/>
            </p:cNvSpPr>
            <p:nvPr/>
          </p:nvSpPr>
          <p:spPr bwMode="auto">
            <a:xfrm>
              <a:off x="5106" y="1939"/>
              <a:ext cx="58" cy="58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626776" name="AutoShape 88"/>
            <p:cNvCxnSpPr>
              <a:cxnSpLocks noChangeShapeType="1"/>
              <a:stCxn id="626790" idx="0"/>
              <a:endCxn id="626759" idx="2"/>
            </p:cNvCxnSpPr>
            <p:nvPr/>
          </p:nvCxnSpPr>
          <p:spPr bwMode="auto">
            <a:xfrm rot="16200000">
              <a:off x="4298" y="1131"/>
              <a:ext cx="759" cy="857"/>
            </a:xfrm>
            <a:prstGeom prst="curvedConnector2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6777" name="AutoShape 89"/>
            <p:cNvCxnSpPr>
              <a:cxnSpLocks noChangeShapeType="1"/>
              <a:stCxn id="626792" idx="0"/>
              <a:endCxn id="626761" idx="2"/>
            </p:cNvCxnSpPr>
            <p:nvPr/>
          </p:nvCxnSpPr>
          <p:spPr bwMode="auto">
            <a:xfrm rot="16200000">
              <a:off x="4515" y="1347"/>
              <a:ext cx="498" cy="685"/>
            </a:xfrm>
            <a:prstGeom prst="curvedConnector2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6778" name="AutoShape 90"/>
            <p:cNvCxnSpPr>
              <a:cxnSpLocks noChangeShapeType="1"/>
              <a:stCxn id="626794" idx="0"/>
              <a:endCxn id="626763" idx="2"/>
            </p:cNvCxnSpPr>
            <p:nvPr/>
          </p:nvCxnSpPr>
          <p:spPr bwMode="auto">
            <a:xfrm rot="16200000">
              <a:off x="4730" y="1563"/>
              <a:ext cx="240" cy="512"/>
            </a:xfrm>
            <a:prstGeom prst="curvedConnector2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6779" name="AutoShape 91"/>
            <p:cNvCxnSpPr>
              <a:cxnSpLocks noChangeShapeType="1"/>
              <a:stCxn id="626796" idx="6"/>
              <a:endCxn id="626765" idx="2"/>
            </p:cNvCxnSpPr>
            <p:nvPr/>
          </p:nvCxnSpPr>
          <p:spPr bwMode="auto">
            <a:xfrm>
              <a:off x="4796" y="1968"/>
              <a:ext cx="310" cy="0"/>
            </a:xfrm>
            <a:prstGeom prst="straightConnector1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26811" name="Text Box 123"/>
          <p:cNvSpPr txBox="1">
            <a:spLocks noChangeArrowheads="1"/>
          </p:cNvSpPr>
          <p:nvPr/>
        </p:nvSpPr>
        <p:spPr bwMode="auto">
          <a:xfrm>
            <a:off x="7716838" y="3276600"/>
            <a:ext cx="568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ditto</a:t>
            </a:r>
          </a:p>
        </p:txBody>
      </p:sp>
      <p:sp>
        <p:nvSpPr>
          <p:cNvPr id="626812" name="Text Box 124"/>
          <p:cNvSpPr txBox="1">
            <a:spLocks noChangeArrowheads="1"/>
          </p:cNvSpPr>
          <p:nvPr/>
        </p:nvSpPr>
        <p:spPr bwMode="auto">
          <a:xfrm>
            <a:off x="7716838" y="3703638"/>
            <a:ext cx="568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ditto</a:t>
            </a:r>
          </a:p>
        </p:txBody>
      </p:sp>
    </p:spTree>
    <p:extLst>
      <p:ext uri="{BB962C8B-B14F-4D97-AF65-F5344CB8AC3E}">
        <p14:creationId xmlns:p14="http://schemas.microsoft.com/office/powerpoint/2010/main" val="2492970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26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266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266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2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26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266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266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266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266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266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266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26694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26694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26694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26694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2669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2669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2669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2669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2669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2669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26694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2669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26694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266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266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2669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2669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62669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2669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26694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2669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2669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2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62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626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626694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626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3" grpId="0" animBg="1"/>
      <p:bldP spid="626695" grpId="0" animBg="1"/>
      <p:bldP spid="626811" grpId="0"/>
      <p:bldP spid="6268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5EBC7-2348-1B46-BDA1-23B27985041C}" type="slidenum">
              <a:rPr lang="en-US"/>
              <a:pPr/>
              <a:t>22</a:t>
            </a:fld>
            <a:endParaRPr lang="en-US"/>
          </a:p>
        </p:txBody>
      </p:sp>
      <p:sp>
        <p:nvSpPr>
          <p:cNvPr id="627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12917" y="320074"/>
            <a:ext cx="4754562" cy="1281112"/>
          </a:xfrm>
        </p:spPr>
        <p:txBody>
          <a:bodyPr/>
          <a:lstStyle/>
          <a:p>
            <a:pPr algn="r"/>
            <a:r>
              <a:rPr lang="en-US" dirty="0"/>
              <a:t>Code Template: </a:t>
            </a:r>
            <a:br>
              <a:rPr lang="en-US" dirty="0"/>
            </a:b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-D Non-Scalar Array</a:t>
            </a:r>
          </a:p>
        </p:txBody>
      </p:sp>
      <p:pic>
        <p:nvPicPr>
          <p:cNvPr id="627715" name="Picture 3" descr="177075 fg18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67" y="411163"/>
            <a:ext cx="3638550" cy="631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7716" name="Rectangle 4"/>
          <p:cNvSpPr>
            <a:spLocks noChangeArrowheads="1"/>
          </p:cNvSpPr>
          <p:nvPr/>
        </p:nvSpPr>
        <p:spPr bwMode="auto">
          <a:xfrm>
            <a:off x="3932238" y="6264275"/>
            <a:ext cx="1919287" cy="3651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7717" name="Text Box 5"/>
          <p:cNvSpPr txBox="1">
            <a:spLocks noChangeArrowheads="1"/>
          </p:cNvSpPr>
          <p:nvPr/>
        </p:nvSpPr>
        <p:spPr bwMode="auto">
          <a:xfrm>
            <a:off x="4206876" y="1600220"/>
            <a:ext cx="4022684" cy="52168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900" b="1" dirty="0">
                <a:latin typeface="Courier New" charset="0"/>
              </a:rPr>
              <a:t>      iconst_5</a:t>
            </a:r>
          </a:p>
          <a:p>
            <a:r>
              <a:rPr lang="en-US" sz="900" b="1" dirty="0">
                <a:latin typeface="Courier New" charset="0"/>
              </a:rPr>
              <a:t>      iconst_4</a:t>
            </a:r>
          </a:p>
          <a:p>
            <a:r>
              <a:rPr lang="en-US" sz="900" b="1" dirty="0">
                <a:latin typeface="Courier New" charset="0"/>
              </a:rPr>
              <a:t>      </a:t>
            </a:r>
            <a:r>
              <a:rPr lang="en-US" sz="900" b="1" dirty="0" err="1">
                <a:latin typeface="Courier New" charset="0"/>
              </a:rPr>
              <a:t>multianewarray</a:t>
            </a:r>
            <a:r>
              <a:rPr lang="en-US" sz="900" b="1" dirty="0">
                <a:latin typeface="Courier New" charset="0"/>
              </a:rPr>
              <a:t>  [[</a:t>
            </a:r>
            <a:r>
              <a:rPr lang="en-US" sz="900" b="1" dirty="0" err="1">
                <a:latin typeface="Courier New" charset="0"/>
              </a:rPr>
              <a:t>Ljava</a:t>
            </a:r>
            <a:r>
              <a:rPr lang="en-US" sz="900" b="1" dirty="0">
                <a:latin typeface="Courier New" charset="0"/>
              </a:rPr>
              <a:t>/lang/String; 2</a:t>
            </a:r>
          </a:p>
          <a:p>
            <a:endParaRPr lang="en-US" sz="900" b="1" dirty="0">
              <a:latin typeface="Courier New" charset="0"/>
            </a:endParaRPr>
          </a:p>
          <a:p>
            <a:r>
              <a:rPr lang="en-US" sz="900" b="1" dirty="0">
                <a:latin typeface="Courier New" charset="0"/>
              </a:rPr>
              <a:t>      </a:t>
            </a:r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iconst_0</a:t>
            </a:r>
          </a:p>
          <a:p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      istore_1</a:t>
            </a:r>
          </a:p>
          <a:p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L003:</a:t>
            </a:r>
          </a:p>
          <a:p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      iload_1</a:t>
            </a:r>
          </a:p>
          <a:p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      iconst_3</a:t>
            </a:r>
          </a:p>
          <a:p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      </a:t>
            </a:r>
            <a:r>
              <a:rPr lang="en-US" sz="900" b="1" dirty="0" err="1">
                <a:solidFill>
                  <a:schemeClr val="folHlink"/>
                </a:solidFill>
                <a:latin typeface="Courier New" charset="0"/>
              </a:rPr>
              <a:t>if_icmpge</a:t>
            </a:r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  L004</a:t>
            </a:r>
          </a:p>
          <a:p>
            <a:endParaRPr lang="en-US" sz="900" b="1" dirty="0">
              <a:solidFill>
                <a:schemeClr val="folHlink"/>
              </a:solidFill>
              <a:latin typeface="Courier New" charset="0"/>
            </a:endParaRPr>
          </a:p>
          <a:p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      dup</a:t>
            </a:r>
          </a:p>
          <a:p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      iload_1</a:t>
            </a:r>
          </a:p>
          <a:p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      </a:t>
            </a:r>
            <a:r>
              <a:rPr lang="en-US" sz="900" b="1" dirty="0" err="1">
                <a:solidFill>
                  <a:srgbClr val="0033CC"/>
                </a:solidFill>
                <a:latin typeface="Courier New" charset="0"/>
              </a:rPr>
              <a:t>aaload</a:t>
            </a:r>
            <a:endParaRPr lang="en-US" sz="900" b="1" dirty="0">
              <a:solidFill>
                <a:srgbClr val="0033CC"/>
              </a:solidFill>
              <a:latin typeface="Courier New" charset="0"/>
            </a:endParaRPr>
          </a:p>
          <a:p>
            <a:endParaRPr lang="en-US" sz="900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sz="900" b="1" dirty="0">
                <a:latin typeface="Courier New" charset="0"/>
              </a:rPr>
              <a:t>      </a:t>
            </a:r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iconst_0</a:t>
            </a:r>
          </a:p>
          <a:p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      istore_2</a:t>
            </a:r>
          </a:p>
          <a:p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L005:</a:t>
            </a:r>
          </a:p>
          <a:p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      iload_2</a:t>
            </a:r>
          </a:p>
          <a:p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      iconst_4</a:t>
            </a:r>
          </a:p>
          <a:p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      </a:t>
            </a:r>
            <a:r>
              <a:rPr lang="en-US" sz="900" b="1" dirty="0" err="1">
                <a:solidFill>
                  <a:srgbClr val="008000"/>
                </a:solidFill>
                <a:latin typeface="Courier New" charset="0"/>
              </a:rPr>
              <a:t>if_icmpge</a:t>
            </a:r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  L006</a:t>
            </a:r>
          </a:p>
          <a:p>
            <a:endParaRPr lang="en-US" sz="900" b="1" dirty="0">
              <a:solidFill>
                <a:srgbClr val="008000"/>
              </a:solidFill>
              <a:latin typeface="Courier New" charset="0"/>
            </a:endParaRPr>
          </a:p>
          <a:p>
            <a:r>
              <a:rPr lang="en-US" sz="900" b="1" dirty="0">
                <a:latin typeface="Courier New" charset="0"/>
              </a:rPr>
              <a:t>      </a:t>
            </a:r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dup</a:t>
            </a:r>
          </a:p>
          <a:p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      iload_2</a:t>
            </a:r>
          </a:p>
          <a:p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      new           java/lang/String</a:t>
            </a:r>
          </a:p>
          <a:p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      dup</a:t>
            </a:r>
          </a:p>
          <a:p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      </a:t>
            </a:r>
            <a:r>
              <a:rPr lang="en-US" sz="900" b="1" dirty="0" err="1">
                <a:solidFill>
                  <a:srgbClr val="0033CC"/>
                </a:solidFill>
                <a:latin typeface="Courier New" charset="0"/>
              </a:rPr>
              <a:t>invokespecial</a:t>
            </a:r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 java/lang/String/&lt;</a:t>
            </a:r>
            <a:r>
              <a:rPr lang="en-US" sz="900" b="1" dirty="0" err="1">
                <a:solidFill>
                  <a:srgbClr val="0033CC"/>
                </a:solidFill>
                <a:latin typeface="Courier New" charset="0"/>
              </a:rPr>
              <a:t>init</a:t>
            </a:r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&gt;V</a:t>
            </a:r>
          </a:p>
          <a:p>
            <a:r>
              <a:rPr lang="en-US" sz="900" b="1" dirty="0">
                <a:solidFill>
                  <a:srgbClr val="0033CC"/>
                </a:solidFill>
                <a:latin typeface="Courier New" charset="0"/>
              </a:rPr>
              <a:t>      </a:t>
            </a:r>
            <a:r>
              <a:rPr lang="en-US" sz="900" b="1" dirty="0" err="1">
                <a:solidFill>
                  <a:srgbClr val="0033CC"/>
                </a:solidFill>
                <a:latin typeface="Courier New" charset="0"/>
              </a:rPr>
              <a:t>aastore</a:t>
            </a:r>
            <a:endParaRPr lang="en-US" sz="900" b="1" dirty="0">
              <a:solidFill>
                <a:srgbClr val="0033CC"/>
              </a:solidFill>
              <a:latin typeface="Courier New" charset="0"/>
            </a:endParaRPr>
          </a:p>
          <a:p>
            <a:endParaRPr lang="en-US" sz="900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sz="900" b="1" dirty="0">
                <a:latin typeface="Courier New" charset="0"/>
              </a:rPr>
              <a:t>      </a:t>
            </a:r>
            <a:r>
              <a:rPr lang="en-US" sz="900" b="1" dirty="0" err="1">
                <a:solidFill>
                  <a:srgbClr val="008000"/>
                </a:solidFill>
                <a:latin typeface="Courier New" charset="0"/>
              </a:rPr>
              <a:t>iinc</a:t>
            </a:r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	2 1</a:t>
            </a:r>
          </a:p>
          <a:p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      </a:t>
            </a:r>
            <a:r>
              <a:rPr lang="en-US" sz="900" b="1" dirty="0" err="1">
                <a:solidFill>
                  <a:srgbClr val="008000"/>
                </a:solidFill>
                <a:latin typeface="Courier New" charset="0"/>
              </a:rPr>
              <a:t>goto</a:t>
            </a:r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	L005</a:t>
            </a:r>
          </a:p>
          <a:p>
            <a:r>
              <a:rPr lang="en-US" sz="900" b="1" dirty="0">
                <a:solidFill>
                  <a:srgbClr val="008000"/>
                </a:solidFill>
                <a:latin typeface="Courier New" charset="0"/>
              </a:rPr>
              <a:t>L006:</a:t>
            </a:r>
          </a:p>
          <a:p>
            <a:r>
              <a:rPr lang="en-US" sz="900" b="1" dirty="0">
                <a:latin typeface="Courier New" charset="0"/>
              </a:rPr>
              <a:t>      </a:t>
            </a:r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pop</a:t>
            </a:r>
          </a:p>
          <a:p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      </a:t>
            </a:r>
            <a:r>
              <a:rPr lang="en-US" sz="900" b="1" dirty="0" err="1">
                <a:solidFill>
                  <a:schemeClr val="folHlink"/>
                </a:solidFill>
                <a:latin typeface="Courier New" charset="0"/>
              </a:rPr>
              <a:t>iinc</a:t>
            </a:r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	1 1</a:t>
            </a:r>
          </a:p>
          <a:p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      </a:t>
            </a:r>
            <a:r>
              <a:rPr lang="en-US" sz="900" b="1" dirty="0" err="1">
                <a:solidFill>
                  <a:schemeClr val="folHlink"/>
                </a:solidFill>
                <a:latin typeface="Courier New" charset="0"/>
              </a:rPr>
              <a:t>goto</a:t>
            </a:r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	L003</a:t>
            </a:r>
          </a:p>
          <a:p>
            <a:r>
              <a:rPr lang="en-US" sz="900" b="1" dirty="0">
                <a:solidFill>
                  <a:schemeClr val="folHlink"/>
                </a:solidFill>
                <a:latin typeface="Courier New" charset="0"/>
              </a:rPr>
              <a:t>L004:</a:t>
            </a:r>
          </a:p>
          <a:p>
            <a:r>
              <a:rPr lang="en-US" sz="900" b="1" dirty="0">
                <a:latin typeface="Courier New" charset="0"/>
              </a:rPr>
              <a:t>      </a:t>
            </a:r>
            <a:r>
              <a:rPr lang="en-US" sz="900" b="1" dirty="0" err="1">
                <a:latin typeface="Courier New" charset="0"/>
              </a:rPr>
              <a:t>putstatic</a:t>
            </a:r>
            <a:r>
              <a:rPr lang="en-US" sz="900" b="1" dirty="0">
                <a:latin typeface="Courier New" charset="0"/>
              </a:rPr>
              <a:t>  allocarraytest2/a2 [[</a:t>
            </a:r>
            <a:r>
              <a:rPr lang="en-US" sz="900" b="1" dirty="0" err="1">
                <a:latin typeface="Courier New" charset="0"/>
              </a:rPr>
              <a:t>Ljava</a:t>
            </a:r>
            <a:r>
              <a:rPr lang="en-US" sz="900" b="1" dirty="0">
                <a:latin typeface="Courier New" charset="0"/>
              </a:rPr>
              <a:t>/lang/String;</a:t>
            </a:r>
          </a:p>
        </p:txBody>
      </p:sp>
      <p:sp>
        <p:nvSpPr>
          <p:cNvPr id="627719" name="AutoShape 7"/>
          <p:cNvSpPr>
            <a:spLocks noChangeArrowheads="1"/>
          </p:cNvSpPr>
          <p:nvPr/>
        </p:nvSpPr>
        <p:spPr bwMode="auto">
          <a:xfrm>
            <a:off x="4023367" y="3703317"/>
            <a:ext cx="4389072" cy="235745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655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7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71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EDB12-1ECF-5B44-B4D1-E9B2F02932F7}" type="slidenum">
              <a:rPr lang="en-US"/>
              <a:pPr/>
              <a:t>23</a:t>
            </a:fld>
            <a:endParaRPr lang="en-US"/>
          </a:p>
        </p:txBody>
      </p:sp>
      <p:sp>
        <p:nvSpPr>
          <p:cNvPr id="638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Records and Fields</a:t>
            </a:r>
          </a:p>
        </p:txBody>
      </p:sp>
      <p:sp>
        <p:nvSpPr>
          <p:cNvPr id="638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89" y="4119700"/>
            <a:ext cx="4481512" cy="1868950"/>
          </a:xfrm>
        </p:spPr>
        <p:txBody>
          <a:bodyPr/>
          <a:lstStyle/>
          <a:p>
            <a:r>
              <a:rPr lang="en-US" sz="2400" dirty="0"/>
              <a:t>Implement the value of </a:t>
            </a:r>
            <a:r>
              <a:rPr lang="en-US" sz="2400" u="sng" dirty="0"/>
              <a:t>each</a:t>
            </a:r>
            <a:r>
              <a:rPr lang="en-US" sz="2400" dirty="0">
                <a:solidFill>
                  <a:srgbClr val="B23C00"/>
                </a:solidFill>
              </a:rPr>
              <a:t> </a:t>
            </a:r>
            <a:r>
              <a:rPr lang="en-US" sz="2400" dirty="0"/>
              <a:t>Pascal record variable as a </a:t>
            </a:r>
            <a:r>
              <a:rPr lang="en-US" sz="2400" u="sng" dirty="0"/>
              <a:t>static nested Java class</a:t>
            </a:r>
            <a:r>
              <a:rPr lang="en-US" sz="2400" dirty="0"/>
              <a:t> that has only fields.</a:t>
            </a:r>
            <a:endParaRPr lang="en-US" sz="1800" dirty="0"/>
          </a:p>
        </p:txBody>
      </p:sp>
      <p:pic>
        <p:nvPicPr>
          <p:cNvPr id="638980" name="Picture 4" descr="177075 fg16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650" y="1508125"/>
            <a:ext cx="4086225" cy="429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615950" y="2765425"/>
            <a:ext cx="8253413" cy="739775"/>
            <a:chOff x="615950" y="2765425"/>
            <a:chExt cx="8253413" cy="739775"/>
          </a:xfrm>
        </p:grpSpPr>
        <p:sp>
          <p:nvSpPr>
            <p:cNvPr id="638982" name="Rectangle 6"/>
            <p:cNvSpPr>
              <a:spLocks noChangeArrowheads="1"/>
            </p:cNvSpPr>
            <p:nvPr/>
          </p:nvSpPr>
          <p:spPr bwMode="auto">
            <a:xfrm>
              <a:off x="4572000" y="2765425"/>
              <a:ext cx="4297363" cy="739775"/>
            </a:xfrm>
            <a:prstGeom prst="rect">
              <a:avLst/>
            </a:prstGeom>
            <a:noFill/>
            <a:ln w="381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33CC"/>
                </a:solidFill>
              </a:endParaRPr>
            </a:p>
          </p:txBody>
        </p:sp>
        <p:sp>
          <p:nvSpPr>
            <p:cNvPr id="638983" name="Text Box 7"/>
            <p:cNvSpPr txBox="1">
              <a:spLocks noChangeArrowheads="1"/>
            </p:cNvSpPr>
            <p:nvPr/>
          </p:nvSpPr>
          <p:spPr bwMode="auto">
            <a:xfrm>
              <a:off x="615950" y="2971800"/>
              <a:ext cx="3133725" cy="33855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rgbClr val="0033CC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>
                  <a:solidFill>
                    <a:srgbClr val="0033CC"/>
                  </a:solidFill>
                </a:rPr>
                <a:t>Code to allocate </a:t>
              </a:r>
              <a:r>
                <a:rPr lang="en-US" b="1">
                  <a:solidFill>
                    <a:srgbClr val="0033CC"/>
                  </a:solidFill>
                </a:rPr>
                <a:t>records</a:t>
              </a:r>
              <a:r>
                <a:rPr lang="en-US">
                  <a:solidFill>
                    <a:srgbClr val="0033CC"/>
                  </a:solidFill>
                </a:rPr>
                <a:t> here!</a:t>
              </a:r>
            </a:p>
          </p:txBody>
        </p:sp>
        <p:cxnSp>
          <p:nvCxnSpPr>
            <p:cNvPr id="638984" name="AutoShape 8"/>
            <p:cNvCxnSpPr>
              <a:cxnSpLocks noChangeShapeType="1"/>
              <a:stCxn id="638983" idx="3"/>
            </p:cNvCxnSpPr>
            <p:nvPr/>
          </p:nvCxnSpPr>
          <p:spPr bwMode="auto">
            <a:xfrm>
              <a:off x="3749675" y="3141077"/>
              <a:ext cx="820738" cy="22811"/>
            </a:xfrm>
            <a:prstGeom prst="straightConnector1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38985" name="Rectangle 9"/>
          <p:cNvSpPr>
            <a:spLocks noChangeArrowheads="1"/>
          </p:cNvSpPr>
          <p:nvPr/>
        </p:nvSpPr>
        <p:spPr bwMode="auto">
          <a:xfrm>
            <a:off x="274638" y="1508124"/>
            <a:ext cx="4022725" cy="823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400" dirty="0"/>
              <a:t>Recall the code template for a Jasmin method.</a:t>
            </a:r>
          </a:p>
        </p:txBody>
      </p:sp>
    </p:spTree>
    <p:extLst>
      <p:ext uri="{BB962C8B-B14F-4D97-AF65-F5344CB8AC3E}">
        <p14:creationId xmlns:p14="http://schemas.microsoft.com/office/powerpoint/2010/main" val="4175073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38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3C4E9-B57A-0443-A1E2-D77319AE2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Records and Fields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32A87-2BAF-DD44-8E83-34C376975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98"/>
          </a:xfrm>
        </p:spPr>
        <p:txBody>
          <a:bodyPr/>
          <a:lstStyle/>
          <a:p>
            <a:r>
              <a:rPr lang="en-US" dirty="0"/>
              <a:t>Pascal program: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022955-20B6-E647-929D-6B9451B85009}"/>
              </a:ext>
            </a:extLst>
          </p:cNvPr>
          <p:cNvSpPr txBox="1"/>
          <p:nvPr/>
        </p:nvSpPr>
        <p:spPr>
          <a:xfrm>
            <a:off x="91489" y="1874537"/>
            <a:ext cx="4265911" cy="4832092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PROGRAM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TestRecord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PersonRec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  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RECORD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  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: string;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: string;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 age       : integer;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phones    : ARRAY [0..1] 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OF string;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END;</a:t>
            </a:r>
            <a:b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john : 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PersonRec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age  : integer;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name : string;</a:t>
            </a:r>
          </a:p>
          <a:p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john.age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:= 24;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age      :=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john.age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END.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E468801-0D4B-CFE1-2D2B-B48F1CF6015A}"/>
              </a:ext>
            </a:extLst>
          </p:cNvPr>
          <p:cNvSpPr txBox="1"/>
          <p:nvPr/>
        </p:nvSpPr>
        <p:spPr>
          <a:xfrm>
            <a:off x="4249593" y="1325903"/>
            <a:ext cx="4802918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TestRecord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static class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personrec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String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String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int age;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String phones[];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private static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personrec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john;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private static int age;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private static String name;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public static void main(String[]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john = new 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personrec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john.phones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String[2];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john.age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24;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age =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john.age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916638-FD00-144A-AE75-6F0815FE1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79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AA3B1-74CB-A641-84FC-9D0D5ED49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TestRecord$personrec.j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0710B-9288-3B4D-AA48-A8123B529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33DDE2-94DA-5F4A-A8D0-888616A374E9}"/>
              </a:ext>
            </a:extLst>
          </p:cNvPr>
          <p:cNvSpPr txBox="1"/>
          <p:nvPr/>
        </p:nvSpPr>
        <p:spPr>
          <a:xfrm>
            <a:off x="4206086" y="1350568"/>
            <a:ext cx="4480714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.class public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TestRecord$personrec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.super java/lang/Object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.field age I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.field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/lang/String;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.field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/lang/String;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.field phones    [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/lang/String;</a:t>
            </a:r>
            <a:b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Main class constructor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.method public 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&gt;()V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.var 0 is this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LTestRecord$personrec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aload_0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invokespecial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java/lang/Object/&lt;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&gt;()V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.limit locals 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.limit stack 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.end method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B6184F-1C23-EB41-B9E5-A70F6F491B2D}"/>
              </a:ext>
            </a:extLst>
          </p:cNvPr>
          <p:cNvSpPr txBox="1"/>
          <p:nvPr/>
        </p:nvSpPr>
        <p:spPr>
          <a:xfrm>
            <a:off x="365806" y="1350568"/>
            <a:ext cx="3621504" cy="2062103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PersonRec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 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RECORD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string;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: string;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age       : integer;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phones    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ARRAY [0..1] OF string;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END;</a:t>
            </a:r>
            <a:endParaRPr lang="en-US" sz="14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4A06B9A-1406-A048-8FA2-A85A253C3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928" y="3794756"/>
            <a:ext cx="3840281" cy="1371585"/>
          </a:xfrm>
        </p:spPr>
        <p:txBody>
          <a:bodyPr/>
          <a:lstStyle/>
          <a:p>
            <a:r>
              <a:rPr lang="en-US" sz="2000" dirty="0"/>
              <a:t>Compile the </a:t>
            </a:r>
            <a:r>
              <a:rPr lang="en-US" sz="2000" u="sng" dirty="0"/>
              <a:t>Pascal record </a:t>
            </a:r>
            <a:br>
              <a:rPr lang="en-US" sz="2000" u="sng" dirty="0"/>
            </a:br>
            <a:r>
              <a:rPr lang="en-US" sz="2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PersonRec</a:t>
            </a:r>
            <a:r>
              <a:rPr lang="en-US" sz="2000" dirty="0"/>
              <a:t> into a</a:t>
            </a:r>
            <a:br>
              <a:rPr lang="en-US" sz="2000" dirty="0"/>
            </a:br>
            <a:r>
              <a:rPr lang="en-US" sz="2000" u="sng" dirty="0"/>
              <a:t>separate Jasmin class </a:t>
            </a:r>
            <a:r>
              <a:rPr lang="en-US" sz="2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TestRecord$personrec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58408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8CEF49-4B63-E341-82AA-23962144B5CC}"/>
              </a:ext>
            </a:extLst>
          </p:cNvPr>
          <p:cNvSpPr/>
          <p:nvPr/>
        </p:nvSpPr>
        <p:spPr bwMode="auto">
          <a:xfrm>
            <a:off x="1097318" y="6248400"/>
            <a:ext cx="1463024" cy="38096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B61C8B-435B-2E4E-AEA4-C1D0A0A1A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TestRecord.j</a:t>
            </a:r>
            <a:r>
              <a:rPr lang="en-US" dirty="0"/>
              <a:t> (Excerpt)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68A38A-A46A-BA4C-B502-9855F58BA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B83BF7-30D8-AF42-BBCD-72C35A621B48}"/>
              </a:ext>
            </a:extLst>
          </p:cNvPr>
          <p:cNvSpPr txBox="1"/>
          <p:nvPr/>
        </p:nvSpPr>
        <p:spPr>
          <a:xfrm>
            <a:off x="274367" y="1325903"/>
            <a:ext cx="3406702" cy="1815882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 static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personrec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john;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 static int age;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john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personrec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john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phones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String[2];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john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24;</a:t>
            </a:r>
          </a:p>
          <a:p>
            <a:r>
              <a:rPr lang="en-US" sz="1400" b="1" dirty="0">
                <a:solidFill>
                  <a:srgbClr val="FF9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john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F42A59-FE1E-F644-96C2-423A43AA78D8}"/>
              </a:ext>
            </a:extLst>
          </p:cNvPr>
          <p:cNvSpPr txBox="1"/>
          <p:nvPr/>
        </p:nvSpPr>
        <p:spPr>
          <a:xfrm>
            <a:off x="2138728" y="2508735"/>
            <a:ext cx="6736139" cy="37548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TestRecord$personrec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dup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invokespecial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TestRecord$personrec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&gt;()V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TestRecord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john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LTestRecord$personrec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TestRecord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john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LTestRecord$personrec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iconst_2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anewarray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java/lang/String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putfield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TestRecord$personrec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phones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/lang/String;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TestRecord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john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LTestRecord$personrec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bipush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24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putfield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TestRecord$personrec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TestRecord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john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LTestRecord$personrec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getfield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TestRecord$personrec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TestRecord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>
                <a:solidFill>
                  <a:srgbClr val="FF9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8496561-864B-5D93-C3EF-A681B4AA81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9050" y="1297036"/>
            <a:ext cx="2560292" cy="12123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charset="0"/>
              <a:buChar char="o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377950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o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827213" indent="-438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2971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90000"/>
              </a:lnSpc>
              <a:buNone/>
            </a:pPr>
            <a:r>
              <a:rPr lang="en-US" sz="1800" kern="0" dirty="0"/>
              <a:t>Instruction </a:t>
            </a:r>
            <a:r>
              <a:rPr lang="en-US" sz="1800" b="1" kern="0" dirty="0" err="1">
                <a:solidFill>
                  <a:srgbClr val="0033CC"/>
                </a:solidFill>
                <a:latin typeface="Courier New" charset="0"/>
              </a:rPr>
              <a:t>putfield</a:t>
            </a:r>
            <a:r>
              <a:rPr lang="en-US" sz="1800" kern="0" dirty="0"/>
              <a:t> operands on the stack:</a:t>
            </a:r>
          </a:p>
          <a:p>
            <a:pPr marL="514350" lvl="1" indent="-474663" eaLnBrk="1" hangingPunct="1">
              <a:lnSpc>
                <a:spcPct val="90000"/>
              </a:lnSpc>
            </a:pPr>
            <a:r>
              <a:rPr lang="en-US" sz="1600" kern="0" dirty="0"/>
              <a:t>Object reference</a:t>
            </a:r>
          </a:p>
          <a:p>
            <a:pPr marL="514350" lvl="1" indent="-474663" eaLnBrk="1" hangingPunct="1">
              <a:lnSpc>
                <a:spcPct val="90000"/>
              </a:lnSpc>
            </a:pPr>
            <a:r>
              <a:rPr lang="en-US" sz="1600" kern="0" dirty="0"/>
              <a:t>Element value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70574EAA-FC5B-CA1B-7D6C-42AEA60401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6584" y="1297036"/>
            <a:ext cx="2474488" cy="12123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charset="0"/>
              <a:buChar char="o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377950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o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827213" indent="-438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2971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90000"/>
              </a:lnSpc>
              <a:buNone/>
            </a:pPr>
            <a:r>
              <a:rPr lang="en-US" sz="1800" kern="0" dirty="0"/>
              <a:t>Instruction </a:t>
            </a:r>
            <a:r>
              <a:rPr lang="en-US" sz="1800" b="1" kern="0" dirty="0" err="1">
                <a:solidFill>
                  <a:srgbClr val="0033CC"/>
                </a:solidFill>
                <a:latin typeface="Courier New" charset="0"/>
              </a:rPr>
              <a:t>getfield</a:t>
            </a:r>
            <a:r>
              <a:rPr lang="en-US" sz="1800" kern="0" dirty="0"/>
              <a:t> operand on the stack:</a:t>
            </a:r>
          </a:p>
          <a:p>
            <a:pPr marL="577850" lvl="1" indent="-569913" eaLnBrk="1" hangingPunct="1">
              <a:lnSpc>
                <a:spcPct val="90000"/>
              </a:lnSpc>
            </a:pPr>
            <a:r>
              <a:rPr lang="en-US" sz="1600" kern="0" dirty="0"/>
              <a:t>Object reference</a:t>
            </a:r>
          </a:p>
        </p:txBody>
      </p:sp>
    </p:spTree>
    <p:extLst>
      <p:ext uri="{BB962C8B-B14F-4D97-AF65-F5344CB8AC3E}">
        <p14:creationId xmlns:p14="http://schemas.microsoft.com/office/powerpoint/2010/main" val="94147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0FDDB-4555-7F46-BC35-78DA7B569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Passing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54231-16EE-A04F-B176-1FE2940FE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Java (and therefore Jasmin) passes all arguments </a:t>
            </a:r>
            <a:r>
              <a:rPr lang="en-US" u="sng" dirty="0"/>
              <a:t>by value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It passes </a:t>
            </a:r>
            <a:r>
              <a:rPr lang="en-US" u="sng" dirty="0"/>
              <a:t>references</a:t>
            </a:r>
            <a:r>
              <a:rPr lang="en-US" dirty="0"/>
              <a:t> to objects and arrays </a:t>
            </a:r>
            <a:r>
              <a:rPr lang="en-US" u="sng" dirty="0"/>
              <a:t>by value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Therefore (at least for now), we will ignore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dirty="0"/>
              <a:t> in front of parameters in Pascal programs.</a:t>
            </a:r>
          </a:p>
          <a:p>
            <a:pPr lvl="1"/>
            <a:r>
              <a:rPr lang="en-US" dirty="0"/>
              <a:t>Pass all </a:t>
            </a:r>
            <a:r>
              <a:rPr lang="en-US" u="sng" dirty="0"/>
              <a:t>scalars</a:t>
            </a:r>
            <a:r>
              <a:rPr lang="en-US" dirty="0"/>
              <a:t> by value.</a:t>
            </a:r>
          </a:p>
          <a:p>
            <a:pPr lvl="1"/>
            <a:r>
              <a:rPr lang="en-US" dirty="0"/>
              <a:t>Pass </a:t>
            </a:r>
            <a:r>
              <a:rPr lang="en-US" u="sng" dirty="0"/>
              <a:t>references</a:t>
            </a:r>
            <a:r>
              <a:rPr lang="en-US" dirty="0"/>
              <a:t> to arrays and records by value.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22D0FD-8D66-D342-A32A-6E8178698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536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4ED07-022C-7F4A-A10B-C0021D718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Libraries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A36D1-8F39-634A-BC67-E6CB67F13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compiling programs, compilers generally </a:t>
            </a:r>
            <a:r>
              <a:rPr lang="en-US" u="sng" dirty="0"/>
              <a:t>do not generate all the code</a:t>
            </a:r>
            <a:r>
              <a:rPr lang="en-US" dirty="0"/>
              <a:t>.</a:t>
            </a:r>
          </a:p>
          <a:p>
            <a:r>
              <a:rPr lang="en-US" dirty="0"/>
              <a:t>Instead, for specialized statements and expressions, it can </a:t>
            </a:r>
            <a:r>
              <a:rPr lang="en-US" u="sng" dirty="0"/>
              <a:t>generate calls</a:t>
            </a:r>
            <a:r>
              <a:rPr lang="en-US" dirty="0"/>
              <a:t> to runtime library routines.</a:t>
            </a:r>
          </a:p>
          <a:p>
            <a:r>
              <a:rPr lang="en-US" dirty="0"/>
              <a:t>The </a:t>
            </a:r>
            <a:r>
              <a:rPr lang="en-US" u="sng" dirty="0"/>
              <a:t>runtime library routines</a:t>
            </a:r>
            <a:r>
              <a:rPr lang="en-US" dirty="0"/>
              <a:t> then perform the operations for an executing program.</a:t>
            </a:r>
          </a:p>
          <a:p>
            <a:pPr lvl="1"/>
            <a:r>
              <a:rPr lang="en-US" dirty="0"/>
              <a:t>The routines can be written in a high-level language.</a:t>
            </a:r>
          </a:p>
          <a:p>
            <a:pPr lvl="1"/>
            <a:r>
              <a:rPr lang="en-US" dirty="0"/>
              <a:t>For example: A source language can have constructs for doing regular expression operations, which can be performed by calls to library routines.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BDF820-C8BE-114B-A5E0-4619BAB3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101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C3B20-84A2-3FED-EA8E-F38423D64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RAII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C5F86-FBF8-0CB9-C6F1-2D2DADFAE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Other object-oriented languages like C++ also use calls to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 to dynamically allocate an object in the heap.</a:t>
            </a:r>
          </a:p>
          <a:p>
            <a:pPr lvl="1"/>
            <a:r>
              <a:rPr lang="en-US" dirty="0"/>
              <a:t>You explicitly declare variable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dirty="0"/>
              <a:t> to be a pointer: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MyClass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3"/>
            <a:endParaRPr lang="en-US" dirty="0"/>
          </a:p>
          <a:p>
            <a:pPr lvl="1"/>
            <a:r>
              <a:rPr lang="en-US" dirty="0"/>
              <a:t>You must later remember to call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dirty="0"/>
              <a:t> to remove the object.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068C5-72E8-33A9-E92A-0B9D2F7B8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D567A6-7E03-B667-D481-94746D921E19}"/>
              </a:ext>
            </a:extLst>
          </p:cNvPr>
          <p:cNvSpPr txBox="1"/>
          <p:nvPr/>
        </p:nvSpPr>
        <p:spPr>
          <a:xfrm>
            <a:off x="2628198" y="3505242"/>
            <a:ext cx="4257897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function foo()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MyClass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*ptr = new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MyClass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delete ptr;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42294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EF5E4-F5FA-FA64-33FD-2BD4A9735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RAII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65154-2240-4F29-9168-E5E82CD75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in C++ you can declare a variable whose value is the object, not a reference: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object is </a:t>
            </a:r>
            <a:r>
              <a:rPr lang="en-US" u="sng" dirty="0"/>
              <a:t>automatically allocated on the runtime stack</a:t>
            </a:r>
            <a:r>
              <a:rPr lang="en-US" dirty="0"/>
              <a:t> whenever the function is called.</a:t>
            </a:r>
          </a:p>
          <a:p>
            <a:r>
              <a:rPr lang="en-US" dirty="0"/>
              <a:t>It is </a:t>
            </a:r>
            <a:r>
              <a:rPr lang="en-US" u="sng" dirty="0"/>
              <a:t>automatically deallocated</a:t>
            </a:r>
            <a:r>
              <a:rPr lang="en-US" dirty="0"/>
              <a:t> when the variable goes out of scope, such as when the function returns.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8FF80B-7F17-6935-633C-406C80652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BCF47B-26D2-7634-7E02-8371301C8990}"/>
              </a:ext>
            </a:extLst>
          </p:cNvPr>
          <p:cNvSpPr txBox="1"/>
          <p:nvPr/>
        </p:nvSpPr>
        <p:spPr>
          <a:xfrm>
            <a:off x="3307070" y="2366673"/>
            <a:ext cx="2529860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function foo()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MyClass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obj;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3768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9605A-AEE3-465D-664F-90AE5B9F4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RAII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2942A-4002-58D8-310D-26B17AD36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r>
              <a:rPr lang="en-US" dirty="0"/>
              <a:t>This programming feature has the fancy name of “</a:t>
            </a:r>
            <a:r>
              <a:rPr lang="en-US" dirty="0">
                <a:solidFill>
                  <a:srgbClr val="C00000"/>
                </a:solidFill>
              </a:rPr>
              <a:t>resource acquisition is initialization</a:t>
            </a:r>
            <a:r>
              <a:rPr lang="en-US" dirty="0"/>
              <a:t>” (</a:t>
            </a:r>
            <a:r>
              <a:rPr lang="en-US" dirty="0">
                <a:solidFill>
                  <a:srgbClr val="C00000"/>
                </a:solidFill>
              </a:rPr>
              <a:t>RAII</a:t>
            </a:r>
            <a:r>
              <a:rPr lang="en-US" dirty="0"/>
              <a:t>):</a:t>
            </a:r>
          </a:p>
          <a:p>
            <a:pPr lvl="1"/>
            <a:r>
              <a:rPr lang="en-US" dirty="0"/>
              <a:t>A variable whose value is an object.</a:t>
            </a:r>
          </a:p>
          <a:p>
            <a:pPr lvl="1"/>
            <a:r>
              <a:rPr lang="en-US" dirty="0"/>
              <a:t>Automatically allocate the object on the runtime stack.</a:t>
            </a:r>
          </a:p>
          <a:p>
            <a:pPr lvl="1"/>
            <a:r>
              <a:rPr lang="en-US" dirty="0"/>
              <a:t>Automatically deallocate the object when the variable goes out of scope.</a:t>
            </a:r>
          </a:p>
          <a:p>
            <a:pPr lvl="4"/>
            <a:endParaRPr lang="en-US" dirty="0"/>
          </a:p>
          <a:p>
            <a:r>
              <a:rPr lang="en-US" dirty="0"/>
              <a:t>Even though classic Pascal is not object-oriented, it uses a form of RAII for array and record variables.</a:t>
            </a:r>
          </a:p>
          <a:p>
            <a:pPr lvl="1"/>
            <a:r>
              <a:rPr lang="en-US" dirty="0"/>
              <a:t>But Java and Jasmin do </a:t>
            </a:r>
            <a:r>
              <a:rPr lang="en-US" u="sng" dirty="0"/>
              <a:t>not</a:t>
            </a:r>
            <a:r>
              <a:rPr lang="en-US" dirty="0"/>
              <a:t> use RAII.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2546F3-E9F1-7ACE-B52C-A5BA8B9C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977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8E7AD-1957-9142-AA8E-BF8014B04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Pascal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91D43-135B-884F-8702-A9C8E61F5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02088"/>
          </a:xfrm>
        </p:spPr>
        <p:txBody>
          <a:bodyPr/>
          <a:lstStyle/>
          <a:p>
            <a:r>
              <a:rPr lang="en-US" dirty="0"/>
              <a:t>If a Pascal program declares an </a:t>
            </a:r>
            <a:r>
              <a:rPr lang="en-US" u="sng" dirty="0"/>
              <a:t>array variable</a:t>
            </a:r>
            <a:r>
              <a:rPr lang="en-US" dirty="0"/>
              <a:t>, the generated Jasmin code must </a:t>
            </a:r>
            <a:r>
              <a:rPr lang="en-US" u="sng" dirty="0"/>
              <a:t>allocate</a:t>
            </a:r>
            <a:r>
              <a:rPr lang="en-US" dirty="0"/>
              <a:t> that array when the </a:t>
            </a:r>
            <a:r>
              <a:rPr lang="en-US" u="sng" dirty="0"/>
              <a:t>program starts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CD8C8-949A-654B-9E56-C292DFE83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5BFD8C-34DB-3D42-B943-740C1AF936AF}"/>
              </a:ext>
            </a:extLst>
          </p:cNvPr>
          <p:cNvSpPr txBox="1"/>
          <p:nvPr/>
        </p:nvSpPr>
        <p:spPr>
          <a:xfrm>
            <a:off x="468152" y="2697489"/>
            <a:ext cx="8207696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PROGRAM Hilbert;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SIZE = 5;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 = ARRAY [1..SIZE]          OF real;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matrix = ARRAY [1..SIZE, 1..SIZE] OF real;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  : ARRAY [1..SIZE] OF integer;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{global pivot index array}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    : matrix;                    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{Hilbert matrix}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Hinv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: matrix;                    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{Hilbert matrix inverse}</a:t>
            </a:r>
          </a:p>
        </p:txBody>
      </p:sp>
    </p:spTree>
    <p:extLst>
      <p:ext uri="{BB962C8B-B14F-4D97-AF65-F5344CB8AC3E}">
        <p14:creationId xmlns:p14="http://schemas.microsoft.com/office/powerpoint/2010/main" val="1343023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738B7-18BC-AE49-B099-2F5131F2F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Pascal Arrays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421A3-D931-E24C-AC62-F8F78E6C1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295401"/>
            <a:ext cx="8412433" cy="1402088"/>
          </a:xfrm>
        </p:spPr>
        <p:txBody>
          <a:bodyPr/>
          <a:lstStyle/>
          <a:p>
            <a:r>
              <a:rPr lang="en-US" dirty="0"/>
              <a:t>If a Pascal procedure or function declares a </a:t>
            </a:r>
            <a:br>
              <a:rPr lang="en-US" dirty="0"/>
            </a:br>
            <a:r>
              <a:rPr lang="en-US" u="sng" dirty="0"/>
              <a:t>local array variable</a:t>
            </a:r>
            <a:r>
              <a:rPr lang="en-US" dirty="0"/>
              <a:t>, then the Jasmin code must </a:t>
            </a:r>
            <a:r>
              <a:rPr lang="en-US" u="sng" dirty="0"/>
              <a:t>allocate</a:t>
            </a:r>
            <a:r>
              <a:rPr lang="en-US" dirty="0"/>
              <a:t> that array </a:t>
            </a:r>
            <a:r>
              <a:rPr lang="en-US" u="sng" dirty="0"/>
              <a:t>each time</a:t>
            </a:r>
            <a:r>
              <a:rPr lang="en-US" dirty="0"/>
              <a:t> the routine is called.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4945AC-05AE-E84F-BEDB-905C7FA0F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3BCC15-25BA-0248-BBEB-39B511D8A2B2}"/>
              </a:ext>
            </a:extLst>
          </p:cNvPr>
          <p:cNvSpPr txBox="1"/>
          <p:nvPr/>
        </p:nvSpPr>
        <p:spPr>
          <a:xfrm>
            <a:off x="1208739" y="2926090"/>
            <a:ext cx="6726521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PROCEDURE decompose(n : integer; VAR A, LU : matrix);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VAR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scales : vector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216162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B68DE-FD96-8C46-B253-305ED3019A1D}" type="slidenum">
              <a:rPr lang="en-US"/>
              <a:pPr/>
              <a:t>8</a:t>
            </a:fld>
            <a:endParaRPr lang="en-US"/>
          </a:p>
        </p:txBody>
      </p:sp>
      <p:sp>
        <p:nvSpPr>
          <p:cNvPr id="636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Generation for Arrays and Subscripts</a:t>
            </a:r>
          </a:p>
        </p:txBody>
      </p:sp>
      <p:sp>
        <p:nvSpPr>
          <p:cNvPr id="636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Code to </a:t>
            </a:r>
            <a:r>
              <a:rPr lang="en-US" u="sng" dirty="0"/>
              <a:t>allocate memory</a:t>
            </a:r>
            <a:r>
              <a:rPr lang="en-US" dirty="0"/>
              <a:t> for an </a:t>
            </a:r>
            <a:r>
              <a:rPr lang="en-US" u="sng" dirty="0"/>
              <a:t>array variable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Code to </a:t>
            </a:r>
            <a:r>
              <a:rPr lang="en-US" u="sng" dirty="0"/>
              <a:t>allocate memory</a:t>
            </a:r>
            <a:r>
              <a:rPr lang="en-US" dirty="0"/>
              <a:t> for each </a:t>
            </a:r>
            <a:r>
              <a:rPr lang="en-US" u="sng" dirty="0"/>
              <a:t>non-scalar</a:t>
            </a:r>
            <a:r>
              <a:rPr lang="en-US" dirty="0"/>
              <a:t> array element.</a:t>
            </a:r>
          </a:p>
          <a:p>
            <a:pPr lvl="4"/>
            <a:endParaRPr lang="en-US" dirty="0"/>
          </a:p>
          <a:p>
            <a:r>
              <a:rPr lang="en-US" dirty="0"/>
              <a:t>Code for a </a:t>
            </a:r>
            <a:r>
              <a:rPr lang="en-US" u="sng" dirty="0"/>
              <a:t>subscripted variable</a:t>
            </a:r>
            <a:r>
              <a:rPr lang="en-US" dirty="0"/>
              <a:t> in an </a:t>
            </a:r>
            <a:r>
              <a:rPr lang="en-US" u="sng" dirty="0"/>
              <a:t>expression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Code for a </a:t>
            </a:r>
            <a:r>
              <a:rPr lang="en-US" u="sng" dirty="0"/>
              <a:t>subscripted variable</a:t>
            </a:r>
            <a:r>
              <a:rPr lang="en-US" dirty="0"/>
              <a:t> that is an </a:t>
            </a:r>
            <a:r>
              <a:rPr lang="en-US" u="sng" dirty="0"/>
              <a:t>assignment target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9025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6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6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B68DE-FD96-8C46-B253-305ED3019A1D}" type="slidenum">
              <a:rPr lang="en-US"/>
              <a:pPr/>
              <a:t>9</a:t>
            </a:fld>
            <a:endParaRPr lang="en-US"/>
          </a:p>
        </p:txBody>
      </p:sp>
      <p:sp>
        <p:nvSpPr>
          <p:cNvPr id="636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and Subscripts</a:t>
            </a:r>
            <a:r>
              <a:rPr lang="en-US" i="1" dirty="0"/>
              <a:t>, cont’d</a:t>
            </a:r>
          </a:p>
        </p:txBody>
      </p:sp>
      <p:sp>
        <p:nvSpPr>
          <p:cNvPr id="636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Allocate memory for </a:t>
            </a:r>
            <a:r>
              <a:rPr lang="en-US" u="sng" dirty="0"/>
              <a:t>single-dimensional</a:t>
            </a:r>
            <a:r>
              <a:rPr lang="en-US" dirty="0"/>
              <a:t> arrays:</a:t>
            </a:r>
          </a:p>
          <a:p>
            <a:pPr lvl="1"/>
            <a:r>
              <a:rPr lang="en-US" dirty="0"/>
              <a:t>Instruction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newarray</a:t>
            </a:r>
            <a:r>
              <a:rPr lang="en-US" dirty="0"/>
              <a:t> for scalar elements.</a:t>
            </a:r>
          </a:p>
          <a:p>
            <a:pPr lvl="1"/>
            <a:r>
              <a:rPr lang="en-US" dirty="0"/>
              <a:t>Instruction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anewarray</a:t>
            </a:r>
            <a:r>
              <a:rPr lang="en-US" dirty="0"/>
              <a:t> for non-scalar elements.</a:t>
            </a:r>
          </a:p>
          <a:p>
            <a:pPr lvl="4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3"/>
            <a:endParaRPr lang="en-US" dirty="0"/>
          </a:p>
          <a:p>
            <a:r>
              <a:rPr lang="en-US" dirty="0"/>
              <a:t>Allocate memory for </a:t>
            </a:r>
            <a:r>
              <a:rPr lang="en-US" u="sng" dirty="0"/>
              <a:t>multidimensional</a:t>
            </a:r>
            <a:r>
              <a:rPr lang="en-US" dirty="0"/>
              <a:t> arrays:</a:t>
            </a:r>
          </a:p>
          <a:p>
            <a:pPr lvl="1"/>
            <a:r>
              <a:rPr lang="en-US" dirty="0"/>
              <a:t>Instruction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multianewarray</a:t>
            </a:r>
            <a:r>
              <a:rPr lang="en-US" dirty="0"/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A27538-D87C-8603-1A45-DAB308A7C856}"/>
              </a:ext>
            </a:extLst>
          </p:cNvPr>
          <p:cNvSpPr txBox="1"/>
          <p:nvPr/>
        </p:nvSpPr>
        <p:spPr>
          <a:xfrm>
            <a:off x="1280196" y="2782669"/>
            <a:ext cx="6583608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We saw instruction </a:t>
            </a:r>
            <a:r>
              <a:rPr lang="en-US" sz="18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anewarray</a:t>
            </a:r>
            <a:r>
              <a:rPr lang="en-US" sz="1800" dirty="0">
                <a:solidFill>
                  <a:srgbClr val="0033CC"/>
                </a:solidFill>
              </a:rPr>
              <a:t> when we allocated the array to hold the variable number of </a:t>
            </a:r>
            <a:r>
              <a:rPr lang="en-US" sz="18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en-US" sz="1800" dirty="0">
                <a:solidFill>
                  <a:srgbClr val="0033CC"/>
                </a:solidFill>
              </a:rPr>
              <a:t> arguments to </a:t>
            </a:r>
            <a:r>
              <a:rPr lang="en-US" sz="18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8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800" dirty="0">
                <a:solidFill>
                  <a:srgbClr val="0033CC"/>
                </a:solidFill>
              </a:rPr>
              <a:t>.</a:t>
            </a:r>
          </a:p>
          <a:p>
            <a:r>
              <a:rPr lang="en-US" sz="1800" dirty="0">
                <a:solidFill>
                  <a:srgbClr val="0033CC"/>
                </a:solidFill>
              </a:rPr>
              <a:t>The </a:t>
            </a:r>
            <a:r>
              <a:rPr lang="en-US" sz="18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800" dirty="0">
                <a:solidFill>
                  <a:srgbClr val="0033CC"/>
                </a:solidFill>
              </a:rPr>
              <a:t> in </a:t>
            </a:r>
            <a:r>
              <a:rPr lang="en-US" sz="18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anewarray</a:t>
            </a:r>
            <a:r>
              <a:rPr lang="en-US" sz="1800" dirty="0">
                <a:solidFill>
                  <a:srgbClr val="0033CC"/>
                </a:solidFill>
              </a:rPr>
              <a:t> indicates we’re allocating an array of addresses (references to objects).</a:t>
            </a:r>
          </a:p>
        </p:txBody>
      </p:sp>
    </p:spTree>
    <p:extLst>
      <p:ext uri="{BB962C8B-B14F-4D97-AF65-F5344CB8AC3E}">
        <p14:creationId xmlns:p14="http://schemas.microsoft.com/office/powerpoint/2010/main" val="4174381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6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6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41141</TotalTime>
  <Words>3116</Words>
  <Application>Microsoft Macintosh PowerPoint</Application>
  <PresentationFormat>On-screen Show (4:3)</PresentationFormat>
  <Paragraphs>748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Courier New</vt:lpstr>
      <vt:lpstr>Times New Roman</vt:lpstr>
      <vt:lpstr>Wingdings</vt:lpstr>
      <vt:lpstr>Quadrant</vt:lpstr>
      <vt:lpstr>CS 153 Concepts of Compiler Design October 24 Class Meeting</vt:lpstr>
      <vt:lpstr>Resource Acquisition is Initialization (RAII)</vt:lpstr>
      <vt:lpstr>RAII, cont’d</vt:lpstr>
      <vt:lpstr>RAII, cont’d</vt:lpstr>
      <vt:lpstr>RAII, cont’d</vt:lpstr>
      <vt:lpstr>Pascal Arrays</vt:lpstr>
      <vt:lpstr>Pascal Arrays, cont’d</vt:lpstr>
      <vt:lpstr>Code Generation for Arrays and Subscripts</vt:lpstr>
      <vt:lpstr>Arrays and Subscripts, cont’d</vt:lpstr>
      <vt:lpstr>Allocating Memory for Arrays</vt:lpstr>
      <vt:lpstr>Example: Allocate Memory for Scalar Arrays</vt:lpstr>
      <vt:lpstr>Access an Array Element of a 2-D Array</vt:lpstr>
      <vt:lpstr>Subscripted Variables in Expressions</vt:lpstr>
      <vt:lpstr>Set an Array Element of a 2-D Array</vt:lpstr>
      <vt:lpstr>More Subscripted Variables</vt:lpstr>
      <vt:lpstr>Allocate Memory for Non-Scalar Arrays</vt:lpstr>
      <vt:lpstr>Allocate Memory for a 1-D String Array</vt:lpstr>
      <vt:lpstr>Memory for a 1-D String Array, cont’d</vt:lpstr>
      <vt:lpstr>Code Template: 1-D Non-Scalar Array</vt:lpstr>
      <vt:lpstr>Allocate Memory for a 2-D String Array</vt:lpstr>
      <vt:lpstr>Memory for a 2-D String Array, cont’d</vt:lpstr>
      <vt:lpstr>Code Template:  n-D Non-Scalar Array</vt:lpstr>
      <vt:lpstr>Records and Fields</vt:lpstr>
      <vt:lpstr>Records and Fields, cont’d</vt:lpstr>
      <vt:lpstr>TestRecord$personrec.j</vt:lpstr>
      <vt:lpstr>TestRecord.j (Excerpt)</vt:lpstr>
      <vt:lpstr>Passing Parameters</vt:lpstr>
      <vt:lpstr>Runtime Libraries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658</cp:revision>
  <cp:lastPrinted>2020-10-22T17:09:30Z</cp:lastPrinted>
  <dcterms:created xsi:type="dcterms:W3CDTF">2008-01-12T03:52:55Z</dcterms:created>
  <dcterms:modified xsi:type="dcterms:W3CDTF">2024-10-24T08:33:27Z</dcterms:modified>
</cp:coreProperties>
</file>