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6" r:id="rId2"/>
    <p:sldId id="394" r:id="rId3"/>
    <p:sldId id="395" r:id="rId4"/>
    <p:sldId id="379" r:id="rId5"/>
    <p:sldId id="258" r:id="rId6"/>
    <p:sldId id="262" r:id="rId7"/>
    <p:sldId id="391" r:id="rId8"/>
    <p:sldId id="392" r:id="rId9"/>
    <p:sldId id="374" r:id="rId10"/>
    <p:sldId id="386" r:id="rId11"/>
    <p:sldId id="387" r:id="rId12"/>
    <p:sldId id="388" r:id="rId13"/>
    <p:sldId id="378" r:id="rId14"/>
    <p:sldId id="380" r:id="rId15"/>
    <p:sldId id="396" r:id="rId16"/>
    <p:sldId id="382" r:id="rId17"/>
    <p:sldId id="381" r:id="rId18"/>
    <p:sldId id="389" r:id="rId19"/>
    <p:sldId id="260" r:id="rId20"/>
    <p:sldId id="264" r:id="rId21"/>
    <p:sldId id="383" r:id="rId22"/>
    <p:sldId id="384" r:id="rId23"/>
    <p:sldId id="385" r:id="rId24"/>
    <p:sldId id="349" r:id="rId25"/>
    <p:sldId id="350" r:id="rId26"/>
    <p:sldId id="390" r:id="rId27"/>
    <p:sldId id="293" r:id="rId28"/>
    <p:sldId id="348" r:id="rId29"/>
    <p:sldId id="295" r:id="rId30"/>
    <p:sldId id="296" r:id="rId31"/>
    <p:sldId id="297" r:id="rId32"/>
    <p:sldId id="298" r:id="rId33"/>
    <p:sldId id="299" r:id="rId34"/>
    <p:sldId id="300" r:id="rId35"/>
    <p:sldId id="305" r:id="rId36"/>
    <p:sldId id="306" r:id="rId37"/>
    <p:sldId id="307" r:id="rId38"/>
    <p:sldId id="316" r:id="rId39"/>
    <p:sldId id="265" r:id="rId40"/>
    <p:sldId id="266" r:id="rId41"/>
    <p:sldId id="267" r:id="rId42"/>
    <p:sldId id="268" r:id="rId43"/>
    <p:sldId id="281" r:id="rId44"/>
    <p:sldId id="308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96C8FB"/>
    <a:srgbClr val="CDFFCC"/>
    <a:srgbClr val="008000"/>
    <a:srgbClr val="D7FFFF"/>
    <a:srgbClr val="945200"/>
    <a:srgbClr val="FF9300"/>
    <a:srgbClr val="CC99FF"/>
    <a:srgbClr val="D883FF"/>
    <a:srgbClr val="8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16" autoAdjust="0"/>
    <p:restoredTop sz="96327" autoAdjust="0"/>
  </p:normalViewPr>
  <p:slideViewPr>
    <p:cSldViewPr>
      <p:cViewPr varScale="1">
        <p:scale>
          <a:sx n="142" d="100"/>
          <a:sy n="142" d="100"/>
        </p:scale>
        <p:origin x="1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9/30/24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23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43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26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2023: October 2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October 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3484B526-2EE2-B2C7-6A0C-80AFBB3428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3E35C-E805-4CDC-C019-A5B39C4FC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Pcl6 Main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BE519B-CB7C-92FD-D247-18B7A3DF8C0D}"/>
              </a:ext>
            </a:extLst>
          </p:cNvPr>
          <p:cNvSpPr txBox="1"/>
          <p:nvPr/>
        </p:nvSpPr>
        <p:spPr>
          <a:xfrm>
            <a:off x="1075444" y="1417342"/>
            <a:ext cx="770275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Create a parser which parses the token stream.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Pcl6Parser parser = new Pcl6Parser(tokens);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Pass 1: Check syntax and create the parse tree.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("\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nPASS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1 Syntax: ");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parser.removeErrorListeners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parser.addErrorListener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syntaxErrorHandler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ParseTree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tree =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parser.program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syntaxErrorHandler.getCount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&gt; 0)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("\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nThere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were %d syntax errors.\n",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("Object file not created or modified.");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("There were no syntax errors.");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82F0B-408C-6C73-3829-FE63C43DD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EEB570-7D0A-0EF6-332D-4B7C28050B8F}"/>
              </a:ext>
            </a:extLst>
          </p:cNvPr>
          <p:cNvSpPr txBox="1"/>
          <p:nvPr/>
        </p:nvSpPr>
        <p:spPr>
          <a:xfrm>
            <a:off x="7580295" y="1248065"/>
            <a:ext cx="10150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Pcl6.java</a:t>
            </a:r>
          </a:p>
        </p:txBody>
      </p:sp>
    </p:spTree>
    <p:extLst>
      <p:ext uri="{BB962C8B-B14F-4D97-AF65-F5344CB8AC3E}">
        <p14:creationId xmlns:p14="http://schemas.microsoft.com/office/powerpoint/2010/main" val="861026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DA403-ED63-ECC3-CB3C-31969B6E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Pcl6 Main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46C64-0839-3421-679B-82EFA325A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9202F6-F119-4A9F-B1AA-DFB3F4730CE3}"/>
              </a:ext>
            </a:extLst>
          </p:cNvPr>
          <p:cNvSpPr txBox="1"/>
          <p:nvPr/>
        </p:nvSpPr>
        <p:spPr>
          <a:xfrm>
            <a:off x="613224" y="1551563"/>
            <a:ext cx="7917552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b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Pass 2: Semantic operations.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("\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nPASS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2 Semantics:\n");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Semantics pass2 = new Semantics(mode);</a:t>
            </a: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pass2.visit(tree);</a:t>
            </a:r>
          </a:p>
          <a:p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pass2.getErrorCount();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("\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nThere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were %d semantic errors.\n",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errorCount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("Object file not created or modified.");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FA655A-B47A-8C27-FE28-54AEA6295706}"/>
              </a:ext>
            </a:extLst>
          </p:cNvPr>
          <p:cNvSpPr txBox="1"/>
          <p:nvPr/>
        </p:nvSpPr>
        <p:spPr>
          <a:xfrm>
            <a:off x="7315170" y="1353105"/>
            <a:ext cx="10150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Pcl6.java</a:t>
            </a:r>
          </a:p>
        </p:txBody>
      </p:sp>
    </p:spTree>
    <p:extLst>
      <p:ext uri="{BB962C8B-B14F-4D97-AF65-F5344CB8AC3E}">
        <p14:creationId xmlns:p14="http://schemas.microsoft.com/office/powerpoint/2010/main" val="2184195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856F-2E97-968B-2963-34F868632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Pcl6 Main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778E5-03B9-A2B8-17B2-903E3B377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88367A-9C35-534B-C3D2-E09168B773D1}"/>
              </a:ext>
            </a:extLst>
          </p:cNvPr>
          <p:cNvSpPr txBox="1"/>
          <p:nvPr/>
        </p:nvSpPr>
        <p:spPr>
          <a:xfrm>
            <a:off x="3244553" y="1406183"/>
            <a:ext cx="2654894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b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Pass 3: Translation.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switch (mode)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case CONVERTER: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break;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case EXECUTOR: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break;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case COMPILER: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break;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4247B-71F8-087B-6B04-A188C4647E74}"/>
              </a:ext>
            </a:extLst>
          </p:cNvPr>
          <p:cNvSpPr txBox="1"/>
          <p:nvPr/>
        </p:nvSpPr>
        <p:spPr>
          <a:xfrm>
            <a:off x="5394951" y="3520439"/>
            <a:ext cx="174727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To be completed!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0D686-7560-F71D-EE86-A12A84650017}"/>
              </a:ext>
            </a:extLst>
          </p:cNvPr>
          <p:cNvSpPr txBox="1"/>
          <p:nvPr/>
        </p:nvSpPr>
        <p:spPr>
          <a:xfrm>
            <a:off x="4745686" y="1234464"/>
            <a:ext cx="10150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Pcl6.java</a:t>
            </a:r>
          </a:p>
        </p:txBody>
      </p:sp>
    </p:spTree>
    <p:extLst>
      <p:ext uri="{BB962C8B-B14F-4D97-AF65-F5344CB8AC3E}">
        <p14:creationId xmlns:p14="http://schemas.microsoft.com/office/powerpoint/2010/main" val="2668882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E642-7C05-554C-AA15-0C279F8DE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CC1A5-0CCF-D243-9482-987F1C89B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the Pass 2 visit of the parse tree with the </a:t>
            </a:r>
            <a:r>
              <a:rPr lang="en-US" u="sng" dirty="0"/>
              <a:t>first set of visit methods</a:t>
            </a:r>
            <a:r>
              <a:rPr lang="en-US" dirty="0"/>
              <a:t> to leave useful information in the tree nodes for use by Pass 3 when the latter pass </a:t>
            </a:r>
            <a:r>
              <a:rPr lang="en-US" u="sng" dirty="0"/>
              <a:t>revisits</a:t>
            </a:r>
            <a:r>
              <a:rPr lang="en-US" dirty="0"/>
              <a:t> the parse tree with a </a:t>
            </a:r>
            <a:r>
              <a:rPr lang="en-US" u="sng" dirty="0"/>
              <a:t>second set of visit methods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Nodes for identifiers: Add an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entry</a:t>
            </a:r>
            <a:r>
              <a:rPr lang="en-US" dirty="0"/>
              <a:t> field </a:t>
            </a:r>
            <a:br>
              <a:rPr lang="en-US" dirty="0"/>
            </a:br>
            <a:r>
              <a:rPr lang="en-US" dirty="0"/>
              <a:t>to point to the symbol table entry of the identifier.</a:t>
            </a:r>
          </a:p>
          <a:p>
            <a:pPr lvl="1"/>
            <a:r>
              <a:rPr lang="en-US" dirty="0"/>
              <a:t>Nodes where datatype matters: Add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/>
              <a:t> field </a:t>
            </a:r>
            <a:br>
              <a:rPr lang="en-US" dirty="0"/>
            </a:br>
            <a:r>
              <a:rPr lang="en-US" dirty="0"/>
              <a:t>to point to a type specification structure.</a:t>
            </a:r>
          </a:p>
          <a:p>
            <a:pPr lvl="1"/>
            <a:r>
              <a:rPr lang="en-US" dirty="0"/>
              <a:t>Nodes for constants: Add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 field to hold the constant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D84E-CA2B-4B44-8D76-51343AF4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66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E0FDB-E571-2C4D-8335-E4CC1EFB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7E532-441D-9B42-BA0B-C3FB204F2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Add a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</a:t>
            </a:r>
            <a:r>
              <a:rPr lang="en-US" dirty="0"/>
              <a:t> specification to a grammar rule to tell ANTLR to add </a:t>
            </a:r>
            <a:r>
              <a:rPr lang="en-US" u="sng" dirty="0"/>
              <a:t>our new fields</a:t>
            </a:r>
            <a:r>
              <a:rPr lang="en-US" dirty="0"/>
              <a:t> to the corresponding context (node) object.</a:t>
            </a:r>
          </a:p>
          <a:p>
            <a:pPr lvl="4"/>
            <a:endParaRPr lang="en-US" dirty="0"/>
          </a:p>
          <a:p>
            <a:r>
              <a:rPr lang="en-US" dirty="0"/>
              <a:t>Then in our visit methods, we can access those fields.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72E82-0B67-DE4D-9988-E9ACF0E6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75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E57F3-FE82-80BE-CE02-91294EC56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DF87C0-4138-0D10-7F7B-53D46C73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CFBE7B-E175-31E1-89A2-8D828BD0A6D7}"/>
              </a:ext>
            </a:extLst>
          </p:cNvPr>
          <p:cNvSpPr txBox="1"/>
          <p:nvPr/>
        </p:nvSpPr>
        <p:spPr>
          <a:xfrm>
            <a:off x="291020" y="1466764"/>
            <a:ext cx="8561959" cy="43396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constantIdentifier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typeIdentifier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variableIdentifier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expression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simpleExpression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relOp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simpleExpression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)? 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simpleExpression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sign? term 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addOp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term)* 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term  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factor 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mulOp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factor)*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125EA3-2EF1-02DE-3EEB-B62633034B36}"/>
              </a:ext>
            </a:extLst>
          </p:cNvPr>
          <p:cNvSpPr txBox="1"/>
          <p:nvPr/>
        </p:nvSpPr>
        <p:spPr>
          <a:xfrm>
            <a:off x="7819255" y="1297487"/>
            <a:ext cx="86754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Pcl6.g4</a:t>
            </a:r>
          </a:p>
        </p:txBody>
      </p:sp>
    </p:spTree>
    <p:extLst>
      <p:ext uri="{BB962C8B-B14F-4D97-AF65-F5344CB8AC3E}">
        <p14:creationId xmlns:p14="http://schemas.microsoft.com/office/powerpoint/2010/main" val="320077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D7FC9-FF22-E948-9816-0A698BEAE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B3A6A-66A9-F14C-8FE4-136D0CB21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idea is for Pass 2 to put what it discovers during its semantic operations into the parse tree in order to </a:t>
            </a:r>
            <a:r>
              <a:rPr lang="en-US" u="sng" dirty="0"/>
              <a:t>make Pass 3 easier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When Pass 2 looks up a variable in the symbol table, it can put a reference to the symbol table entry in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VariableContext</a:t>
            </a:r>
            <a:r>
              <a:rPr lang="en-US" dirty="0"/>
              <a:t> tree node.</a:t>
            </a:r>
          </a:p>
          <a:p>
            <a:pPr lvl="1"/>
            <a:r>
              <a:rPr lang="en-US" dirty="0"/>
              <a:t>As part of its type checking, Pass 2 can add datatype information to the tree nodes.</a:t>
            </a:r>
          </a:p>
          <a:p>
            <a:pPr lvl="4"/>
            <a:endParaRPr lang="en-US" dirty="0"/>
          </a:p>
          <a:p>
            <a:r>
              <a:rPr lang="en-US" dirty="0"/>
              <a:t>Pass 3 will </a:t>
            </a:r>
            <a:r>
              <a:rPr lang="en-US" u="sng" dirty="0"/>
              <a:t>not</a:t>
            </a:r>
            <a:r>
              <a:rPr lang="en-US" dirty="0"/>
              <a:t> have to do symbol table lookups or deal with type compatibility.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711AD-285A-474C-9CDD-9160E755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32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B32B-F19B-4B47-AA1D-1BA737686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502CB-2FFC-7C43-9160-417CCA3F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ACA341-0227-0749-AA8F-3AED039D37FB}"/>
              </a:ext>
            </a:extLst>
          </p:cNvPr>
          <p:cNvSpPr txBox="1"/>
          <p:nvPr/>
        </p:nvSpPr>
        <p:spPr>
          <a:xfrm>
            <a:off x="666924" y="1325903"/>
            <a:ext cx="7810151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visitConstant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(Pcl6Parser.ConstantContext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!= null)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toLowerCase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symtabStack.lookup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null)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Kind kind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constantEntry.getKind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((kind != CONSTANT) &amp;&amp; (kind != ENUMERATION_CONSTANT))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error.flag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(INVALID_CONSTANT,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ctx.type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constantEntry.getType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ctx.value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constantEntry.getValue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constantId.appendLineNumber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ctx.getStart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DB4C7F-45B0-EA47-8BA6-24E1F4C71E6C}"/>
              </a:ext>
            </a:extLst>
          </p:cNvPr>
          <p:cNvSpPr/>
          <p:nvPr/>
        </p:nvSpPr>
        <p:spPr>
          <a:xfrm>
            <a:off x="6675097" y="5988718"/>
            <a:ext cx="1574470" cy="338554"/>
          </a:xfrm>
          <a:prstGeom prst="rect">
            <a:avLst/>
          </a:prstGeom>
          <a:solidFill>
            <a:srgbClr val="0033CC"/>
          </a:solidFill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Semantics.java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9C6143-947E-2825-D79F-A716E8F68750}"/>
              </a:ext>
            </a:extLst>
          </p:cNvPr>
          <p:cNvSpPr txBox="1"/>
          <p:nvPr/>
        </p:nvSpPr>
        <p:spPr>
          <a:xfrm>
            <a:off x="6155338" y="4343390"/>
            <a:ext cx="253146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During the pass 2 visit of this node</a:t>
            </a:r>
          </a:p>
          <a:p>
            <a:r>
              <a:rPr lang="en-US" sz="1200" dirty="0">
                <a:solidFill>
                  <a:srgbClr val="0033CC"/>
                </a:solidFill>
              </a:rPr>
              <a:t>for a constant identifier, copy the </a:t>
            </a:r>
          </a:p>
          <a:p>
            <a:r>
              <a:rPr lang="en-US" sz="1200" u="sng" dirty="0">
                <a:solidFill>
                  <a:srgbClr val="0033CC"/>
                </a:solidFill>
              </a:rPr>
              <a:t>datatype</a:t>
            </a:r>
            <a:r>
              <a:rPr lang="en-US" sz="1200" dirty="0">
                <a:solidFill>
                  <a:srgbClr val="0033CC"/>
                </a:solidFill>
              </a:rPr>
              <a:t> and </a:t>
            </a:r>
            <a:r>
              <a:rPr lang="en-US" sz="1200" u="sng" dirty="0">
                <a:solidFill>
                  <a:srgbClr val="0033CC"/>
                </a:solidFill>
              </a:rPr>
              <a:t>value</a:t>
            </a:r>
            <a:r>
              <a:rPr lang="en-US" sz="1200" dirty="0">
                <a:solidFill>
                  <a:srgbClr val="0033CC"/>
                </a:solidFill>
              </a:rPr>
              <a:t> from the </a:t>
            </a:r>
          </a:p>
          <a:p>
            <a:r>
              <a:rPr lang="en-US" sz="1200" dirty="0">
                <a:solidFill>
                  <a:srgbClr val="0033CC"/>
                </a:solidFill>
              </a:rPr>
              <a:t>symbol table entry to the node.</a:t>
            </a:r>
          </a:p>
        </p:txBody>
      </p:sp>
    </p:spTree>
    <p:extLst>
      <p:ext uri="{BB962C8B-B14F-4D97-AF65-F5344CB8AC3E}">
        <p14:creationId xmlns:p14="http://schemas.microsoft.com/office/powerpoint/2010/main" val="1603345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A6698-E133-0EAF-45A8-CA0AC8922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Fields for Parse Tree Nodes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3E89F-92E0-7F20-CB0A-06B002574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C66DC5-16E5-915A-07C7-D63C38B4CC52}"/>
              </a:ext>
            </a:extLst>
          </p:cNvPr>
          <p:cNvSpPr txBox="1"/>
          <p:nvPr/>
        </p:nvSpPr>
        <p:spPr>
          <a:xfrm>
            <a:off x="1076437" y="1457825"/>
            <a:ext cx="7064755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visitVariableIdentifier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Pcl6Parser.VariableIdentifierContext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ctx.IDENTIFIER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getText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toLowerCase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symtabStack.lookup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!= null)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int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lineNumber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ctx.getStart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ctx.type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variableEntry.getType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ctx.entry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variableEntry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variableEntry.appendLineNumber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lineNumber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...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error.flag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(UNDECLARED_IDENTIFIER,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ctx.type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Predefined.integerType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0BFBB5-2746-6B5E-00D4-26E299E2159E}"/>
              </a:ext>
            </a:extLst>
          </p:cNvPr>
          <p:cNvSpPr txBox="1"/>
          <p:nvPr/>
        </p:nvSpPr>
        <p:spPr>
          <a:xfrm>
            <a:off x="5852146" y="2850513"/>
            <a:ext cx="2938625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During the pass 2 visit of this node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for a variable identifier, copy the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reference to the </a:t>
            </a:r>
            <a:r>
              <a:rPr lang="en-US" sz="1400" u="sng" dirty="0">
                <a:solidFill>
                  <a:srgbClr val="0033CC"/>
                </a:solidFill>
              </a:rPr>
              <a:t>symbol table entry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and the </a:t>
            </a:r>
            <a:r>
              <a:rPr lang="en-US" sz="1400" u="sng" dirty="0">
                <a:solidFill>
                  <a:srgbClr val="0033CC"/>
                </a:solidFill>
              </a:rPr>
              <a:t>datatype</a:t>
            </a:r>
            <a:r>
              <a:rPr lang="en-US" sz="1400" dirty="0">
                <a:solidFill>
                  <a:srgbClr val="0033CC"/>
                </a:solidFill>
              </a:rPr>
              <a:t> to the node.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BF4793-133F-750B-9589-A28C2F844C94}"/>
              </a:ext>
            </a:extLst>
          </p:cNvPr>
          <p:cNvSpPr/>
          <p:nvPr/>
        </p:nvSpPr>
        <p:spPr>
          <a:xfrm>
            <a:off x="6415601" y="1288548"/>
            <a:ext cx="1574470" cy="338554"/>
          </a:xfrm>
          <a:prstGeom prst="rect">
            <a:avLst/>
          </a:prstGeom>
          <a:solidFill>
            <a:srgbClr val="0033CC"/>
          </a:solidFill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Semantics.java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149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83E-DE42-B14D-9F12-E8C5DF5BFDE8}" type="slidenum">
              <a:rPr lang="en-US"/>
              <a:pPr/>
              <a:t>19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</a:t>
            </a:r>
            <a:r>
              <a:rPr lang="en-US" b="1">
                <a:latin typeface="Courier New" charset="0"/>
              </a:rPr>
              <a:t>TypeChecker</a:t>
            </a:r>
            <a:r>
              <a:rPr lang="en-US"/>
              <a:t> 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Static </a:t>
            </a:r>
            <a:r>
              <a:rPr lang="en-US" dirty="0" err="1"/>
              <a:t>boolean</a:t>
            </a:r>
            <a:r>
              <a:rPr lang="en-US" dirty="0"/>
              <a:t> methods for </a:t>
            </a:r>
            <a:r>
              <a:rPr lang="en-US" dirty="0">
                <a:solidFill>
                  <a:srgbClr val="B23C00"/>
                </a:solidFill>
              </a:rPr>
              <a:t>type checking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isInteger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areBothInteger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areBothString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isIntegerOrReal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isAtLeastOneReal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isBoolean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areBothBoolean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isChar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isString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areAssignmentCompatible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areComparisonCompatible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9E502B-EC5D-074B-9126-549E79EE745C}"/>
              </a:ext>
            </a:extLst>
          </p:cNvPr>
          <p:cNvSpPr txBox="1"/>
          <p:nvPr/>
        </p:nvSpPr>
        <p:spPr>
          <a:xfrm>
            <a:off x="4663439" y="3337561"/>
            <a:ext cx="306834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intermediate.type.TypeChecker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674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6CB60-AAB8-FF5C-26BE-B80861637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Multiple Passes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1F5F0-304C-5B8B-77D8-2F8B9E046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Pass 1</a:t>
            </a:r>
            <a:r>
              <a:rPr lang="en-US" dirty="0"/>
              <a:t> (frontend syntax)</a:t>
            </a:r>
          </a:p>
          <a:p>
            <a:pPr lvl="1"/>
            <a:r>
              <a:rPr lang="en-US" dirty="0"/>
              <a:t>Read the original source program text.</a:t>
            </a:r>
          </a:p>
          <a:p>
            <a:pPr lvl="1"/>
            <a:r>
              <a:rPr lang="en-US" dirty="0"/>
              <a:t>Verify that the source program is </a:t>
            </a:r>
            <a:br>
              <a:rPr lang="en-US" dirty="0"/>
            </a:br>
            <a:r>
              <a:rPr lang="en-US" dirty="0"/>
              <a:t>syntactically correct.</a:t>
            </a:r>
          </a:p>
          <a:p>
            <a:pPr lvl="1"/>
            <a:r>
              <a:rPr lang="en-US" dirty="0"/>
              <a:t>Build the parse tree.</a:t>
            </a:r>
          </a:p>
          <a:p>
            <a:r>
              <a:rPr lang="en-US" b="1" dirty="0"/>
              <a:t>Pass 2</a:t>
            </a:r>
            <a:r>
              <a:rPr lang="en-US" dirty="0"/>
              <a:t> (frontend semantics)</a:t>
            </a:r>
          </a:p>
          <a:p>
            <a:pPr lvl="1"/>
            <a:r>
              <a:rPr lang="en-US" dirty="0"/>
              <a:t>Visit the parse tree with </a:t>
            </a:r>
            <a:r>
              <a:rPr lang="en-US" u="sng" dirty="0"/>
              <a:t>the first set of visit methods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Enter identifier and type information </a:t>
            </a:r>
            <a:br>
              <a:rPr lang="en-US" dirty="0"/>
            </a:br>
            <a:r>
              <a:rPr lang="en-US" dirty="0"/>
              <a:t>into the </a:t>
            </a:r>
            <a:r>
              <a:rPr lang="en-US" u="sng" dirty="0"/>
              <a:t>symbol table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Perform </a:t>
            </a:r>
            <a:r>
              <a:rPr lang="en-US" u="sng" dirty="0"/>
              <a:t>type checking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Add </a:t>
            </a:r>
            <a:r>
              <a:rPr lang="en-US" u="sng" dirty="0"/>
              <a:t>additional information</a:t>
            </a:r>
            <a:r>
              <a:rPr lang="en-US" dirty="0"/>
              <a:t> to the parse tree nodes.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762FD-B03E-97E1-0A73-2F74AC4AC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43EFDC-6B75-CD03-C7D4-A2CE922F4E78}"/>
              </a:ext>
            </a:extLst>
          </p:cNvPr>
          <p:cNvSpPr txBox="1"/>
          <p:nvPr/>
        </p:nvSpPr>
        <p:spPr>
          <a:xfrm>
            <a:off x="5114591" y="1417342"/>
            <a:ext cx="321581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Done by ANTLR-generated code.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205BCC-F648-30FF-BFB1-5D76468A44A7}"/>
              </a:ext>
            </a:extLst>
          </p:cNvPr>
          <p:cNvSpPr txBox="1"/>
          <p:nvPr/>
        </p:nvSpPr>
        <p:spPr>
          <a:xfrm>
            <a:off x="5577829" y="3604856"/>
            <a:ext cx="301753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Visit methods that we override.</a:t>
            </a:r>
          </a:p>
        </p:txBody>
      </p:sp>
    </p:spTree>
    <p:extLst>
      <p:ext uri="{BB962C8B-B14F-4D97-AF65-F5344CB8AC3E}">
        <p14:creationId xmlns:p14="http://schemas.microsoft.com/office/powerpoint/2010/main" val="19234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69EFB-BCA1-464C-B7B8-03FF34345E9F}" type="slidenum">
              <a:rPr lang="en-US"/>
              <a:pPr/>
              <a:t>20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Checking Expressions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Pass 2 must perform type checking of </a:t>
            </a:r>
            <a:br>
              <a:rPr lang="en-US" dirty="0"/>
            </a:br>
            <a:r>
              <a:rPr lang="en-US" dirty="0"/>
              <a:t>every expression as part of its semantic actions.</a:t>
            </a:r>
          </a:p>
          <a:p>
            <a:pPr lvl="3"/>
            <a:endParaRPr lang="en-US" dirty="0"/>
          </a:p>
          <a:p>
            <a:r>
              <a:rPr lang="en-US" dirty="0"/>
              <a:t>It must also type-check the expressions in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 statements to make sure the expressions are Boolean.</a:t>
            </a:r>
          </a:p>
          <a:p>
            <a:pPr lvl="4"/>
            <a:endParaRPr lang="en-US" sz="1050" dirty="0"/>
          </a:p>
          <a:p>
            <a:r>
              <a:rPr lang="en-US" dirty="0"/>
              <a:t>Add type checking to the appropriate </a:t>
            </a:r>
            <a:br>
              <a:rPr lang="en-US" dirty="0"/>
            </a:br>
            <a:r>
              <a:rPr lang="en-US" dirty="0"/>
              <a:t>Pass 2 visit methods.</a:t>
            </a:r>
          </a:p>
          <a:p>
            <a:pPr lvl="5"/>
            <a:endParaRPr lang="en-US" dirty="0"/>
          </a:p>
          <a:p>
            <a:r>
              <a:rPr lang="en-US" dirty="0"/>
              <a:t>Flag type errors similarly to syntax errors.</a:t>
            </a:r>
          </a:p>
        </p:txBody>
      </p:sp>
    </p:spTree>
    <p:extLst>
      <p:ext uri="{BB962C8B-B14F-4D97-AF65-F5344CB8AC3E}">
        <p14:creationId xmlns:p14="http://schemas.microsoft.com/office/powerpoint/2010/main" val="775233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DAA87-026A-624E-B49A-4878CCC0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2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624BAA-ED53-1443-9B77-8D1CECF81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12789-620D-1A49-8007-C752BDAB4EF1}"/>
              </a:ext>
            </a:extLst>
          </p:cNvPr>
          <p:cNvSpPr txBox="1"/>
          <p:nvPr/>
        </p:nvSpPr>
        <p:spPr>
          <a:xfrm>
            <a:off x="457200" y="1470340"/>
            <a:ext cx="8239756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visitAssignmentStatement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Pcl6Parser.AssignmentStatementContext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Pcl6Parser.LhsContext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lhsCtx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ctx.lhs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Pcl6Parser.RhsContext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ctx.rhs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visitChildren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lhsType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lhsCtx.type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rhsCtx.expression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().type;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(!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TypeChecker.areAssignmentCompatible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lhsType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rhsType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error.flag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(INCOMPATIBLE_ASSIGNMENT,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rhsCtx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14DD25-39CE-764C-BEBA-38A12F567DEF}"/>
              </a:ext>
            </a:extLst>
          </p:cNvPr>
          <p:cNvSpPr txBox="1"/>
          <p:nvPr/>
        </p:nvSpPr>
        <p:spPr>
          <a:xfrm>
            <a:off x="6949414" y="1301063"/>
            <a:ext cx="1574470" cy="338554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Semantics.java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584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B585F-4EE9-CC40-AA4B-D5AF37724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2 Type Checking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90ED6-883C-6149-861A-230A56A81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527703-9B1B-4440-9DBF-5925B5DBE99A}"/>
              </a:ext>
            </a:extLst>
          </p:cNvPr>
          <p:cNvSpPr txBox="1"/>
          <p:nvPr/>
        </p:nvSpPr>
        <p:spPr>
          <a:xfrm>
            <a:off x="771392" y="1402198"/>
            <a:ext cx="7595349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visitIfStatement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(Pcl6Parser.IfStatementContext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Pcl6Parser.ExpressionContext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ctx.expression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Pcl6Parser.TrueStatementContext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ctx.trueStatement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Pcl6Parser.FalseStatementContext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ctx.falseStatement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exprCtx.type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(!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TypeChecker.isBoolean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exprType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error.flag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(TYPE_MUST_BE_BOOLEAN,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076CFF-972C-D844-8CC6-AC0A43489181}"/>
              </a:ext>
            </a:extLst>
          </p:cNvPr>
          <p:cNvSpPr txBox="1"/>
          <p:nvPr/>
        </p:nvSpPr>
        <p:spPr>
          <a:xfrm>
            <a:off x="6675097" y="1234464"/>
            <a:ext cx="1574470" cy="338554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Semantics.java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76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D6C5B-6BEF-444C-BDC7-BB7E42562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2 Type Checking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70DE1-F899-EC47-B9D3-E5F9C5B8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C57C4D-87A1-A34C-9CD7-126185374691}"/>
              </a:ext>
            </a:extLst>
          </p:cNvPr>
          <p:cNvSpPr txBox="1"/>
          <p:nvPr/>
        </p:nvSpPr>
        <p:spPr>
          <a:xfrm>
            <a:off x="621239" y="1234464"/>
            <a:ext cx="7901522" cy="4893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visitSimpleExpression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(Pcl6Parser.SimpleExpressionContext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else if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op.equals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("+"))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Both operands integer ==&gt; integer result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TypeChecker.areBothInteger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(termType1, termType2)) 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termType2 =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Predefined.integerType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Both real operands ==&gt; real result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One real and one integer operand ==&gt; real result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 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TypeChecker.isAtLeastOneReal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(termType1, termType2)) 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termType2 =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Predefined.realType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Both operands string ==&gt; string result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 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TypeChecker.areBothString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(termType1, termType2))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if (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hasSign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error.flag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(INVALID_SIGN,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signCtx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                   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termType2 =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Predefined.stringType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DF9BDD-1A07-F943-9E8A-43C571FF1174}"/>
              </a:ext>
            </a:extLst>
          </p:cNvPr>
          <p:cNvSpPr txBox="1"/>
          <p:nvPr/>
        </p:nvSpPr>
        <p:spPr>
          <a:xfrm>
            <a:off x="6756424" y="5929427"/>
            <a:ext cx="1574470" cy="338554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Semantics.java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691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A7A50-52C6-9943-936D-4C295762A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Pascal.g4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B7F1E-B806-BF43-A352-DEAB6C281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New additions to our grammar:</a:t>
            </a:r>
          </a:p>
          <a:p>
            <a:pPr lvl="1"/>
            <a:r>
              <a:rPr lang="en-US" dirty="0"/>
              <a:t>Variables with </a:t>
            </a:r>
            <a:r>
              <a:rPr lang="en-US" u="sng" dirty="0"/>
              <a:t>array subscripts</a:t>
            </a:r>
            <a:r>
              <a:rPr lang="en-US" dirty="0"/>
              <a:t> and </a:t>
            </a:r>
            <a:r>
              <a:rPr lang="en-US" u="sng" dirty="0"/>
              <a:t>record fields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Definitions of </a:t>
            </a:r>
            <a:r>
              <a:rPr lang="en-US" u="sng" dirty="0"/>
              <a:t>procedures and functions</a:t>
            </a:r>
            <a:r>
              <a:rPr lang="en-US" dirty="0"/>
              <a:t>.</a:t>
            </a:r>
          </a:p>
          <a:p>
            <a:pPr lvl="1"/>
            <a:r>
              <a:rPr lang="en-US" u="sng" dirty="0"/>
              <a:t>Calls</a:t>
            </a:r>
            <a:r>
              <a:rPr lang="en-US" dirty="0"/>
              <a:t> to procedures and functions.</a:t>
            </a:r>
          </a:p>
          <a:p>
            <a:pPr lvl="4"/>
            <a:endParaRPr lang="en-US" dirty="0"/>
          </a:p>
          <a:p>
            <a:r>
              <a:rPr lang="en-US" dirty="0"/>
              <a:t>New semantic checks:</a:t>
            </a:r>
          </a:p>
          <a:p>
            <a:pPr lvl="1"/>
            <a:r>
              <a:rPr lang="en-US" dirty="0"/>
              <a:t>Subscripts and fields match the corresponding </a:t>
            </a:r>
            <a:br>
              <a:rPr lang="en-US" dirty="0"/>
            </a:br>
            <a:r>
              <a:rPr lang="en-US" dirty="0"/>
              <a:t>array and record type definitions.</a:t>
            </a:r>
          </a:p>
          <a:p>
            <a:pPr lvl="1"/>
            <a:r>
              <a:rPr lang="en-US" dirty="0"/>
              <a:t>Call arguments and procedure and function parameters match in number and datatype.</a:t>
            </a:r>
          </a:p>
          <a:p>
            <a:pPr lvl="1"/>
            <a:r>
              <a:rPr lang="en-US" dirty="0"/>
              <a:t>An argument to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(reference) parameter </a:t>
            </a:r>
            <a:br>
              <a:rPr lang="en-US" dirty="0"/>
            </a:br>
            <a:r>
              <a:rPr lang="en-US" dirty="0"/>
              <a:t>can only be a variable.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CB58D-D56E-AA44-A461-A6AA22CEC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530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830B2-8433-5A45-9C19-4D06DDDB8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3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555FC-8F43-7A45-BBB0-1E3C542E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 3 of our multipass compiler consists of</a:t>
            </a:r>
            <a:br>
              <a:rPr lang="en-US" dirty="0"/>
            </a:br>
            <a:r>
              <a:rPr lang="en-US" dirty="0"/>
              <a:t>semantic actions:</a:t>
            </a:r>
          </a:p>
          <a:p>
            <a:pPr lvl="4"/>
            <a:endParaRPr lang="en-US" dirty="0"/>
          </a:p>
          <a:p>
            <a:pPr lvl="1"/>
            <a:r>
              <a:rPr lang="en-US" u="sng" dirty="0"/>
              <a:t>interpreter</a:t>
            </a:r>
            <a:r>
              <a:rPr lang="en-US" dirty="0"/>
              <a:t>: Execute the source program.</a:t>
            </a:r>
          </a:p>
          <a:p>
            <a:pPr lvl="4"/>
            <a:endParaRPr lang="en-US" dirty="0"/>
          </a:p>
          <a:p>
            <a:pPr lvl="1"/>
            <a:r>
              <a:rPr lang="en-US" u="sng" dirty="0"/>
              <a:t>converter</a:t>
            </a:r>
            <a:r>
              <a:rPr lang="en-US" dirty="0"/>
              <a:t>: Convert the source program from one high-level programming language to another.</a:t>
            </a:r>
          </a:p>
          <a:p>
            <a:pPr lvl="2"/>
            <a:r>
              <a:rPr lang="en-US" dirty="0"/>
              <a:t>Example: Pascal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dirty="0"/>
              <a:t>Java or C++</a:t>
            </a:r>
          </a:p>
          <a:p>
            <a:pPr lvl="4"/>
            <a:endParaRPr lang="en-US" dirty="0"/>
          </a:p>
          <a:p>
            <a:pPr lvl="1"/>
            <a:r>
              <a:rPr lang="en-US" u="sng" dirty="0"/>
              <a:t>compiler</a:t>
            </a:r>
            <a:r>
              <a:rPr lang="en-US" dirty="0"/>
              <a:t>: Generate low-level object code.</a:t>
            </a:r>
          </a:p>
          <a:p>
            <a:pPr lvl="2"/>
            <a:r>
              <a:rPr lang="en-US" dirty="0"/>
              <a:t>assembly language or machine code</a:t>
            </a:r>
          </a:p>
          <a:p>
            <a:pPr lvl="4"/>
            <a:endParaRPr lang="en-US" dirty="0"/>
          </a:p>
          <a:p>
            <a:r>
              <a:rPr lang="en-US" dirty="0"/>
              <a:t>Each requires a </a:t>
            </a:r>
            <a:r>
              <a:rPr lang="en-US" u="sng" dirty="0"/>
              <a:t>different set</a:t>
            </a:r>
            <a:r>
              <a:rPr lang="en-US" dirty="0"/>
              <a:t> of visit methods!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9B455-F8BF-524E-9286-0FB4F9AC1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85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BCA08-A3BB-6DE4-0F1A-61B40406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8A853-2F0D-F9E2-1473-BC5EDF159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CB3849-1625-C84F-9ACC-6EF07C1E2662}"/>
              </a:ext>
            </a:extLst>
          </p:cNvPr>
          <p:cNvSpPr txBox="1"/>
          <p:nvPr/>
        </p:nvSpPr>
        <p:spPr>
          <a:xfrm>
            <a:off x="1097318" y="1442621"/>
            <a:ext cx="5391219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Pass 3: Translation.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switch (mode)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case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Pass 3: Execute the Pascal program.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("\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nPASS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3 Execution:\n\n");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programId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pass2.getProgramId();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Executor pass3 = new Executor(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programId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pass3.visit(tree);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break;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case CONVERTER: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Pass 3: Convert from Pascal to Java.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break;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case COMPILER: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// Pass 3: Compile the Pascal program to Jasmin.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break;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8064C9-CEA4-F2CD-FC38-8E7A5231F389}"/>
              </a:ext>
            </a:extLst>
          </p:cNvPr>
          <p:cNvSpPr txBox="1"/>
          <p:nvPr/>
        </p:nvSpPr>
        <p:spPr>
          <a:xfrm>
            <a:off x="4803597" y="1273344"/>
            <a:ext cx="123142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Pascal.java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50F2B2-0CE4-28B9-C2A9-BF86B474976F}"/>
              </a:ext>
            </a:extLst>
          </p:cNvPr>
          <p:cNvSpPr txBox="1"/>
          <p:nvPr/>
        </p:nvSpPr>
        <p:spPr>
          <a:xfrm>
            <a:off x="3108976" y="5257780"/>
            <a:ext cx="71045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Later!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E01CB6-3FAF-4BE9-FD80-BA521B9316AE}"/>
              </a:ext>
            </a:extLst>
          </p:cNvPr>
          <p:cNvSpPr txBox="1"/>
          <p:nvPr/>
        </p:nvSpPr>
        <p:spPr>
          <a:xfrm>
            <a:off x="3108976" y="4157114"/>
            <a:ext cx="71045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Later!</a:t>
            </a:r>
          </a:p>
        </p:txBody>
      </p:sp>
    </p:spTree>
    <p:extLst>
      <p:ext uri="{BB962C8B-B14F-4D97-AF65-F5344CB8AC3E}">
        <p14:creationId xmlns:p14="http://schemas.microsoft.com/office/powerpoint/2010/main" val="2685884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A2B1-C100-3E4D-959C-5C74A0AAFD3A}" type="slidenum">
              <a:rPr lang="en-US"/>
              <a:pPr/>
              <a:t>27</a:t>
            </a:fld>
            <a:endParaRPr lang="en-US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Runtime Memory Management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interpreter must </a:t>
            </a:r>
            <a:r>
              <a:rPr lang="en-US" u="sng" dirty="0"/>
              <a:t>manage the memory </a:t>
            </a:r>
            <a:br>
              <a:rPr lang="en-US" dirty="0"/>
            </a:br>
            <a:r>
              <a:rPr lang="en-US" dirty="0"/>
              <a:t>that the source program uses during run time.</a:t>
            </a:r>
          </a:p>
          <a:p>
            <a:pPr lvl="3"/>
            <a:endParaRPr lang="en-US" dirty="0"/>
          </a:p>
          <a:p>
            <a:r>
              <a:rPr lang="en-US" dirty="0"/>
              <a:t>Up until now, we</a:t>
            </a:r>
            <a:r>
              <a:rPr lang="en-US" altLang="ja-JP" dirty="0">
                <a:latin typeface="Arial"/>
              </a:rPr>
              <a:t>’</a:t>
            </a:r>
            <a:r>
              <a:rPr lang="en-US" dirty="0"/>
              <a:t>ve used the hack of </a:t>
            </a:r>
            <a:br>
              <a:rPr lang="en-US" dirty="0"/>
            </a:br>
            <a:r>
              <a:rPr lang="en-US" dirty="0"/>
              <a:t>storing values computed during run time </a:t>
            </a:r>
            <a:br>
              <a:rPr lang="en-US" dirty="0"/>
            </a:br>
            <a:r>
              <a:rPr lang="en-US" dirty="0"/>
              <a:t>into the symbol table.</a:t>
            </a:r>
          </a:p>
          <a:p>
            <a:pPr lvl="5"/>
            <a:endParaRPr lang="en-US" dirty="0"/>
          </a:p>
          <a:p>
            <a:r>
              <a:rPr lang="en-US" dirty="0"/>
              <a:t>Why is this a bad idea?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This will fail miserably if the source program </a:t>
            </a:r>
            <a:br>
              <a:rPr lang="en-US" dirty="0"/>
            </a:br>
            <a:r>
              <a:rPr lang="en-US" dirty="0"/>
              <a:t>has recursive procedure and function calls.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8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E320-F258-5540-B6AF-CD9AFCE718BA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Table Stack vs. Runtime Stack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frontend parser</a:t>
            </a:r>
            <a:r>
              <a:rPr lang="en-US" dirty="0"/>
              <a:t> builds symbol tables and manages the </a:t>
            </a:r>
            <a:r>
              <a:rPr lang="en-US" dirty="0">
                <a:solidFill>
                  <a:srgbClr val="C00000"/>
                </a:solidFill>
              </a:rPr>
              <a:t>symbol table stack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as it parses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the source program.</a:t>
            </a:r>
          </a:p>
          <a:p>
            <a:pPr lvl="1"/>
            <a:r>
              <a:rPr lang="en-US" dirty="0"/>
              <a:t>The parser pushes and pops </a:t>
            </a:r>
            <a:r>
              <a:rPr lang="en-US" u="sng" dirty="0"/>
              <a:t>symbol tables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as it </a:t>
            </a:r>
            <a:r>
              <a:rPr lang="en-US" u="sng" dirty="0"/>
              <a:t>enters and exits</a:t>
            </a:r>
            <a:r>
              <a:rPr lang="en-US" dirty="0"/>
              <a:t> nested scopes.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u="sng" dirty="0"/>
              <a:t>backend executor</a:t>
            </a:r>
            <a:r>
              <a:rPr lang="en-US" dirty="0"/>
              <a:t> manages the </a:t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runtime stack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as it executes the source program.</a:t>
            </a:r>
          </a:p>
          <a:p>
            <a:pPr lvl="1"/>
            <a:r>
              <a:rPr lang="en-US" dirty="0"/>
              <a:t>The executor pushes and pops </a:t>
            </a:r>
            <a:r>
              <a:rPr lang="en-US" u="sng" dirty="0"/>
              <a:t>stack frames</a:t>
            </a:r>
            <a:r>
              <a:rPr lang="en-US" dirty="0"/>
              <a:t> as it </a:t>
            </a:r>
            <a:r>
              <a:rPr lang="en-US" u="sng" dirty="0"/>
              <a:t>calls and returns</a:t>
            </a:r>
            <a:r>
              <a:rPr lang="en-US" dirty="0"/>
              <a:t> from procedures and functions.</a:t>
            </a:r>
          </a:p>
        </p:txBody>
      </p:sp>
      <p:sp>
        <p:nvSpPr>
          <p:cNvPr id="459780" name="Text Box 4"/>
          <p:cNvSpPr txBox="1">
            <a:spLocks noChangeArrowheads="1"/>
          </p:cNvSpPr>
          <p:nvPr/>
        </p:nvSpPr>
        <p:spPr bwMode="auto">
          <a:xfrm>
            <a:off x="3566171" y="5989292"/>
            <a:ext cx="2678113" cy="590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B23C00"/>
                </a:solidFill>
              </a:rPr>
              <a:t>These are similar concepts,</a:t>
            </a:r>
          </a:p>
          <a:p>
            <a:pPr algn="ctr"/>
            <a:r>
              <a:rPr lang="en-US" dirty="0">
                <a:solidFill>
                  <a:srgbClr val="B23C00"/>
                </a:solidFill>
              </a:rPr>
              <a:t>so don</a:t>
            </a:r>
            <a:r>
              <a:rPr lang="en-US" dirty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>
                <a:solidFill>
                  <a:srgbClr val="B23C00"/>
                </a:solidFill>
              </a:rPr>
              <a:t>t confuse them!</a:t>
            </a:r>
          </a:p>
        </p:txBody>
      </p:sp>
    </p:spTree>
    <p:extLst>
      <p:ext uri="{BB962C8B-B14F-4D97-AF65-F5344CB8AC3E}">
        <p14:creationId xmlns:p14="http://schemas.microsoft.com/office/powerpoint/2010/main" val="141522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8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2365-673F-DE49-B194-5681575FCCF4}" type="slidenum">
              <a:rPr lang="en-US"/>
              <a:pPr/>
              <a:t>29</a:t>
            </a:fld>
            <a:endParaRPr lang="en-US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Stack Frame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stack frame</a:t>
            </a:r>
            <a:r>
              <a:rPr lang="en-US" dirty="0"/>
              <a:t> maintains </a:t>
            </a:r>
            <a:r>
              <a:rPr lang="en-US" u="sng" dirty="0"/>
              <a:t>runtime information</a:t>
            </a:r>
            <a:r>
              <a:rPr lang="en-US" dirty="0"/>
              <a:t> about the </a:t>
            </a:r>
            <a:r>
              <a:rPr lang="en-US" u="sng" dirty="0"/>
              <a:t>currently executing routine</a:t>
            </a:r>
            <a:r>
              <a:rPr lang="en-US" dirty="0"/>
              <a:t>: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/>
          </a:p>
          <a:p>
            <a:pPr lvl="1"/>
            <a:r>
              <a:rPr lang="en-US" dirty="0"/>
              <a:t>a procedure</a:t>
            </a:r>
          </a:p>
          <a:p>
            <a:pPr lvl="1"/>
            <a:r>
              <a:rPr lang="en-US" dirty="0"/>
              <a:t>a function</a:t>
            </a:r>
          </a:p>
          <a:p>
            <a:pPr lvl="1"/>
            <a:r>
              <a:rPr lang="en-US" dirty="0"/>
              <a:t>the main program itself</a:t>
            </a:r>
          </a:p>
        </p:txBody>
      </p:sp>
    </p:spTree>
    <p:extLst>
      <p:ext uri="{BB962C8B-B14F-4D97-AF65-F5344CB8AC3E}">
        <p14:creationId xmlns:p14="http://schemas.microsoft.com/office/powerpoint/2010/main" val="106293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5658-708D-7810-0C9D-4478A3B2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Multiple Passes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0678B-C83F-3AE4-50EE-6D503D5C5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Pass 3</a:t>
            </a:r>
            <a:r>
              <a:rPr lang="en-US" dirty="0"/>
              <a:t> (backend semantics)</a:t>
            </a:r>
          </a:p>
          <a:p>
            <a:pPr lvl="1"/>
            <a:r>
              <a:rPr lang="en-US" dirty="0"/>
              <a:t>Revisit the parse tree </a:t>
            </a:r>
            <a:r>
              <a:rPr lang="en-US" u="sng" dirty="0"/>
              <a:t>with a second set of visit methods</a:t>
            </a:r>
            <a:r>
              <a:rPr lang="en-US" dirty="0"/>
              <a:t>, taking advantage of the additional information in the tree nodes.</a:t>
            </a:r>
          </a:p>
          <a:p>
            <a:pPr lvl="1"/>
            <a:r>
              <a:rPr lang="en-US" dirty="0"/>
              <a:t>Execute the source program or generate code.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26A0F-ED0A-9A3C-E670-15D4601B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B637D-6B91-BEF2-0E46-B745019D3701}"/>
              </a:ext>
            </a:extLst>
          </p:cNvPr>
          <p:cNvSpPr txBox="1"/>
          <p:nvPr/>
        </p:nvSpPr>
        <p:spPr>
          <a:xfrm>
            <a:off x="5760707" y="1234464"/>
            <a:ext cx="256029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Another set of visit methods that we override.</a:t>
            </a:r>
          </a:p>
        </p:txBody>
      </p:sp>
    </p:spTree>
    <p:extLst>
      <p:ext uri="{BB962C8B-B14F-4D97-AF65-F5344CB8AC3E}">
        <p14:creationId xmlns:p14="http://schemas.microsoft.com/office/powerpoint/2010/main" val="414926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2365-673F-DE49-B194-5681575FCCF4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Stack Frames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1" y="1295400"/>
            <a:ext cx="8229600" cy="4419575"/>
          </a:xfrm>
        </p:spPr>
        <p:txBody>
          <a:bodyPr/>
          <a:lstStyle/>
          <a:p>
            <a:r>
              <a:rPr lang="en-US" dirty="0"/>
              <a:t>A stack frame contains the routine’s</a:t>
            </a:r>
            <a:r>
              <a:rPr lang="en-US" u="sng" dirty="0"/>
              <a:t> </a:t>
            </a:r>
            <a:br>
              <a:rPr lang="en-US" u="sng" dirty="0"/>
            </a:br>
            <a:r>
              <a:rPr lang="en-US" u="sng" dirty="0"/>
              <a:t>local memory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current runtime values of local variables</a:t>
            </a:r>
          </a:p>
          <a:p>
            <a:pPr lvl="1"/>
            <a:r>
              <a:rPr lang="en-US" dirty="0"/>
              <a:t>current runtime values of formal parameters</a:t>
            </a:r>
          </a:p>
          <a:p>
            <a:pPr lvl="6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This local memory is a </a:t>
            </a:r>
            <a:r>
              <a:rPr lang="en-US" u="sng" dirty="0"/>
              <a:t>memory map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b="1" dirty="0"/>
              <a:t>Key</a:t>
            </a:r>
            <a:r>
              <a:rPr lang="en-US" dirty="0"/>
              <a:t>: The </a:t>
            </a:r>
            <a:r>
              <a:rPr lang="en-US" u="sng" dirty="0"/>
              <a:t>name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the local variable </a:t>
            </a:r>
            <a:br>
              <a:rPr lang="en-US" dirty="0"/>
            </a:br>
            <a:r>
              <a:rPr lang="en-US" dirty="0"/>
              <a:t>or formal parameter.</a:t>
            </a:r>
          </a:p>
          <a:p>
            <a:pPr lvl="1"/>
            <a:r>
              <a:rPr lang="en-US" b="1" dirty="0"/>
              <a:t>Value</a:t>
            </a:r>
            <a:r>
              <a:rPr lang="en-US" dirty="0"/>
              <a:t>: The </a:t>
            </a:r>
            <a:r>
              <a:rPr lang="en-US" u="sng" dirty="0"/>
              <a:t>current runtime value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of the variable or parameter.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76100" y="5806414"/>
            <a:ext cx="359179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dirty="0">
                <a:solidFill>
                  <a:srgbClr val="0033CC"/>
                </a:solidFill>
              </a:rPr>
              <a:t>Local memory is a hash table!</a:t>
            </a:r>
          </a:p>
        </p:txBody>
      </p:sp>
    </p:spTree>
    <p:extLst>
      <p:ext uri="{BB962C8B-B14F-4D97-AF65-F5344CB8AC3E}">
        <p14:creationId xmlns:p14="http://schemas.microsoft.com/office/powerpoint/2010/main" val="2538247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B76C-B5E1-DF4D-BFBD-4C6931A6CB86}" type="slidenum">
              <a:rPr lang="en-US"/>
              <a:pPr/>
              <a:t>31</a:t>
            </a:fld>
            <a:endParaRPr lang="en-US"/>
          </a:p>
        </p:txBody>
      </p:sp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Stack Frames, </a:t>
            </a:r>
            <a:r>
              <a:rPr lang="en-US" i="1" dirty="0" err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461827" name="Rectangle 3"/>
          <p:cNvSpPr>
            <a:spLocks noChangeArrowheads="1"/>
          </p:cNvSpPr>
          <p:nvPr/>
        </p:nvSpPr>
        <p:spPr bwMode="auto">
          <a:xfrm>
            <a:off x="1287463" y="1235075"/>
            <a:ext cx="2560637" cy="49371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28" name="Rectangle 4"/>
          <p:cNvSpPr>
            <a:spLocks noChangeArrowheads="1"/>
          </p:cNvSpPr>
          <p:nvPr/>
        </p:nvSpPr>
        <p:spPr bwMode="auto">
          <a:xfrm>
            <a:off x="1377950" y="4251325"/>
            <a:ext cx="2378075" cy="100647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29" name="Rectangle 5"/>
          <p:cNvSpPr>
            <a:spLocks noChangeArrowheads="1"/>
          </p:cNvSpPr>
          <p:nvPr/>
        </p:nvSpPr>
        <p:spPr bwMode="auto">
          <a:xfrm>
            <a:off x="1377950" y="1782763"/>
            <a:ext cx="2378075" cy="2286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0" name="Rectangle 6"/>
          <p:cNvSpPr>
            <a:spLocks noChangeArrowheads="1"/>
          </p:cNvSpPr>
          <p:nvPr/>
        </p:nvSpPr>
        <p:spPr bwMode="auto">
          <a:xfrm>
            <a:off x="1652588" y="2239963"/>
            <a:ext cx="2011362" cy="914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1" name="Text Box 7"/>
          <p:cNvSpPr txBox="1">
            <a:spLocks noChangeArrowheads="1"/>
          </p:cNvSpPr>
          <p:nvPr/>
        </p:nvSpPr>
        <p:spPr bwMode="auto">
          <a:xfrm>
            <a:off x="1470025" y="1279525"/>
            <a:ext cx="2241550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500" b="1">
                <a:latin typeface="Courier New" charset="0"/>
              </a:rPr>
              <a:t>PROGRAM main1;</a:t>
            </a:r>
          </a:p>
          <a:p>
            <a:endParaRPr lang="en-US" sz="1500" b="1">
              <a:latin typeface="Courier New" charset="0"/>
            </a:endParaRPr>
          </a:p>
          <a:p>
            <a:r>
              <a:rPr lang="en-US" sz="1500" b="1">
                <a:latin typeface="Courier New" charset="0"/>
              </a:rPr>
              <a:t>PROCEDURE proc2a;</a:t>
            </a:r>
          </a:p>
          <a:p>
            <a:r>
              <a:rPr lang="en-US" sz="1500" b="1">
                <a:latin typeface="Courier New" charset="0"/>
              </a:rPr>
              <a:t>    </a:t>
            </a:r>
          </a:p>
          <a:p>
            <a:r>
              <a:rPr lang="en-US" sz="1500" b="1">
                <a:latin typeface="Courier New" charset="0"/>
              </a:rPr>
              <a:t>  PROCEDURE proc3;</a:t>
            </a:r>
          </a:p>
          <a:p>
            <a:r>
              <a:rPr lang="en-US" sz="1500" b="1">
                <a:latin typeface="Courier New" charset="0"/>
              </a:rPr>
              <a:t>      BEGIN</a:t>
            </a:r>
          </a:p>
          <a:p>
            <a:r>
              <a:rPr lang="en-US" sz="1500" b="1">
                <a:latin typeface="Courier New" charset="0"/>
              </a:rPr>
              <a:t>        ...</a:t>
            </a:r>
          </a:p>
          <a:p>
            <a:r>
              <a:rPr lang="en-US" sz="1500" b="1">
                <a:latin typeface="Courier New" charset="0"/>
              </a:rPr>
              <a:t>      END;</a:t>
            </a:r>
          </a:p>
          <a:p>
            <a:endParaRPr lang="en-US" sz="1500" b="1">
              <a:latin typeface="Courier New" charset="0"/>
            </a:endParaRPr>
          </a:p>
          <a:p>
            <a:r>
              <a:rPr lang="en-US" sz="1500" b="1">
                <a:latin typeface="Courier New" charset="0"/>
              </a:rPr>
              <a:t>  BEGIN {proc2a}</a:t>
            </a:r>
          </a:p>
          <a:p>
            <a:r>
              <a:rPr lang="en-US" sz="1500" b="1">
                <a:latin typeface="Courier New" charset="0"/>
              </a:rPr>
              <a:t>    proc3;</a:t>
            </a:r>
          </a:p>
          <a:p>
            <a:r>
              <a:rPr lang="en-US" sz="1500" b="1">
                <a:latin typeface="Courier New" charset="0"/>
              </a:rPr>
              <a:t>  END;</a:t>
            </a:r>
          </a:p>
          <a:p>
            <a:r>
              <a:rPr lang="en-US" sz="1500" b="1">
                <a:latin typeface="Courier New" charset="0"/>
              </a:rPr>
              <a:t>    </a:t>
            </a:r>
          </a:p>
          <a:p>
            <a:r>
              <a:rPr lang="en-US" sz="1500" b="1">
                <a:latin typeface="Courier New" charset="0"/>
              </a:rPr>
              <a:t>PROCEDURE proc2b;</a:t>
            </a:r>
          </a:p>
          <a:p>
            <a:r>
              <a:rPr lang="en-US" sz="1500" b="1">
                <a:latin typeface="Courier New" charset="0"/>
              </a:rPr>
              <a:t>  BEGIN</a:t>
            </a:r>
          </a:p>
          <a:p>
            <a:r>
              <a:rPr lang="en-US" sz="1500" b="1">
                <a:latin typeface="Courier New" charset="0"/>
              </a:rPr>
              <a:t>    proc2a;</a:t>
            </a:r>
          </a:p>
          <a:p>
            <a:r>
              <a:rPr lang="en-US" sz="1500" b="1">
                <a:latin typeface="Courier New" charset="0"/>
              </a:rPr>
              <a:t>  END;</a:t>
            </a:r>
          </a:p>
          <a:p>
            <a:endParaRPr lang="en-US" sz="1500" b="1">
              <a:latin typeface="Courier New" charset="0"/>
            </a:endParaRPr>
          </a:p>
          <a:p>
            <a:r>
              <a:rPr lang="en-US" sz="1500" b="1">
                <a:latin typeface="Courier New" charset="0"/>
              </a:rPr>
              <a:t>BEGIN {main1}</a:t>
            </a:r>
          </a:p>
          <a:p>
            <a:r>
              <a:rPr lang="en-US" sz="1500" b="1">
                <a:latin typeface="Courier New" charset="0"/>
              </a:rPr>
              <a:t>  proc2b;</a:t>
            </a:r>
          </a:p>
          <a:p>
            <a:r>
              <a:rPr lang="en-US" sz="1500" b="1">
                <a:latin typeface="Courier New" charset="0"/>
              </a:rPr>
              <a:t>END.</a:t>
            </a:r>
          </a:p>
        </p:txBody>
      </p:sp>
      <p:sp>
        <p:nvSpPr>
          <p:cNvPr id="461832" name="Rectangle 8"/>
          <p:cNvSpPr>
            <a:spLocks noChangeArrowheads="1"/>
          </p:cNvSpPr>
          <p:nvPr/>
        </p:nvSpPr>
        <p:spPr bwMode="auto">
          <a:xfrm>
            <a:off x="3938588" y="1235075"/>
            <a:ext cx="2925762" cy="3841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3" name="AutoShape 9"/>
          <p:cNvSpPr>
            <a:spLocks noChangeArrowheads="1"/>
          </p:cNvSpPr>
          <p:nvPr/>
        </p:nvSpPr>
        <p:spPr bwMode="auto">
          <a:xfrm>
            <a:off x="4121150" y="4435475"/>
            <a:ext cx="2560638" cy="549275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main1</a:t>
            </a:r>
          </a:p>
        </p:txBody>
      </p:sp>
      <p:sp>
        <p:nvSpPr>
          <p:cNvPr id="461834" name="AutoShape 10"/>
          <p:cNvSpPr>
            <a:spLocks noChangeArrowheads="1"/>
          </p:cNvSpPr>
          <p:nvPr/>
        </p:nvSpPr>
        <p:spPr bwMode="auto">
          <a:xfrm>
            <a:off x="4121150" y="3705225"/>
            <a:ext cx="2560638" cy="54927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proc2b</a:t>
            </a:r>
          </a:p>
        </p:txBody>
      </p:sp>
      <p:sp>
        <p:nvSpPr>
          <p:cNvPr id="461835" name="AutoShape 11"/>
          <p:cNvSpPr>
            <a:spLocks noChangeArrowheads="1"/>
          </p:cNvSpPr>
          <p:nvPr/>
        </p:nvSpPr>
        <p:spPr bwMode="auto">
          <a:xfrm>
            <a:off x="4121150" y="2971800"/>
            <a:ext cx="2560638" cy="54927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proc2a</a:t>
            </a:r>
          </a:p>
        </p:txBody>
      </p:sp>
      <p:sp>
        <p:nvSpPr>
          <p:cNvPr id="461836" name="AutoShape 12"/>
          <p:cNvSpPr>
            <a:spLocks noChangeArrowheads="1"/>
          </p:cNvSpPr>
          <p:nvPr/>
        </p:nvSpPr>
        <p:spPr bwMode="auto">
          <a:xfrm>
            <a:off x="4121150" y="2241550"/>
            <a:ext cx="2560638" cy="5492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proc3</a:t>
            </a:r>
          </a:p>
        </p:txBody>
      </p:sp>
      <p:sp>
        <p:nvSpPr>
          <p:cNvPr id="461837" name="Text Box 13"/>
          <p:cNvSpPr txBox="1">
            <a:spLocks noChangeArrowheads="1"/>
          </p:cNvSpPr>
          <p:nvPr/>
        </p:nvSpPr>
        <p:spPr bwMode="auto">
          <a:xfrm>
            <a:off x="4487863" y="5167313"/>
            <a:ext cx="1839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RUNTIME STACK</a:t>
            </a:r>
          </a:p>
        </p:txBody>
      </p:sp>
      <p:sp>
        <p:nvSpPr>
          <p:cNvPr id="461838" name="Text Box 14"/>
          <p:cNvSpPr txBox="1">
            <a:spLocks noChangeArrowheads="1"/>
          </p:cNvSpPr>
          <p:nvPr/>
        </p:nvSpPr>
        <p:spPr bwMode="auto">
          <a:xfrm>
            <a:off x="190500" y="1874838"/>
            <a:ext cx="998538" cy="222885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 this example, the names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of the routines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indicate their</a:t>
            </a:r>
          </a:p>
          <a:p>
            <a:r>
              <a:rPr lang="en-US" sz="1400" dirty="0">
                <a:solidFill>
                  <a:srgbClr val="0033CC"/>
                </a:solidFill>
              </a:rPr>
              <a:t>nesting levels.</a:t>
            </a:r>
          </a:p>
        </p:txBody>
      </p:sp>
      <p:sp>
        <p:nvSpPr>
          <p:cNvPr id="461839" name="Text Box 15"/>
          <p:cNvSpPr txBox="1">
            <a:spLocks noChangeArrowheads="1"/>
          </p:cNvSpPr>
          <p:nvPr/>
        </p:nvSpPr>
        <p:spPr bwMode="auto">
          <a:xfrm>
            <a:off x="7048500" y="2606675"/>
            <a:ext cx="1994457" cy="1631216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33CC"/>
                </a:solidFill>
              </a:rPr>
              <a:t>Call a routine: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Push its stack frame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onto the runtime stack.</a:t>
            </a:r>
          </a:p>
          <a:p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b="1" dirty="0">
                <a:solidFill>
                  <a:srgbClr val="0033CC"/>
                </a:solidFill>
              </a:rPr>
              <a:t>Return from a</a:t>
            </a:r>
          </a:p>
          <a:p>
            <a:r>
              <a:rPr lang="en-US" sz="1400" b="1" dirty="0">
                <a:solidFill>
                  <a:srgbClr val="0033CC"/>
                </a:solidFill>
              </a:rPr>
              <a:t>routine:</a:t>
            </a:r>
            <a:r>
              <a:rPr lang="en-US" sz="1400" dirty="0">
                <a:solidFill>
                  <a:srgbClr val="0033CC"/>
                </a:solidFill>
              </a:rPr>
              <a:t> Pop off its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stack frame.</a:t>
            </a:r>
          </a:p>
        </p:txBody>
      </p:sp>
      <p:sp>
        <p:nvSpPr>
          <p:cNvPr id="461840" name="Text Box 16"/>
          <p:cNvSpPr txBox="1">
            <a:spLocks noChangeArrowheads="1"/>
          </p:cNvSpPr>
          <p:nvPr/>
        </p:nvSpPr>
        <p:spPr bwMode="auto">
          <a:xfrm>
            <a:off x="4022725" y="5807075"/>
            <a:ext cx="47415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main1 </a:t>
            </a:r>
            <a:r>
              <a:rPr lang="en-US" sz="1800" b="1" dirty="0">
                <a:latin typeface="Courier New" charset="0"/>
                <a:sym typeface="Wingdings" charset="0"/>
              </a:rPr>
              <a:t>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proc2b</a:t>
            </a:r>
            <a:r>
              <a:rPr lang="en-US" sz="1800" b="1" dirty="0">
                <a:latin typeface="Courier New" charset="0"/>
                <a:sym typeface="Wingdings" charset="0"/>
              </a:rPr>
              <a:t> 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proc2a</a:t>
            </a:r>
            <a:r>
              <a:rPr lang="en-US" sz="1800" b="1" dirty="0">
                <a:latin typeface="Courier New" charset="0"/>
                <a:sym typeface="Wingdings" charset="0"/>
              </a:rPr>
              <a:t>  </a:t>
            </a:r>
            <a:r>
              <a:rPr lang="en-US" sz="1800" b="1" dirty="0">
                <a:solidFill>
                  <a:srgbClr val="008000"/>
                </a:solidFill>
                <a:latin typeface="Courier New" charset="0"/>
                <a:sym typeface="Wingdings" charset="0"/>
              </a:rPr>
              <a:t>proc3</a:t>
            </a:r>
            <a:endParaRPr lang="en-US" sz="1800" b="1" dirty="0">
              <a:solidFill>
                <a:srgbClr val="008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00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33" grpId="0" animBg="1"/>
      <p:bldP spid="461833" grpId="1" animBg="1"/>
      <p:bldP spid="461834" grpId="0" animBg="1"/>
      <p:bldP spid="461834" grpId="1" animBg="1"/>
      <p:bldP spid="461835" grpId="0" animBg="1"/>
      <p:bldP spid="461835" grpId="1" animBg="1"/>
      <p:bldP spid="461836" grpId="0" animBg="1"/>
      <p:bldP spid="46183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65F6-58B7-9441-ACAE-BD86C86C6C86}" type="slidenum">
              <a:rPr lang="en-US"/>
              <a:pPr/>
              <a:t>32</a:t>
            </a:fld>
            <a:endParaRPr lang="en-US"/>
          </a:p>
        </p:txBody>
      </p:sp>
      <p:grpSp>
        <p:nvGrpSpPr>
          <p:cNvPr id="462850" name="Group 2"/>
          <p:cNvGrpSpPr>
            <a:grpSpLocks/>
          </p:cNvGrpSpPr>
          <p:nvPr/>
        </p:nvGrpSpPr>
        <p:grpSpPr bwMode="auto">
          <a:xfrm>
            <a:off x="274638" y="1782763"/>
            <a:ext cx="2560637" cy="3292475"/>
            <a:chOff x="173" y="1123"/>
            <a:chExt cx="1613" cy="2074"/>
          </a:xfrm>
        </p:grpSpPr>
        <p:sp>
          <p:nvSpPr>
            <p:cNvPr id="462851" name="Rectangle 3"/>
            <p:cNvSpPr>
              <a:spLocks noChangeArrowheads="1"/>
            </p:cNvSpPr>
            <p:nvPr/>
          </p:nvSpPr>
          <p:spPr bwMode="auto">
            <a:xfrm>
              <a:off x="173" y="1123"/>
              <a:ext cx="1613" cy="207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2852" name="Rectangle 4"/>
            <p:cNvSpPr>
              <a:spLocks noChangeArrowheads="1"/>
            </p:cNvSpPr>
            <p:nvPr/>
          </p:nvSpPr>
          <p:spPr bwMode="auto">
            <a:xfrm>
              <a:off x="288" y="1584"/>
              <a:ext cx="1382" cy="86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2853" name="Text Box 5"/>
            <p:cNvSpPr txBox="1">
              <a:spLocks noChangeArrowheads="1"/>
            </p:cNvSpPr>
            <p:nvPr/>
          </p:nvSpPr>
          <p:spPr bwMode="auto">
            <a:xfrm>
              <a:off x="288" y="1123"/>
              <a:ext cx="1412" cy="20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500" b="1" dirty="0">
                  <a:latin typeface="Courier New" charset="0"/>
                </a:rPr>
                <a:t>PROGRAM main1;</a:t>
              </a:r>
            </a:p>
            <a:p>
              <a:r>
                <a:rPr lang="en-US" sz="1500" b="1" dirty="0">
                  <a:latin typeface="Courier New" charset="0"/>
                </a:rPr>
                <a:t>VAR j : integer;</a:t>
              </a:r>
            </a:p>
            <a:p>
              <a:endParaRPr lang="en-US" sz="1500" b="1" dirty="0">
                <a:latin typeface="Courier New" charset="0"/>
              </a:endParaRPr>
            </a:p>
            <a:p>
              <a:r>
                <a:rPr lang="en-US" sz="1500" b="1" dirty="0">
                  <a:latin typeface="Courier New" charset="0"/>
                </a:rPr>
                <a:t>PROCEDURE proc2b;</a:t>
              </a:r>
            </a:p>
            <a:p>
              <a:r>
                <a:rPr lang="en-US" sz="1500" b="1" dirty="0">
                  <a:latin typeface="Courier New" charset="0"/>
                </a:rPr>
                <a:t>  VAR j : integer;</a:t>
              </a:r>
            </a:p>
            <a:p>
              <a:endParaRPr lang="en-US" sz="1500" b="1" dirty="0">
                <a:latin typeface="Courier New" charset="0"/>
              </a:endParaRPr>
            </a:p>
            <a:p>
              <a:r>
                <a:rPr lang="en-US" sz="1500" b="1" dirty="0">
                  <a:latin typeface="Courier New" charset="0"/>
                </a:rPr>
                <a:t>  BEGIN</a:t>
              </a:r>
            </a:p>
            <a:p>
              <a:r>
                <a:rPr lang="en-US" sz="1500" b="1" dirty="0">
                  <a:latin typeface="Courier New" charset="0"/>
                </a:rPr>
                <a:t>    j := 14;</a:t>
              </a:r>
            </a:p>
            <a:p>
              <a:r>
                <a:rPr lang="en-US" sz="1500" b="1" dirty="0">
                  <a:latin typeface="Courier New" charset="0"/>
                </a:rPr>
                <a:t>  END;</a:t>
              </a:r>
            </a:p>
            <a:p>
              <a:endParaRPr lang="en-US" sz="1500" b="1" dirty="0">
                <a:latin typeface="Courier New" charset="0"/>
              </a:endParaRPr>
            </a:p>
            <a:p>
              <a:r>
                <a:rPr lang="en-US" sz="1500" b="1" dirty="0">
                  <a:latin typeface="Courier New" charset="0"/>
                </a:rPr>
                <a:t>BEGIN {main1}</a:t>
              </a:r>
            </a:p>
            <a:p>
              <a:r>
                <a:rPr lang="en-US" sz="1500" b="1" dirty="0">
                  <a:latin typeface="Courier New" charset="0"/>
                </a:rPr>
                <a:t>  j := 55;</a:t>
              </a:r>
            </a:p>
            <a:p>
              <a:r>
                <a:rPr lang="en-US" sz="1500" b="1" dirty="0">
                  <a:latin typeface="Courier New" charset="0"/>
                </a:rPr>
                <a:t>  proc2b;</a:t>
              </a:r>
            </a:p>
            <a:p>
              <a:r>
                <a:rPr lang="en-US" sz="1500" b="1" dirty="0">
                  <a:latin typeface="Courier New" charset="0"/>
                </a:rPr>
                <a:t>END.</a:t>
              </a:r>
            </a:p>
          </p:txBody>
        </p:sp>
      </p:grpSp>
      <p:sp>
        <p:nvSpPr>
          <p:cNvPr id="4628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Access to </a:t>
            </a:r>
            <a:r>
              <a:rPr lang="en-US" u="sng" dirty="0"/>
              <a:t>Local</a:t>
            </a:r>
            <a:r>
              <a:rPr lang="en-US" dirty="0"/>
              <a:t> Variables</a:t>
            </a:r>
          </a:p>
        </p:txBody>
      </p:sp>
      <p:sp>
        <p:nvSpPr>
          <p:cNvPr id="462855" name="Rectangle 7"/>
          <p:cNvSpPr>
            <a:spLocks noChangeArrowheads="1"/>
          </p:cNvSpPr>
          <p:nvPr/>
        </p:nvSpPr>
        <p:spPr bwMode="auto">
          <a:xfrm>
            <a:off x="3108325" y="1417638"/>
            <a:ext cx="2925763" cy="3841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56" name="Text Box 8"/>
          <p:cNvSpPr txBox="1">
            <a:spLocks noChangeArrowheads="1"/>
          </p:cNvSpPr>
          <p:nvPr/>
        </p:nvSpPr>
        <p:spPr bwMode="auto">
          <a:xfrm>
            <a:off x="3657600" y="5349875"/>
            <a:ext cx="1839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RUNTIME STACK</a:t>
            </a:r>
          </a:p>
        </p:txBody>
      </p:sp>
      <p:sp>
        <p:nvSpPr>
          <p:cNvPr id="462857" name="AutoShape 9"/>
          <p:cNvSpPr>
            <a:spLocks noChangeArrowheads="1"/>
          </p:cNvSpPr>
          <p:nvPr/>
        </p:nvSpPr>
        <p:spPr bwMode="auto">
          <a:xfrm>
            <a:off x="3292475" y="4618038"/>
            <a:ext cx="2560638" cy="54927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2858" name="Text Box 10"/>
          <p:cNvSpPr txBox="1">
            <a:spLocks noChangeArrowheads="1"/>
          </p:cNvSpPr>
          <p:nvPr/>
        </p:nvSpPr>
        <p:spPr bwMode="auto">
          <a:xfrm>
            <a:off x="4938713" y="4618038"/>
            <a:ext cx="92044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/>
              <a:t>SF: main1</a:t>
            </a:r>
          </a:p>
        </p:txBody>
      </p:sp>
      <p:sp>
        <p:nvSpPr>
          <p:cNvPr id="462859" name="Text Box 11"/>
          <p:cNvSpPr txBox="1">
            <a:spLocks noChangeArrowheads="1"/>
          </p:cNvSpPr>
          <p:nvPr/>
        </p:nvSpPr>
        <p:spPr bwMode="auto">
          <a:xfrm>
            <a:off x="3476625" y="4711700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>
                <a:latin typeface="Courier New" charset="0"/>
              </a:rPr>
              <a:t>j</a:t>
            </a:r>
          </a:p>
        </p:txBody>
      </p:sp>
      <p:sp>
        <p:nvSpPr>
          <p:cNvPr id="462860" name="Text Box 12"/>
          <p:cNvSpPr txBox="1">
            <a:spLocks noChangeArrowheads="1"/>
          </p:cNvSpPr>
          <p:nvPr/>
        </p:nvSpPr>
        <p:spPr bwMode="auto">
          <a:xfrm>
            <a:off x="3754438" y="4708525"/>
            <a:ext cx="360362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1200"/>
          </a:p>
        </p:txBody>
      </p:sp>
      <p:sp>
        <p:nvSpPr>
          <p:cNvPr id="462861" name="AutoShape 13"/>
          <p:cNvSpPr>
            <a:spLocks noChangeArrowheads="1"/>
          </p:cNvSpPr>
          <p:nvPr/>
        </p:nvSpPr>
        <p:spPr bwMode="auto">
          <a:xfrm>
            <a:off x="3290888" y="3886200"/>
            <a:ext cx="2560637" cy="549275"/>
          </a:xfrm>
          <a:prstGeom prst="roundRect">
            <a:avLst>
              <a:gd name="adj" fmla="val 16667"/>
            </a:avLst>
          </a:prstGeom>
          <a:solidFill>
            <a:srgbClr val="96C8F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62862" name="Text Box 14"/>
          <p:cNvSpPr txBox="1">
            <a:spLocks noChangeArrowheads="1"/>
          </p:cNvSpPr>
          <p:nvPr/>
        </p:nvSpPr>
        <p:spPr bwMode="auto">
          <a:xfrm>
            <a:off x="4846638" y="3886200"/>
            <a:ext cx="9893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/>
              <a:t>SF: proc2b</a:t>
            </a:r>
          </a:p>
        </p:txBody>
      </p:sp>
      <p:sp>
        <p:nvSpPr>
          <p:cNvPr id="462863" name="Text Box 15"/>
          <p:cNvSpPr txBox="1">
            <a:spLocks noChangeArrowheads="1"/>
          </p:cNvSpPr>
          <p:nvPr/>
        </p:nvSpPr>
        <p:spPr bwMode="auto">
          <a:xfrm>
            <a:off x="3475038" y="3981450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>
                <a:latin typeface="Courier New" charset="0"/>
              </a:rPr>
              <a:t>j</a:t>
            </a:r>
          </a:p>
        </p:txBody>
      </p:sp>
      <p:sp>
        <p:nvSpPr>
          <p:cNvPr id="462864" name="Text Box 16"/>
          <p:cNvSpPr txBox="1">
            <a:spLocks noChangeArrowheads="1"/>
          </p:cNvSpPr>
          <p:nvPr/>
        </p:nvSpPr>
        <p:spPr bwMode="auto">
          <a:xfrm>
            <a:off x="3752850" y="3978275"/>
            <a:ext cx="36195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1200"/>
          </a:p>
        </p:txBody>
      </p:sp>
      <p:sp>
        <p:nvSpPr>
          <p:cNvPr id="462865" name="Line 17"/>
          <p:cNvSpPr>
            <a:spLocks noChangeShapeType="1"/>
          </p:cNvSpPr>
          <p:nvPr/>
        </p:nvSpPr>
        <p:spPr bwMode="auto">
          <a:xfrm>
            <a:off x="1736725" y="4525963"/>
            <a:ext cx="1814513" cy="31115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2866" name="Line 18"/>
          <p:cNvSpPr>
            <a:spLocks noChangeShapeType="1"/>
          </p:cNvSpPr>
          <p:nvPr/>
        </p:nvSpPr>
        <p:spPr bwMode="auto">
          <a:xfrm>
            <a:off x="1920875" y="3611563"/>
            <a:ext cx="1600200" cy="485775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2867" name="Text Box 19"/>
          <p:cNvSpPr txBox="1">
            <a:spLocks noChangeArrowheads="1"/>
          </p:cNvSpPr>
          <p:nvPr/>
        </p:nvSpPr>
        <p:spPr bwMode="auto">
          <a:xfrm>
            <a:off x="6400800" y="3429000"/>
            <a:ext cx="2244525" cy="156966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Accessing </a:t>
            </a:r>
            <a:r>
              <a:rPr lang="en-US" u="sng" dirty="0">
                <a:solidFill>
                  <a:srgbClr val="0033CC"/>
                </a:solidFill>
              </a:rPr>
              <a:t>local values</a:t>
            </a:r>
            <a:endParaRPr lang="en-US" b="1" u="sng" dirty="0">
              <a:solidFill>
                <a:srgbClr val="0033CC"/>
              </a:solidFill>
            </a:endParaRPr>
          </a:p>
          <a:p>
            <a:r>
              <a:rPr lang="en-US" dirty="0">
                <a:solidFill>
                  <a:srgbClr val="0033CC"/>
                </a:solidFill>
              </a:rPr>
              <a:t>is simple, because the</a:t>
            </a:r>
          </a:p>
          <a:p>
            <a:r>
              <a:rPr lang="en-US" dirty="0">
                <a:solidFill>
                  <a:srgbClr val="0033CC"/>
                </a:solidFill>
              </a:rPr>
              <a:t>currently executing</a:t>
            </a:r>
          </a:p>
          <a:p>
            <a:r>
              <a:rPr lang="en-US" dirty="0">
                <a:solidFill>
                  <a:srgbClr val="0033CC"/>
                </a:solidFill>
              </a:rPr>
              <a:t>routine</a:t>
            </a:r>
            <a:r>
              <a:rPr lang="en-US" dirty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3CC"/>
                </a:solidFill>
              </a:rPr>
              <a:t>s stack frame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is on top of the </a:t>
            </a:r>
          </a:p>
          <a:p>
            <a:r>
              <a:rPr lang="en-US" dirty="0">
                <a:solidFill>
                  <a:srgbClr val="0033CC"/>
                </a:solidFill>
              </a:rPr>
              <a:t>runtime stack.</a:t>
            </a:r>
          </a:p>
        </p:txBody>
      </p:sp>
      <p:sp>
        <p:nvSpPr>
          <p:cNvPr id="462868" name="Rectangle 20"/>
          <p:cNvSpPr>
            <a:spLocks noChangeArrowheads="1"/>
          </p:cNvSpPr>
          <p:nvPr/>
        </p:nvSpPr>
        <p:spPr bwMode="auto">
          <a:xfrm>
            <a:off x="731838" y="4343400"/>
            <a:ext cx="1004887" cy="274638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69" name="Text Box 21"/>
          <p:cNvSpPr txBox="1">
            <a:spLocks noChangeArrowheads="1"/>
          </p:cNvSpPr>
          <p:nvPr/>
        </p:nvSpPr>
        <p:spPr bwMode="auto">
          <a:xfrm>
            <a:off x="3757613" y="4708525"/>
            <a:ext cx="35242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55</a:t>
            </a:r>
          </a:p>
        </p:txBody>
      </p:sp>
      <p:sp>
        <p:nvSpPr>
          <p:cNvPr id="462870" name="Rectangle 22"/>
          <p:cNvSpPr>
            <a:spLocks noChangeArrowheads="1"/>
          </p:cNvSpPr>
          <p:nvPr/>
        </p:nvSpPr>
        <p:spPr bwMode="auto">
          <a:xfrm>
            <a:off x="1006475" y="3429000"/>
            <a:ext cx="914400" cy="274638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71" name="Text Box 23"/>
          <p:cNvSpPr txBox="1">
            <a:spLocks noChangeArrowheads="1"/>
          </p:cNvSpPr>
          <p:nvPr/>
        </p:nvSpPr>
        <p:spPr bwMode="auto">
          <a:xfrm>
            <a:off x="3757613" y="3978275"/>
            <a:ext cx="35242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14</a:t>
            </a:r>
          </a:p>
        </p:txBody>
      </p:sp>
      <p:sp>
        <p:nvSpPr>
          <p:cNvPr id="462872" name="Text Box 24"/>
          <p:cNvSpPr txBox="1">
            <a:spLocks noChangeArrowheads="1"/>
          </p:cNvSpPr>
          <p:nvPr/>
        </p:nvSpPr>
        <p:spPr bwMode="auto">
          <a:xfrm>
            <a:off x="457245" y="5257800"/>
            <a:ext cx="2211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main1 </a:t>
            </a:r>
            <a:r>
              <a:rPr lang="en-US" sz="1800" b="1" dirty="0">
                <a:latin typeface="Courier New" charset="0"/>
                <a:sym typeface="Wingdings" charset="0"/>
              </a:rPr>
              <a:t>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proc2b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28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2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2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462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62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62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62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62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462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7" grpId="0" animBg="1"/>
      <p:bldP spid="462857" grpId="1" animBg="1"/>
      <p:bldP spid="462858" grpId="0"/>
      <p:bldP spid="462858" grpId="1"/>
      <p:bldP spid="462859" grpId="0"/>
      <p:bldP spid="462859" grpId="1"/>
      <p:bldP spid="462860" grpId="0" animBg="1"/>
      <p:bldP spid="462860" grpId="1" animBg="1"/>
      <p:bldP spid="462861" grpId="0" animBg="1"/>
      <p:bldP spid="462861" grpId="1" animBg="1"/>
      <p:bldP spid="462862" grpId="0"/>
      <p:bldP spid="462862" grpId="1"/>
      <p:bldP spid="462863" grpId="0"/>
      <p:bldP spid="462863" grpId="1"/>
      <p:bldP spid="462864" grpId="0" animBg="1"/>
      <p:bldP spid="462864" grpId="1" animBg="1"/>
      <p:bldP spid="462865" grpId="0" animBg="1"/>
      <p:bldP spid="462865" grpId="1" animBg="1"/>
      <p:bldP spid="462866" grpId="0" animBg="1"/>
      <p:bldP spid="462866" grpId="1" animBg="1"/>
      <p:bldP spid="462868" grpId="0" animBg="1"/>
      <p:bldP spid="462868" grpId="1" animBg="1"/>
      <p:bldP spid="462869" grpId="0" animBg="1"/>
      <p:bldP spid="462869" grpId="1" animBg="1"/>
      <p:bldP spid="462870" grpId="0" animBg="1"/>
      <p:bldP spid="462870" grpId="1" animBg="1"/>
      <p:bldP spid="462871" grpId="0" animBg="1"/>
      <p:bldP spid="462871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ECF7-9242-194A-9FCD-D5F92D81AFAD}" type="slidenum">
              <a:rPr lang="en-US"/>
              <a:pPr/>
              <a:t>33</a:t>
            </a:fld>
            <a:endParaRPr lang="en-US"/>
          </a:p>
        </p:txBody>
      </p:sp>
      <p:sp>
        <p:nvSpPr>
          <p:cNvPr id="463874" name="Rectangle 2"/>
          <p:cNvSpPr>
            <a:spLocks noChangeArrowheads="1"/>
          </p:cNvSpPr>
          <p:nvPr/>
        </p:nvSpPr>
        <p:spPr bwMode="auto">
          <a:xfrm>
            <a:off x="274638" y="593725"/>
            <a:ext cx="2559050" cy="585311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75" name="Rectangle 3"/>
          <p:cNvSpPr>
            <a:spLocks noChangeArrowheads="1"/>
          </p:cNvSpPr>
          <p:nvPr/>
        </p:nvSpPr>
        <p:spPr bwMode="auto">
          <a:xfrm>
            <a:off x="365125" y="1235075"/>
            <a:ext cx="2378075" cy="25590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76" name="Rectangle 4"/>
          <p:cNvSpPr>
            <a:spLocks noChangeArrowheads="1"/>
          </p:cNvSpPr>
          <p:nvPr/>
        </p:nvSpPr>
        <p:spPr bwMode="auto">
          <a:xfrm>
            <a:off x="547688" y="1782763"/>
            <a:ext cx="2012950" cy="914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77" name="Rectangle 5"/>
          <p:cNvSpPr>
            <a:spLocks noChangeArrowheads="1"/>
          </p:cNvSpPr>
          <p:nvPr/>
        </p:nvSpPr>
        <p:spPr bwMode="auto">
          <a:xfrm>
            <a:off x="365125" y="3978275"/>
            <a:ext cx="2378075" cy="12795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78" name="Text Box 6"/>
          <p:cNvSpPr txBox="1">
            <a:spLocks noChangeArrowheads="1"/>
          </p:cNvSpPr>
          <p:nvPr/>
        </p:nvSpPr>
        <p:spPr bwMode="auto">
          <a:xfrm>
            <a:off x="457200" y="657225"/>
            <a:ext cx="2117725" cy="575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main1;</a:t>
            </a:r>
          </a:p>
          <a:p>
            <a:r>
              <a:rPr lang="en-US" sz="1200" b="1" dirty="0">
                <a:latin typeface="Courier New" charset="0"/>
              </a:rPr>
              <a:t>VAR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PROCEDURE proc2a;</a:t>
            </a:r>
          </a:p>
          <a:p>
            <a:r>
              <a:rPr lang="en-US" sz="1200" b="1" dirty="0">
                <a:latin typeface="Courier New" charset="0"/>
              </a:rPr>
              <a:t>  VAR m : integer;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PROCEDURE proc3;</a:t>
            </a:r>
          </a:p>
          <a:p>
            <a:r>
              <a:rPr lang="en-US" sz="1200" b="1" dirty="0">
                <a:latin typeface="Courier New" charset="0"/>
              </a:rPr>
              <a:t>      VAR j : integer</a:t>
            </a:r>
          </a:p>
          <a:p>
            <a:r>
              <a:rPr lang="en-US" sz="1200" b="1" dirty="0">
                <a:latin typeface="Courier New" charset="0"/>
              </a:rPr>
              <a:t>      BEGIN</a:t>
            </a:r>
          </a:p>
          <a:p>
            <a:r>
              <a:rPr lang="en-US" sz="1200" b="1" dirty="0">
                <a:latin typeface="Courier New" charset="0"/>
              </a:rPr>
              <a:t>        j :=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+ m;</a:t>
            </a:r>
          </a:p>
          <a:p>
            <a:r>
              <a:rPr lang="en-US" sz="1200" b="1" dirty="0">
                <a:latin typeface="Courier New" charset="0"/>
              </a:rPr>
              <a:t>      END;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BEGIN {proc2a}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:= 11;</a:t>
            </a:r>
          </a:p>
          <a:p>
            <a:r>
              <a:rPr lang="en-US" sz="1200" b="1" dirty="0">
                <a:latin typeface="Courier New" charset="0"/>
              </a:rPr>
              <a:t>    m := j;</a:t>
            </a:r>
          </a:p>
          <a:p>
            <a:r>
              <a:rPr lang="en-US" sz="1200" b="1" dirty="0">
                <a:latin typeface="Courier New" charset="0"/>
              </a:rPr>
              <a:t>    proc3;</a:t>
            </a:r>
          </a:p>
          <a:p>
            <a:r>
              <a:rPr lang="en-US" sz="1200" b="1" dirty="0">
                <a:latin typeface="Courier New" charset="0"/>
              </a:rPr>
              <a:t>  END;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PROCEDURE proc2b;</a:t>
            </a:r>
          </a:p>
          <a:p>
            <a:r>
              <a:rPr lang="en-US" sz="1200" b="1" dirty="0">
                <a:latin typeface="Courier New" charset="0"/>
              </a:rPr>
              <a:t>  VAR j, m : integer;</a:t>
            </a:r>
          </a:p>
          <a:p>
            <a:r>
              <a:rPr lang="en-US" sz="1200" b="1" dirty="0">
                <a:latin typeface="Courier New" charset="0"/>
              </a:rPr>
              <a:t>  BEGIN</a:t>
            </a:r>
          </a:p>
          <a:p>
            <a:r>
              <a:rPr lang="en-US" sz="1200" b="1" dirty="0">
                <a:latin typeface="Courier New" charset="0"/>
              </a:rPr>
              <a:t>    j := 14;</a:t>
            </a:r>
          </a:p>
          <a:p>
            <a:r>
              <a:rPr lang="en-US" sz="1200" b="1" dirty="0">
                <a:latin typeface="Courier New" charset="0"/>
              </a:rPr>
              <a:t>    m := 5;</a:t>
            </a:r>
          </a:p>
          <a:p>
            <a:r>
              <a:rPr lang="en-US" sz="1200" b="1" dirty="0">
                <a:latin typeface="Courier New" charset="0"/>
              </a:rPr>
              <a:t>    proc2a;</a:t>
            </a:r>
          </a:p>
          <a:p>
            <a:r>
              <a:rPr lang="en-US" sz="1200" b="1" dirty="0">
                <a:latin typeface="Courier New" charset="0"/>
              </a:rPr>
              <a:t>  END;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 {main1}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:= 33;</a:t>
            </a:r>
          </a:p>
          <a:p>
            <a:r>
              <a:rPr lang="en-US" sz="1200" b="1" dirty="0">
                <a:latin typeface="Courier New" charset="0"/>
              </a:rPr>
              <a:t>  j := 55;</a:t>
            </a:r>
          </a:p>
          <a:p>
            <a:r>
              <a:rPr lang="en-US" sz="1200" b="1" dirty="0">
                <a:latin typeface="Courier New" charset="0"/>
              </a:rPr>
              <a:t>  proc2b;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463879" name="Rectangle 7"/>
          <p:cNvSpPr>
            <a:spLocks noGrp="1" noChangeArrowheads="1"/>
          </p:cNvSpPr>
          <p:nvPr>
            <p:ph type="title"/>
          </p:nvPr>
        </p:nvSpPr>
        <p:spPr>
          <a:xfrm>
            <a:off x="2832100" y="411163"/>
            <a:ext cx="5854700" cy="655637"/>
          </a:xfrm>
        </p:spPr>
        <p:txBody>
          <a:bodyPr/>
          <a:lstStyle/>
          <a:p>
            <a:r>
              <a:rPr lang="en-US" sz="2400" dirty="0"/>
              <a:t>Runtime Access to </a:t>
            </a:r>
            <a:r>
              <a:rPr lang="en-US" sz="2400" u="sng" dirty="0"/>
              <a:t>Nonlocal</a:t>
            </a:r>
            <a:r>
              <a:rPr lang="en-US" sz="2400" dirty="0"/>
              <a:t> Variables</a:t>
            </a:r>
          </a:p>
        </p:txBody>
      </p:sp>
      <p:sp>
        <p:nvSpPr>
          <p:cNvPr id="463880" name="Rectangle 8"/>
          <p:cNvSpPr>
            <a:spLocks noChangeArrowheads="1"/>
          </p:cNvSpPr>
          <p:nvPr/>
        </p:nvSpPr>
        <p:spPr bwMode="auto">
          <a:xfrm>
            <a:off x="2925763" y="1417638"/>
            <a:ext cx="2925762" cy="3841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81" name="Text Box 9"/>
          <p:cNvSpPr txBox="1">
            <a:spLocks noChangeArrowheads="1"/>
          </p:cNvSpPr>
          <p:nvPr/>
        </p:nvSpPr>
        <p:spPr bwMode="auto">
          <a:xfrm>
            <a:off x="3475038" y="5349875"/>
            <a:ext cx="1839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RUNTIME STACK</a:t>
            </a:r>
          </a:p>
        </p:txBody>
      </p:sp>
      <p:grpSp>
        <p:nvGrpSpPr>
          <p:cNvPr id="463882" name="Group 10"/>
          <p:cNvGrpSpPr>
            <a:grpSpLocks/>
          </p:cNvGrpSpPr>
          <p:nvPr/>
        </p:nvGrpSpPr>
        <p:grpSpPr bwMode="auto">
          <a:xfrm>
            <a:off x="3108326" y="4618038"/>
            <a:ext cx="2560638" cy="549275"/>
            <a:chOff x="1843" y="2909"/>
            <a:chExt cx="1613" cy="346"/>
          </a:xfrm>
          <a:solidFill>
            <a:schemeClr val="bg1">
              <a:lumMod val="85000"/>
            </a:schemeClr>
          </a:solidFill>
        </p:grpSpPr>
        <p:sp>
          <p:nvSpPr>
            <p:cNvPr id="463883" name="AutoShape 11"/>
            <p:cNvSpPr>
              <a:spLocks noChangeArrowheads="1"/>
            </p:cNvSpPr>
            <p:nvPr/>
          </p:nvSpPr>
          <p:spPr bwMode="auto">
            <a:xfrm>
              <a:off x="1843" y="2909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grpSp>
          <p:nvGrpSpPr>
            <p:cNvPr id="463885" name="Group 13"/>
            <p:cNvGrpSpPr>
              <a:grpSpLocks/>
            </p:cNvGrpSpPr>
            <p:nvPr/>
          </p:nvGrpSpPr>
          <p:grpSpPr bwMode="auto">
            <a:xfrm>
              <a:off x="1959" y="2966"/>
              <a:ext cx="405" cy="179"/>
              <a:chOff x="979" y="3485"/>
              <a:chExt cx="405" cy="179"/>
            </a:xfrm>
            <a:grpFill/>
          </p:grpSpPr>
          <p:sp>
            <p:nvSpPr>
              <p:cNvPr id="463886" name="Text Box 14"/>
              <p:cNvSpPr txBox="1">
                <a:spLocks noChangeArrowheads="1"/>
              </p:cNvSpPr>
              <p:nvPr/>
            </p:nvSpPr>
            <p:spPr bwMode="auto">
              <a:xfrm>
                <a:off x="979" y="3487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i</a:t>
                </a:r>
              </a:p>
            </p:txBody>
          </p:sp>
          <p:sp>
            <p:nvSpPr>
              <p:cNvPr id="463887" name="Text Box 15"/>
              <p:cNvSpPr txBox="1">
                <a:spLocks noChangeArrowheads="1"/>
              </p:cNvSpPr>
              <p:nvPr/>
            </p:nvSpPr>
            <p:spPr bwMode="auto">
              <a:xfrm>
                <a:off x="1154" y="3485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  <p:grpSp>
          <p:nvGrpSpPr>
            <p:cNvPr id="463888" name="Group 16"/>
            <p:cNvGrpSpPr>
              <a:grpSpLocks/>
            </p:cNvGrpSpPr>
            <p:nvPr/>
          </p:nvGrpSpPr>
          <p:grpSpPr bwMode="auto">
            <a:xfrm>
              <a:off x="2419" y="2966"/>
              <a:ext cx="405" cy="179"/>
              <a:chOff x="979" y="3485"/>
              <a:chExt cx="405" cy="179"/>
            </a:xfrm>
            <a:grpFill/>
          </p:grpSpPr>
          <p:sp>
            <p:nvSpPr>
              <p:cNvPr id="463889" name="Text Box 17"/>
              <p:cNvSpPr txBox="1">
                <a:spLocks noChangeArrowheads="1"/>
              </p:cNvSpPr>
              <p:nvPr/>
            </p:nvSpPr>
            <p:spPr bwMode="auto">
              <a:xfrm>
                <a:off x="979" y="3487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j</a:t>
                </a:r>
              </a:p>
            </p:txBody>
          </p:sp>
          <p:sp>
            <p:nvSpPr>
              <p:cNvPr id="463890" name="Text Box 18"/>
              <p:cNvSpPr txBox="1">
                <a:spLocks noChangeArrowheads="1"/>
              </p:cNvSpPr>
              <p:nvPr/>
            </p:nvSpPr>
            <p:spPr bwMode="auto">
              <a:xfrm>
                <a:off x="1154" y="3485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  <p:sp>
          <p:nvSpPr>
            <p:cNvPr id="2" name="Text Box 12">
              <a:extLst>
                <a:ext uri="{FF2B5EF4-FFF2-40B4-BE49-F238E27FC236}">
                  <a16:creationId xmlns:a16="http://schemas.microsoft.com/office/drawing/2014/main" id="{FCE1EDC3-C7F7-02F3-06DA-D2AB0E6D91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2" y="2931"/>
              <a:ext cx="580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main1</a:t>
              </a:r>
            </a:p>
          </p:txBody>
        </p:sp>
      </p:grpSp>
      <p:grpSp>
        <p:nvGrpSpPr>
          <p:cNvPr id="463891" name="Group 19"/>
          <p:cNvGrpSpPr>
            <a:grpSpLocks/>
          </p:cNvGrpSpPr>
          <p:nvPr/>
        </p:nvGrpSpPr>
        <p:grpSpPr bwMode="auto">
          <a:xfrm>
            <a:off x="3108325" y="3154363"/>
            <a:ext cx="2560638" cy="549275"/>
            <a:chOff x="1843" y="1987"/>
            <a:chExt cx="1613" cy="346"/>
          </a:xfrm>
          <a:solidFill>
            <a:srgbClr val="96C8FB"/>
          </a:solidFill>
        </p:grpSpPr>
        <p:sp>
          <p:nvSpPr>
            <p:cNvPr id="463892" name="AutoShape 20"/>
            <p:cNvSpPr>
              <a:spLocks noChangeArrowheads="1"/>
            </p:cNvSpPr>
            <p:nvPr/>
          </p:nvSpPr>
          <p:spPr bwMode="auto">
            <a:xfrm>
              <a:off x="1843" y="1987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3893" name="Text Box 21"/>
            <p:cNvSpPr txBox="1">
              <a:spLocks noChangeArrowheads="1"/>
            </p:cNvSpPr>
            <p:nvPr/>
          </p:nvSpPr>
          <p:spPr bwMode="auto">
            <a:xfrm>
              <a:off x="2823" y="1999"/>
              <a:ext cx="617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proc2a</a:t>
              </a:r>
            </a:p>
          </p:txBody>
        </p:sp>
        <p:grpSp>
          <p:nvGrpSpPr>
            <p:cNvPr id="463894" name="Group 22"/>
            <p:cNvGrpSpPr>
              <a:grpSpLocks/>
            </p:cNvGrpSpPr>
            <p:nvPr/>
          </p:nvGrpSpPr>
          <p:grpSpPr bwMode="auto">
            <a:xfrm>
              <a:off x="1959" y="2045"/>
              <a:ext cx="405" cy="179"/>
              <a:chOff x="977" y="3197"/>
              <a:chExt cx="405" cy="179"/>
            </a:xfrm>
            <a:grpFill/>
          </p:grpSpPr>
          <p:sp>
            <p:nvSpPr>
              <p:cNvPr id="463895" name="Text Box 23"/>
              <p:cNvSpPr txBox="1">
                <a:spLocks noChangeArrowheads="1"/>
              </p:cNvSpPr>
              <p:nvPr/>
            </p:nvSpPr>
            <p:spPr bwMode="auto">
              <a:xfrm>
                <a:off x="977" y="3199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m</a:t>
                </a:r>
              </a:p>
            </p:txBody>
          </p:sp>
          <p:sp>
            <p:nvSpPr>
              <p:cNvPr id="463896" name="Text Box 24"/>
              <p:cNvSpPr txBox="1">
                <a:spLocks noChangeArrowheads="1"/>
              </p:cNvSpPr>
              <p:nvPr/>
            </p:nvSpPr>
            <p:spPr bwMode="auto">
              <a:xfrm>
                <a:off x="1152" y="3197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</p:grpSp>
      <p:grpSp>
        <p:nvGrpSpPr>
          <p:cNvPr id="463897" name="Group 25"/>
          <p:cNvGrpSpPr>
            <a:grpSpLocks/>
          </p:cNvGrpSpPr>
          <p:nvPr/>
        </p:nvGrpSpPr>
        <p:grpSpPr bwMode="auto">
          <a:xfrm>
            <a:off x="3108325" y="2422525"/>
            <a:ext cx="2560638" cy="549275"/>
            <a:chOff x="1843" y="1526"/>
            <a:chExt cx="1613" cy="346"/>
          </a:xfrm>
          <a:solidFill>
            <a:srgbClr val="CDFFCC"/>
          </a:solidFill>
        </p:grpSpPr>
        <p:sp>
          <p:nvSpPr>
            <p:cNvPr id="463898" name="AutoShape 26"/>
            <p:cNvSpPr>
              <a:spLocks noChangeArrowheads="1"/>
            </p:cNvSpPr>
            <p:nvPr/>
          </p:nvSpPr>
          <p:spPr bwMode="auto">
            <a:xfrm>
              <a:off x="1843" y="1526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3899" name="Text Box 27"/>
            <p:cNvSpPr txBox="1">
              <a:spLocks noChangeArrowheads="1"/>
            </p:cNvSpPr>
            <p:nvPr/>
          </p:nvSpPr>
          <p:spPr bwMode="auto">
            <a:xfrm>
              <a:off x="2817" y="1546"/>
              <a:ext cx="564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proc3</a:t>
              </a:r>
            </a:p>
          </p:txBody>
        </p:sp>
        <p:grpSp>
          <p:nvGrpSpPr>
            <p:cNvPr id="463900" name="Group 28"/>
            <p:cNvGrpSpPr>
              <a:grpSpLocks/>
            </p:cNvGrpSpPr>
            <p:nvPr/>
          </p:nvGrpSpPr>
          <p:grpSpPr bwMode="auto">
            <a:xfrm>
              <a:off x="1959" y="1584"/>
              <a:ext cx="405" cy="179"/>
              <a:chOff x="977" y="3197"/>
              <a:chExt cx="405" cy="179"/>
            </a:xfrm>
            <a:grpFill/>
          </p:grpSpPr>
          <p:sp>
            <p:nvSpPr>
              <p:cNvPr id="463901" name="Text Box 29"/>
              <p:cNvSpPr txBox="1">
                <a:spLocks noChangeArrowheads="1"/>
              </p:cNvSpPr>
              <p:nvPr/>
            </p:nvSpPr>
            <p:spPr bwMode="auto">
              <a:xfrm>
                <a:off x="977" y="3199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j</a:t>
                </a:r>
              </a:p>
            </p:txBody>
          </p:sp>
          <p:sp>
            <p:nvSpPr>
              <p:cNvPr id="463902" name="Text Box 30"/>
              <p:cNvSpPr txBox="1">
                <a:spLocks noChangeArrowheads="1"/>
              </p:cNvSpPr>
              <p:nvPr/>
            </p:nvSpPr>
            <p:spPr bwMode="auto">
              <a:xfrm>
                <a:off x="1152" y="3197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</p:grpSp>
      <p:sp>
        <p:nvSpPr>
          <p:cNvPr id="463903" name="Rectangle 31"/>
          <p:cNvSpPr>
            <a:spLocks noChangeArrowheads="1"/>
          </p:cNvSpPr>
          <p:nvPr/>
        </p:nvSpPr>
        <p:spPr bwMode="auto">
          <a:xfrm>
            <a:off x="627063" y="5626100"/>
            <a:ext cx="914400" cy="401638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904" name="Text Box 32"/>
          <p:cNvSpPr txBox="1">
            <a:spLocks noChangeArrowheads="1"/>
          </p:cNvSpPr>
          <p:nvPr/>
        </p:nvSpPr>
        <p:spPr bwMode="auto">
          <a:xfrm>
            <a:off x="3571875" y="4706938"/>
            <a:ext cx="352425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33</a:t>
            </a:r>
          </a:p>
        </p:txBody>
      </p:sp>
      <p:sp>
        <p:nvSpPr>
          <p:cNvPr id="463905" name="Text Box 33"/>
          <p:cNvSpPr txBox="1">
            <a:spLocks noChangeArrowheads="1"/>
          </p:cNvSpPr>
          <p:nvPr/>
        </p:nvSpPr>
        <p:spPr bwMode="auto">
          <a:xfrm>
            <a:off x="4297363" y="4714875"/>
            <a:ext cx="352425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55</a:t>
            </a:r>
          </a:p>
        </p:txBody>
      </p:sp>
      <p:sp>
        <p:nvSpPr>
          <p:cNvPr id="463906" name="Rectangle 34"/>
          <p:cNvSpPr>
            <a:spLocks noChangeArrowheads="1"/>
          </p:cNvSpPr>
          <p:nvPr/>
        </p:nvSpPr>
        <p:spPr bwMode="auto">
          <a:xfrm>
            <a:off x="773113" y="4506913"/>
            <a:ext cx="914400" cy="385762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907" name="Text Box 35"/>
          <p:cNvSpPr txBox="1">
            <a:spLocks noChangeArrowheads="1"/>
          </p:cNvSpPr>
          <p:nvPr/>
        </p:nvSpPr>
        <p:spPr bwMode="auto">
          <a:xfrm>
            <a:off x="3576688" y="4737099"/>
            <a:ext cx="352425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/>
              <a:t>11</a:t>
            </a:r>
          </a:p>
        </p:txBody>
      </p:sp>
      <p:sp>
        <p:nvSpPr>
          <p:cNvPr id="463908" name="Rectangle 36"/>
          <p:cNvSpPr>
            <a:spLocks noChangeArrowheads="1"/>
          </p:cNvSpPr>
          <p:nvPr/>
        </p:nvSpPr>
        <p:spPr bwMode="auto">
          <a:xfrm>
            <a:off x="781050" y="3049588"/>
            <a:ext cx="914400" cy="203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909" name="Line 37"/>
          <p:cNvSpPr>
            <a:spLocks noChangeShapeType="1"/>
          </p:cNvSpPr>
          <p:nvPr/>
        </p:nvSpPr>
        <p:spPr bwMode="auto">
          <a:xfrm>
            <a:off x="1719263" y="3219450"/>
            <a:ext cx="1784350" cy="157321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3910" name="Rectangle 38"/>
          <p:cNvSpPr>
            <a:spLocks noChangeArrowheads="1"/>
          </p:cNvSpPr>
          <p:nvPr/>
        </p:nvSpPr>
        <p:spPr bwMode="auto">
          <a:xfrm>
            <a:off x="781050" y="3241675"/>
            <a:ext cx="914400" cy="203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911" name="Text Box 39"/>
          <p:cNvSpPr txBox="1">
            <a:spLocks noChangeArrowheads="1"/>
          </p:cNvSpPr>
          <p:nvPr/>
        </p:nvSpPr>
        <p:spPr bwMode="auto">
          <a:xfrm>
            <a:off x="3578225" y="3249613"/>
            <a:ext cx="352425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/>
              <a:t>55</a:t>
            </a:r>
          </a:p>
        </p:txBody>
      </p:sp>
      <p:sp>
        <p:nvSpPr>
          <p:cNvPr id="463912" name="Line 40"/>
          <p:cNvSpPr>
            <a:spLocks noChangeShapeType="1"/>
          </p:cNvSpPr>
          <p:nvPr/>
        </p:nvSpPr>
        <p:spPr bwMode="auto">
          <a:xfrm>
            <a:off x="1703388" y="3357563"/>
            <a:ext cx="1609725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3913" name="Group 41"/>
          <p:cNvGrpSpPr>
            <a:grpSpLocks/>
          </p:cNvGrpSpPr>
          <p:nvPr/>
        </p:nvGrpSpPr>
        <p:grpSpPr bwMode="auto">
          <a:xfrm>
            <a:off x="1543050" y="5018088"/>
            <a:ext cx="2706688" cy="628650"/>
            <a:chOff x="857" y="3161"/>
            <a:chExt cx="1705" cy="396"/>
          </a:xfrm>
        </p:grpSpPr>
        <p:sp>
          <p:nvSpPr>
            <p:cNvPr id="463914" name="Line 42"/>
            <p:cNvSpPr>
              <a:spLocks noChangeShapeType="1"/>
            </p:cNvSpPr>
            <p:nvPr/>
          </p:nvSpPr>
          <p:spPr bwMode="auto">
            <a:xfrm flipV="1">
              <a:off x="857" y="3166"/>
              <a:ext cx="1212" cy="391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15" name="Line 43"/>
            <p:cNvSpPr>
              <a:spLocks noChangeShapeType="1"/>
            </p:cNvSpPr>
            <p:nvPr/>
          </p:nvSpPr>
          <p:spPr bwMode="auto">
            <a:xfrm flipV="1">
              <a:off x="857" y="3161"/>
              <a:ext cx="1705" cy="39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3916" name="Rectangle 44"/>
          <p:cNvSpPr>
            <a:spLocks noChangeArrowheads="1"/>
          </p:cNvSpPr>
          <p:nvPr/>
        </p:nvSpPr>
        <p:spPr bwMode="auto">
          <a:xfrm>
            <a:off x="1198563" y="2327275"/>
            <a:ext cx="1103312" cy="203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917" name="Text Box 45"/>
          <p:cNvSpPr txBox="1">
            <a:spLocks noChangeArrowheads="1"/>
          </p:cNvSpPr>
          <p:nvPr/>
        </p:nvSpPr>
        <p:spPr bwMode="auto">
          <a:xfrm>
            <a:off x="3579813" y="2519363"/>
            <a:ext cx="352425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/>
              <a:t>66</a:t>
            </a:r>
          </a:p>
        </p:txBody>
      </p:sp>
      <p:sp>
        <p:nvSpPr>
          <p:cNvPr id="463919" name="Line 47"/>
          <p:cNvSpPr>
            <a:spLocks noChangeShapeType="1"/>
          </p:cNvSpPr>
          <p:nvPr/>
        </p:nvSpPr>
        <p:spPr bwMode="auto">
          <a:xfrm>
            <a:off x="2281238" y="2457450"/>
            <a:ext cx="1076325" cy="168275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3920" name="Line 48"/>
          <p:cNvSpPr>
            <a:spLocks noChangeShapeType="1"/>
          </p:cNvSpPr>
          <p:nvPr/>
        </p:nvSpPr>
        <p:spPr bwMode="auto">
          <a:xfrm>
            <a:off x="2287588" y="2471738"/>
            <a:ext cx="1230312" cy="936625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3921" name="Group 49"/>
          <p:cNvGrpSpPr>
            <a:grpSpLocks/>
          </p:cNvGrpSpPr>
          <p:nvPr/>
        </p:nvGrpSpPr>
        <p:grpSpPr bwMode="auto">
          <a:xfrm>
            <a:off x="3108325" y="3886200"/>
            <a:ext cx="2560638" cy="549275"/>
            <a:chOff x="1958" y="2448"/>
            <a:chExt cx="1613" cy="346"/>
          </a:xfrm>
          <a:solidFill>
            <a:srgbClr val="96C8FB"/>
          </a:solidFill>
        </p:grpSpPr>
        <p:grpSp>
          <p:nvGrpSpPr>
            <p:cNvPr id="463922" name="Group 50"/>
            <p:cNvGrpSpPr>
              <a:grpSpLocks/>
            </p:cNvGrpSpPr>
            <p:nvPr/>
          </p:nvGrpSpPr>
          <p:grpSpPr bwMode="auto">
            <a:xfrm>
              <a:off x="1958" y="2448"/>
              <a:ext cx="1613" cy="346"/>
              <a:chOff x="1843" y="2448"/>
              <a:chExt cx="1613" cy="346"/>
            </a:xfrm>
            <a:grpFill/>
          </p:grpSpPr>
          <p:sp>
            <p:nvSpPr>
              <p:cNvPr id="463923" name="AutoShape 51"/>
              <p:cNvSpPr>
                <a:spLocks noChangeArrowheads="1"/>
              </p:cNvSpPr>
              <p:nvPr/>
            </p:nvSpPr>
            <p:spPr bwMode="auto">
              <a:xfrm>
                <a:off x="1843" y="2448"/>
                <a:ext cx="1613" cy="346"/>
              </a:xfrm>
              <a:prstGeom prst="roundRect">
                <a:avLst>
                  <a:gd name="adj" fmla="val 16667"/>
                </a:avLst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463924" name="Text Box 52"/>
              <p:cNvSpPr txBox="1">
                <a:spLocks noChangeArrowheads="1"/>
              </p:cNvSpPr>
              <p:nvPr/>
            </p:nvSpPr>
            <p:spPr bwMode="auto">
              <a:xfrm>
                <a:off x="2828" y="2467"/>
                <a:ext cx="623" cy="174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 dirty="0"/>
                  <a:t>SF: proc2b</a:t>
                </a:r>
              </a:p>
            </p:txBody>
          </p:sp>
          <p:grpSp>
            <p:nvGrpSpPr>
              <p:cNvPr id="463925" name="Group 53"/>
              <p:cNvGrpSpPr>
                <a:grpSpLocks/>
              </p:cNvGrpSpPr>
              <p:nvPr/>
            </p:nvGrpSpPr>
            <p:grpSpPr bwMode="auto">
              <a:xfrm>
                <a:off x="1959" y="2506"/>
                <a:ext cx="405" cy="179"/>
                <a:chOff x="977" y="3197"/>
                <a:chExt cx="405" cy="179"/>
              </a:xfrm>
              <a:grpFill/>
            </p:grpSpPr>
            <p:sp>
              <p:nvSpPr>
                <p:cNvPr id="46392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977" y="3199"/>
                  <a:ext cx="174" cy="173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200" b="1">
                      <a:latin typeface="Courier New" charset="0"/>
                    </a:rPr>
                    <a:t>j</a:t>
                  </a:r>
                </a:p>
              </p:txBody>
            </p:sp>
            <p:sp>
              <p:nvSpPr>
                <p:cNvPr id="46392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152" y="3197"/>
                  <a:ext cx="230" cy="179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200"/>
                    <a:t>    </a:t>
                  </a:r>
                </a:p>
              </p:txBody>
            </p:sp>
          </p:grpSp>
        </p:grpSp>
        <p:grpSp>
          <p:nvGrpSpPr>
            <p:cNvPr id="463928" name="Group 56"/>
            <p:cNvGrpSpPr>
              <a:grpSpLocks/>
            </p:cNvGrpSpPr>
            <p:nvPr/>
          </p:nvGrpSpPr>
          <p:grpSpPr bwMode="auto">
            <a:xfrm>
              <a:off x="2534" y="2505"/>
              <a:ext cx="404" cy="174"/>
              <a:chOff x="2534" y="2505"/>
              <a:chExt cx="404" cy="174"/>
            </a:xfrm>
            <a:grpFill/>
          </p:grpSpPr>
          <p:sp>
            <p:nvSpPr>
              <p:cNvPr id="463929" name="Rectangle 57"/>
              <p:cNvSpPr>
                <a:spLocks noChangeArrowheads="1"/>
              </p:cNvSpPr>
              <p:nvPr/>
            </p:nvSpPr>
            <p:spPr bwMode="auto">
              <a:xfrm>
                <a:off x="2707" y="2506"/>
                <a:ext cx="231" cy="173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3930" name="Text Box 58"/>
              <p:cNvSpPr txBox="1">
                <a:spLocks noChangeArrowheads="1"/>
              </p:cNvSpPr>
              <p:nvPr/>
            </p:nvSpPr>
            <p:spPr bwMode="auto">
              <a:xfrm>
                <a:off x="2534" y="2505"/>
                <a:ext cx="173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1200"/>
                  <a:t>m</a:t>
                </a:r>
              </a:p>
            </p:txBody>
          </p:sp>
        </p:grpSp>
      </p:grpSp>
      <p:sp>
        <p:nvSpPr>
          <p:cNvPr id="463931" name="Rectangle 59"/>
          <p:cNvSpPr>
            <a:spLocks noGrp="1" noChangeArrowheads="1"/>
          </p:cNvSpPr>
          <p:nvPr>
            <p:ph type="body" idx="1"/>
          </p:nvPr>
        </p:nvSpPr>
        <p:spPr>
          <a:xfrm>
            <a:off x="5943600" y="1295401"/>
            <a:ext cx="3017838" cy="4511014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Each parse tree node for a variable contains a pointer to the variable</a:t>
            </a:r>
            <a:r>
              <a:rPr lang="en-US" sz="1800" dirty="0">
                <a:latin typeface="Arial"/>
              </a:rPr>
              <a:t>’</a:t>
            </a:r>
            <a:r>
              <a:rPr lang="en-US" sz="1800" dirty="0"/>
              <a:t>s symbol table entry.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Each symbol table entry has the variable</a:t>
            </a:r>
            <a:r>
              <a:rPr lang="en-US" sz="1600" dirty="0">
                <a:latin typeface="Arial"/>
              </a:rPr>
              <a:t>’</a:t>
            </a:r>
            <a:r>
              <a:rPr lang="en-US" sz="1600" dirty="0"/>
              <a:t>s </a:t>
            </a:r>
            <a:br>
              <a:rPr lang="en-US" sz="1600" dirty="0"/>
            </a:br>
            <a:r>
              <a:rPr lang="en-US" sz="1600" dirty="0"/>
              <a:t>nesting level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b="1" i="1" dirty="0">
                <a:solidFill>
                  <a:srgbClr val="0033CC"/>
                </a:solidFill>
              </a:rPr>
              <a:t>n</a:t>
            </a:r>
            <a:r>
              <a:rPr lang="en-US" sz="1600" dirty="0"/>
              <a:t>.</a:t>
            </a:r>
          </a:p>
          <a:p>
            <a:pPr lvl="2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800" dirty="0"/>
              <a:t>To access the value of a variable at nesting level </a:t>
            </a:r>
            <a:r>
              <a:rPr lang="en-US" sz="1800" b="1" i="1" dirty="0">
                <a:solidFill>
                  <a:srgbClr val="0033CC"/>
                </a:solidFill>
              </a:rPr>
              <a:t>n</a:t>
            </a:r>
            <a:r>
              <a:rPr lang="en-US" sz="1800" dirty="0"/>
              <a:t>, the value must come from the </a:t>
            </a:r>
            <a:r>
              <a:rPr lang="en-US" sz="1800" u="sng" dirty="0"/>
              <a:t>topmost stack frame at level </a:t>
            </a:r>
            <a:r>
              <a:rPr lang="en-US" sz="1800" b="1" i="1" u="sng" dirty="0"/>
              <a:t>n</a:t>
            </a:r>
            <a:r>
              <a:rPr lang="en-US" sz="18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Search the runtime stack from top to bottom for the topmost stack frame at level </a:t>
            </a:r>
            <a:r>
              <a:rPr lang="en-US" sz="1800" b="1" i="1" dirty="0">
                <a:solidFill>
                  <a:srgbClr val="0033CC"/>
                </a:solidFill>
              </a:rPr>
              <a:t>n</a:t>
            </a:r>
            <a:r>
              <a:rPr lang="en-US" sz="1600" dirty="0"/>
              <a:t>.</a:t>
            </a:r>
          </a:p>
        </p:txBody>
      </p:sp>
      <p:sp>
        <p:nvSpPr>
          <p:cNvPr id="463932" name="Text Box 60"/>
          <p:cNvSpPr txBox="1">
            <a:spLocks noChangeArrowheads="1"/>
          </p:cNvSpPr>
          <p:nvPr/>
        </p:nvSpPr>
        <p:spPr bwMode="auto">
          <a:xfrm>
            <a:off x="2835275" y="5832475"/>
            <a:ext cx="42352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main1 </a:t>
            </a:r>
            <a:r>
              <a:rPr lang="en-US" b="1" dirty="0">
                <a:latin typeface="Courier New" charset="0"/>
                <a:sym typeface="Wingdings" charset="0"/>
              </a:rPr>
              <a:t>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proc2b</a:t>
            </a:r>
            <a:r>
              <a:rPr lang="en-US" b="1" dirty="0">
                <a:latin typeface="Courier New" charset="0"/>
                <a:sym typeface="Wingdings" charset="0"/>
              </a:rPr>
              <a:t> 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proc2a</a:t>
            </a:r>
            <a:r>
              <a:rPr lang="en-US" b="1" dirty="0">
                <a:latin typeface="Courier New" charset="0"/>
                <a:sym typeface="Wingdings" charset="0"/>
              </a:rPr>
              <a:t> 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sym typeface="Wingdings" charset="0"/>
              </a:rPr>
              <a:t>proc3</a:t>
            </a:r>
            <a:endParaRPr lang="en-US" b="1" dirty="0">
              <a:solidFill>
                <a:srgbClr val="008000"/>
              </a:solidFill>
              <a:latin typeface="Courier New" charset="0"/>
            </a:endParaRPr>
          </a:p>
        </p:txBody>
      </p:sp>
      <p:sp>
        <p:nvSpPr>
          <p:cNvPr id="463933" name="Line 61"/>
          <p:cNvSpPr>
            <a:spLocks noChangeShapeType="1"/>
          </p:cNvSpPr>
          <p:nvPr/>
        </p:nvSpPr>
        <p:spPr bwMode="auto">
          <a:xfrm>
            <a:off x="1697038" y="3357563"/>
            <a:ext cx="2544762" cy="1354137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3934" name="Line 62"/>
          <p:cNvSpPr>
            <a:spLocks noChangeShapeType="1"/>
          </p:cNvSpPr>
          <p:nvPr/>
        </p:nvSpPr>
        <p:spPr bwMode="auto">
          <a:xfrm>
            <a:off x="2289175" y="2444750"/>
            <a:ext cx="1295400" cy="220821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3935" name="Text Box 63"/>
          <p:cNvSpPr txBox="1">
            <a:spLocks noChangeArrowheads="1"/>
          </p:cNvSpPr>
          <p:nvPr/>
        </p:nvSpPr>
        <p:spPr bwMode="auto">
          <a:xfrm>
            <a:off x="3581400" y="3989388"/>
            <a:ext cx="352425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14</a:t>
            </a:r>
          </a:p>
        </p:txBody>
      </p:sp>
      <p:grpSp>
        <p:nvGrpSpPr>
          <p:cNvPr id="463936" name="Group 64"/>
          <p:cNvGrpSpPr>
            <a:grpSpLocks/>
          </p:cNvGrpSpPr>
          <p:nvPr/>
        </p:nvGrpSpPr>
        <p:grpSpPr bwMode="auto">
          <a:xfrm>
            <a:off x="1687513" y="4162425"/>
            <a:ext cx="2609850" cy="438150"/>
            <a:chOff x="1063" y="2622"/>
            <a:chExt cx="1644" cy="276"/>
          </a:xfrm>
        </p:grpSpPr>
        <p:sp>
          <p:nvSpPr>
            <p:cNvPr id="463937" name="Line 65"/>
            <p:cNvSpPr>
              <a:spLocks noChangeShapeType="1"/>
            </p:cNvSpPr>
            <p:nvPr/>
          </p:nvSpPr>
          <p:spPr bwMode="auto">
            <a:xfrm flipV="1">
              <a:off x="1064" y="2622"/>
              <a:ext cx="1046" cy="2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38" name="Line 66"/>
            <p:cNvSpPr>
              <a:spLocks noChangeShapeType="1"/>
            </p:cNvSpPr>
            <p:nvPr/>
          </p:nvSpPr>
          <p:spPr bwMode="auto">
            <a:xfrm flipV="1">
              <a:off x="1063" y="2678"/>
              <a:ext cx="1644" cy="219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3939" name="Text Box 67"/>
          <p:cNvSpPr txBox="1">
            <a:spLocks noChangeArrowheads="1"/>
          </p:cNvSpPr>
          <p:nvPr/>
        </p:nvSpPr>
        <p:spPr bwMode="auto">
          <a:xfrm>
            <a:off x="4337050" y="3989388"/>
            <a:ext cx="268288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9679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3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3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463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463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463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463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463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463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463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463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463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463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463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463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463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463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46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46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903" grpId="0" animBg="1"/>
      <p:bldP spid="463903" grpId="1" animBg="1"/>
      <p:bldP spid="463904" grpId="0" animBg="1"/>
      <p:bldP spid="463904" grpId="1" animBg="1"/>
      <p:bldP spid="463904" grpId="2" animBg="1"/>
      <p:bldP spid="463905" grpId="0" animBg="1"/>
      <p:bldP spid="463905" grpId="1" animBg="1"/>
      <p:bldP spid="463906" grpId="0" animBg="1"/>
      <p:bldP spid="463906" grpId="1" animBg="1"/>
      <p:bldP spid="463907" grpId="0" animBg="1"/>
      <p:bldP spid="463907" grpId="1" animBg="1"/>
      <p:bldP spid="463908" grpId="0" animBg="1"/>
      <p:bldP spid="463908" grpId="1" animBg="1"/>
      <p:bldP spid="463909" grpId="0" animBg="1"/>
      <p:bldP spid="463909" grpId="1" animBg="1"/>
      <p:bldP spid="463910" grpId="0" animBg="1"/>
      <p:bldP spid="463910" grpId="1" animBg="1"/>
      <p:bldP spid="463911" grpId="0" animBg="1"/>
      <p:bldP spid="463911" grpId="1" animBg="1"/>
      <p:bldP spid="463912" grpId="0" animBg="1"/>
      <p:bldP spid="463912" grpId="1" animBg="1"/>
      <p:bldP spid="463916" grpId="0" animBg="1"/>
      <p:bldP spid="463916" grpId="1" animBg="1"/>
      <p:bldP spid="463917" grpId="0" animBg="1"/>
      <p:bldP spid="463917" grpId="1" animBg="1"/>
      <p:bldP spid="463919" grpId="0" animBg="1"/>
      <p:bldP spid="463919" grpId="1" animBg="1"/>
      <p:bldP spid="463920" grpId="0" animBg="1"/>
      <p:bldP spid="463920" grpId="1" animBg="1"/>
      <p:bldP spid="463933" grpId="0" animBg="1"/>
      <p:bldP spid="463933" grpId="1" animBg="1"/>
      <p:bldP spid="463934" grpId="0" animBg="1"/>
      <p:bldP spid="463934" grpId="1" animBg="1"/>
      <p:bldP spid="463935" grpId="0" animBg="1"/>
      <p:bldP spid="463935" grpId="1" animBg="1"/>
      <p:bldP spid="463939" grpId="0" animBg="1"/>
      <p:bldP spid="463939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6D79-C47A-6246-B45C-0B7BACC07C9F}" type="slidenum">
              <a:rPr lang="en-US"/>
              <a:pPr/>
              <a:t>34</a:t>
            </a:fld>
            <a:endParaRPr lang="en-US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Runtime Display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835525"/>
          </a:xfrm>
        </p:spPr>
        <p:txBody>
          <a:bodyPr/>
          <a:lstStyle/>
          <a:p>
            <a:r>
              <a:rPr lang="en-US" dirty="0"/>
              <a:t>A vector called the </a:t>
            </a:r>
            <a:r>
              <a:rPr lang="en-US" dirty="0">
                <a:solidFill>
                  <a:srgbClr val="B23C00"/>
                </a:solidFill>
              </a:rPr>
              <a:t>runtime display </a:t>
            </a:r>
            <a:r>
              <a:rPr lang="en-US" dirty="0"/>
              <a:t>makes it quicker to access </a:t>
            </a:r>
            <a:r>
              <a:rPr lang="en-US" u="sng" dirty="0"/>
              <a:t>nonlocal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values.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This has nothing to do with video displays!</a:t>
            </a:r>
          </a:p>
        </p:txBody>
      </p:sp>
    </p:spTree>
    <p:extLst>
      <p:ext uri="{BB962C8B-B14F-4D97-AF65-F5344CB8AC3E}">
        <p14:creationId xmlns:p14="http://schemas.microsoft.com/office/powerpoint/2010/main" val="6350211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6D79-C47A-6246-B45C-0B7BACC07C9F}" type="slidenum">
              <a:rPr lang="en-US"/>
              <a:pPr/>
              <a:t>35</a:t>
            </a:fld>
            <a:endParaRPr lang="en-US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Runtime Display</a:t>
            </a:r>
            <a:r>
              <a:rPr lang="en-US" i="1" dirty="0"/>
              <a:t>, cont’d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503872" cy="4835525"/>
          </a:xfrm>
        </p:spPr>
        <p:txBody>
          <a:bodyPr/>
          <a:lstStyle/>
          <a:p>
            <a:r>
              <a:rPr lang="en-US" dirty="0"/>
              <a:t>Element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i="1" dirty="0"/>
              <a:t>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the display always points to the</a:t>
            </a:r>
            <a:br>
              <a:rPr lang="en-US" dirty="0"/>
            </a:br>
            <a:r>
              <a:rPr lang="en-US" u="sng" dirty="0"/>
              <a:t>topmost stack frame at scope nesting level </a:t>
            </a:r>
            <a:r>
              <a:rPr lang="en-US" i="1" u="sng" dirty="0"/>
              <a:t>n</a:t>
            </a:r>
            <a:r>
              <a:rPr lang="en-US" u="sng" dirty="0"/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on the runtime stack.</a:t>
            </a:r>
          </a:p>
          <a:p>
            <a:pPr lvl="5"/>
            <a:endParaRPr lang="en-US" dirty="0"/>
          </a:p>
          <a:p>
            <a:r>
              <a:rPr lang="en-US" dirty="0"/>
              <a:t>The display must be updated </a:t>
            </a:r>
            <a:br>
              <a:rPr lang="en-US" dirty="0"/>
            </a:br>
            <a:r>
              <a:rPr lang="en-US" dirty="0"/>
              <a:t>as stack frames are pushed onto </a:t>
            </a:r>
            <a:br>
              <a:rPr lang="en-US" dirty="0"/>
            </a:br>
            <a:r>
              <a:rPr lang="en-US" dirty="0"/>
              <a:t>and popped off the runtime stack.</a:t>
            </a:r>
          </a:p>
        </p:txBody>
      </p:sp>
    </p:spTree>
    <p:extLst>
      <p:ext uri="{BB962C8B-B14F-4D97-AF65-F5344CB8AC3E}">
        <p14:creationId xmlns:p14="http://schemas.microsoft.com/office/powerpoint/2010/main" val="13001777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6D79-C47A-6246-B45C-0B7BACC07C9F}" type="slidenum">
              <a:rPr lang="en-US"/>
              <a:pPr/>
              <a:t>36</a:t>
            </a:fld>
            <a:endParaRPr lang="en-US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Runtime Display</a:t>
            </a:r>
            <a:r>
              <a:rPr lang="en-US" i="1" dirty="0"/>
              <a:t>, cont’d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503872" cy="4835525"/>
          </a:xfrm>
        </p:spPr>
        <p:txBody>
          <a:bodyPr/>
          <a:lstStyle/>
          <a:p>
            <a:r>
              <a:rPr lang="en-US" dirty="0"/>
              <a:t>Whenever a new stack frame </a:t>
            </a:r>
            <a:br>
              <a:rPr lang="en-US" dirty="0"/>
            </a:br>
            <a:r>
              <a:rPr lang="en-US" dirty="0"/>
              <a:t>at level </a:t>
            </a:r>
            <a:r>
              <a:rPr lang="en-US" i="1" dirty="0"/>
              <a:t>n</a:t>
            </a:r>
            <a:r>
              <a:rPr lang="en-US" dirty="0"/>
              <a:t> is pushed onto the stack, </a:t>
            </a:r>
            <a:br>
              <a:rPr lang="en-US" dirty="0"/>
            </a:br>
            <a:r>
              <a:rPr lang="en-US" dirty="0"/>
              <a:t>it links to the previous topmost </a:t>
            </a:r>
            <a:br>
              <a:rPr lang="en-US" dirty="0"/>
            </a:br>
            <a:r>
              <a:rPr lang="en-US" dirty="0"/>
              <a:t>stack frame at level </a:t>
            </a:r>
            <a:r>
              <a:rPr lang="en-US" i="1" dirty="0"/>
              <a:t>n.</a:t>
            </a:r>
          </a:p>
          <a:p>
            <a:pPr lvl="5"/>
            <a:endParaRPr lang="en-US" i="1" dirty="0"/>
          </a:p>
          <a:p>
            <a:r>
              <a:rPr lang="en-US" dirty="0"/>
              <a:t>This link helps to restore the runtime stack </a:t>
            </a:r>
            <a:br>
              <a:rPr lang="en-US" dirty="0"/>
            </a:br>
            <a:r>
              <a:rPr lang="en-US" dirty="0"/>
              <a:t>as stack frames are popped off when returning from procedures and functions.</a:t>
            </a:r>
          </a:p>
        </p:txBody>
      </p:sp>
    </p:spTree>
    <p:extLst>
      <p:ext uri="{BB962C8B-B14F-4D97-AF65-F5344CB8AC3E}">
        <p14:creationId xmlns:p14="http://schemas.microsoft.com/office/powerpoint/2010/main" val="23709084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56269-53DD-A84B-86C1-7D3D70EF2213}" type="slidenum">
              <a:rPr lang="en-US"/>
              <a:pPr/>
              <a:t>37</a:t>
            </a:fld>
            <a:endParaRPr lang="en-US"/>
          </a:p>
        </p:txBody>
      </p:sp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832100" y="411163"/>
            <a:ext cx="5854700" cy="655637"/>
          </a:xfrm>
        </p:spPr>
        <p:txBody>
          <a:bodyPr/>
          <a:lstStyle/>
          <a:p>
            <a:r>
              <a:rPr lang="en-US" sz="2400"/>
              <a:t>Runtime Access to Nonlocal Variables</a:t>
            </a:r>
          </a:p>
        </p:txBody>
      </p:sp>
      <p:sp>
        <p:nvSpPr>
          <p:cNvPr id="475139" name="Rectangle 3"/>
          <p:cNvSpPr>
            <a:spLocks noChangeArrowheads="1"/>
          </p:cNvSpPr>
          <p:nvPr/>
        </p:nvSpPr>
        <p:spPr bwMode="auto">
          <a:xfrm>
            <a:off x="3108325" y="1417638"/>
            <a:ext cx="2925763" cy="3841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5140" name="Group 4"/>
          <p:cNvGrpSpPr>
            <a:grpSpLocks/>
          </p:cNvGrpSpPr>
          <p:nvPr/>
        </p:nvGrpSpPr>
        <p:grpSpPr bwMode="auto">
          <a:xfrm>
            <a:off x="3290888" y="4618038"/>
            <a:ext cx="2560637" cy="549275"/>
            <a:chOff x="1843" y="2909"/>
            <a:chExt cx="1613" cy="346"/>
          </a:xfrm>
          <a:solidFill>
            <a:schemeClr val="bg1">
              <a:lumMod val="85000"/>
            </a:schemeClr>
          </a:solidFill>
        </p:grpSpPr>
        <p:sp>
          <p:nvSpPr>
            <p:cNvPr id="475141" name="AutoShape 5"/>
            <p:cNvSpPr>
              <a:spLocks noChangeArrowheads="1"/>
            </p:cNvSpPr>
            <p:nvPr/>
          </p:nvSpPr>
          <p:spPr bwMode="auto">
            <a:xfrm>
              <a:off x="1843" y="2909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75142" name="Text Box 6"/>
            <p:cNvSpPr txBox="1">
              <a:spLocks noChangeArrowheads="1"/>
            </p:cNvSpPr>
            <p:nvPr/>
          </p:nvSpPr>
          <p:spPr bwMode="auto">
            <a:xfrm>
              <a:off x="2866" y="2925"/>
              <a:ext cx="580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main1</a:t>
              </a:r>
            </a:p>
          </p:txBody>
        </p:sp>
        <p:grpSp>
          <p:nvGrpSpPr>
            <p:cNvPr id="475143" name="Group 7"/>
            <p:cNvGrpSpPr>
              <a:grpSpLocks/>
            </p:cNvGrpSpPr>
            <p:nvPr/>
          </p:nvGrpSpPr>
          <p:grpSpPr bwMode="auto">
            <a:xfrm>
              <a:off x="1959" y="2966"/>
              <a:ext cx="405" cy="179"/>
              <a:chOff x="979" y="3485"/>
              <a:chExt cx="405" cy="179"/>
            </a:xfrm>
            <a:grpFill/>
          </p:grpSpPr>
          <p:sp>
            <p:nvSpPr>
              <p:cNvPr id="475144" name="Text Box 8"/>
              <p:cNvSpPr txBox="1">
                <a:spLocks noChangeArrowheads="1"/>
              </p:cNvSpPr>
              <p:nvPr/>
            </p:nvSpPr>
            <p:spPr bwMode="auto">
              <a:xfrm>
                <a:off x="979" y="3487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i</a:t>
                </a:r>
              </a:p>
            </p:txBody>
          </p:sp>
          <p:sp>
            <p:nvSpPr>
              <p:cNvPr id="475145" name="Text Box 9"/>
              <p:cNvSpPr txBox="1">
                <a:spLocks noChangeArrowheads="1"/>
              </p:cNvSpPr>
              <p:nvPr/>
            </p:nvSpPr>
            <p:spPr bwMode="auto">
              <a:xfrm>
                <a:off x="1154" y="3485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  <p:grpSp>
          <p:nvGrpSpPr>
            <p:cNvPr id="475146" name="Group 10"/>
            <p:cNvGrpSpPr>
              <a:grpSpLocks/>
            </p:cNvGrpSpPr>
            <p:nvPr/>
          </p:nvGrpSpPr>
          <p:grpSpPr bwMode="auto">
            <a:xfrm>
              <a:off x="2419" y="2966"/>
              <a:ext cx="405" cy="179"/>
              <a:chOff x="979" y="3485"/>
              <a:chExt cx="405" cy="179"/>
            </a:xfrm>
            <a:grpFill/>
          </p:grpSpPr>
          <p:sp>
            <p:nvSpPr>
              <p:cNvPr id="475147" name="Text Box 11"/>
              <p:cNvSpPr txBox="1">
                <a:spLocks noChangeArrowheads="1"/>
              </p:cNvSpPr>
              <p:nvPr/>
            </p:nvSpPr>
            <p:spPr bwMode="auto">
              <a:xfrm>
                <a:off x="979" y="3487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j</a:t>
                </a:r>
              </a:p>
            </p:txBody>
          </p:sp>
          <p:sp>
            <p:nvSpPr>
              <p:cNvPr id="475148" name="Text Box 12"/>
              <p:cNvSpPr txBox="1">
                <a:spLocks noChangeArrowheads="1"/>
              </p:cNvSpPr>
              <p:nvPr/>
            </p:nvSpPr>
            <p:spPr bwMode="auto">
              <a:xfrm>
                <a:off x="1154" y="3485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</p:grpSp>
      <p:grpSp>
        <p:nvGrpSpPr>
          <p:cNvPr id="475149" name="Group 13"/>
          <p:cNvGrpSpPr>
            <a:grpSpLocks/>
          </p:cNvGrpSpPr>
          <p:nvPr/>
        </p:nvGrpSpPr>
        <p:grpSpPr bwMode="auto">
          <a:xfrm>
            <a:off x="3290888" y="3154363"/>
            <a:ext cx="2560637" cy="549275"/>
            <a:chOff x="1843" y="1987"/>
            <a:chExt cx="1613" cy="346"/>
          </a:xfrm>
          <a:solidFill>
            <a:srgbClr val="96C8FB"/>
          </a:solidFill>
        </p:grpSpPr>
        <p:sp>
          <p:nvSpPr>
            <p:cNvPr id="475150" name="AutoShape 14"/>
            <p:cNvSpPr>
              <a:spLocks noChangeArrowheads="1"/>
            </p:cNvSpPr>
            <p:nvPr/>
          </p:nvSpPr>
          <p:spPr bwMode="auto">
            <a:xfrm>
              <a:off x="1843" y="1987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75151" name="Text Box 15"/>
            <p:cNvSpPr txBox="1">
              <a:spLocks noChangeArrowheads="1"/>
            </p:cNvSpPr>
            <p:nvPr/>
          </p:nvSpPr>
          <p:spPr bwMode="auto">
            <a:xfrm>
              <a:off x="2823" y="1999"/>
              <a:ext cx="617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proc2a</a:t>
              </a:r>
            </a:p>
          </p:txBody>
        </p:sp>
        <p:grpSp>
          <p:nvGrpSpPr>
            <p:cNvPr id="475152" name="Group 16"/>
            <p:cNvGrpSpPr>
              <a:grpSpLocks/>
            </p:cNvGrpSpPr>
            <p:nvPr/>
          </p:nvGrpSpPr>
          <p:grpSpPr bwMode="auto">
            <a:xfrm>
              <a:off x="1959" y="2045"/>
              <a:ext cx="405" cy="179"/>
              <a:chOff x="977" y="3197"/>
              <a:chExt cx="405" cy="179"/>
            </a:xfrm>
            <a:grpFill/>
          </p:grpSpPr>
          <p:sp>
            <p:nvSpPr>
              <p:cNvPr id="475153" name="Text Box 17"/>
              <p:cNvSpPr txBox="1">
                <a:spLocks noChangeArrowheads="1"/>
              </p:cNvSpPr>
              <p:nvPr/>
            </p:nvSpPr>
            <p:spPr bwMode="auto">
              <a:xfrm>
                <a:off x="977" y="3199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m</a:t>
                </a:r>
              </a:p>
            </p:txBody>
          </p:sp>
          <p:sp>
            <p:nvSpPr>
              <p:cNvPr id="475154" name="Text Box 18"/>
              <p:cNvSpPr txBox="1">
                <a:spLocks noChangeArrowheads="1"/>
              </p:cNvSpPr>
              <p:nvPr/>
            </p:nvSpPr>
            <p:spPr bwMode="auto">
              <a:xfrm>
                <a:off x="1152" y="3197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</p:grpSp>
      <p:grpSp>
        <p:nvGrpSpPr>
          <p:cNvPr id="475155" name="Group 19"/>
          <p:cNvGrpSpPr>
            <a:grpSpLocks/>
          </p:cNvGrpSpPr>
          <p:nvPr/>
        </p:nvGrpSpPr>
        <p:grpSpPr bwMode="auto">
          <a:xfrm>
            <a:off x="3290888" y="2422525"/>
            <a:ext cx="2560637" cy="549275"/>
            <a:chOff x="1843" y="1526"/>
            <a:chExt cx="1613" cy="346"/>
          </a:xfrm>
          <a:solidFill>
            <a:srgbClr val="CDFFCC"/>
          </a:solidFill>
        </p:grpSpPr>
        <p:sp>
          <p:nvSpPr>
            <p:cNvPr id="475156" name="AutoShape 20"/>
            <p:cNvSpPr>
              <a:spLocks noChangeArrowheads="1"/>
            </p:cNvSpPr>
            <p:nvPr/>
          </p:nvSpPr>
          <p:spPr bwMode="auto">
            <a:xfrm>
              <a:off x="1843" y="1526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75157" name="Text Box 21"/>
            <p:cNvSpPr txBox="1">
              <a:spLocks noChangeArrowheads="1"/>
            </p:cNvSpPr>
            <p:nvPr/>
          </p:nvSpPr>
          <p:spPr bwMode="auto">
            <a:xfrm>
              <a:off x="2823" y="1554"/>
              <a:ext cx="564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proc3</a:t>
              </a:r>
            </a:p>
          </p:txBody>
        </p:sp>
        <p:grpSp>
          <p:nvGrpSpPr>
            <p:cNvPr id="475158" name="Group 22"/>
            <p:cNvGrpSpPr>
              <a:grpSpLocks/>
            </p:cNvGrpSpPr>
            <p:nvPr/>
          </p:nvGrpSpPr>
          <p:grpSpPr bwMode="auto">
            <a:xfrm>
              <a:off x="1959" y="1584"/>
              <a:ext cx="405" cy="179"/>
              <a:chOff x="977" y="3197"/>
              <a:chExt cx="405" cy="179"/>
            </a:xfrm>
            <a:grpFill/>
          </p:grpSpPr>
          <p:sp>
            <p:nvSpPr>
              <p:cNvPr id="475159" name="Text Box 23"/>
              <p:cNvSpPr txBox="1">
                <a:spLocks noChangeArrowheads="1"/>
              </p:cNvSpPr>
              <p:nvPr/>
            </p:nvSpPr>
            <p:spPr bwMode="auto">
              <a:xfrm>
                <a:off x="977" y="3199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j</a:t>
                </a:r>
              </a:p>
            </p:txBody>
          </p:sp>
          <p:sp>
            <p:nvSpPr>
              <p:cNvPr id="475160" name="Text Box 24"/>
              <p:cNvSpPr txBox="1">
                <a:spLocks noChangeArrowheads="1"/>
              </p:cNvSpPr>
              <p:nvPr/>
            </p:nvSpPr>
            <p:spPr bwMode="auto">
              <a:xfrm>
                <a:off x="1152" y="3197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</p:grpSp>
      <p:sp>
        <p:nvSpPr>
          <p:cNvPr id="475161" name="Rectangle 25"/>
          <p:cNvSpPr>
            <a:spLocks noChangeArrowheads="1"/>
          </p:cNvSpPr>
          <p:nvPr/>
        </p:nvSpPr>
        <p:spPr bwMode="auto">
          <a:xfrm>
            <a:off x="182563" y="723900"/>
            <a:ext cx="2651125" cy="57229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2" name="Rectangle 26"/>
          <p:cNvSpPr>
            <a:spLocks noChangeArrowheads="1"/>
          </p:cNvSpPr>
          <p:nvPr/>
        </p:nvSpPr>
        <p:spPr bwMode="auto">
          <a:xfrm>
            <a:off x="274638" y="1273175"/>
            <a:ext cx="2468562" cy="25590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3" name="Rectangle 27"/>
          <p:cNvSpPr>
            <a:spLocks noChangeArrowheads="1"/>
          </p:cNvSpPr>
          <p:nvPr/>
        </p:nvSpPr>
        <p:spPr bwMode="auto">
          <a:xfrm>
            <a:off x="639763" y="1820863"/>
            <a:ext cx="1920875" cy="914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4" name="Rectangle 28"/>
          <p:cNvSpPr>
            <a:spLocks noChangeArrowheads="1"/>
          </p:cNvSpPr>
          <p:nvPr/>
        </p:nvSpPr>
        <p:spPr bwMode="auto">
          <a:xfrm>
            <a:off x="274638" y="4016375"/>
            <a:ext cx="2468562" cy="128111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5" name="Text Box 29"/>
          <p:cNvSpPr txBox="1">
            <a:spLocks noChangeArrowheads="1"/>
          </p:cNvSpPr>
          <p:nvPr/>
        </p:nvSpPr>
        <p:spPr bwMode="auto">
          <a:xfrm>
            <a:off x="457200" y="695325"/>
            <a:ext cx="2117725" cy="575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>
                <a:latin typeface="Courier New" charset="0"/>
              </a:rPr>
              <a:t>PROGRAM main1;</a:t>
            </a:r>
          </a:p>
          <a:p>
            <a:r>
              <a:rPr lang="en-US" sz="1200" b="1">
                <a:latin typeface="Courier New" charset="0"/>
              </a:rPr>
              <a:t>VAR i, j : integer;</a:t>
            </a:r>
          </a:p>
          <a:p>
            <a:endParaRPr lang="en-US" sz="1200" b="1">
              <a:latin typeface="Courier New" charset="0"/>
            </a:endParaRPr>
          </a:p>
          <a:p>
            <a:r>
              <a:rPr lang="en-US" sz="1200" b="1">
                <a:latin typeface="Courier New" charset="0"/>
              </a:rPr>
              <a:t>PROCEDURE proc2a;</a:t>
            </a:r>
          </a:p>
          <a:p>
            <a:r>
              <a:rPr lang="en-US" sz="1200" b="1">
                <a:latin typeface="Courier New" charset="0"/>
              </a:rPr>
              <a:t>  VAR m : integer;</a:t>
            </a:r>
          </a:p>
          <a:p>
            <a:r>
              <a:rPr lang="en-US" sz="1200" b="1">
                <a:latin typeface="Courier New" charset="0"/>
              </a:rPr>
              <a:t>    </a:t>
            </a:r>
          </a:p>
          <a:p>
            <a:r>
              <a:rPr lang="en-US" sz="1200" b="1">
                <a:latin typeface="Courier New" charset="0"/>
              </a:rPr>
              <a:t>  PROCEDURE proc3;</a:t>
            </a:r>
          </a:p>
          <a:p>
            <a:r>
              <a:rPr lang="en-US" sz="1200" b="1">
                <a:latin typeface="Courier New" charset="0"/>
              </a:rPr>
              <a:t>      VAR j : integer</a:t>
            </a:r>
          </a:p>
          <a:p>
            <a:r>
              <a:rPr lang="en-US" sz="1200" b="1">
                <a:latin typeface="Courier New" charset="0"/>
              </a:rPr>
              <a:t>      BEGIN</a:t>
            </a:r>
          </a:p>
          <a:p>
            <a:r>
              <a:rPr lang="en-US" sz="1200" b="1">
                <a:latin typeface="Courier New" charset="0"/>
              </a:rPr>
              <a:t>        j := i + m;</a:t>
            </a:r>
          </a:p>
          <a:p>
            <a:r>
              <a:rPr lang="en-US" sz="1200" b="1">
                <a:latin typeface="Courier New" charset="0"/>
              </a:rPr>
              <a:t>      END;</a:t>
            </a:r>
          </a:p>
          <a:p>
            <a:endParaRPr lang="en-US" sz="1200" b="1">
              <a:latin typeface="Courier New" charset="0"/>
            </a:endParaRPr>
          </a:p>
          <a:p>
            <a:r>
              <a:rPr lang="en-US" sz="1200" b="1">
                <a:latin typeface="Courier New" charset="0"/>
              </a:rPr>
              <a:t>  BEGIN {proc2a}</a:t>
            </a:r>
          </a:p>
          <a:p>
            <a:r>
              <a:rPr lang="en-US" sz="1200" b="1">
                <a:latin typeface="Courier New" charset="0"/>
              </a:rPr>
              <a:t>    i := 11;</a:t>
            </a:r>
          </a:p>
          <a:p>
            <a:r>
              <a:rPr lang="en-US" sz="1200" b="1">
                <a:latin typeface="Courier New" charset="0"/>
              </a:rPr>
              <a:t>    m := j;</a:t>
            </a:r>
          </a:p>
          <a:p>
            <a:r>
              <a:rPr lang="en-US" sz="1200" b="1">
                <a:latin typeface="Courier New" charset="0"/>
              </a:rPr>
              <a:t>    proc3;</a:t>
            </a:r>
          </a:p>
          <a:p>
            <a:r>
              <a:rPr lang="en-US" sz="1200" b="1">
                <a:latin typeface="Courier New" charset="0"/>
              </a:rPr>
              <a:t>  END;</a:t>
            </a:r>
          </a:p>
          <a:p>
            <a:r>
              <a:rPr lang="en-US" sz="1200" b="1">
                <a:latin typeface="Courier New" charset="0"/>
              </a:rPr>
              <a:t>    </a:t>
            </a:r>
          </a:p>
          <a:p>
            <a:r>
              <a:rPr lang="en-US" sz="1200" b="1">
                <a:latin typeface="Courier New" charset="0"/>
              </a:rPr>
              <a:t>PROCEDURE proc2b;</a:t>
            </a:r>
          </a:p>
          <a:p>
            <a:r>
              <a:rPr lang="en-US" sz="1200" b="1">
                <a:latin typeface="Courier New" charset="0"/>
              </a:rPr>
              <a:t>  VAR j, m : integer;</a:t>
            </a:r>
          </a:p>
          <a:p>
            <a:r>
              <a:rPr lang="en-US" sz="1200" b="1">
                <a:latin typeface="Courier New" charset="0"/>
              </a:rPr>
              <a:t>  BEGIN</a:t>
            </a:r>
          </a:p>
          <a:p>
            <a:r>
              <a:rPr lang="en-US" sz="1200" b="1">
                <a:latin typeface="Courier New" charset="0"/>
              </a:rPr>
              <a:t>    j := 14;</a:t>
            </a:r>
          </a:p>
          <a:p>
            <a:r>
              <a:rPr lang="en-US" sz="1200" b="1">
                <a:latin typeface="Courier New" charset="0"/>
              </a:rPr>
              <a:t>    m := 5;</a:t>
            </a:r>
          </a:p>
          <a:p>
            <a:r>
              <a:rPr lang="en-US" sz="1200" b="1">
                <a:latin typeface="Courier New" charset="0"/>
              </a:rPr>
              <a:t>    proc2a;</a:t>
            </a:r>
          </a:p>
          <a:p>
            <a:r>
              <a:rPr lang="en-US" sz="1200" b="1">
                <a:latin typeface="Courier New" charset="0"/>
              </a:rPr>
              <a:t>  END;</a:t>
            </a:r>
          </a:p>
          <a:p>
            <a:endParaRPr lang="en-US" sz="1200" b="1">
              <a:latin typeface="Courier New" charset="0"/>
            </a:endParaRPr>
          </a:p>
          <a:p>
            <a:r>
              <a:rPr lang="en-US" sz="1200" b="1">
                <a:latin typeface="Courier New" charset="0"/>
              </a:rPr>
              <a:t>BEGIN {main1}</a:t>
            </a:r>
          </a:p>
          <a:p>
            <a:r>
              <a:rPr lang="en-US" sz="1200" b="1">
                <a:latin typeface="Courier New" charset="0"/>
              </a:rPr>
              <a:t>  i := 33;</a:t>
            </a:r>
          </a:p>
          <a:p>
            <a:r>
              <a:rPr lang="en-US" sz="1200" b="1">
                <a:latin typeface="Courier New" charset="0"/>
              </a:rPr>
              <a:t>  j := 55;</a:t>
            </a:r>
          </a:p>
          <a:p>
            <a:r>
              <a:rPr lang="en-US" sz="1200" b="1">
                <a:latin typeface="Courier New" charset="0"/>
              </a:rPr>
              <a:t>  proc2b;</a:t>
            </a:r>
          </a:p>
          <a:p>
            <a:r>
              <a:rPr lang="en-US" sz="1200" b="1">
                <a:latin typeface="Courier New" charset="0"/>
              </a:rPr>
              <a:t>END.</a:t>
            </a:r>
          </a:p>
        </p:txBody>
      </p:sp>
      <p:sp>
        <p:nvSpPr>
          <p:cNvPr id="475166" name="Rectangle 30"/>
          <p:cNvSpPr>
            <a:spLocks noChangeArrowheads="1"/>
          </p:cNvSpPr>
          <p:nvPr/>
        </p:nvSpPr>
        <p:spPr bwMode="auto">
          <a:xfrm>
            <a:off x="7680325" y="2514600"/>
            <a:ext cx="4572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7" name="Rectangle 31"/>
          <p:cNvSpPr>
            <a:spLocks noChangeArrowheads="1"/>
          </p:cNvSpPr>
          <p:nvPr/>
        </p:nvSpPr>
        <p:spPr bwMode="auto">
          <a:xfrm>
            <a:off x="7680325" y="4068763"/>
            <a:ext cx="457200" cy="2746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8" name="Rectangle 32"/>
          <p:cNvSpPr>
            <a:spLocks noChangeArrowheads="1"/>
          </p:cNvSpPr>
          <p:nvPr/>
        </p:nvSpPr>
        <p:spPr bwMode="auto">
          <a:xfrm>
            <a:off x="7680325" y="3794125"/>
            <a:ext cx="457200" cy="274638"/>
          </a:xfrm>
          <a:prstGeom prst="rect">
            <a:avLst/>
          </a:prstGeom>
          <a:solidFill>
            <a:srgbClr val="96C8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69" name="Rectangle 33"/>
          <p:cNvSpPr>
            <a:spLocks noChangeArrowheads="1"/>
          </p:cNvSpPr>
          <p:nvPr/>
        </p:nvSpPr>
        <p:spPr bwMode="auto">
          <a:xfrm>
            <a:off x="7680325" y="3521075"/>
            <a:ext cx="457200" cy="274638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170" name="Text Box 34"/>
          <p:cNvSpPr txBox="1">
            <a:spLocks noChangeArrowheads="1"/>
          </p:cNvSpPr>
          <p:nvPr/>
        </p:nvSpPr>
        <p:spPr bwMode="auto">
          <a:xfrm>
            <a:off x="7394575" y="4373563"/>
            <a:ext cx="11080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RUNTIME</a:t>
            </a:r>
          </a:p>
          <a:p>
            <a:pPr algn="ctr"/>
            <a:r>
              <a:rPr lang="en-US"/>
              <a:t>DISPLAY</a:t>
            </a:r>
          </a:p>
        </p:txBody>
      </p:sp>
      <p:sp>
        <p:nvSpPr>
          <p:cNvPr id="475171" name="Line 35"/>
          <p:cNvSpPr>
            <a:spLocks noChangeShapeType="1"/>
          </p:cNvSpPr>
          <p:nvPr/>
        </p:nvSpPr>
        <p:spPr bwMode="auto">
          <a:xfrm flipH="1">
            <a:off x="5851525" y="4160838"/>
            <a:ext cx="2011363" cy="547687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5172" name="Line 36"/>
          <p:cNvSpPr>
            <a:spLocks noChangeShapeType="1"/>
          </p:cNvSpPr>
          <p:nvPr/>
        </p:nvSpPr>
        <p:spPr bwMode="auto">
          <a:xfrm flipH="1">
            <a:off x="5851525" y="3886200"/>
            <a:ext cx="2011363" cy="365125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5173" name="Line 37"/>
          <p:cNvSpPr>
            <a:spLocks noChangeShapeType="1"/>
          </p:cNvSpPr>
          <p:nvPr/>
        </p:nvSpPr>
        <p:spPr bwMode="auto">
          <a:xfrm flipH="1" flipV="1">
            <a:off x="5851525" y="2789238"/>
            <a:ext cx="2011363" cy="914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5174" name="Text Box 38"/>
          <p:cNvSpPr txBox="1">
            <a:spLocks noChangeArrowheads="1"/>
          </p:cNvSpPr>
          <p:nvPr/>
        </p:nvSpPr>
        <p:spPr bwMode="auto">
          <a:xfrm>
            <a:off x="8137525" y="406876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/>
              <a:t>1</a:t>
            </a:r>
          </a:p>
        </p:txBody>
      </p:sp>
      <p:sp>
        <p:nvSpPr>
          <p:cNvPr id="475175" name="Text Box 39"/>
          <p:cNvSpPr txBox="1">
            <a:spLocks noChangeArrowheads="1"/>
          </p:cNvSpPr>
          <p:nvPr/>
        </p:nvSpPr>
        <p:spPr bwMode="auto">
          <a:xfrm>
            <a:off x="8137525" y="379412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/>
              <a:t>2</a:t>
            </a:r>
          </a:p>
        </p:txBody>
      </p:sp>
      <p:sp>
        <p:nvSpPr>
          <p:cNvPr id="475176" name="Text Box 40"/>
          <p:cNvSpPr txBox="1">
            <a:spLocks noChangeArrowheads="1"/>
          </p:cNvSpPr>
          <p:nvPr/>
        </p:nvSpPr>
        <p:spPr bwMode="auto">
          <a:xfrm>
            <a:off x="8137525" y="35210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/>
              <a:t>3</a:t>
            </a:r>
          </a:p>
        </p:txBody>
      </p:sp>
      <p:sp>
        <p:nvSpPr>
          <p:cNvPr id="475177" name="Line 41"/>
          <p:cNvSpPr>
            <a:spLocks noChangeShapeType="1"/>
          </p:cNvSpPr>
          <p:nvPr/>
        </p:nvSpPr>
        <p:spPr bwMode="auto">
          <a:xfrm flipH="1" flipV="1">
            <a:off x="5851525" y="3336925"/>
            <a:ext cx="2011363" cy="549275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5178" name="Group 42"/>
          <p:cNvGrpSpPr>
            <a:grpSpLocks/>
          </p:cNvGrpSpPr>
          <p:nvPr/>
        </p:nvGrpSpPr>
        <p:grpSpPr bwMode="auto">
          <a:xfrm flipH="1">
            <a:off x="2921001" y="3521075"/>
            <a:ext cx="366712" cy="547688"/>
            <a:chOff x="3456" y="2218"/>
            <a:chExt cx="230" cy="345"/>
          </a:xfrm>
        </p:grpSpPr>
        <p:sp>
          <p:nvSpPr>
            <p:cNvPr id="475179" name="Line 43"/>
            <p:cNvSpPr>
              <a:spLocks noChangeShapeType="1"/>
            </p:cNvSpPr>
            <p:nvPr/>
          </p:nvSpPr>
          <p:spPr bwMode="auto">
            <a:xfrm>
              <a:off x="3456" y="2218"/>
              <a:ext cx="23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5180" name="Line 44"/>
            <p:cNvSpPr>
              <a:spLocks noChangeShapeType="1"/>
            </p:cNvSpPr>
            <p:nvPr/>
          </p:nvSpPr>
          <p:spPr bwMode="auto">
            <a:xfrm>
              <a:off x="3686" y="2218"/>
              <a:ext cx="0" cy="345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5181" name="Line 45"/>
            <p:cNvSpPr>
              <a:spLocks noChangeShapeType="1"/>
            </p:cNvSpPr>
            <p:nvPr/>
          </p:nvSpPr>
          <p:spPr bwMode="auto">
            <a:xfrm flipH="1">
              <a:off x="3456" y="2563"/>
              <a:ext cx="23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5182" name="Text Box 46"/>
          <p:cNvSpPr txBox="1">
            <a:spLocks noChangeArrowheads="1"/>
          </p:cNvSpPr>
          <p:nvPr/>
        </p:nvSpPr>
        <p:spPr bwMode="auto">
          <a:xfrm>
            <a:off x="3473450" y="5349875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RUNTIME STACK</a:t>
            </a:r>
          </a:p>
        </p:txBody>
      </p:sp>
      <p:grpSp>
        <p:nvGrpSpPr>
          <p:cNvPr id="475183" name="Group 47"/>
          <p:cNvGrpSpPr>
            <a:grpSpLocks/>
          </p:cNvGrpSpPr>
          <p:nvPr/>
        </p:nvGrpSpPr>
        <p:grpSpPr bwMode="auto">
          <a:xfrm>
            <a:off x="3290888" y="3886200"/>
            <a:ext cx="2560637" cy="549275"/>
            <a:chOff x="2189" y="2448"/>
            <a:chExt cx="1613" cy="346"/>
          </a:xfrm>
          <a:solidFill>
            <a:srgbClr val="96C8FB"/>
          </a:solidFill>
        </p:grpSpPr>
        <p:sp>
          <p:nvSpPr>
            <p:cNvPr id="475184" name="AutoShape 48"/>
            <p:cNvSpPr>
              <a:spLocks noChangeArrowheads="1"/>
            </p:cNvSpPr>
            <p:nvPr/>
          </p:nvSpPr>
          <p:spPr bwMode="auto">
            <a:xfrm>
              <a:off x="2189" y="2448"/>
              <a:ext cx="1613" cy="34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75185" name="Text Box 49"/>
            <p:cNvSpPr txBox="1">
              <a:spLocks noChangeArrowheads="1"/>
            </p:cNvSpPr>
            <p:nvPr/>
          </p:nvSpPr>
          <p:spPr bwMode="auto">
            <a:xfrm>
              <a:off x="3169" y="2462"/>
              <a:ext cx="623" cy="17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SF: proc2b</a:t>
              </a:r>
            </a:p>
          </p:txBody>
        </p:sp>
        <p:grpSp>
          <p:nvGrpSpPr>
            <p:cNvPr id="475186" name="Group 50"/>
            <p:cNvGrpSpPr>
              <a:grpSpLocks/>
            </p:cNvGrpSpPr>
            <p:nvPr/>
          </p:nvGrpSpPr>
          <p:grpSpPr bwMode="auto">
            <a:xfrm>
              <a:off x="2305" y="2506"/>
              <a:ext cx="405" cy="179"/>
              <a:chOff x="977" y="3197"/>
              <a:chExt cx="405" cy="179"/>
            </a:xfrm>
            <a:grpFill/>
          </p:grpSpPr>
          <p:sp>
            <p:nvSpPr>
              <p:cNvPr id="475187" name="Text Box 51"/>
              <p:cNvSpPr txBox="1">
                <a:spLocks noChangeArrowheads="1"/>
              </p:cNvSpPr>
              <p:nvPr/>
            </p:nvSpPr>
            <p:spPr bwMode="auto">
              <a:xfrm>
                <a:off x="977" y="3199"/>
                <a:ext cx="174" cy="17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latin typeface="Courier New" charset="0"/>
                  </a:rPr>
                  <a:t>j</a:t>
                </a:r>
              </a:p>
            </p:txBody>
          </p:sp>
          <p:sp>
            <p:nvSpPr>
              <p:cNvPr id="475188" name="Text Box 52"/>
              <p:cNvSpPr txBox="1">
                <a:spLocks noChangeArrowheads="1"/>
              </p:cNvSpPr>
              <p:nvPr/>
            </p:nvSpPr>
            <p:spPr bwMode="auto">
              <a:xfrm>
                <a:off x="1152" y="3197"/>
                <a:ext cx="230" cy="1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200"/>
                  <a:t>    </a:t>
                </a:r>
              </a:p>
            </p:txBody>
          </p:sp>
        </p:grpSp>
        <p:sp>
          <p:nvSpPr>
            <p:cNvPr id="475189" name="Rectangle 53"/>
            <p:cNvSpPr>
              <a:spLocks noChangeArrowheads="1"/>
            </p:cNvSpPr>
            <p:nvPr/>
          </p:nvSpPr>
          <p:spPr bwMode="auto">
            <a:xfrm>
              <a:off x="2924" y="2506"/>
              <a:ext cx="231" cy="17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75190" name="Text Box 54"/>
            <p:cNvSpPr txBox="1">
              <a:spLocks noChangeArrowheads="1"/>
            </p:cNvSpPr>
            <p:nvPr/>
          </p:nvSpPr>
          <p:spPr bwMode="auto">
            <a:xfrm>
              <a:off x="2722" y="2502"/>
              <a:ext cx="194" cy="17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1200" b="1" dirty="0"/>
                <a:t>m</a:t>
              </a:r>
            </a:p>
          </p:txBody>
        </p:sp>
      </p:grpSp>
      <p:sp>
        <p:nvSpPr>
          <p:cNvPr id="475191" name="Text Box 55"/>
          <p:cNvSpPr txBox="1">
            <a:spLocks noChangeArrowheads="1"/>
          </p:cNvSpPr>
          <p:nvPr/>
        </p:nvSpPr>
        <p:spPr bwMode="auto">
          <a:xfrm>
            <a:off x="6848622" y="5010150"/>
            <a:ext cx="2020105" cy="830997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folHlink"/>
                </a:solidFill>
              </a:rPr>
              <a:t>The runtime display</a:t>
            </a:r>
          </a:p>
          <a:p>
            <a:r>
              <a:rPr lang="en-US" dirty="0">
                <a:solidFill>
                  <a:schemeClr val="folHlink"/>
                </a:solidFill>
              </a:rPr>
              <a:t>allows </a:t>
            </a:r>
            <a:r>
              <a:rPr lang="en-US" u="sng" dirty="0">
                <a:solidFill>
                  <a:schemeClr val="folHlink"/>
                </a:solidFill>
              </a:rPr>
              <a:t>faster access</a:t>
            </a:r>
          </a:p>
          <a:p>
            <a:r>
              <a:rPr lang="en-US" dirty="0">
                <a:solidFill>
                  <a:schemeClr val="folHlink"/>
                </a:solidFill>
              </a:rPr>
              <a:t>to</a:t>
            </a:r>
            <a:r>
              <a:rPr lang="en-US" b="1" dirty="0">
                <a:solidFill>
                  <a:schemeClr val="folHlink"/>
                </a:solidFill>
              </a:rPr>
              <a:t> </a:t>
            </a:r>
            <a:r>
              <a:rPr lang="en-US" u="sng" dirty="0">
                <a:solidFill>
                  <a:schemeClr val="folHlink"/>
                </a:solidFill>
              </a:rPr>
              <a:t>nonlocal</a:t>
            </a:r>
            <a:r>
              <a:rPr lang="en-US" dirty="0">
                <a:solidFill>
                  <a:schemeClr val="folHlink"/>
                </a:solidFill>
              </a:rPr>
              <a:t> values.</a:t>
            </a:r>
          </a:p>
        </p:txBody>
      </p:sp>
      <p:sp>
        <p:nvSpPr>
          <p:cNvPr id="475192" name="Text Box 56"/>
          <p:cNvSpPr txBox="1">
            <a:spLocks noChangeArrowheads="1"/>
          </p:cNvSpPr>
          <p:nvPr/>
        </p:nvSpPr>
        <p:spPr bwMode="auto">
          <a:xfrm>
            <a:off x="2835275" y="5832475"/>
            <a:ext cx="42352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main1 </a:t>
            </a:r>
            <a:r>
              <a:rPr lang="en-US" b="1" dirty="0">
                <a:latin typeface="Courier New" charset="0"/>
                <a:sym typeface="Wingdings" charset="0"/>
              </a:rPr>
              <a:t>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proc2b</a:t>
            </a:r>
            <a:r>
              <a:rPr lang="en-US" b="1" dirty="0">
                <a:latin typeface="Courier New" charset="0"/>
                <a:sym typeface="Wingdings" charset="0"/>
              </a:rPr>
              <a:t> 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proc2a</a:t>
            </a:r>
            <a:r>
              <a:rPr lang="en-US" b="1" dirty="0">
                <a:latin typeface="Courier New" charset="0"/>
                <a:sym typeface="Wingdings" charset="0"/>
              </a:rPr>
              <a:t> 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sym typeface="Wingdings" charset="0"/>
              </a:rPr>
              <a:t>proc3</a:t>
            </a:r>
            <a:endParaRPr lang="en-US" b="1" dirty="0">
              <a:solidFill>
                <a:srgbClr val="008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9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7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7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7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7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7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47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47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47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47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39" grpId="0" animBg="1"/>
      <p:bldP spid="475166" grpId="0" animBg="1"/>
      <p:bldP spid="475167" grpId="0" animBg="1"/>
      <p:bldP spid="475167" grpId="1" animBg="1"/>
      <p:bldP spid="475168" grpId="0" animBg="1"/>
      <p:bldP spid="475168" grpId="1" animBg="1"/>
      <p:bldP spid="475169" grpId="0" animBg="1"/>
      <p:bldP spid="475169" grpId="1" animBg="1"/>
      <p:bldP spid="475170" grpId="0"/>
      <p:bldP spid="475171" grpId="0" animBg="1"/>
      <p:bldP spid="475171" grpId="1" animBg="1"/>
      <p:bldP spid="475172" grpId="0" animBg="1"/>
      <p:bldP spid="475172" grpId="1" animBg="1"/>
      <p:bldP spid="475172" grpId="2" animBg="1"/>
      <p:bldP spid="475172" grpId="3" animBg="1"/>
      <p:bldP spid="475173" grpId="0" animBg="1"/>
      <p:bldP spid="475173" grpId="1" animBg="1"/>
      <p:bldP spid="475174" grpId="0"/>
      <p:bldP spid="475174" grpId="1"/>
      <p:bldP spid="475175" grpId="0"/>
      <p:bldP spid="475175" grpId="1"/>
      <p:bldP spid="475176" grpId="0"/>
      <p:bldP spid="475176" grpId="1"/>
      <p:bldP spid="475177" grpId="0" animBg="1"/>
      <p:bldP spid="475177" grpId="1" animBg="1"/>
      <p:bldP spid="475182" grpId="0"/>
      <p:bldP spid="47519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5C87-E17F-1848-83D2-FF43D326C3A9}" type="slidenum">
              <a:rPr lang="en-US"/>
              <a:pPr/>
              <a:t>38</a:t>
            </a:fld>
            <a:endParaRPr lang="en-US"/>
          </a:p>
        </p:txBody>
      </p:sp>
      <p:sp>
        <p:nvSpPr>
          <p:cNvPr id="476162" name="Rectangle 2"/>
          <p:cNvSpPr>
            <a:spLocks noChangeArrowheads="1"/>
          </p:cNvSpPr>
          <p:nvPr/>
        </p:nvSpPr>
        <p:spPr bwMode="auto">
          <a:xfrm>
            <a:off x="433388" y="1417638"/>
            <a:ext cx="2835275" cy="38401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63" name="Rectangle 3"/>
          <p:cNvSpPr>
            <a:spLocks noChangeArrowheads="1"/>
          </p:cNvSpPr>
          <p:nvPr/>
        </p:nvSpPr>
        <p:spPr bwMode="auto">
          <a:xfrm>
            <a:off x="615950" y="3336925"/>
            <a:ext cx="2468563" cy="1371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615950" y="1874838"/>
            <a:ext cx="2468563" cy="1371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890588" y="3794125"/>
            <a:ext cx="2011362" cy="731838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66" name="Rectangle 6"/>
          <p:cNvSpPr>
            <a:spLocks noChangeArrowheads="1"/>
          </p:cNvSpPr>
          <p:nvPr/>
        </p:nvSpPr>
        <p:spPr bwMode="auto">
          <a:xfrm>
            <a:off x="890588" y="2332038"/>
            <a:ext cx="2011362" cy="731837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Calls</a:t>
            </a:r>
          </a:p>
        </p:txBody>
      </p:sp>
      <p:sp>
        <p:nvSpPr>
          <p:cNvPr id="476168" name="Text Box 8"/>
          <p:cNvSpPr txBox="1">
            <a:spLocks noChangeArrowheads="1"/>
          </p:cNvSpPr>
          <p:nvPr/>
        </p:nvSpPr>
        <p:spPr bwMode="auto">
          <a:xfrm>
            <a:off x="433388" y="1373188"/>
            <a:ext cx="2506662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PROGRAM main1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FUNCTION func2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FUNCTION func3</a:t>
            </a:r>
          </a:p>
          <a:p>
            <a:endParaRPr lang="en-US" b="1" dirty="0">
              <a:latin typeface="Courier New" charset="0"/>
            </a:endParaRPr>
          </a:p>
          <a:p>
            <a:endParaRPr lang="en-US" b="1" dirty="0">
              <a:latin typeface="Courier New" charset="0"/>
            </a:endParaRP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PROCEDURE proc2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PROCEDURE proc3</a:t>
            </a:r>
          </a:p>
          <a:p>
            <a:endParaRPr lang="en-US" b="1" dirty="0">
              <a:latin typeface="Courier New" charset="0"/>
            </a:endParaRPr>
          </a:p>
        </p:txBody>
      </p:sp>
      <p:sp>
        <p:nvSpPr>
          <p:cNvPr id="476169" name="Rectangle 9"/>
          <p:cNvSpPr>
            <a:spLocks noChangeArrowheads="1"/>
          </p:cNvSpPr>
          <p:nvPr/>
        </p:nvSpPr>
        <p:spPr bwMode="auto">
          <a:xfrm>
            <a:off x="4114800" y="1416050"/>
            <a:ext cx="18288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70" name="Rectangle 10"/>
          <p:cNvSpPr>
            <a:spLocks noChangeArrowheads="1"/>
          </p:cNvSpPr>
          <p:nvPr/>
        </p:nvSpPr>
        <p:spPr bwMode="auto">
          <a:xfrm>
            <a:off x="7315200" y="1782763"/>
            <a:ext cx="457200" cy="2652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71" name="Text Box 11"/>
          <p:cNvSpPr txBox="1">
            <a:spLocks noChangeArrowheads="1"/>
          </p:cNvSpPr>
          <p:nvPr/>
        </p:nvSpPr>
        <p:spPr bwMode="auto">
          <a:xfrm>
            <a:off x="4114800" y="5103813"/>
            <a:ext cx="1839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RUNTIME STACK</a:t>
            </a:r>
          </a:p>
        </p:txBody>
      </p:sp>
      <p:sp>
        <p:nvSpPr>
          <p:cNvPr id="476172" name="Text Box 12"/>
          <p:cNvSpPr txBox="1">
            <a:spLocks noChangeArrowheads="1"/>
          </p:cNvSpPr>
          <p:nvPr/>
        </p:nvSpPr>
        <p:spPr bwMode="auto">
          <a:xfrm>
            <a:off x="7029450" y="4464050"/>
            <a:ext cx="11080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RUNTIME</a:t>
            </a:r>
          </a:p>
          <a:p>
            <a:pPr algn="ctr"/>
            <a:r>
              <a:rPr lang="en-US"/>
              <a:t>DISPLAY</a:t>
            </a: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4114800" y="4525963"/>
            <a:ext cx="1828800" cy="5492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SF: main1</a:t>
            </a:r>
            <a:endParaRPr lang="en-US" dirty="0"/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4114800" y="3978275"/>
            <a:ext cx="1828800" cy="549275"/>
          </a:xfrm>
          <a:prstGeom prst="rect">
            <a:avLst/>
          </a:prstGeom>
          <a:solidFill>
            <a:srgbClr val="96C8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proc2</a:t>
            </a:r>
          </a:p>
        </p:txBody>
      </p:sp>
      <p:sp>
        <p:nvSpPr>
          <p:cNvPr id="476175" name="Rectangle 15"/>
          <p:cNvSpPr>
            <a:spLocks noChangeArrowheads="1"/>
          </p:cNvSpPr>
          <p:nvPr/>
        </p:nvSpPr>
        <p:spPr bwMode="auto">
          <a:xfrm>
            <a:off x="4114800" y="3429000"/>
            <a:ext cx="1828800" cy="549275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proc3</a:t>
            </a:r>
          </a:p>
        </p:txBody>
      </p:sp>
      <p:sp>
        <p:nvSpPr>
          <p:cNvPr id="476176" name="Rectangle 16"/>
          <p:cNvSpPr>
            <a:spLocks noChangeArrowheads="1"/>
          </p:cNvSpPr>
          <p:nvPr/>
        </p:nvSpPr>
        <p:spPr bwMode="auto">
          <a:xfrm>
            <a:off x="4114800" y="2879725"/>
            <a:ext cx="1828800" cy="549275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proc3</a:t>
            </a:r>
          </a:p>
        </p:txBody>
      </p:sp>
      <p:sp>
        <p:nvSpPr>
          <p:cNvPr id="476177" name="Rectangle 17"/>
          <p:cNvSpPr>
            <a:spLocks noChangeArrowheads="1"/>
          </p:cNvSpPr>
          <p:nvPr/>
        </p:nvSpPr>
        <p:spPr bwMode="auto">
          <a:xfrm>
            <a:off x="4114800" y="2332038"/>
            <a:ext cx="1828800" cy="549275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func3</a:t>
            </a:r>
          </a:p>
        </p:txBody>
      </p:sp>
      <p:sp>
        <p:nvSpPr>
          <p:cNvPr id="476178" name="Rectangle 18"/>
          <p:cNvSpPr>
            <a:spLocks noChangeArrowheads="1"/>
          </p:cNvSpPr>
          <p:nvPr/>
        </p:nvSpPr>
        <p:spPr bwMode="auto">
          <a:xfrm>
            <a:off x="4114173" y="2879725"/>
            <a:ext cx="1828800" cy="549275"/>
          </a:xfrm>
          <a:prstGeom prst="rect">
            <a:avLst/>
          </a:prstGeom>
          <a:solidFill>
            <a:srgbClr val="96C8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func2</a:t>
            </a:r>
          </a:p>
        </p:txBody>
      </p:sp>
      <p:sp>
        <p:nvSpPr>
          <p:cNvPr id="476179" name="Rectangle 19"/>
          <p:cNvSpPr>
            <a:spLocks noChangeArrowheads="1"/>
          </p:cNvSpPr>
          <p:nvPr/>
        </p:nvSpPr>
        <p:spPr bwMode="auto">
          <a:xfrm>
            <a:off x="7315200" y="4160838"/>
            <a:ext cx="457200" cy="2746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80" name="Rectangle 20"/>
          <p:cNvSpPr>
            <a:spLocks noChangeArrowheads="1"/>
          </p:cNvSpPr>
          <p:nvPr/>
        </p:nvSpPr>
        <p:spPr bwMode="auto">
          <a:xfrm>
            <a:off x="7315200" y="3886200"/>
            <a:ext cx="457200" cy="274638"/>
          </a:xfrm>
          <a:prstGeom prst="rect">
            <a:avLst/>
          </a:prstGeom>
          <a:solidFill>
            <a:srgbClr val="96C8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81" name="Rectangle 21"/>
          <p:cNvSpPr>
            <a:spLocks noChangeArrowheads="1"/>
          </p:cNvSpPr>
          <p:nvPr/>
        </p:nvSpPr>
        <p:spPr bwMode="auto">
          <a:xfrm>
            <a:off x="7315200" y="3611563"/>
            <a:ext cx="457200" cy="274637"/>
          </a:xfrm>
          <a:prstGeom prst="rect">
            <a:avLst/>
          </a:prstGeom>
          <a:solidFill>
            <a:srgbClr val="CD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182" name="Text Box 22"/>
          <p:cNvSpPr txBox="1">
            <a:spLocks noChangeArrowheads="1"/>
          </p:cNvSpPr>
          <p:nvPr/>
        </p:nvSpPr>
        <p:spPr bwMode="auto">
          <a:xfrm>
            <a:off x="7772400" y="4160838"/>
            <a:ext cx="2682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/>
              <a:t>1</a:t>
            </a:r>
          </a:p>
        </p:txBody>
      </p:sp>
      <p:sp>
        <p:nvSpPr>
          <p:cNvPr id="476183" name="Text Box 23"/>
          <p:cNvSpPr txBox="1">
            <a:spLocks noChangeArrowheads="1"/>
          </p:cNvSpPr>
          <p:nvPr/>
        </p:nvSpPr>
        <p:spPr bwMode="auto">
          <a:xfrm>
            <a:off x="7772400" y="3886200"/>
            <a:ext cx="2682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/>
              <a:t>2</a:t>
            </a:r>
          </a:p>
        </p:txBody>
      </p:sp>
      <p:sp>
        <p:nvSpPr>
          <p:cNvPr id="476184" name="Text Box 24"/>
          <p:cNvSpPr txBox="1">
            <a:spLocks noChangeArrowheads="1"/>
          </p:cNvSpPr>
          <p:nvPr/>
        </p:nvSpPr>
        <p:spPr bwMode="auto">
          <a:xfrm>
            <a:off x="7772400" y="3611563"/>
            <a:ext cx="2682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/>
              <a:t>3</a:t>
            </a:r>
          </a:p>
        </p:txBody>
      </p:sp>
      <p:sp>
        <p:nvSpPr>
          <p:cNvPr id="476185" name="Text Box 25"/>
          <p:cNvSpPr txBox="1">
            <a:spLocks noChangeArrowheads="1"/>
          </p:cNvSpPr>
          <p:nvPr/>
        </p:nvSpPr>
        <p:spPr bwMode="auto">
          <a:xfrm>
            <a:off x="1457325" y="5622925"/>
            <a:ext cx="795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main1</a:t>
            </a:r>
          </a:p>
        </p:txBody>
      </p:sp>
      <p:sp>
        <p:nvSpPr>
          <p:cNvPr id="476186" name="Text Box 26"/>
          <p:cNvSpPr txBox="1">
            <a:spLocks noChangeArrowheads="1"/>
          </p:cNvSpPr>
          <p:nvPr/>
        </p:nvSpPr>
        <p:spPr bwMode="auto">
          <a:xfrm>
            <a:off x="2189163" y="5619750"/>
            <a:ext cx="1135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  <a:sym typeface="Wingdings" charset="0"/>
              </a:rPr>
              <a:t> proc2</a:t>
            </a:r>
            <a:endParaRPr lang="en-US" b="1">
              <a:latin typeface="Courier New" charset="0"/>
            </a:endParaRPr>
          </a:p>
        </p:txBody>
      </p:sp>
      <p:sp>
        <p:nvSpPr>
          <p:cNvPr id="476187" name="Text Box 27"/>
          <p:cNvSpPr txBox="1">
            <a:spLocks noChangeArrowheads="1"/>
          </p:cNvSpPr>
          <p:nvPr/>
        </p:nvSpPr>
        <p:spPr bwMode="auto">
          <a:xfrm>
            <a:off x="3286125" y="5619750"/>
            <a:ext cx="11350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  <a:sym typeface="Wingdings" charset="0"/>
              </a:rPr>
              <a:t> proc3</a:t>
            </a:r>
            <a:endParaRPr lang="en-US" b="1">
              <a:latin typeface="Courier New" charset="0"/>
            </a:endParaRPr>
          </a:p>
        </p:txBody>
      </p:sp>
      <p:sp>
        <p:nvSpPr>
          <p:cNvPr id="476188" name="Text Box 28"/>
          <p:cNvSpPr txBox="1">
            <a:spLocks noChangeArrowheads="1"/>
          </p:cNvSpPr>
          <p:nvPr/>
        </p:nvSpPr>
        <p:spPr bwMode="auto">
          <a:xfrm>
            <a:off x="4383088" y="5619750"/>
            <a:ext cx="1135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  <a:sym typeface="Wingdings" charset="0"/>
              </a:rPr>
              <a:t> proc3</a:t>
            </a:r>
            <a:endParaRPr lang="en-US" b="1">
              <a:latin typeface="Courier New" charset="0"/>
            </a:endParaRPr>
          </a:p>
        </p:txBody>
      </p:sp>
      <p:sp>
        <p:nvSpPr>
          <p:cNvPr id="476189" name="Line 29"/>
          <p:cNvSpPr>
            <a:spLocks noChangeShapeType="1"/>
          </p:cNvSpPr>
          <p:nvPr/>
        </p:nvSpPr>
        <p:spPr bwMode="auto">
          <a:xfrm flipH="1">
            <a:off x="5943600" y="4251325"/>
            <a:ext cx="1554163" cy="549275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6190" name="Line 30"/>
          <p:cNvSpPr>
            <a:spLocks noChangeShapeType="1"/>
          </p:cNvSpPr>
          <p:nvPr/>
        </p:nvSpPr>
        <p:spPr bwMode="auto">
          <a:xfrm flipH="1">
            <a:off x="5943600" y="4068763"/>
            <a:ext cx="1463675" cy="182562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6191" name="Line 31"/>
          <p:cNvSpPr>
            <a:spLocks noChangeShapeType="1"/>
          </p:cNvSpPr>
          <p:nvPr/>
        </p:nvSpPr>
        <p:spPr bwMode="auto">
          <a:xfrm flipH="1" flipV="1">
            <a:off x="5943600" y="3794125"/>
            <a:ext cx="1554163" cy="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6192" name="Group 32"/>
          <p:cNvGrpSpPr>
            <a:grpSpLocks/>
          </p:cNvGrpSpPr>
          <p:nvPr/>
        </p:nvGrpSpPr>
        <p:grpSpPr bwMode="auto">
          <a:xfrm flipH="1">
            <a:off x="3931927" y="3246438"/>
            <a:ext cx="182878" cy="365125"/>
            <a:chOff x="3744" y="2390"/>
            <a:chExt cx="230" cy="230"/>
          </a:xfrm>
        </p:grpSpPr>
        <p:sp>
          <p:nvSpPr>
            <p:cNvPr id="476193" name="Line 33"/>
            <p:cNvSpPr>
              <a:spLocks noChangeShapeType="1"/>
            </p:cNvSpPr>
            <p:nvPr/>
          </p:nvSpPr>
          <p:spPr bwMode="auto">
            <a:xfrm>
              <a:off x="3744" y="2390"/>
              <a:ext cx="230" cy="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194" name="Line 34"/>
            <p:cNvSpPr>
              <a:spLocks noChangeShapeType="1"/>
            </p:cNvSpPr>
            <p:nvPr/>
          </p:nvSpPr>
          <p:spPr bwMode="auto">
            <a:xfrm>
              <a:off x="3974" y="2390"/>
              <a:ext cx="0" cy="23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195" name="Line 35"/>
            <p:cNvSpPr>
              <a:spLocks noChangeShapeType="1"/>
            </p:cNvSpPr>
            <p:nvPr/>
          </p:nvSpPr>
          <p:spPr bwMode="auto">
            <a:xfrm flipH="1">
              <a:off x="3744" y="2620"/>
              <a:ext cx="230" cy="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76197" name="AutoShape 37"/>
          <p:cNvCxnSpPr>
            <a:cxnSpLocks noChangeShapeType="1"/>
            <a:endCxn id="476178" idx="3"/>
          </p:cNvCxnSpPr>
          <p:nvPr/>
        </p:nvCxnSpPr>
        <p:spPr bwMode="auto">
          <a:xfrm rot="10800000">
            <a:off x="5942973" y="3154363"/>
            <a:ext cx="1552408" cy="656432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76198" name="Text Box 38"/>
          <p:cNvSpPr txBox="1">
            <a:spLocks noChangeArrowheads="1"/>
          </p:cNvSpPr>
          <p:nvPr/>
        </p:nvSpPr>
        <p:spPr bwMode="auto">
          <a:xfrm>
            <a:off x="4383088" y="5622925"/>
            <a:ext cx="1135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  <a:sym typeface="Wingdings" charset="0"/>
              </a:rPr>
              <a:t> func2</a:t>
            </a:r>
            <a:endParaRPr lang="en-US" b="1">
              <a:latin typeface="Courier New" charset="0"/>
            </a:endParaRPr>
          </a:p>
        </p:txBody>
      </p:sp>
      <p:grpSp>
        <p:nvGrpSpPr>
          <p:cNvPr id="476199" name="Group 39"/>
          <p:cNvGrpSpPr>
            <a:grpSpLocks/>
          </p:cNvGrpSpPr>
          <p:nvPr/>
        </p:nvGrpSpPr>
        <p:grpSpPr bwMode="auto">
          <a:xfrm flipH="1">
            <a:off x="3749049" y="2697163"/>
            <a:ext cx="365124" cy="914400"/>
            <a:chOff x="3744" y="2390"/>
            <a:chExt cx="230" cy="230"/>
          </a:xfrm>
        </p:grpSpPr>
        <p:sp>
          <p:nvSpPr>
            <p:cNvPr id="476200" name="Line 40"/>
            <p:cNvSpPr>
              <a:spLocks noChangeShapeType="1"/>
            </p:cNvSpPr>
            <p:nvPr/>
          </p:nvSpPr>
          <p:spPr bwMode="auto">
            <a:xfrm>
              <a:off x="3744" y="2390"/>
              <a:ext cx="230" cy="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01" name="Line 41"/>
            <p:cNvSpPr>
              <a:spLocks noChangeShapeType="1"/>
            </p:cNvSpPr>
            <p:nvPr/>
          </p:nvSpPr>
          <p:spPr bwMode="auto">
            <a:xfrm>
              <a:off x="3974" y="2390"/>
              <a:ext cx="0" cy="23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02" name="Line 42"/>
            <p:cNvSpPr>
              <a:spLocks noChangeShapeType="1"/>
            </p:cNvSpPr>
            <p:nvPr/>
          </p:nvSpPr>
          <p:spPr bwMode="auto">
            <a:xfrm flipH="1">
              <a:off x="3744" y="2620"/>
              <a:ext cx="230" cy="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6203" name="Group 43"/>
          <p:cNvGrpSpPr>
            <a:grpSpLocks/>
          </p:cNvGrpSpPr>
          <p:nvPr/>
        </p:nvGrpSpPr>
        <p:grpSpPr bwMode="auto">
          <a:xfrm flipH="1">
            <a:off x="3931927" y="3246438"/>
            <a:ext cx="182876" cy="822325"/>
            <a:chOff x="3744" y="2390"/>
            <a:chExt cx="230" cy="230"/>
          </a:xfrm>
        </p:grpSpPr>
        <p:sp>
          <p:nvSpPr>
            <p:cNvPr id="476204" name="Line 44"/>
            <p:cNvSpPr>
              <a:spLocks noChangeShapeType="1"/>
            </p:cNvSpPr>
            <p:nvPr/>
          </p:nvSpPr>
          <p:spPr bwMode="auto">
            <a:xfrm>
              <a:off x="3744" y="2390"/>
              <a:ext cx="23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05" name="Line 45"/>
            <p:cNvSpPr>
              <a:spLocks noChangeShapeType="1"/>
            </p:cNvSpPr>
            <p:nvPr/>
          </p:nvSpPr>
          <p:spPr bwMode="auto">
            <a:xfrm>
              <a:off x="3974" y="2390"/>
              <a:ext cx="0" cy="23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06" name="Line 46"/>
            <p:cNvSpPr>
              <a:spLocks noChangeShapeType="1"/>
            </p:cNvSpPr>
            <p:nvPr/>
          </p:nvSpPr>
          <p:spPr bwMode="auto">
            <a:xfrm flipH="1">
              <a:off x="3744" y="2620"/>
              <a:ext cx="23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6208" name="Text Box 48"/>
          <p:cNvSpPr txBox="1">
            <a:spLocks noChangeArrowheads="1"/>
          </p:cNvSpPr>
          <p:nvPr/>
        </p:nvSpPr>
        <p:spPr bwMode="auto">
          <a:xfrm>
            <a:off x="5389563" y="5622925"/>
            <a:ext cx="1135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  <a:sym typeface="Wingdings" charset="0"/>
              </a:rPr>
              <a:t> func3</a:t>
            </a:r>
            <a:endParaRPr lang="en-US" b="1">
              <a:latin typeface="Courier New" charset="0"/>
            </a:endParaRPr>
          </a:p>
        </p:txBody>
      </p:sp>
      <p:cxnSp>
        <p:nvCxnSpPr>
          <p:cNvPr id="476209" name="AutoShape 49"/>
          <p:cNvCxnSpPr>
            <a:cxnSpLocks noChangeShapeType="1"/>
            <a:stCxn id="476191" idx="0"/>
            <a:endCxn id="476177" idx="3"/>
          </p:cNvCxnSpPr>
          <p:nvPr/>
        </p:nvCxnSpPr>
        <p:spPr bwMode="auto">
          <a:xfrm rot="16200000" flipV="1">
            <a:off x="6118225" y="2432050"/>
            <a:ext cx="1206500" cy="1555750"/>
          </a:xfrm>
          <a:prstGeom prst="curvedConnector4">
            <a:avLst>
              <a:gd name="adj1" fmla="val 100130"/>
              <a:gd name="adj2" fmla="val 85306"/>
            </a:avLst>
          </a:prstGeom>
          <a:noFill/>
          <a:ln w="38100">
            <a:solidFill>
              <a:srgbClr val="92D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76210" name="Text Box 50"/>
          <p:cNvSpPr txBox="1">
            <a:spLocks noChangeArrowheads="1"/>
          </p:cNvSpPr>
          <p:nvPr/>
        </p:nvSpPr>
        <p:spPr bwMode="auto">
          <a:xfrm>
            <a:off x="6394450" y="5622925"/>
            <a:ext cx="11350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  <a:sym typeface="Wingdings" charset="0"/>
              </a:rPr>
              <a:t> proc2</a:t>
            </a:r>
            <a:endParaRPr lang="en-US" b="1">
              <a:latin typeface="Courier New" charset="0"/>
            </a:endParaRPr>
          </a:p>
        </p:txBody>
      </p:sp>
      <p:sp>
        <p:nvSpPr>
          <p:cNvPr id="476211" name="Rectangle 51"/>
          <p:cNvSpPr>
            <a:spLocks noChangeArrowheads="1"/>
          </p:cNvSpPr>
          <p:nvPr/>
        </p:nvSpPr>
        <p:spPr bwMode="auto">
          <a:xfrm>
            <a:off x="4114800" y="1874838"/>
            <a:ext cx="1828800" cy="457200"/>
          </a:xfrm>
          <a:prstGeom prst="rect">
            <a:avLst/>
          </a:prstGeom>
          <a:solidFill>
            <a:srgbClr val="96C8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SF: proc2</a:t>
            </a:r>
          </a:p>
        </p:txBody>
      </p:sp>
      <p:grpSp>
        <p:nvGrpSpPr>
          <p:cNvPr id="476212" name="Group 52"/>
          <p:cNvGrpSpPr>
            <a:grpSpLocks/>
          </p:cNvGrpSpPr>
          <p:nvPr/>
        </p:nvGrpSpPr>
        <p:grpSpPr bwMode="auto">
          <a:xfrm flipH="1">
            <a:off x="3931927" y="2241550"/>
            <a:ext cx="182876" cy="730250"/>
            <a:chOff x="3744" y="2390"/>
            <a:chExt cx="230" cy="230"/>
          </a:xfrm>
        </p:grpSpPr>
        <p:sp>
          <p:nvSpPr>
            <p:cNvPr id="476213" name="Line 53"/>
            <p:cNvSpPr>
              <a:spLocks noChangeShapeType="1"/>
            </p:cNvSpPr>
            <p:nvPr/>
          </p:nvSpPr>
          <p:spPr bwMode="auto">
            <a:xfrm>
              <a:off x="3744" y="2390"/>
              <a:ext cx="23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14" name="Line 54"/>
            <p:cNvSpPr>
              <a:spLocks noChangeShapeType="1"/>
            </p:cNvSpPr>
            <p:nvPr/>
          </p:nvSpPr>
          <p:spPr bwMode="auto">
            <a:xfrm>
              <a:off x="3974" y="2390"/>
              <a:ext cx="0" cy="23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15" name="Line 55"/>
            <p:cNvSpPr>
              <a:spLocks noChangeShapeType="1"/>
            </p:cNvSpPr>
            <p:nvPr/>
          </p:nvSpPr>
          <p:spPr bwMode="auto">
            <a:xfrm flipH="1">
              <a:off x="3744" y="2620"/>
              <a:ext cx="230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76216" name="AutoShape 56"/>
          <p:cNvCxnSpPr>
            <a:cxnSpLocks noChangeShapeType="1"/>
          </p:cNvCxnSpPr>
          <p:nvPr/>
        </p:nvCxnSpPr>
        <p:spPr bwMode="auto">
          <a:xfrm rot="5400000" flipH="1">
            <a:off x="5838825" y="2162175"/>
            <a:ext cx="1946275" cy="1736725"/>
          </a:xfrm>
          <a:prstGeom prst="curvedConnector2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AutoShape 37">
            <a:extLst>
              <a:ext uri="{FF2B5EF4-FFF2-40B4-BE49-F238E27FC236}">
                <a16:creationId xmlns:a16="http://schemas.microsoft.com/office/drawing/2014/main" id="{30925797-CC7F-F8E4-D38B-FC273F0BD2AB}"/>
              </a:ext>
            </a:extLst>
          </p:cNvPr>
          <p:cNvCxnSpPr>
            <a:cxnSpLocks noChangeShapeType="1"/>
            <a:endCxn id="476178" idx="3"/>
          </p:cNvCxnSpPr>
          <p:nvPr/>
        </p:nvCxnSpPr>
        <p:spPr bwMode="auto">
          <a:xfrm rot="10800000">
            <a:off x="5942973" y="3154364"/>
            <a:ext cx="1552408" cy="883011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6646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73" grpId="0" animBg="1"/>
      <p:bldP spid="476173" grpId="1" animBg="1"/>
      <p:bldP spid="476174" grpId="0" animBg="1"/>
      <p:bldP spid="476174" grpId="1" animBg="1"/>
      <p:bldP spid="476175" grpId="0" animBg="1"/>
      <p:bldP spid="476175" grpId="1" animBg="1"/>
      <p:bldP spid="476176" grpId="0" animBg="1"/>
      <p:bldP spid="476176" grpId="1" animBg="1"/>
      <p:bldP spid="476177" grpId="0" animBg="1"/>
      <p:bldP spid="476177" grpId="1" animBg="1"/>
      <p:bldP spid="476178" grpId="0" animBg="1"/>
      <p:bldP spid="476178" grpId="1" animBg="1"/>
      <p:bldP spid="476179" grpId="0" animBg="1"/>
      <p:bldP spid="476179" grpId="1" animBg="1"/>
      <p:bldP spid="476180" grpId="0" animBg="1"/>
      <p:bldP spid="476180" grpId="1" animBg="1"/>
      <p:bldP spid="476181" grpId="0" animBg="1"/>
      <p:bldP spid="476181" grpId="1" animBg="1"/>
      <p:bldP spid="476182" grpId="0"/>
      <p:bldP spid="476182" grpId="1"/>
      <p:bldP spid="476183" grpId="0"/>
      <p:bldP spid="476183" grpId="1"/>
      <p:bldP spid="476184" grpId="0"/>
      <p:bldP spid="476184" grpId="1"/>
      <p:bldP spid="476185" grpId="0"/>
      <p:bldP spid="476185" grpId="1"/>
      <p:bldP spid="476186" grpId="0"/>
      <p:bldP spid="476186" grpId="1"/>
      <p:bldP spid="476187" grpId="0"/>
      <p:bldP spid="476187" grpId="1"/>
      <p:bldP spid="476188" grpId="0"/>
      <p:bldP spid="476188" grpId="1"/>
      <p:bldP spid="476189" grpId="0" animBg="1"/>
      <p:bldP spid="476189" grpId="1" animBg="1"/>
      <p:bldP spid="476190" grpId="0" animBg="1"/>
      <p:bldP spid="476190" grpId="1" animBg="1"/>
      <p:bldP spid="476190" grpId="2" animBg="1"/>
      <p:bldP spid="476190" grpId="3" animBg="1"/>
      <p:bldP spid="476191" grpId="0" animBg="1"/>
      <p:bldP spid="476191" grpId="1" animBg="1"/>
      <p:bldP spid="476191" grpId="2" animBg="1"/>
      <p:bldP spid="476191" grpId="3" animBg="1"/>
      <p:bldP spid="476191" grpId="4" animBg="1"/>
      <p:bldP spid="476191" grpId="5" animBg="1"/>
      <p:bldP spid="476198" grpId="0"/>
      <p:bldP spid="476198" grpId="1"/>
      <p:bldP spid="476208" grpId="0"/>
      <p:bldP spid="476208" grpId="1"/>
      <p:bldP spid="476210" grpId="0"/>
      <p:bldP spid="476210" grpId="1"/>
      <p:bldP spid="476211" grpId="0" animBg="1"/>
      <p:bldP spid="476211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C912-9AC5-9D41-A7F2-3C72D3DF60E8}" type="slidenum">
              <a:rPr lang="en-US"/>
              <a:pPr/>
              <a:t>39</a:t>
            </a:fld>
            <a:endParaRPr lang="en-US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a Stack Frame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7150"/>
            <a:ext cx="8229600" cy="2284728"/>
          </a:xfrm>
        </p:spPr>
        <p:txBody>
          <a:bodyPr/>
          <a:lstStyle/>
          <a:p>
            <a:r>
              <a:rPr lang="en-US" dirty="0"/>
              <a:t>The stack frame for a routine (procedure, function, or the main program) needs one or more </a:t>
            </a:r>
            <a:r>
              <a:rPr lang="en-US" u="sng" dirty="0"/>
              <a:t>data cells</a:t>
            </a:r>
            <a:r>
              <a:rPr lang="en-US" dirty="0"/>
              <a:t> to store the runtime value </a:t>
            </a:r>
            <a:br>
              <a:rPr lang="en-US" dirty="0"/>
            </a:br>
            <a:r>
              <a:rPr lang="en-US" dirty="0"/>
              <a:t>of each of the routine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</a:t>
            </a:r>
            <a:r>
              <a:rPr lang="en-US" u="sng" dirty="0"/>
              <a:t>local variables</a:t>
            </a:r>
            <a:r>
              <a:rPr lang="en-US" dirty="0"/>
              <a:t> and </a:t>
            </a:r>
            <a:r>
              <a:rPr lang="en-US" u="sng" dirty="0"/>
              <a:t>formal parameters</a:t>
            </a:r>
            <a:r>
              <a:rPr lang="en-US" dirty="0"/>
              <a:t>.</a:t>
            </a:r>
          </a:p>
        </p:txBody>
      </p:sp>
      <p:sp>
        <p:nvSpPr>
          <p:cNvPr id="548868" name="Text Box 4"/>
          <p:cNvSpPr txBox="1">
            <a:spLocks noChangeArrowheads="1"/>
          </p:cNvSpPr>
          <p:nvPr/>
        </p:nvSpPr>
        <p:spPr bwMode="auto">
          <a:xfrm>
            <a:off x="274367" y="3696942"/>
            <a:ext cx="4389438" cy="2292350"/>
          </a:xfrm>
          <a:prstGeom prst="rect">
            <a:avLst/>
          </a:prstGeom>
          <a:solidFill>
            <a:srgbClr val="D6FFFF"/>
          </a:solidFill>
          <a:ln>
            <a:solidFill>
              <a:srgbClr val="0033CC"/>
            </a:solidFill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latin typeface="Courier New" charset="0"/>
              </a:rPr>
              <a:t>TYPE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 = ARRAY[1..3] OF integer;</a:t>
            </a:r>
          </a:p>
          <a:p>
            <a:r>
              <a:rPr lang="en-US" sz="1600" b="1" dirty="0">
                <a:latin typeface="Courier New" charset="0"/>
              </a:rPr>
              <a:t>...</a:t>
            </a:r>
          </a:p>
          <a:p>
            <a:r>
              <a:rPr lang="en-US" sz="1600" b="1" dirty="0">
                <a:latin typeface="Courier New" charset="0"/>
              </a:rPr>
              <a:t>PROCEDURE </a:t>
            </a:r>
            <a:r>
              <a:rPr lang="en-US" sz="1600" b="1" dirty="0" err="1">
                <a:latin typeface="Courier New" charset="0"/>
              </a:rPr>
              <a:t>proc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600" b="1" dirty="0">
                <a:latin typeface="Courier New" charset="0"/>
              </a:rPr>
              <a:t> : integer; </a:t>
            </a:r>
          </a:p>
          <a:p>
            <a:r>
              <a:rPr lang="en-US" sz="1600" b="1" dirty="0">
                <a:latin typeface="Courier New" charset="0"/>
              </a:rPr>
              <a:t>               VAR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x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y</a:t>
            </a:r>
            <a:r>
              <a:rPr lang="en-US" sz="1600" b="1" dirty="0">
                <a:latin typeface="Courier New" charset="0"/>
              </a:rPr>
              <a:t> : real;</a:t>
            </a:r>
          </a:p>
          <a:p>
            <a:r>
              <a:rPr lang="en-US" sz="1600" b="1" dirty="0">
                <a:latin typeface="Courier New" charset="0"/>
              </a:rPr>
              <a:t>               VAR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a</a:t>
            </a:r>
            <a:r>
              <a:rPr lang="en-US" sz="1600" b="1" dirty="0">
                <a:latin typeface="Courier New" charset="0"/>
              </a:rPr>
              <a:t> :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;</a:t>
            </a:r>
          </a:p>
          <a:p>
            <a:r>
              <a:rPr lang="en-US" sz="1600" b="1" dirty="0">
                <a:latin typeface="Courier New" charset="0"/>
              </a:rPr>
              <a:t>           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b</a:t>
            </a:r>
            <a:r>
              <a:rPr lang="en-US" sz="1600" b="1" dirty="0">
                <a:latin typeface="Courier New" charset="0"/>
              </a:rPr>
              <a:t> :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latin typeface="Courier New" charset="0"/>
              </a:rPr>
              <a:t>VAR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k</a:t>
            </a:r>
            <a:r>
              <a:rPr lang="en-US" sz="1600" b="1" dirty="0">
                <a:latin typeface="Courier New" charset="0"/>
              </a:rPr>
              <a:t> : integer;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z</a:t>
            </a:r>
            <a:r>
              <a:rPr lang="en-US" sz="1600" b="1" dirty="0">
                <a:latin typeface="Courier New" charset="0"/>
              </a:rPr>
              <a:t> : real;</a:t>
            </a:r>
          </a:p>
        </p:txBody>
      </p:sp>
      <p:sp>
        <p:nvSpPr>
          <p:cNvPr id="548869" name="AutoShape 5"/>
          <p:cNvSpPr>
            <a:spLocks noChangeArrowheads="1"/>
          </p:cNvSpPr>
          <p:nvPr/>
        </p:nvSpPr>
        <p:spPr bwMode="auto">
          <a:xfrm>
            <a:off x="4846638" y="3702666"/>
            <a:ext cx="3840162" cy="1463675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70" name="Text Box 6"/>
          <p:cNvSpPr txBox="1">
            <a:spLocks noChangeArrowheads="1"/>
          </p:cNvSpPr>
          <p:nvPr/>
        </p:nvSpPr>
        <p:spPr bwMode="auto">
          <a:xfrm>
            <a:off x="5851525" y="3824903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i</a:t>
            </a:r>
          </a:p>
        </p:txBody>
      </p:sp>
      <p:sp>
        <p:nvSpPr>
          <p:cNvPr id="548871" name="Rectangle 7"/>
          <p:cNvSpPr>
            <a:spLocks noChangeArrowheads="1"/>
          </p:cNvSpPr>
          <p:nvPr/>
        </p:nvSpPr>
        <p:spPr bwMode="auto">
          <a:xfrm>
            <a:off x="6126163" y="38868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72" name="Text Box 8"/>
          <p:cNvSpPr txBox="1">
            <a:spLocks noChangeArrowheads="1"/>
          </p:cNvSpPr>
          <p:nvPr/>
        </p:nvSpPr>
        <p:spPr bwMode="auto">
          <a:xfrm>
            <a:off x="5851525" y="4282103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j</a:t>
            </a:r>
          </a:p>
        </p:txBody>
      </p:sp>
      <p:sp>
        <p:nvSpPr>
          <p:cNvPr id="548873" name="Rectangle 9"/>
          <p:cNvSpPr>
            <a:spLocks noChangeArrowheads="1"/>
          </p:cNvSpPr>
          <p:nvPr/>
        </p:nvSpPr>
        <p:spPr bwMode="auto">
          <a:xfrm>
            <a:off x="6126163" y="43440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74" name="Text Box 10"/>
          <p:cNvSpPr txBox="1">
            <a:spLocks noChangeArrowheads="1"/>
          </p:cNvSpPr>
          <p:nvPr/>
        </p:nvSpPr>
        <p:spPr bwMode="auto">
          <a:xfrm>
            <a:off x="6765925" y="382490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548875" name="Rectangle 11"/>
          <p:cNvSpPr>
            <a:spLocks noChangeArrowheads="1"/>
          </p:cNvSpPr>
          <p:nvPr/>
        </p:nvSpPr>
        <p:spPr bwMode="auto">
          <a:xfrm>
            <a:off x="7040563" y="38868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76" name="Text Box 12"/>
          <p:cNvSpPr txBox="1">
            <a:spLocks noChangeArrowheads="1"/>
          </p:cNvSpPr>
          <p:nvPr/>
        </p:nvSpPr>
        <p:spPr bwMode="auto">
          <a:xfrm>
            <a:off x="6765925" y="428210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y</a:t>
            </a:r>
          </a:p>
        </p:txBody>
      </p:sp>
      <p:sp>
        <p:nvSpPr>
          <p:cNvPr id="548877" name="Rectangle 13"/>
          <p:cNvSpPr>
            <a:spLocks noChangeArrowheads="1"/>
          </p:cNvSpPr>
          <p:nvPr/>
        </p:nvSpPr>
        <p:spPr bwMode="auto">
          <a:xfrm>
            <a:off x="7040563" y="43440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78" name="Text Box 14"/>
          <p:cNvSpPr txBox="1">
            <a:spLocks noChangeArrowheads="1"/>
          </p:cNvSpPr>
          <p:nvPr/>
        </p:nvSpPr>
        <p:spPr bwMode="auto">
          <a:xfrm>
            <a:off x="7680325" y="382490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k</a:t>
            </a:r>
          </a:p>
        </p:txBody>
      </p:sp>
      <p:sp>
        <p:nvSpPr>
          <p:cNvPr id="548879" name="Rectangle 15"/>
          <p:cNvSpPr>
            <a:spLocks noChangeArrowheads="1"/>
          </p:cNvSpPr>
          <p:nvPr/>
        </p:nvSpPr>
        <p:spPr bwMode="auto">
          <a:xfrm>
            <a:off x="7954963" y="38868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80" name="Text Box 16"/>
          <p:cNvSpPr txBox="1">
            <a:spLocks noChangeArrowheads="1"/>
          </p:cNvSpPr>
          <p:nvPr/>
        </p:nvSpPr>
        <p:spPr bwMode="auto">
          <a:xfrm>
            <a:off x="7680325" y="428210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z</a:t>
            </a:r>
          </a:p>
        </p:txBody>
      </p:sp>
      <p:sp>
        <p:nvSpPr>
          <p:cNvPr id="548881" name="Rectangle 17"/>
          <p:cNvSpPr>
            <a:spLocks noChangeArrowheads="1"/>
          </p:cNvSpPr>
          <p:nvPr/>
        </p:nvSpPr>
        <p:spPr bwMode="auto">
          <a:xfrm>
            <a:off x="7954963" y="43440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82" name="Text Box 18"/>
          <p:cNvSpPr txBox="1">
            <a:spLocks noChangeArrowheads="1"/>
          </p:cNvSpPr>
          <p:nvPr/>
        </p:nvSpPr>
        <p:spPr bwMode="auto">
          <a:xfrm>
            <a:off x="6767513" y="473930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b</a:t>
            </a:r>
          </a:p>
        </p:txBody>
      </p:sp>
      <p:sp>
        <p:nvSpPr>
          <p:cNvPr id="548883" name="Rectangle 19"/>
          <p:cNvSpPr>
            <a:spLocks noChangeArrowheads="1"/>
          </p:cNvSpPr>
          <p:nvPr/>
        </p:nvSpPr>
        <p:spPr bwMode="auto">
          <a:xfrm>
            <a:off x="7042150" y="48012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84" name="Rectangle 20"/>
          <p:cNvSpPr>
            <a:spLocks noChangeArrowheads="1"/>
          </p:cNvSpPr>
          <p:nvPr/>
        </p:nvSpPr>
        <p:spPr bwMode="auto">
          <a:xfrm>
            <a:off x="7499350" y="48012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85" name="Rectangle 21"/>
          <p:cNvSpPr>
            <a:spLocks noChangeArrowheads="1"/>
          </p:cNvSpPr>
          <p:nvPr/>
        </p:nvSpPr>
        <p:spPr bwMode="auto">
          <a:xfrm>
            <a:off x="7956550" y="480121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86" name="Text Box 22"/>
          <p:cNvSpPr txBox="1">
            <a:spLocks noChangeArrowheads="1"/>
          </p:cNvSpPr>
          <p:nvPr/>
        </p:nvSpPr>
        <p:spPr bwMode="auto">
          <a:xfrm>
            <a:off x="4846638" y="3702666"/>
            <a:ext cx="10166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SF: proc</a:t>
            </a:r>
          </a:p>
        </p:txBody>
      </p:sp>
      <p:sp>
        <p:nvSpPr>
          <p:cNvPr id="548887" name="Text Box 23"/>
          <p:cNvSpPr txBox="1">
            <a:spLocks noChangeArrowheads="1"/>
          </p:cNvSpPr>
          <p:nvPr/>
        </p:nvSpPr>
        <p:spPr bwMode="auto">
          <a:xfrm>
            <a:off x="5830888" y="4737716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</a:p>
        </p:txBody>
      </p:sp>
      <p:sp>
        <p:nvSpPr>
          <p:cNvPr id="548888" name="Rectangle 24"/>
          <p:cNvSpPr>
            <a:spLocks noChangeArrowheads="1"/>
          </p:cNvSpPr>
          <p:nvPr/>
        </p:nvSpPr>
        <p:spPr bwMode="auto">
          <a:xfrm>
            <a:off x="6126163" y="4799628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67FBC6-2C73-8F74-80C5-093A2E52E21A}"/>
              </a:ext>
            </a:extLst>
          </p:cNvPr>
          <p:cNvSpPr txBox="1"/>
          <p:nvPr/>
        </p:nvSpPr>
        <p:spPr>
          <a:xfrm>
            <a:off x="5310246" y="5315149"/>
            <a:ext cx="208903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only one cell for</a:t>
            </a:r>
          </a:p>
          <a:p>
            <a:r>
              <a:rPr lang="en-US" dirty="0">
                <a:solidFill>
                  <a:srgbClr val="0033CC"/>
                </a:solidFill>
              </a:rPr>
              <a:t>array parameter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rgbClr val="0033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917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4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4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4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4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4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8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4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48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48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54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4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4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4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4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4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4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4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69" grpId="0" animBg="1"/>
      <p:bldP spid="548870" grpId="0"/>
      <p:bldP spid="548871" grpId="0" animBg="1"/>
      <p:bldP spid="548872" grpId="0"/>
      <p:bldP spid="548873" grpId="0" animBg="1"/>
      <p:bldP spid="548874" grpId="0"/>
      <p:bldP spid="548875" grpId="0" animBg="1"/>
      <p:bldP spid="548876" grpId="0"/>
      <p:bldP spid="548877" grpId="0" animBg="1"/>
      <p:bldP spid="548878" grpId="0"/>
      <p:bldP spid="548879" grpId="0" animBg="1"/>
      <p:bldP spid="548880" grpId="0"/>
      <p:bldP spid="548881" grpId="0" animBg="1"/>
      <p:bldP spid="548882" grpId="0"/>
      <p:bldP spid="548883" grpId="0" animBg="1"/>
      <p:bldP spid="548884" grpId="0" animBg="1"/>
      <p:bldP spid="548885" grpId="0" animBg="1"/>
      <p:bldP spid="548886" grpId="0"/>
      <p:bldP spid="548887" grpId="0"/>
      <p:bldP spid="548888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A0AE-E992-DC43-92AB-DDE449AD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Checking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FC3E4-9118-CC4E-8420-0D362FC78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Pass 2 </a:t>
            </a:r>
            <a:r>
              <a:rPr lang="en-US" u="sng" dirty="0"/>
              <a:t>semantic operations</a:t>
            </a:r>
            <a:br>
              <a:rPr lang="en-US" dirty="0"/>
            </a:br>
            <a:r>
              <a:rPr lang="en-US" dirty="0"/>
              <a:t>while visiting the parse tree.</a:t>
            </a:r>
          </a:p>
          <a:p>
            <a:pPr lvl="4"/>
            <a:endParaRPr lang="en-US" dirty="0"/>
          </a:p>
          <a:p>
            <a:r>
              <a:rPr lang="en-US" dirty="0"/>
              <a:t>Check that</a:t>
            </a:r>
          </a:p>
          <a:p>
            <a:pPr lvl="1"/>
            <a:r>
              <a:rPr lang="en-US" dirty="0"/>
              <a:t>operands are </a:t>
            </a:r>
            <a:r>
              <a:rPr lang="en-US" u="sng" dirty="0"/>
              <a:t>type-compatible</a:t>
            </a:r>
            <a:r>
              <a:rPr lang="en-US" dirty="0"/>
              <a:t> with their operators</a:t>
            </a:r>
          </a:p>
          <a:p>
            <a:pPr lvl="1"/>
            <a:r>
              <a:rPr lang="en-US" dirty="0"/>
              <a:t>values are </a:t>
            </a:r>
            <a:r>
              <a:rPr lang="en-US" u="sng" dirty="0"/>
              <a:t>assignment-compatible </a:t>
            </a:r>
            <a:r>
              <a:rPr lang="en-US" dirty="0"/>
              <a:t>with their targets</a:t>
            </a:r>
          </a:p>
          <a:p>
            <a:pPr lvl="1"/>
            <a:r>
              <a:rPr lang="en-US" dirty="0"/>
              <a:t>values are </a:t>
            </a:r>
            <a:r>
              <a:rPr lang="en-US" u="sng" dirty="0"/>
              <a:t>comparison-compatible</a:t>
            </a:r>
          </a:p>
          <a:p>
            <a:pPr lvl="4"/>
            <a:endParaRPr lang="en-US" dirty="0"/>
          </a:p>
          <a:p>
            <a:r>
              <a:rPr lang="en-US" dirty="0"/>
              <a:t>Semantic errors</a:t>
            </a:r>
          </a:p>
          <a:p>
            <a:pPr lvl="1"/>
            <a:r>
              <a:rPr lang="en-US" dirty="0"/>
              <a:t>undeclared or redeclared identifiers</a:t>
            </a:r>
          </a:p>
          <a:p>
            <a:pPr lvl="1"/>
            <a:r>
              <a:rPr lang="en-US" dirty="0"/>
              <a:t>type incompatibility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AB5FF-0837-9140-969A-F62B954C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853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586F-9441-CE45-97B6-08F678940AF4}" type="slidenum">
              <a:rPr lang="en-US"/>
              <a:pPr/>
              <a:t>40</a:t>
            </a:fld>
            <a:endParaRPr lang="en-US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a Stack Frame</a:t>
            </a:r>
            <a:r>
              <a:rPr lang="en-US" i="1" dirty="0"/>
              <a:t>, cont’d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94756"/>
            <a:ext cx="8229600" cy="228597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Obtain the names and types </a:t>
            </a:r>
            <a:br>
              <a:rPr lang="en-US" dirty="0"/>
            </a:br>
            <a:r>
              <a:rPr lang="en-US" dirty="0"/>
              <a:t>of the local variables and </a:t>
            </a:r>
            <a:br>
              <a:rPr lang="en-US" dirty="0"/>
            </a:br>
            <a:r>
              <a:rPr lang="en-US" dirty="0"/>
              <a:t>formal parameters from </a:t>
            </a:r>
            <a:br>
              <a:rPr lang="en-US" dirty="0"/>
            </a:br>
            <a:r>
              <a:rPr lang="en-US" dirty="0"/>
              <a:t>the routine’s symbol table.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  <p:sp>
        <p:nvSpPr>
          <p:cNvPr id="549892" name="Text Box 4"/>
          <p:cNvSpPr txBox="1">
            <a:spLocks noChangeArrowheads="1"/>
          </p:cNvSpPr>
          <p:nvPr/>
        </p:nvSpPr>
        <p:spPr bwMode="auto">
          <a:xfrm>
            <a:off x="457200" y="1235075"/>
            <a:ext cx="4389438" cy="2292350"/>
          </a:xfrm>
          <a:prstGeom prst="rect">
            <a:avLst/>
          </a:prstGeom>
          <a:solidFill>
            <a:srgbClr val="D6FFFF"/>
          </a:solidFill>
          <a:ln>
            <a:solidFill>
              <a:srgbClr val="0033CC"/>
            </a:solidFill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latin typeface="Courier New" charset="0"/>
              </a:rPr>
              <a:t>TYPE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 = ARRAY[1..3] OF integer;</a:t>
            </a:r>
          </a:p>
          <a:p>
            <a:r>
              <a:rPr lang="en-US" sz="1600" b="1" dirty="0">
                <a:latin typeface="Courier New" charset="0"/>
              </a:rPr>
              <a:t>...</a:t>
            </a:r>
          </a:p>
          <a:p>
            <a:r>
              <a:rPr lang="en-US" sz="1600" b="1" dirty="0">
                <a:latin typeface="Courier New" charset="0"/>
              </a:rPr>
              <a:t>PROCEDURE </a:t>
            </a:r>
            <a:r>
              <a:rPr lang="en-US" sz="1600" b="1" dirty="0" err="1">
                <a:latin typeface="Courier New" charset="0"/>
              </a:rPr>
              <a:t>proc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600" b="1" dirty="0">
                <a:latin typeface="Courier New" charset="0"/>
              </a:rPr>
              <a:t> : integer; </a:t>
            </a:r>
          </a:p>
          <a:p>
            <a:r>
              <a:rPr lang="en-US" sz="1600" b="1" dirty="0">
                <a:latin typeface="Courier New" charset="0"/>
              </a:rPr>
              <a:t>               VAR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x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y</a:t>
            </a:r>
            <a:r>
              <a:rPr lang="en-US" sz="1600" b="1" dirty="0">
                <a:latin typeface="Courier New" charset="0"/>
              </a:rPr>
              <a:t> : real;</a:t>
            </a:r>
          </a:p>
          <a:p>
            <a:r>
              <a:rPr lang="en-US" sz="1600" b="1" dirty="0">
                <a:latin typeface="Courier New" charset="0"/>
              </a:rPr>
              <a:t>               VAR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a</a:t>
            </a:r>
            <a:r>
              <a:rPr lang="en-US" sz="1600" b="1" dirty="0">
                <a:latin typeface="Courier New" charset="0"/>
              </a:rPr>
              <a:t> :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;</a:t>
            </a:r>
          </a:p>
          <a:p>
            <a:r>
              <a:rPr lang="en-US" sz="1600" b="1" dirty="0">
                <a:latin typeface="Courier New" charset="0"/>
              </a:rPr>
              <a:t>           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b</a:t>
            </a:r>
            <a:r>
              <a:rPr lang="en-US" sz="1600" b="1" dirty="0">
                <a:latin typeface="Courier New" charset="0"/>
              </a:rPr>
              <a:t> :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latin typeface="Courier New" charset="0"/>
              </a:rPr>
              <a:t>VAR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k</a:t>
            </a:r>
            <a:r>
              <a:rPr lang="en-US" sz="1600" b="1" dirty="0">
                <a:latin typeface="Courier New" charset="0"/>
              </a:rPr>
              <a:t> : integer;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z</a:t>
            </a:r>
            <a:r>
              <a:rPr lang="en-US" sz="1600" b="1" dirty="0">
                <a:latin typeface="Courier New" charset="0"/>
              </a:rPr>
              <a:t> : real;</a:t>
            </a:r>
          </a:p>
        </p:txBody>
      </p:sp>
      <p:sp>
        <p:nvSpPr>
          <p:cNvPr id="549893" name="AutoShape 5"/>
          <p:cNvSpPr>
            <a:spLocks noChangeArrowheads="1"/>
          </p:cNvSpPr>
          <p:nvPr/>
        </p:nvSpPr>
        <p:spPr bwMode="auto">
          <a:xfrm>
            <a:off x="4938032" y="1325252"/>
            <a:ext cx="3840162" cy="1463675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894" name="Text Box 6"/>
          <p:cNvSpPr txBox="1">
            <a:spLocks noChangeArrowheads="1"/>
          </p:cNvSpPr>
          <p:nvPr/>
        </p:nvSpPr>
        <p:spPr bwMode="auto">
          <a:xfrm>
            <a:off x="6033091" y="1454471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i</a:t>
            </a:r>
          </a:p>
        </p:txBody>
      </p:sp>
      <p:sp>
        <p:nvSpPr>
          <p:cNvPr id="549895" name="Rectangle 7"/>
          <p:cNvSpPr>
            <a:spLocks noChangeArrowheads="1"/>
          </p:cNvSpPr>
          <p:nvPr/>
        </p:nvSpPr>
        <p:spPr bwMode="auto">
          <a:xfrm>
            <a:off x="6307729" y="15163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896" name="Text Box 8"/>
          <p:cNvSpPr txBox="1">
            <a:spLocks noChangeArrowheads="1"/>
          </p:cNvSpPr>
          <p:nvPr/>
        </p:nvSpPr>
        <p:spPr bwMode="auto">
          <a:xfrm>
            <a:off x="6033091" y="1911671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j</a:t>
            </a:r>
          </a:p>
        </p:txBody>
      </p:sp>
      <p:sp>
        <p:nvSpPr>
          <p:cNvPr id="549897" name="Rectangle 9"/>
          <p:cNvSpPr>
            <a:spLocks noChangeArrowheads="1"/>
          </p:cNvSpPr>
          <p:nvPr/>
        </p:nvSpPr>
        <p:spPr bwMode="auto">
          <a:xfrm>
            <a:off x="6307729" y="19735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898" name="Text Box 10"/>
          <p:cNvSpPr txBox="1">
            <a:spLocks noChangeArrowheads="1"/>
          </p:cNvSpPr>
          <p:nvPr/>
        </p:nvSpPr>
        <p:spPr bwMode="auto">
          <a:xfrm>
            <a:off x="6947491" y="14544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549899" name="Rectangle 11"/>
          <p:cNvSpPr>
            <a:spLocks noChangeArrowheads="1"/>
          </p:cNvSpPr>
          <p:nvPr/>
        </p:nvSpPr>
        <p:spPr bwMode="auto">
          <a:xfrm>
            <a:off x="7222129" y="15163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0" name="Text Box 12"/>
          <p:cNvSpPr txBox="1">
            <a:spLocks noChangeArrowheads="1"/>
          </p:cNvSpPr>
          <p:nvPr/>
        </p:nvSpPr>
        <p:spPr bwMode="auto">
          <a:xfrm>
            <a:off x="6947491" y="19116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y</a:t>
            </a:r>
          </a:p>
        </p:txBody>
      </p:sp>
      <p:sp>
        <p:nvSpPr>
          <p:cNvPr id="549901" name="Rectangle 13"/>
          <p:cNvSpPr>
            <a:spLocks noChangeArrowheads="1"/>
          </p:cNvSpPr>
          <p:nvPr/>
        </p:nvSpPr>
        <p:spPr bwMode="auto">
          <a:xfrm>
            <a:off x="7222129" y="19735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2" name="Text Box 14"/>
          <p:cNvSpPr txBox="1">
            <a:spLocks noChangeArrowheads="1"/>
          </p:cNvSpPr>
          <p:nvPr/>
        </p:nvSpPr>
        <p:spPr bwMode="auto">
          <a:xfrm>
            <a:off x="7861891" y="14544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k</a:t>
            </a:r>
          </a:p>
        </p:txBody>
      </p:sp>
      <p:sp>
        <p:nvSpPr>
          <p:cNvPr id="549903" name="Rectangle 15"/>
          <p:cNvSpPr>
            <a:spLocks noChangeArrowheads="1"/>
          </p:cNvSpPr>
          <p:nvPr/>
        </p:nvSpPr>
        <p:spPr bwMode="auto">
          <a:xfrm>
            <a:off x="8136529" y="15163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4" name="Text Box 16"/>
          <p:cNvSpPr txBox="1">
            <a:spLocks noChangeArrowheads="1"/>
          </p:cNvSpPr>
          <p:nvPr/>
        </p:nvSpPr>
        <p:spPr bwMode="auto">
          <a:xfrm>
            <a:off x="7861891" y="19116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z</a:t>
            </a:r>
          </a:p>
        </p:txBody>
      </p:sp>
      <p:sp>
        <p:nvSpPr>
          <p:cNvPr id="549905" name="Rectangle 17"/>
          <p:cNvSpPr>
            <a:spLocks noChangeArrowheads="1"/>
          </p:cNvSpPr>
          <p:nvPr/>
        </p:nvSpPr>
        <p:spPr bwMode="auto">
          <a:xfrm>
            <a:off x="8136529" y="19735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6" name="Text Box 18"/>
          <p:cNvSpPr txBox="1">
            <a:spLocks noChangeArrowheads="1"/>
          </p:cNvSpPr>
          <p:nvPr/>
        </p:nvSpPr>
        <p:spPr bwMode="auto">
          <a:xfrm>
            <a:off x="6949079" y="2368871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b</a:t>
            </a:r>
          </a:p>
        </p:txBody>
      </p:sp>
      <p:sp>
        <p:nvSpPr>
          <p:cNvPr id="549907" name="Rectangle 19"/>
          <p:cNvSpPr>
            <a:spLocks noChangeArrowheads="1"/>
          </p:cNvSpPr>
          <p:nvPr/>
        </p:nvSpPr>
        <p:spPr bwMode="auto">
          <a:xfrm>
            <a:off x="7223716" y="24307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8" name="Rectangle 20"/>
          <p:cNvSpPr>
            <a:spLocks noChangeArrowheads="1"/>
          </p:cNvSpPr>
          <p:nvPr/>
        </p:nvSpPr>
        <p:spPr bwMode="auto">
          <a:xfrm>
            <a:off x="7680916" y="24307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9" name="Rectangle 21"/>
          <p:cNvSpPr>
            <a:spLocks noChangeArrowheads="1"/>
          </p:cNvSpPr>
          <p:nvPr/>
        </p:nvSpPr>
        <p:spPr bwMode="auto">
          <a:xfrm>
            <a:off x="8138116" y="24307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10" name="Text Box 22"/>
          <p:cNvSpPr txBox="1">
            <a:spLocks noChangeArrowheads="1"/>
          </p:cNvSpPr>
          <p:nvPr/>
        </p:nvSpPr>
        <p:spPr bwMode="auto">
          <a:xfrm>
            <a:off x="5028204" y="1332233"/>
            <a:ext cx="10166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SF: proc</a:t>
            </a:r>
          </a:p>
        </p:txBody>
      </p:sp>
      <p:sp>
        <p:nvSpPr>
          <p:cNvPr id="549911" name="Text Box 23"/>
          <p:cNvSpPr txBox="1">
            <a:spLocks noChangeArrowheads="1"/>
          </p:cNvSpPr>
          <p:nvPr/>
        </p:nvSpPr>
        <p:spPr bwMode="auto">
          <a:xfrm>
            <a:off x="6012454" y="236728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</a:p>
        </p:txBody>
      </p:sp>
      <p:sp>
        <p:nvSpPr>
          <p:cNvPr id="549912" name="Rectangle 24"/>
          <p:cNvSpPr>
            <a:spLocks noChangeArrowheads="1"/>
          </p:cNvSpPr>
          <p:nvPr/>
        </p:nvSpPr>
        <p:spPr bwMode="auto">
          <a:xfrm>
            <a:off x="6307729" y="242919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626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586F-9441-CE45-97B6-08F678940AF4}" type="slidenum">
              <a:rPr lang="en-US"/>
              <a:pPr/>
              <a:t>41</a:t>
            </a:fld>
            <a:endParaRPr lang="en-US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a Stack Frame</a:t>
            </a:r>
            <a:r>
              <a:rPr lang="en-US" i="1" dirty="0"/>
              <a:t>, cont’d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03318"/>
            <a:ext cx="8229600" cy="23774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Whenever we call a procedure or function: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u="sng" dirty="0"/>
              <a:t>Create</a:t>
            </a:r>
            <a:r>
              <a:rPr lang="en-US" dirty="0"/>
              <a:t> a stack frame.</a:t>
            </a:r>
          </a:p>
          <a:p>
            <a:pPr lvl="1">
              <a:lnSpc>
                <a:spcPct val="90000"/>
              </a:lnSpc>
            </a:pPr>
            <a:r>
              <a:rPr lang="en-US" u="sng" dirty="0"/>
              <a:t>Push</a:t>
            </a:r>
            <a:r>
              <a:rPr lang="en-US" dirty="0"/>
              <a:t> the stack frame onto the runtime stack.</a:t>
            </a:r>
          </a:p>
          <a:p>
            <a:pPr lvl="1">
              <a:lnSpc>
                <a:spcPct val="90000"/>
              </a:lnSpc>
            </a:pPr>
            <a:r>
              <a:rPr lang="en-US" u="sng" dirty="0"/>
              <a:t>Allocate</a:t>
            </a:r>
            <a:r>
              <a:rPr lang="en-US" dirty="0"/>
              <a:t> the memory map of data cells </a:t>
            </a:r>
            <a:br>
              <a:rPr lang="en-US" dirty="0"/>
            </a:br>
            <a:r>
              <a:rPr lang="en-US" dirty="0"/>
              <a:t>based on the symbol table.</a:t>
            </a:r>
            <a:endParaRPr lang="en-US" sz="2400" dirty="0"/>
          </a:p>
        </p:txBody>
      </p:sp>
      <p:sp>
        <p:nvSpPr>
          <p:cNvPr id="549892" name="Text Box 4"/>
          <p:cNvSpPr txBox="1">
            <a:spLocks noChangeArrowheads="1"/>
          </p:cNvSpPr>
          <p:nvPr/>
        </p:nvSpPr>
        <p:spPr bwMode="auto">
          <a:xfrm>
            <a:off x="457200" y="1235075"/>
            <a:ext cx="4389438" cy="2292350"/>
          </a:xfrm>
          <a:prstGeom prst="rect">
            <a:avLst/>
          </a:prstGeom>
          <a:solidFill>
            <a:srgbClr val="D6FFFF"/>
          </a:solidFill>
          <a:ln>
            <a:solidFill>
              <a:srgbClr val="0033CC"/>
            </a:solidFill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latin typeface="Courier New" charset="0"/>
              </a:rPr>
              <a:t>TYPE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 = ARRAY[1..3] OF integer;</a:t>
            </a:r>
          </a:p>
          <a:p>
            <a:r>
              <a:rPr lang="en-US" sz="1600" b="1" dirty="0">
                <a:latin typeface="Courier New" charset="0"/>
              </a:rPr>
              <a:t>...</a:t>
            </a:r>
          </a:p>
          <a:p>
            <a:r>
              <a:rPr lang="en-US" sz="1600" b="1" dirty="0">
                <a:latin typeface="Courier New" charset="0"/>
              </a:rPr>
              <a:t>PROCEDURE </a:t>
            </a:r>
            <a:r>
              <a:rPr lang="en-US" sz="1600" b="1" dirty="0" err="1">
                <a:latin typeface="Courier New" charset="0"/>
              </a:rPr>
              <a:t>proc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600" b="1" dirty="0">
                <a:latin typeface="Courier New" charset="0"/>
              </a:rPr>
              <a:t> : integer; </a:t>
            </a:r>
          </a:p>
          <a:p>
            <a:r>
              <a:rPr lang="en-US" sz="1600" b="1" dirty="0">
                <a:latin typeface="Courier New" charset="0"/>
              </a:rPr>
              <a:t>               VAR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x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y</a:t>
            </a:r>
            <a:r>
              <a:rPr lang="en-US" sz="1600" b="1" dirty="0">
                <a:latin typeface="Courier New" charset="0"/>
              </a:rPr>
              <a:t> : real;</a:t>
            </a:r>
          </a:p>
          <a:p>
            <a:r>
              <a:rPr lang="en-US" sz="1600" b="1" dirty="0">
                <a:latin typeface="Courier New" charset="0"/>
              </a:rPr>
              <a:t>               VAR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a</a:t>
            </a:r>
            <a:r>
              <a:rPr lang="en-US" sz="1600" b="1" dirty="0">
                <a:latin typeface="Courier New" charset="0"/>
              </a:rPr>
              <a:t> :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;</a:t>
            </a:r>
          </a:p>
          <a:p>
            <a:r>
              <a:rPr lang="en-US" sz="1600" b="1" dirty="0">
                <a:latin typeface="Courier New" charset="0"/>
              </a:rPr>
              <a:t>           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b</a:t>
            </a:r>
            <a:r>
              <a:rPr lang="en-US" sz="1600" b="1" dirty="0">
                <a:latin typeface="Courier New" charset="0"/>
              </a:rPr>
              <a:t> : </a:t>
            </a:r>
            <a:r>
              <a:rPr lang="en-US" sz="1600" b="1" dirty="0" err="1">
                <a:latin typeface="Courier New" charset="0"/>
              </a:rPr>
              <a:t>arr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latin typeface="Courier New" charset="0"/>
              </a:rPr>
              <a:t>VAR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k</a:t>
            </a:r>
            <a:r>
              <a:rPr lang="en-US" sz="1600" b="1" dirty="0">
                <a:latin typeface="Courier New" charset="0"/>
              </a:rPr>
              <a:t> : integer;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z</a:t>
            </a:r>
            <a:r>
              <a:rPr lang="en-US" sz="1600" b="1" dirty="0">
                <a:latin typeface="Courier New" charset="0"/>
              </a:rPr>
              <a:t> : real;</a:t>
            </a:r>
          </a:p>
        </p:txBody>
      </p:sp>
      <p:sp>
        <p:nvSpPr>
          <p:cNvPr id="549893" name="AutoShape 5"/>
          <p:cNvSpPr>
            <a:spLocks noChangeArrowheads="1"/>
          </p:cNvSpPr>
          <p:nvPr/>
        </p:nvSpPr>
        <p:spPr bwMode="auto">
          <a:xfrm>
            <a:off x="4938032" y="1325252"/>
            <a:ext cx="3840162" cy="1463675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894" name="Text Box 6"/>
          <p:cNvSpPr txBox="1">
            <a:spLocks noChangeArrowheads="1"/>
          </p:cNvSpPr>
          <p:nvPr/>
        </p:nvSpPr>
        <p:spPr bwMode="auto">
          <a:xfrm>
            <a:off x="6033091" y="1454471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i</a:t>
            </a:r>
          </a:p>
        </p:txBody>
      </p:sp>
      <p:sp>
        <p:nvSpPr>
          <p:cNvPr id="549895" name="Rectangle 7"/>
          <p:cNvSpPr>
            <a:spLocks noChangeArrowheads="1"/>
          </p:cNvSpPr>
          <p:nvPr/>
        </p:nvSpPr>
        <p:spPr bwMode="auto">
          <a:xfrm>
            <a:off x="6307729" y="15163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896" name="Text Box 8"/>
          <p:cNvSpPr txBox="1">
            <a:spLocks noChangeArrowheads="1"/>
          </p:cNvSpPr>
          <p:nvPr/>
        </p:nvSpPr>
        <p:spPr bwMode="auto">
          <a:xfrm>
            <a:off x="6033091" y="1911671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j</a:t>
            </a:r>
          </a:p>
        </p:txBody>
      </p:sp>
      <p:sp>
        <p:nvSpPr>
          <p:cNvPr id="549897" name="Rectangle 9"/>
          <p:cNvSpPr>
            <a:spLocks noChangeArrowheads="1"/>
          </p:cNvSpPr>
          <p:nvPr/>
        </p:nvSpPr>
        <p:spPr bwMode="auto">
          <a:xfrm>
            <a:off x="6307729" y="19735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898" name="Text Box 10"/>
          <p:cNvSpPr txBox="1">
            <a:spLocks noChangeArrowheads="1"/>
          </p:cNvSpPr>
          <p:nvPr/>
        </p:nvSpPr>
        <p:spPr bwMode="auto">
          <a:xfrm>
            <a:off x="6947491" y="14544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x</a:t>
            </a:r>
          </a:p>
        </p:txBody>
      </p:sp>
      <p:sp>
        <p:nvSpPr>
          <p:cNvPr id="549899" name="Rectangle 11"/>
          <p:cNvSpPr>
            <a:spLocks noChangeArrowheads="1"/>
          </p:cNvSpPr>
          <p:nvPr/>
        </p:nvSpPr>
        <p:spPr bwMode="auto">
          <a:xfrm>
            <a:off x="7222129" y="15163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0" name="Text Box 12"/>
          <p:cNvSpPr txBox="1">
            <a:spLocks noChangeArrowheads="1"/>
          </p:cNvSpPr>
          <p:nvPr/>
        </p:nvSpPr>
        <p:spPr bwMode="auto">
          <a:xfrm>
            <a:off x="6947491" y="19116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y</a:t>
            </a:r>
          </a:p>
        </p:txBody>
      </p:sp>
      <p:sp>
        <p:nvSpPr>
          <p:cNvPr id="549901" name="Rectangle 13"/>
          <p:cNvSpPr>
            <a:spLocks noChangeArrowheads="1"/>
          </p:cNvSpPr>
          <p:nvPr/>
        </p:nvSpPr>
        <p:spPr bwMode="auto">
          <a:xfrm>
            <a:off x="7222129" y="19735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2" name="Text Box 14"/>
          <p:cNvSpPr txBox="1">
            <a:spLocks noChangeArrowheads="1"/>
          </p:cNvSpPr>
          <p:nvPr/>
        </p:nvSpPr>
        <p:spPr bwMode="auto">
          <a:xfrm>
            <a:off x="7861891" y="14544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k</a:t>
            </a:r>
          </a:p>
        </p:txBody>
      </p:sp>
      <p:sp>
        <p:nvSpPr>
          <p:cNvPr id="549903" name="Rectangle 15"/>
          <p:cNvSpPr>
            <a:spLocks noChangeArrowheads="1"/>
          </p:cNvSpPr>
          <p:nvPr/>
        </p:nvSpPr>
        <p:spPr bwMode="auto">
          <a:xfrm>
            <a:off x="8136529" y="15163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4" name="Text Box 16"/>
          <p:cNvSpPr txBox="1">
            <a:spLocks noChangeArrowheads="1"/>
          </p:cNvSpPr>
          <p:nvPr/>
        </p:nvSpPr>
        <p:spPr bwMode="auto">
          <a:xfrm>
            <a:off x="7861891" y="1911671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z</a:t>
            </a:r>
          </a:p>
        </p:txBody>
      </p:sp>
      <p:sp>
        <p:nvSpPr>
          <p:cNvPr id="549905" name="Rectangle 17"/>
          <p:cNvSpPr>
            <a:spLocks noChangeArrowheads="1"/>
          </p:cNvSpPr>
          <p:nvPr/>
        </p:nvSpPr>
        <p:spPr bwMode="auto">
          <a:xfrm>
            <a:off x="8136529" y="19735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6" name="Text Box 18"/>
          <p:cNvSpPr txBox="1">
            <a:spLocks noChangeArrowheads="1"/>
          </p:cNvSpPr>
          <p:nvPr/>
        </p:nvSpPr>
        <p:spPr bwMode="auto">
          <a:xfrm>
            <a:off x="6949079" y="2368871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b</a:t>
            </a:r>
          </a:p>
        </p:txBody>
      </p:sp>
      <p:sp>
        <p:nvSpPr>
          <p:cNvPr id="549907" name="Rectangle 19"/>
          <p:cNvSpPr>
            <a:spLocks noChangeArrowheads="1"/>
          </p:cNvSpPr>
          <p:nvPr/>
        </p:nvSpPr>
        <p:spPr bwMode="auto">
          <a:xfrm>
            <a:off x="7223716" y="24307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8" name="Rectangle 20"/>
          <p:cNvSpPr>
            <a:spLocks noChangeArrowheads="1"/>
          </p:cNvSpPr>
          <p:nvPr/>
        </p:nvSpPr>
        <p:spPr bwMode="auto">
          <a:xfrm>
            <a:off x="7680916" y="24307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09" name="Rectangle 21"/>
          <p:cNvSpPr>
            <a:spLocks noChangeArrowheads="1"/>
          </p:cNvSpPr>
          <p:nvPr/>
        </p:nvSpPr>
        <p:spPr bwMode="auto">
          <a:xfrm>
            <a:off x="8138116" y="2430783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10" name="Text Box 22"/>
          <p:cNvSpPr txBox="1">
            <a:spLocks noChangeArrowheads="1"/>
          </p:cNvSpPr>
          <p:nvPr/>
        </p:nvSpPr>
        <p:spPr bwMode="auto">
          <a:xfrm>
            <a:off x="5028204" y="1332233"/>
            <a:ext cx="10166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SF: proc</a:t>
            </a:r>
          </a:p>
        </p:txBody>
      </p:sp>
      <p:sp>
        <p:nvSpPr>
          <p:cNvPr id="549911" name="Text Box 23"/>
          <p:cNvSpPr txBox="1">
            <a:spLocks noChangeArrowheads="1"/>
          </p:cNvSpPr>
          <p:nvPr/>
        </p:nvSpPr>
        <p:spPr bwMode="auto">
          <a:xfrm>
            <a:off x="6012454" y="236728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</a:p>
        </p:txBody>
      </p:sp>
      <p:sp>
        <p:nvSpPr>
          <p:cNvPr id="549912" name="Rectangle 24"/>
          <p:cNvSpPr>
            <a:spLocks noChangeArrowheads="1"/>
          </p:cNvSpPr>
          <p:nvPr/>
        </p:nvSpPr>
        <p:spPr bwMode="auto">
          <a:xfrm>
            <a:off x="6307729" y="2429196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9913" name="Text Box 25"/>
          <p:cNvSpPr txBox="1">
            <a:spLocks noChangeArrowheads="1"/>
          </p:cNvSpPr>
          <p:nvPr/>
        </p:nvSpPr>
        <p:spPr bwMode="auto">
          <a:xfrm>
            <a:off x="6164411" y="5702300"/>
            <a:ext cx="1952778" cy="830997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33CC"/>
                </a:solidFill>
              </a:rPr>
              <a:t>No more storing</a:t>
            </a:r>
          </a:p>
          <a:p>
            <a:pPr algn="ctr"/>
            <a:r>
              <a:rPr lang="en-US">
                <a:solidFill>
                  <a:srgbClr val="0033CC"/>
                </a:solidFill>
              </a:rPr>
              <a:t>runtime values</a:t>
            </a:r>
          </a:p>
          <a:p>
            <a:pPr algn="ctr"/>
            <a:r>
              <a:rPr lang="en-US">
                <a:solidFill>
                  <a:srgbClr val="0033CC"/>
                </a:solidFill>
              </a:rPr>
              <a:t>in the symbol table!</a:t>
            </a:r>
          </a:p>
        </p:txBody>
      </p:sp>
    </p:spTree>
    <p:extLst>
      <p:ext uri="{BB962C8B-B14F-4D97-AF65-F5344CB8AC3E}">
        <p14:creationId xmlns:p14="http://schemas.microsoft.com/office/powerpoint/2010/main" val="39973303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2674-34CE-A846-B982-1F334B29B35D}" type="slidenum">
              <a:rPr lang="en-US"/>
              <a:pPr/>
              <a:t>42</a:t>
            </a:fld>
            <a:endParaRPr lang="en-US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 During a Call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638" y="5391150"/>
            <a:ext cx="8412162" cy="781050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 dirty="0">
                <a:solidFill>
                  <a:srgbClr val="0033CC"/>
                </a:solidFill>
              </a:rPr>
              <a:t>Value parameters:</a:t>
            </a:r>
            <a:r>
              <a:rPr lang="en-US" sz="2000" dirty="0"/>
              <a:t> A copy of the value is passed.</a:t>
            </a:r>
          </a:p>
          <a:p>
            <a:r>
              <a:rPr lang="en-US" sz="2000" dirty="0">
                <a:solidFill>
                  <a:srgbClr val="B23C00"/>
                </a:solidFill>
              </a:rPr>
              <a:t>VAR parameters:</a:t>
            </a:r>
            <a:r>
              <a:rPr lang="en-US" sz="2000" dirty="0"/>
              <a:t> A reference to the actual parameter is passed.</a:t>
            </a:r>
          </a:p>
        </p:txBody>
      </p:sp>
      <p:sp>
        <p:nvSpPr>
          <p:cNvPr id="550916" name="Text Box 4"/>
          <p:cNvSpPr txBox="1">
            <a:spLocks noChangeArrowheads="1"/>
          </p:cNvSpPr>
          <p:nvPr/>
        </p:nvSpPr>
        <p:spPr bwMode="auto">
          <a:xfrm>
            <a:off x="365125" y="1233783"/>
            <a:ext cx="4024313" cy="4206875"/>
          </a:xfrm>
          <a:prstGeom prst="rect">
            <a:avLst/>
          </a:prstGeom>
          <a:solidFill>
            <a:srgbClr val="D6FFFF"/>
          </a:solidFill>
          <a:ln>
            <a:solidFill>
              <a:srgbClr val="0033CC"/>
            </a:solidFill>
          </a:ln>
          <a:effectLst/>
        </p:spPr>
        <p:txBody>
          <a:bodyPr>
            <a:spAutoFit/>
          </a:bodyPr>
          <a:lstStyle/>
          <a:p>
            <a:r>
              <a:rPr lang="en-US" sz="1500" b="1" dirty="0">
                <a:latin typeface="Courier New" charset="0"/>
              </a:rPr>
              <a:t>PROGRAM main;</a:t>
            </a:r>
          </a:p>
          <a:p>
            <a:r>
              <a:rPr lang="en-US" sz="1500" b="1" dirty="0">
                <a:latin typeface="Courier New" charset="0"/>
              </a:rPr>
              <a:t>TYPE</a:t>
            </a:r>
          </a:p>
          <a:p>
            <a:r>
              <a:rPr lang="en-US" sz="1500" b="1" dirty="0">
                <a:latin typeface="Courier New" charset="0"/>
              </a:rPr>
              <a:t>  </a:t>
            </a:r>
            <a:r>
              <a:rPr lang="en-US" sz="1500" b="1" dirty="0" err="1">
                <a:latin typeface="Courier New" charset="0"/>
              </a:rPr>
              <a:t>arr</a:t>
            </a:r>
            <a:r>
              <a:rPr lang="en-US" sz="1500" b="1" dirty="0">
                <a:latin typeface="Courier New" charset="0"/>
              </a:rPr>
              <a:t> = ARRAY[1..3] OF integer;</a:t>
            </a:r>
          </a:p>
          <a:p>
            <a:r>
              <a:rPr lang="en-US" sz="1500" b="1" dirty="0">
                <a:latin typeface="Courier New" charset="0"/>
              </a:rPr>
              <a:t>VAR</a:t>
            </a:r>
          </a:p>
          <a:p>
            <a:r>
              <a:rPr lang="en-US" sz="1500" b="1" dirty="0">
                <a:latin typeface="Courier New" charset="0"/>
              </a:rPr>
              <a:t>  index, count : integer;</a:t>
            </a:r>
          </a:p>
          <a:p>
            <a:r>
              <a:rPr lang="en-US" sz="1500" b="1" dirty="0">
                <a:latin typeface="Courier New" charset="0"/>
              </a:rPr>
              <a:t>  epsilon, delta : real;</a:t>
            </a:r>
          </a:p>
          <a:p>
            <a:r>
              <a:rPr lang="en-US" sz="1500" b="1" dirty="0">
                <a:latin typeface="Courier New" charset="0"/>
              </a:rPr>
              <a:t>  triplet : </a:t>
            </a:r>
            <a:r>
              <a:rPr lang="en-US" sz="1500" b="1" dirty="0" err="1">
                <a:latin typeface="Courier New" charset="0"/>
              </a:rPr>
              <a:t>arr</a:t>
            </a:r>
            <a:r>
              <a:rPr lang="en-US" sz="1500" b="1" dirty="0">
                <a:latin typeface="Courier New" charset="0"/>
              </a:rPr>
              <a:t>;</a:t>
            </a:r>
          </a:p>
          <a:p>
            <a:endParaRPr lang="en-US" sz="1500" b="1" dirty="0">
              <a:latin typeface="Courier New" charset="0"/>
            </a:endParaRPr>
          </a:p>
          <a:p>
            <a:r>
              <a:rPr lang="en-US" sz="1500" b="1" dirty="0">
                <a:latin typeface="Courier New" charset="0"/>
              </a:rPr>
              <a:t>PROCEDURE </a:t>
            </a:r>
            <a:r>
              <a:rPr lang="en-US" sz="1500" b="1" dirty="0" err="1">
                <a:latin typeface="Courier New" charset="0"/>
              </a:rPr>
              <a:t>proc</a:t>
            </a:r>
            <a:r>
              <a:rPr lang="en-US" sz="1500" b="1" dirty="0">
                <a:latin typeface="Courier New" charset="0"/>
              </a:rPr>
              <a:t>(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500" b="1" dirty="0">
                <a:latin typeface="Courier New" charset="0"/>
              </a:rPr>
              <a:t>, 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500" b="1" dirty="0">
                <a:latin typeface="Courier New" charset="0"/>
              </a:rPr>
              <a:t> : integer; </a:t>
            </a:r>
          </a:p>
          <a:p>
            <a:r>
              <a:rPr lang="en-US" sz="1500" b="1" dirty="0">
                <a:latin typeface="Courier New" charset="0"/>
              </a:rPr>
              <a:t>               VAR 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x</a:t>
            </a:r>
            <a:r>
              <a:rPr lang="en-US" sz="1500" b="1" dirty="0">
                <a:latin typeface="Courier New" charset="0"/>
              </a:rPr>
              <a:t>, 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y</a:t>
            </a:r>
            <a:r>
              <a:rPr lang="en-US" sz="1500" b="1" dirty="0">
                <a:latin typeface="Courier New" charset="0"/>
              </a:rPr>
              <a:t> : real;</a:t>
            </a:r>
          </a:p>
          <a:p>
            <a:r>
              <a:rPr lang="en-US" sz="1500" b="1" dirty="0">
                <a:latin typeface="Courier New" charset="0"/>
              </a:rPr>
              <a:t>               VAR a : </a:t>
            </a:r>
            <a:r>
              <a:rPr lang="en-US" sz="1500" b="1" dirty="0" err="1">
                <a:latin typeface="Courier New" charset="0"/>
              </a:rPr>
              <a:t>arr</a:t>
            </a:r>
            <a:r>
              <a:rPr lang="en-US" sz="1500" b="1" dirty="0">
                <a:latin typeface="Courier New" charset="0"/>
              </a:rPr>
              <a:t>;</a:t>
            </a:r>
          </a:p>
          <a:p>
            <a:r>
              <a:rPr lang="en-US" sz="1500" b="1" dirty="0">
                <a:latin typeface="Courier New" charset="0"/>
              </a:rPr>
              <a:t>               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b</a:t>
            </a:r>
            <a:r>
              <a:rPr lang="en-US" sz="1500" b="1" dirty="0">
                <a:latin typeface="Courier New" charset="0"/>
              </a:rPr>
              <a:t> : </a:t>
            </a:r>
            <a:r>
              <a:rPr lang="en-US" sz="1500" b="1" dirty="0" err="1">
                <a:latin typeface="Courier New" charset="0"/>
              </a:rPr>
              <a:t>arr</a:t>
            </a:r>
            <a:r>
              <a:rPr lang="en-US" sz="1500" b="1" dirty="0">
                <a:latin typeface="Courier New" charset="0"/>
              </a:rPr>
              <a:t>);</a:t>
            </a:r>
          </a:p>
          <a:p>
            <a:r>
              <a:rPr lang="en-US" sz="1500" b="1" dirty="0">
                <a:latin typeface="Courier New" charset="0"/>
              </a:rPr>
              <a:t>  ...</a:t>
            </a:r>
          </a:p>
          <a:p>
            <a:r>
              <a:rPr lang="en-US" sz="1500" b="1" dirty="0">
                <a:latin typeface="Courier New" charset="0"/>
              </a:rPr>
              <a:t>BEGIN {main}</a:t>
            </a:r>
          </a:p>
          <a:p>
            <a:r>
              <a:rPr lang="en-US" sz="1500" b="1" dirty="0">
                <a:latin typeface="Courier New" charset="0"/>
              </a:rPr>
              <a:t>  ...</a:t>
            </a:r>
          </a:p>
          <a:p>
            <a:r>
              <a:rPr lang="en-US" sz="1500" b="1" dirty="0">
                <a:latin typeface="Courier New" charset="0"/>
              </a:rPr>
              <a:t>  </a:t>
            </a:r>
            <a:r>
              <a:rPr lang="en-US" sz="1500" b="1" dirty="0" err="1">
                <a:latin typeface="Courier New" charset="0"/>
              </a:rPr>
              <a:t>proc</a:t>
            </a:r>
            <a:r>
              <a:rPr lang="en-US" sz="1500" b="1" dirty="0">
                <a:latin typeface="Courier New" charset="0"/>
              </a:rPr>
              <a:t>(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index + 2</a:t>
            </a:r>
            <a:r>
              <a:rPr lang="en-US" sz="1500" b="1" dirty="0">
                <a:latin typeface="Courier New" charset="0"/>
              </a:rPr>
              <a:t>, 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1500" b="1" dirty="0">
                <a:latin typeface="Courier New" charset="0"/>
              </a:rPr>
              <a:t>, 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epsilon</a:t>
            </a:r>
            <a:r>
              <a:rPr lang="en-US" sz="1500" b="1" dirty="0">
                <a:latin typeface="Courier New" charset="0"/>
              </a:rPr>
              <a:t>,</a:t>
            </a:r>
          </a:p>
          <a:p>
            <a:r>
              <a:rPr lang="en-US" sz="1500" b="1" dirty="0">
                <a:latin typeface="Courier New" charset="0"/>
              </a:rPr>
              <a:t>       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delta</a:t>
            </a:r>
            <a:r>
              <a:rPr lang="en-US" sz="1500" b="1" dirty="0">
                <a:latin typeface="Courier New" charset="0"/>
              </a:rPr>
              <a:t>, 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triplet</a:t>
            </a:r>
            <a:r>
              <a:rPr lang="en-US" sz="1500" b="1" dirty="0">
                <a:latin typeface="Courier New" charset="0"/>
              </a:rPr>
              <a:t>, 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triplet</a:t>
            </a:r>
            <a:r>
              <a:rPr lang="en-US" sz="1500" b="1" dirty="0">
                <a:latin typeface="Courier New" charset="0"/>
              </a:rPr>
              <a:t>);</a:t>
            </a:r>
          </a:p>
          <a:p>
            <a:r>
              <a:rPr lang="en-US" sz="1500" b="1" dirty="0">
                <a:latin typeface="Courier New" charset="0"/>
              </a:rPr>
              <a:t>END.</a:t>
            </a:r>
          </a:p>
        </p:txBody>
      </p:sp>
      <p:grpSp>
        <p:nvGrpSpPr>
          <p:cNvPr id="550917" name="Group 5"/>
          <p:cNvGrpSpPr>
            <a:grpSpLocks/>
          </p:cNvGrpSpPr>
          <p:nvPr/>
        </p:nvGrpSpPr>
        <p:grpSpPr bwMode="auto">
          <a:xfrm>
            <a:off x="4664075" y="2971800"/>
            <a:ext cx="3840163" cy="1828800"/>
            <a:chOff x="2938" y="1872"/>
            <a:chExt cx="2419" cy="1152"/>
          </a:xfrm>
        </p:grpSpPr>
        <p:sp>
          <p:nvSpPr>
            <p:cNvPr id="550918" name="AutoShape 6"/>
            <p:cNvSpPr>
              <a:spLocks noChangeArrowheads="1"/>
            </p:cNvSpPr>
            <p:nvPr/>
          </p:nvSpPr>
          <p:spPr bwMode="auto">
            <a:xfrm>
              <a:off x="2938" y="1872"/>
              <a:ext cx="2419" cy="1152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0919" name="Text Box 7"/>
            <p:cNvSpPr txBox="1">
              <a:spLocks noChangeArrowheads="1"/>
            </p:cNvSpPr>
            <p:nvPr/>
          </p:nvSpPr>
          <p:spPr bwMode="auto">
            <a:xfrm>
              <a:off x="3323" y="1930"/>
              <a:ext cx="4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index</a:t>
              </a:r>
            </a:p>
          </p:txBody>
        </p:sp>
        <p:sp>
          <p:nvSpPr>
            <p:cNvPr id="550920" name="Text Box 8"/>
            <p:cNvSpPr txBox="1">
              <a:spLocks noChangeArrowheads="1"/>
            </p:cNvSpPr>
            <p:nvPr/>
          </p:nvSpPr>
          <p:spPr bwMode="auto">
            <a:xfrm>
              <a:off x="3315" y="2218"/>
              <a:ext cx="4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count</a:t>
              </a:r>
            </a:p>
          </p:txBody>
        </p:sp>
        <p:sp>
          <p:nvSpPr>
            <p:cNvPr id="550921" name="Text Box 9"/>
            <p:cNvSpPr txBox="1">
              <a:spLocks noChangeArrowheads="1"/>
            </p:cNvSpPr>
            <p:nvPr/>
          </p:nvSpPr>
          <p:spPr bwMode="auto">
            <a:xfrm>
              <a:off x="4090" y="1930"/>
              <a:ext cx="52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epsilon</a:t>
              </a:r>
            </a:p>
          </p:txBody>
        </p:sp>
        <p:sp>
          <p:nvSpPr>
            <p:cNvPr id="550922" name="Text Box 10"/>
            <p:cNvSpPr txBox="1">
              <a:spLocks noChangeArrowheads="1"/>
            </p:cNvSpPr>
            <p:nvPr/>
          </p:nvSpPr>
          <p:spPr bwMode="auto">
            <a:xfrm>
              <a:off x="4215" y="2218"/>
              <a:ext cx="3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delta</a:t>
              </a:r>
            </a:p>
          </p:txBody>
        </p:sp>
        <p:grpSp>
          <p:nvGrpSpPr>
            <p:cNvPr id="550923" name="Group 11"/>
            <p:cNvGrpSpPr>
              <a:grpSpLocks/>
            </p:cNvGrpSpPr>
            <p:nvPr/>
          </p:nvGrpSpPr>
          <p:grpSpPr bwMode="auto">
            <a:xfrm>
              <a:off x="3744" y="1969"/>
              <a:ext cx="1152" cy="767"/>
              <a:chOff x="3744" y="1969"/>
              <a:chExt cx="1152" cy="767"/>
            </a:xfrm>
          </p:grpSpPr>
          <p:sp>
            <p:nvSpPr>
              <p:cNvPr id="550924" name="Rectangle 12"/>
              <p:cNvSpPr>
                <a:spLocks noChangeArrowheads="1"/>
              </p:cNvSpPr>
              <p:nvPr/>
            </p:nvSpPr>
            <p:spPr bwMode="auto">
              <a:xfrm>
                <a:off x="3744" y="1969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50925" name="Rectangle 13"/>
              <p:cNvSpPr>
                <a:spLocks noChangeArrowheads="1"/>
              </p:cNvSpPr>
              <p:nvPr/>
            </p:nvSpPr>
            <p:spPr bwMode="auto">
              <a:xfrm>
                <a:off x="3744" y="2257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50926" name="Rectangle 14"/>
              <p:cNvSpPr>
                <a:spLocks noChangeArrowheads="1"/>
              </p:cNvSpPr>
              <p:nvPr/>
            </p:nvSpPr>
            <p:spPr bwMode="auto">
              <a:xfrm>
                <a:off x="4608" y="1969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50927" name="Rectangle 15"/>
              <p:cNvSpPr>
                <a:spLocks noChangeArrowheads="1"/>
              </p:cNvSpPr>
              <p:nvPr/>
            </p:nvSpPr>
            <p:spPr bwMode="auto">
              <a:xfrm>
                <a:off x="4608" y="2257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50928" name="Rectangle 16"/>
              <p:cNvSpPr>
                <a:spLocks noChangeArrowheads="1"/>
              </p:cNvSpPr>
              <p:nvPr/>
            </p:nvSpPr>
            <p:spPr bwMode="auto">
              <a:xfrm>
                <a:off x="3744" y="2563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50929" name="Rectangle 17"/>
              <p:cNvSpPr>
                <a:spLocks noChangeArrowheads="1"/>
              </p:cNvSpPr>
              <p:nvPr/>
            </p:nvSpPr>
            <p:spPr bwMode="auto">
              <a:xfrm>
                <a:off x="4032" y="2563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50930" name="Rectangle 18"/>
              <p:cNvSpPr>
                <a:spLocks noChangeArrowheads="1"/>
              </p:cNvSpPr>
              <p:nvPr/>
            </p:nvSpPr>
            <p:spPr bwMode="auto">
              <a:xfrm>
                <a:off x="4320" y="2563"/>
                <a:ext cx="288" cy="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550931" name="Text Box 19"/>
            <p:cNvSpPr txBox="1">
              <a:spLocks noChangeArrowheads="1"/>
            </p:cNvSpPr>
            <p:nvPr/>
          </p:nvSpPr>
          <p:spPr bwMode="auto">
            <a:xfrm>
              <a:off x="3008" y="2812"/>
              <a:ext cx="6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 dirty="0"/>
                <a:t>SF: main</a:t>
              </a:r>
            </a:p>
          </p:txBody>
        </p:sp>
        <p:sp>
          <p:nvSpPr>
            <p:cNvPr id="550932" name="Text Box 20"/>
            <p:cNvSpPr txBox="1">
              <a:spLocks noChangeArrowheads="1"/>
            </p:cNvSpPr>
            <p:nvPr/>
          </p:nvSpPr>
          <p:spPr bwMode="auto">
            <a:xfrm>
              <a:off x="3315" y="2563"/>
              <a:ext cx="4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triplet</a:t>
              </a:r>
            </a:p>
          </p:txBody>
        </p:sp>
      </p:grpSp>
      <p:sp>
        <p:nvSpPr>
          <p:cNvPr id="550933" name="AutoShape 21"/>
          <p:cNvSpPr>
            <a:spLocks noChangeArrowheads="1"/>
          </p:cNvSpPr>
          <p:nvPr/>
        </p:nvSpPr>
        <p:spPr bwMode="auto">
          <a:xfrm>
            <a:off x="4664075" y="1417638"/>
            <a:ext cx="3840163" cy="1463675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34" name="Text Box 22"/>
          <p:cNvSpPr txBox="1">
            <a:spLocks noChangeArrowheads="1"/>
          </p:cNvSpPr>
          <p:nvPr/>
        </p:nvSpPr>
        <p:spPr bwMode="auto">
          <a:xfrm>
            <a:off x="5668963" y="1539875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33CC"/>
                </a:solidFill>
              </a:rPr>
              <a:t>i</a:t>
            </a:r>
          </a:p>
        </p:txBody>
      </p:sp>
      <p:sp>
        <p:nvSpPr>
          <p:cNvPr id="550935" name="Rectangle 23"/>
          <p:cNvSpPr>
            <a:spLocks noChangeArrowheads="1"/>
          </p:cNvSpPr>
          <p:nvPr/>
        </p:nvSpPr>
        <p:spPr bwMode="auto">
          <a:xfrm>
            <a:off x="5943600" y="1601788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550936" name="Text Box 24"/>
          <p:cNvSpPr txBox="1">
            <a:spLocks noChangeArrowheads="1"/>
          </p:cNvSpPr>
          <p:nvPr/>
        </p:nvSpPr>
        <p:spPr bwMode="auto">
          <a:xfrm>
            <a:off x="5668963" y="1997075"/>
            <a:ext cx="228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33CC"/>
                </a:solidFill>
              </a:rPr>
              <a:t>j</a:t>
            </a:r>
          </a:p>
        </p:txBody>
      </p:sp>
      <p:sp>
        <p:nvSpPr>
          <p:cNvPr id="550937" name="Rectangle 25"/>
          <p:cNvSpPr>
            <a:spLocks noChangeArrowheads="1"/>
          </p:cNvSpPr>
          <p:nvPr/>
        </p:nvSpPr>
        <p:spPr bwMode="auto">
          <a:xfrm>
            <a:off x="5943600" y="20574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550938" name="Text Box 26"/>
          <p:cNvSpPr txBox="1">
            <a:spLocks noChangeArrowheads="1"/>
          </p:cNvSpPr>
          <p:nvPr/>
        </p:nvSpPr>
        <p:spPr bwMode="auto">
          <a:xfrm>
            <a:off x="6583363" y="1539875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x</a:t>
            </a:r>
          </a:p>
        </p:txBody>
      </p:sp>
      <p:sp>
        <p:nvSpPr>
          <p:cNvPr id="550939" name="Rectangle 27"/>
          <p:cNvSpPr>
            <a:spLocks noChangeArrowheads="1"/>
          </p:cNvSpPr>
          <p:nvPr/>
        </p:nvSpPr>
        <p:spPr bwMode="auto">
          <a:xfrm>
            <a:off x="6858000" y="1601788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40" name="Text Box 28"/>
          <p:cNvSpPr txBox="1">
            <a:spLocks noChangeArrowheads="1"/>
          </p:cNvSpPr>
          <p:nvPr/>
        </p:nvSpPr>
        <p:spPr bwMode="auto">
          <a:xfrm>
            <a:off x="6583363" y="1997075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y</a:t>
            </a:r>
          </a:p>
        </p:txBody>
      </p:sp>
      <p:sp>
        <p:nvSpPr>
          <p:cNvPr id="550941" name="Rectangle 29"/>
          <p:cNvSpPr>
            <a:spLocks noChangeArrowheads="1"/>
          </p:cNvSpPr>
          <p:nvPr/>
        </p:nvSpPr>
        <p:spPr bwMode="auto">
          <a:xfrm>
            <a:off x="6858000" y="2058988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42" name="Text Box 30"/>
          <p:cNvSpPr txBox="1">
            <a:spLocks noChangeArrowheads="1"/>
          </p:cNvSpPr>
          <p:nvPr/>
        </p:nvSpPr>
        <p:spPr bwMode="auto">
          <a:xfrm>
            <a:off x="6584950" y="2454275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33CC"/>
                </a:solidFill>
              </a:rPr>
              <a:t>b</a:t>
            </a:r>
          </a:p>
        </p:txBody>
      </p:sp>
      <p:sp>
        <p:nvSpPr>
          <p:cNvPr id="550943" name="Rectangle 31"/>
          <p:cNvSpPr>
            <a:spLocks noChangeArrowheads="1"/>
          </p:cNvSpPr>
          <p:nvPr/>
        </p:nvSpPr>
        <p:spPr bwMode="auto">
          <a:xfrm>
            <a:off x="6859588" y="2516188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44" name="Rectangle 32"/>
          <p:cNvSpPr>
            <a:spLocks noChangeArrowheads="1"/>
          </p:cNvSpPr>
          <p:nvPr/>
        </p:nvSpPr>
        <p:spPr bwMode="auto">
          <a:xfrm>
            <a:off x="7316788" y="2516188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45" name="Rectangle 33"/>
          <p:cNvSpPr>
            <a:spLocks noChangeArrowheads="1"/>
          </p:cNvSpPr>
          <p:nvPr/>
        </p:nvSpPr>
        <p:spPr bwMode="auto">
          <a:xfrm>
            <a:off x="7773988" y="2516188"/>
            <a:ext cx="457200" cy="27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46" name="Text Box 34"/>
          <p:cNvSpPr txBox="1">
            <a:spLocks noChangeArrowheads="1"/>
          </p:cNvSpPr>
          <p:nvPr/>
        </p:nvSpPr>
        <p:spPr bwMode="auto">
          <a:xfrm>
            <a:off x="4664075" y="1417638"/>
            <a:ext cx="1041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SF: proc</a:t>
            </a:r>
          </a:p>
        </p:txBody>
      </p:sp>
      <p:sp>
        <p:nvSpPr>
          <p:cNvPr id="550947" name="Text Box 35"/>
          <p:cNvSpPr txBox="1">
            <a:spLocks noChangeArrowheads="1"/>
          </p:cNvSpPr>
          <p:nvPr/>
        </p:nvSpPr>
        <p:spPr bwMode="auto">
          <a:xfrm>
            <a:off x="5646738" y="24526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550948" name="Rectangle 36"/>
          <p:cNvSpPr>
            <a:spLocks noChangeArrowheads="1"/>
          </p:cNvSpPr>
          <p:nvPr/>
        </p:nvSpPr>
        <p:spPr bwMode="auto">
          <a:xfrm>
            <a:off x="5943600" y="25146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49" name="Text Box 37"/>
          <p:cNvSpPr txBox="1">
            <a:spLocks noChangeArrowheads="1"/>
          </p:cNvSpPr>
          <p:nvPr/>
        </p:nvSpPr>
        <p:spPr bwMode="auto">
          <a:xfrm>
            <a:off x="5668963" y="4830763"/>
            <a:ext cx="18399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RUNTIME STACK</a:t>
            </a:r>
          </a:p>
        </p:txBody>
      </p:sp>
      <p:sp>
        <p:nvSpPr>
          <p:cNvPr id="550950" name="Rectangle 38"/>
          <p:cNvSpPr>
            <a:spLocks noChangeArrowheads="1"/>
          </p:cNvSpPr>
          <p:nvPr/>
        </p:nvSpPr>
        <p:spPr bwMode="auto">
          <a:xfrm>
            <a:off x="6858000" y="25146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10</a:t>
            </a:r>
          </a:p>
        </p:txBody>
      </p:sp>
      <p:sp>
        <p:nvSpPr>
          <p:cNvPr id="550951" name="Rectangle 39"/>
          <p:cNvSpPr>
            <a:spLocks noChangeArrowheads="1"/>
          </p:cNvSpPr>
          <p:nvPr/>
        </p:nvSpPr>
        <p:spPr bwMode="auto">
          <a:xfrm>
            <a:off x="5943600" y="16002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12</a:t>
            </a:r>
          </a:p>
        </p:txBody>
      </p:sp>
      <p:sp>
        <p:nvSpPr>
          <p:cNvPr id="550952" name="Rectangle 40"/>
          <p:cNvSpPr>
            <a:spLocks noChangeArrowheads="1"/>
          </p:cNvSpPr>
          <p:nvPr/>
        </p:nvSpPr>
        <p:spPr bwMode="auto">
          <a:xfrm>
            <a:off x="5943600" y="20574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84</a:t>
            </a:r>
          </a:p>
        </p:txBody>
      </p:sp>
      <p:sp>
        <p:nvSpPr>
          <p:cNvPr id="550953" name="Rectangle 41"/>
          <p:cNvSpPr>
            <a:spLocks noChangeArrowheads="1"/>
          </p:cNvSpPr>
          <p:nvPr/>
        </p:nvSpPr>
        <p:spPr bwMode="auto">
          <a:xfrm>
            <a:off x="7315200" y="25146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20</a:t>
            </a:r>
          </a:p>
        </p:txBody>
      </p:sp>
      <p:sp>
        <p:nvSpPr>
          <p:cNvPr id="550954" name="Rectangle 42"/>
          <p:cNvSpPr>
            <a:spLocks noChangeArrowheads="1"/>
          </p:cNvSpPr>
          <p:nvPr/>
        </p:nvSpPr>
        <p:spPr bwMode="auto">
          <a:xfrm>
            <a:off x="7772400" y="2514600"/>
            <a:ext cx="457200" cy="274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30</a:t>
            </a:r>
          </a:p>
        </p:txBody>
      </p:sp>
      <p:sp>
        <p:nvSpPr>
          <p:cNvPr id="550955" name="Line 43"/>
          <p:cNvSpPr>
            <a:spLocks noChangeShapeType="1"/>
          </p:cNvSpPr>
          <p:nvPr/>
        </p:nvSpPr>
        <p:spPr bwMode="auto">
          <a:xfrm>
            <a:off x="7132638" y="1782763"/>
            <a:ext cx="365125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0956" name="Line 44"/>
          <p:cNvSpPr>
            <a:spLocks noChangeShapeType="1"/>
          </p:cNvSpPr>
          <p:nvPr/>
        </p:nvSpPr>
        <p:spPr bwMode="auto">
          <a:xfrm>
            <a:off x="7040563" y="2239963"/>
            <a:ext cx="366712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0957" name="Oval 45"/>
          <p:cNvSpPr>
            <a:spLocks noChangeArrowheads="1"/>
          </p:cNvSpPr>
          <p:nvPr/>
        </p:nvSpPr>
        <p:spPr bwMode="auto">
          <a:xfrm>
            <a:off x="6126163" y="2606675"/>
            <a:ext cx="92075" cy="9048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0958" name="AutoShape 46"/>
          <p:cNvCxnSpPr>
            <a:cxnSpLocks noChangeShapeType="1"/>
            <a:stCxn id="550957" idx="2"/>
            <a:endCxn id="550928" idx="1"/>
          </p:cNvCxnSpPr>
          <p:nvPr/>
        </p:nvCxnSpPr>
        <p:spPr bwMode="auto">
          <a:xfrm rot="10800000" flipV="1">
            <a:off x="5943600" y="2652713"/>
            <a:ext cx="182563" cy="1554162"/>
          </a:xfrm>
          <a:prstGeom prst="curvedConnector3">
            <a:avLst>
              <a:gd name="adj1" fmla="val 225218"/>
            </a:avLst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50959" name="Group 47"/>
          <p:cNvGrpSpPr>
            <a:grpSpLocks/>
          </p:cNvGrpSpPr>
          <p:nvPr/>
        </p:nvGrpSpPr>
        <p:grpSpPr bwMode="auto">
          <a:xfrm>
            <a:off x="5935663" y="3128963"/>
            <a:ext cx="1828800" cy="1217612"/>
            <a:chOff x="3744" y="1969"/>
            <a:chExt cx="1152" cy="767"/>
          </a:xfrm>
        </p:grpSpPr>
        <p:sp>
          <p:nvSpPr>
            <p:cNvPr id="550960" name="Rectangle 48"/>
            <p:cNvSpPr>
              <a:spLocks noChangeArrowheads="1"/>
            </p:cNvSpPr>
            <p:nvPr/>
          </p:nvSpPr>
          <p:spPr bwMode="auto">
            <a:xfrm>
              <a:off x="3744" y="1969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10</a:t>
              </a:r>
            </a:p>
          </p:txBody>
        </p:sp>
        <p:sp>
          <p:nvSpPr>
            <p:cNvPr id="550961" name="Rectangle 49"/>
            <p:cNvSpPr>
              <a:spLocks noChangeArrowheads="1"/>
            </p:cNvSpPr>
            <p:nvPr/>
          </p:nvSpPr>
          <p:spPr bwMode="auto">
            <a:xfrm>
              <a:off x="3744" y="2257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84</a:t>
              </a:r>
            </a:p>
          </p:txBody>
        </p:sp>
        <p:sp>
          <p:nvSpPr>
            <p:cNvPr id="550962" name="Rectangle 50"/>
            <p:cNvSpPr>
              <a:spLocks noChangeArrowheads="1"/>
            </p:cNvSpPr>
            <p:nvPr/>
          </p:nvSpPr>
          <p:spPr bwMode="auto">
            <a:xfrm>
              <a:off x="4608" y="1969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-3.1</a:t>
              </a:r>
            </a:p>
          </p:txBody>
        </p:sp>
        <p:sp>
          <p:nvSpPr>
            <p:cNvPr id="550963" name="Rectangle 51"/>
            <p:cNvSpPr>
              <a:spLocks noChangeArrowheads="1"/>
            </p:cNvSpPr>
            <p:nvPr/>
          </p:nvSpPr>
          <p:spPr bwMode="auto">
            <a:xfrm>
              <a:off x="4608" y="2257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0.07</a:t>
              </a:r>
            </a:p>
          </p:txBody>
        </p:sp>
        <p:sp>
          <p:nvSpPr>
            <p:cNvPr id="550964" name="Rectangle 52"/>
            <p:cNvSpPr>
              <a:spLocks noChangeArrowheads="1"/>
            </p:cNvSpPr>
            <p:nvPr/>
          </p:nvSpPr>
          <p:spPr bwMode="auto">
            <a:xfrm>
              <a:off x="3744" y="2563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10</a:t>
              </a:r>
            </a:p>
          </p:txBody>
        </p:sp>
        <p:sp>
          <p:nvSpPr>
            <p:cNvPr id="550965" name="Rectangle 53"/>
            <p:cNvSpPr>
              <a:spLocks noChangeArrowheads="1"/>
            </p:cNvSpPr>
            <p:nvPr/>
          </p:nvSpPr>
          <p:spPr bwMode="auto">
            <a:xfrm>
              <a:off x="4032" y="2563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20</a:t>
              </a:r>
            </a:p>
          </p:txBody>
        </p:sp>
        <p:sp>
          <p:nvSpPr>
            <p:cNvPr id="550966" name="Rectangle 54"/>
            <p:cNvSpPr>
              <a:spLocks noChangeArrowheads="1"/>
            </p:cNvSpPr>
            <p:nvPr/>
          </p:nvSpPr>
          <p:spPr bwMode="auto">
            <a:xfrm>
              <a:off x="4320" y="2563"/>
              <a:ext cx="288" cy="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30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284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50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0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0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0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50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509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50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50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509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50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50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50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5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50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50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50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50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55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550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5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50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50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33" grpId="0" animBg="1"/>
      <p:bldP spid="550934" grpId="0"/>
      <p:bldP spid="550935" grpId="0" build="allAtOnce" animBg="1"/>
      <p:bldP spid="550936" grpId="0"/>
      <p:bldP spid="550937" grpId="0" build="allAtOnce" animBg="1"/>
      <p:bldP spid="550938" grpId="0"/>
      <p:bldP spid="550939" grpId="0" animBg="1"/>
      <p:bldP spid="550940" grpId="0"/>
      <p:bldP spid="550941" grpId="0" animBg="1"/>
      <p:bldP spid="550942" grpId="0"/>
      <p:bldP spid="550943" grpId="0" animBg="1"/>
      <p:bldP spid="550944" grpId="0" animBg="1"/>
      <p:bldP spid="550945" grpId="0" animBg="1"/>
      <p:bldP spid="550946" grpId="0"/>
      <p:bldP spid="550947" grpId="0"/>
      <p:bldP spid="550948" grpId="0" animBg="1"/>
      <p:bldP spid="550950" grpId="0" animBg="1"/>
      <p:bldP spid="550951" grpId="0" animBg="1"/>
      <p:bldP spid="550952" grpId="0" animBg="1"/>
      <p:bldP spid="550953" grpId="0" animBg="1"/>
      <p:bldP spid="550954" grpId="0" animBg="1"/>
      <p:bldP spid="550955" grpId="0" animBg="1"/>
      <p:bldP spid="55095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18CC-DCE3-9244-811F-F2D6B2F5D655}" type="slidenum">
              <a:rPr lang="en-US"/>
              <a:pPr/>
              <a:t>43</a:t>
            </a:fld>
            <a:endParaRPr 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Runtime Error Checking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Range error</a:t>
            </a:r>
          </a:p>
          <a:p>
            <a:pPr lvl="5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Assign a value to a variable with a subrange type.</a:t>
            </a:r>
          </a:p>
          <a:p>
            <a:pPr lvl="1"/>
            <a:r>
              <a:rPr lang="en-US" dirty="0"/>
              <a:t>Verify the value is within range</a:t>
            </a:r>
            <a:r>
              <a:rPr lang="en-US" dirty="0">
                <a:solidFill>
                  <a:srgbClr val="B23C00"/>
                </a:solidFill>
              </a:rPr>
              <a:t> </a:t>
            </a:r>
          </a:p>
          <a:p>
            <a:pPr lvl="2"/>
            <a:r>
              <a:rPr lang="en-US" dirty="0"/>
              <a:t>Not less than the minimum value and </a:t>
            </a:r>
            <a:br>
              <a:rPr lang="en-US" dirty="0"/>
            </a:br>
            <a:r>
              <a:rPr lang="en-US" dirty="0"/>
              <a:t>not greater than the maximum value.</a:t>
            </a:r>
          </a:p>
          <a:p>
            <a:pPr lvl="1"/>
            <a:r>
              <a:rPr lang="en-US" dirty="0"/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StatementExecutor.check_range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6"/>
            <a:endParaRPr lang="en-US" dirty="0"/>
          </a:p>
          <a:p>
            <a:r>
              <a:rPr lang="en-US" dirty="0"/>
              <a:t>Division by zero error</a:t>
            </a:r>
          </a:p>
          <a:p>
            <a:pPr lvl="5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Before executing a division operation, </a:t>
            </a:r>
            <a:br>
              <a:rPr lang="en-US" dirty="0"/>
            </a:br>
            <a:r>
              <a:rPr lang="en-US" dirty="0"/>
              <a:t>check that the divisor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value is not zero.</a:t>
            </a:r>
          </a:p>
        </p:txBody>
      </p:sp>
    </p:spTree>
    <p:extLst>
      <p:ext uri="{BB962C8B-B14F-4D97-AF65-F5344CB8AC3E}">
        <p14:creationId xmlns:p14="http://schemas.microsoft.com/office/powerpoint/2010/main" val="13435025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CB573-A869-804C-952B-5D2B92540371}" type="slidenum">
              <a:rPr lang="en-US"/>
              <a:pPr/>
              <a:t>44</a:t>
            </a:fld>
            <a:endParaRPr lang="en-US"/>
          </a:p>
        </p:txBody>
      </p:sp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Interpreter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can execute entire Pascal programs!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Some missing Pascal features:</a:t>
            </a:r>
          </a:p>
          <a:p>
            <a:pPr lvl="1"/>
            <a:r>
              <a:rPr lang="en-US" dirty="0"/>
              <a:t>pointers and dynamically allocated data</a:t>
            </a:r>
          </a:p>
          <a:p>
            <a:pPr lvl="1"/>
            <a:r>
              <a:rPr lang="en-US" dirty="0"/>
              <a:t>procedure and functions as parameters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  <a:r>
              <a:rPr lang="en-US" dirty="0"/>
              <a:t> statement</a:t>
            </a:r>
          </a:p>
          <a:p>
            <a:pPr lvl="1"/>
            <a:r>
              <a:rPr lang="en-US" dirty="0"/>
              <a:t>statement labels and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/>
              <a:t> statement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4EC8FF-E1ED-184C-928C-432A730DE147}"/>
              </a:ext>
            </a:extLst>
          </p:cNvPr>
          <p:cNvSpPr txBox="1"/>
          <p:nvPr/>
        </p:nvSpPr>
        <p:spPr>
          <a:xfrm>
            <a:off x="4206355" y="2267495"/>
            <a:ext cx="731290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348DA6-1DCD-23AC-6188-9561F1D5F972}"/>
              </a:ext>
            </a:extLst>
          </p:cNvPr>
          <p:cNvSpPr txBox="1"/>
          <p:nvPr/>
        </p:nvSpPr>
        <p:spPr>
          <a:xfrm>
            <a:off x="3698203" y="1811466"/>
            <a:ext cx="174759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PascalInterpreter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86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805C1-0C8E-DB4D-AA66-B64DC0E4FE7E}" type="slidenum">
              <a:rPr lang="en-US"/>
              <a:pPr/>
              <a:t>5</a:t>
            </a:fld>
            <a:endParaRPr lang="en-US"/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Checking</a:t>
            </a:r>
            <a:r>
              <a:rPr lang="en-US" i="1" dirty="0"/>
              <a:t>, cont’d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Ensure that the types of the operands are </a:t>
            </a:r>
            <a:br>
              <a:rPr lang="en-US" dirty="0"/>
            </a:br>
            <a:r>
              <a:rPr lang="en-US" u="sng" dirty="0"/>
              <a:t>type-compatible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with their operator.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Example: You can only perform an integer division </a:t>
            </a:r>
            <a:br>
              <a:rPr lang="en-US" sz="2200" dirty="0"/>
            </a:br>
            <a:r>
              <a:rPr lang="en-US" sz="2200" dirty="0"/>
              <a:t>with the </a:t>
            </a:r>
            <a:r>
              <a:rPr lang="en-US" sz="2200" b="1" dirty="0">
                <a:latin typeface="Courier New" charset="0"/>
              </a:rPr>
              <a:t>DIV</a:t>
            </a:r>
            <a:r>
              <a:rPr lang="en-US" sz="2200" dirty="0"/>
              <a:t> operator and integer operands.</a:t>
            </a:r>
          </a:p>
          <a:p>
            <a:pPr lvl="8">
              <a:lnSpc>
                <a:spcPct val="90000"/>
              </a:lnSpc>
            </a:pPr>
            <a:endParaRPr lang="en-US" sz="10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Example: The relational operators </a:t>
            </a:r>
            <a:r>
              <a:rPr lang="en-US" sz="2200" b="1" dirty="0">
                <a:latin typeface="Courier New" charset="0"/>
              </a:rPr>
              <a:t>AND</a:t>
            </a:r>
            <a:r>
              <a:rPr lang="en-US" sz="2200" dirty="0"/>
              <a:t> and </a:t>
            </a:r>
            <a:r>
              <a:rPr lang="en-US" sz="2200" b="1" dirty="0">
                <a:latin typeface="Courier New" charset="0"/>
              </a:rPr>
              <a:t>OR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can only be used with </a:t>
            </a:r>
            <a:r>
              <a:rPr lang="en-US" sz="2200" dirty="0" err="1"/>
              <a:t>boolean</a:t>
            </a:r>
            <a:r>
              <a:rPr lang="en-US" sz="2200" dirty="0"/>
              <a:t> operands.</a:t>
            </a:r>
          </a:p>
          <a:p>
            <a:pPr lvl="3"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dirty="0"/>
              <a:t>Ensure that a value being assigned </a:t>
            </a:r>
            <a:br>
              <a:rPr lang="en-US" dirty="0"/>
            </a:br>
            <a:r>
              <a:rPr lang="en-US" dirty="0"/>
              <a:t>to a variable is </a:t>
            </a:r>
            <a:r>
              <a:rPr lang="en-US" u="sng" dirty="0"/>
              <a:t>assignment-compatible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with the variable.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Example: You cannot assign a string value </a:t>
            </a:r>
            <a:br>
              <a:rPr lang="en-US" sz="2200" dirty="0"/>
            </a:br>
            <a:r>
              <a:rPr lang="en-US" sz="2200" dirty="0"/>
              <a:t>to an integer variable.</a:t>
            </a:r>
          </a:p>
        </p:txBody>
      </p:sp>
    </p:spTree>
    <p:extLst>
      <p:ext uri="{BB962C8B-B14F-4D97-AF65-F5344CB8AC3E}">
        <p14:creationId xmlns:p14="http://schemas.microsoft.com/office/powerpoint/2010/main" val="370649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CBD1-0B30-C745-B8E2-6D316A35390D}" type="slidenum">
              <a:rPr lang="en-US"/>
              <a:pPr/>
              <a:t>6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and Comparison Compatible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95400"/>
            <a:ext cx="8778144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Pascal, a value is </a:t>
            </a:r>
            <a:r>
              <a:rPr lang="en-US" u="sng" dirty="0"/>
              <a:t>assignment-compatible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with a target variable if: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both have the same type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target is real and the value is integer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they are both strings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Two values are </a:t>
            </a:r>
            <a:r>
              <a:rPr lang="en-US" u="sng" dirty="0"/>
              <a:t>comparison-compatible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(they can be compared with relational operators) if: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both have the same type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one is integer and the other is real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they are both strings</a:t>
            </a:r>
          </a:p>
        </p:txBody>
      </p:sp>
    </p:spTree>
    <p:extLst>
      <p:ext uri="{BB962C8B-B14F-4D97-AF65-F5344CB8AC3E}">
        <p14:creationId xmlns:p14="http://schemas.microsoft.com/office/powerpoint/2010/main" val="31226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83E-DE42-B14D-9F12-E8C5DF5BFDE8}" type="slidenum">
              <a:rPr lang="en-US"/>
              <a:pPr/>
              <a:t>7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</a:t>
            </a:r>
            <a:r>
              <a:rPr lang="en-US" b="1">
                <a:latin typeface="Courier New" charset="0"/>
              </a:rPr>
              <a:t>TypeChecker</a:t>
            </a:r>
            <a:r>
              <a:rPr lang="en-US"/>
              <a:t> 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Static </a:t>
            </a:r>
            <a:r>
              <a:rPr lang="en-US" dirty="0" err="1"/>
              <a:t>boolean</a:t>
            </a:r>
            <a:r>
              <a:rPr lang="en-US" dirty="0"/>
              <a:t> methods for </a:t>
            </a:r>
            <a:r>
              <a:rPr lang="en-US" u="sng" dirty="0"/>
              <a:t>type checking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isInteger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areBothInteger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areBothString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isIntegerOrReal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isAtLeastOneReal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isBoolean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areBothBoolean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isChar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isString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areAssignmentCompatible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areComparisonCompatible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()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9E502B-EC5D-074B-9126-549E79EE745C}"/>
              </a:ext>
            </a:extLst>
          </p:cNvPr>
          <p:cNvSpPr txBox="1"/>
          <p:nvPr/>
        </p:nvSpPr>
        <p:spPr>
          <a:xfrm>
            <a:off x="4663439" y="3337561"/>
            <a:ext cx="306834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intermediate.type.TypeChecker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38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69EFB-BCA1-464C-B7B8-03FF34345E9F}" type="slidenum">
              <a:rPr lang="en-US"/>
              <a:pPr/>
              <a:t>8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Checking Expressions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Pass 2 must perform type checking of </a:t>
            </a:r>
            <a:br>
              <a:rPr lang="en-US" dirty="0"/>
            </a:br>
            <a:r>
              <a:rPr lang="en-US" dirty="0"/>
              <a:t>every expression as part of its semantic actions.</a:t>
            </a:r>
          </a:p>
          <a:p>
            <a:pPr lvl="4"/>
            <a:endParaRPr lang="en-US" sz="1050" dirty="0"/>
          </a:p>
          <a:p>
            <a:r>
              <a:rPr lang="en-US" dirty="0"/>
              <a:t>Add type checking to the appropriate </a:t>
            </a:r>
            <a:br>
              <a:rPr lang="en-US" dirty="0"/>
            </a:br>
            <a:r>
              <a:rPr lang="en-US" dirty="0"/>
              <a:t>Pass 2 visit methods.</a:t>
            </a:r>
          </a:p>
          <a:p>
            <a:pPr lvl="5"/>
            <a:endParaRPr lang="en-US" dirty="0"/>
          </a:p>
          <a:p>
            <a:r>
              <a:rPr lang="en-US" dirty="0"/>
              <a:t>Flag type errors similarly to syntax errors.</a:t>
            </a:r>
          </a:p>
        </p:txBody>
      </p:sp>
    </p:spTree>
    <p:extLst>
      <p:ext uri="{BB962C8B-B14F-4D97-AF65-F5344CB8AC3E}">
        <p14:creationId xmlns:p14="http://schemas.microsoft.com/office/powerpoint/2010/main" val="122193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70DAC-F319-DD4A-A8C7-23D0D1A4C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2 Visit Methods for Type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898B3-10F4-8A48-963D-E97527FAA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 2 visits the parse tree to build the type definition structures and enter them into the symbol table.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visitTypeDefinition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visitTypeIdentifier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visitSimpleTypespec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visitArrayTypespec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visitRecordTypespec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visitTypeIdentifierTypespec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visitEnumerationTypespec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visitSubrangeTypespec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3E473-4ED4-B546-9CF0-46B4BE7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8B569-B5E4-1A0C-ACCB-EBD2F7FDC488}"/>
              </a:ext>
            </a:extLst>
          </p:cNvPr>
          <p:cNvSpPr txBox="1"/>
          <p:nvPr/>
        </p:nvSpPr>
        <p:spPr>
          <a:xfrm>
            <a:off x="5852146" y="3543885"/>
            <a:ext cx="19527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frontend.Semantics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291084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37423</TotalTime>
  <Words>3832</Words>
  <Application>Microsoft Macintosh PowerPoint</Application>
  <PresentationFormat>On-screen Show (4:3)</PresentationFormat>
  <Paragraphs>835</Paragraphs>
  <Slides>44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Courier New</vt:lpstr>
      <vt:lpstr>Times New Roman</vt:lpstr>
      <vt:lpstr>Wingdings</vt:lpstr>
      <vt:lpstr>Quadrant</vt:lpstr>
      <vt:lpstr>CS 153: Concepts of Compiler Design October 1 Class Meeting</vt:lpstr>
      <vt:lpstr>Reminder: Multiple Passes</vt:lpstr>
      <vt:lpstr>Reminder: Multiple Passes, cont’d</vt:lpstr>
      <vt:lpstr>Type Checking</vt:lpstr>
      <vt:lpstr>Type Checking, cont’d</vt:lpstr>
      <vt:lpstr>Assignment and Comparison Compatible</vt:lpstr>
      <vt:lpstr>Class TypeChecker </vt:lpstr>
      <vt:lpstr>Type Checking Expressions</vt:lpstr>
      <vt:lpstr>Pass 2 Visit Methods for Type Definitions</vt:lpstr>
      <vt:lpstr>Pcl6 Main</vt:lpstr>
      <vt:lpstr>Pcl6 Main, cont’d</vt:lpstr>
      <vt:lpstr>Pcl6 Main, cont’d</vt:lpstr>
      <vt:lpstr>New Fields for Parse Tree Nodes</vt:lpstr>
      <vt:lpstr>New Fields for Parse Tree Nodes, cont’d</vt:lpstr>
      <vt:lpstr>New Fields for Parse Tree Nodes, cont’d</vt:lpstr>
      <vt:lpstr>New Fields for Parse Tree Nodes, cont’d</vt:lpstr>
      <vt:lpstr>New Fields for Parse Tree Nodes, cont’d</vt:lpstr>
      <vt:lpstr>New Fields for Parse Tree Nodes, cont’d</vt:lpstr>
      <vt:lpstr>Class TypeChecker </vt:lpstr>
      <vt:lpstr>Type Checking Expressions</vt:lpstr>
      <vt:lpstr>Pass 2 Type Checking</vt:lpstr>
      <vt:lpstr>Pass 2 Type Checking, cont’d</vt:lpstr>
      <vt:lpstr>Pass 2 Type Checking, cont’d</vt:lpstr>
      <vt:lpstr>Pascal.g4</vt:lpstr>
      <vt:lpstr>Pass 3 Operations</vt:lpstr>
      <vt:lpstr>Pascal Main</vt:lpstr>
      <vt:lpstr>Runtime Memory Management</vt:lpstr>
      <vt:lpstr>Symbol Table Stack vs. Runtime Stack</vt:lpstr>
      <vt:lpstr>Runtime Stack Frame</vt:lpstr>
      <vt:lpstr>Runtime Stack Frames, cont’d</vt:lpstr>
      <vt:lpstr>Runtime Stack Frames, cont’d</vt:lpstr>
      <vt:lpstr>Runtime Access to Local Variables</vt:lpstr>
      <vt:lpstr>Runtime Access to Nonlocal Variables</vt:lpstr>
      <vt:lpstr>The Runtime Display</vt:lpstr>
      <vt:lpstr>The Runtime Display, cont’d</vt:lpstr>
      <vt:lpstr>The Runtime Display, cont’d</vt:lpstr>
      <vt:lpstr>Runtime Access to Nonlocal Variables</vt:lpstr>
      <vt:lpstr>Recursive Calls</vt:lpstr>
      <vt:lpstr>Allocating a Stack Frame</vt:lpstr>
      <vt:lpstr>Allocating a Stack Frame, cont’d</vt:lpstr>
      <vt:lpstr>Allocating a Stack Frame, cont’d</vt:lpstr>
      <vt:lpstr>Passing Parameters During a Call</vt:lpstr>
      <vt:lpstr>Runtime Error Checking</vt:lpstr>
      <vt:lpstr>Pascal Interpreter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574</cp:revision>
  <dcterms:created xsi:type="dcterms:W3CDTF">2008-01-12T03:52:55Z</dcterms:created>
  <dcterms:modified xsi:type="dcterms:W3CDTF">2024-10-02T02:13:27Z</dcterms:modified>
</cp:coreProperties>
</file>