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9" r:id="rId1"/>
  </p:sldMasterIdLst>
  <p:notesMasterIdLst>
    <p:notesMasterId r:id="rId43"/>
  </p:notesMasterIdLst>
  <p:handoutMasterIdLst>
    <p:handoutMasterId r:id="rId44"/>
  </p:handoutMasterIdLst>
  <p:sldIdLst>
    <p:sldId id="256" r:id="rId2"/>
    <p:sldId id="372" r:id="rId3"/>
    <p:sldId id="373" r:id="rId4"/>
    <p:sldId id="318" r:id="rId5"/>
    <p:sldId id="291" r:id="rId6"/>
    <p:sldId id="320" r:id="rId7"/>
    <p:sldId id="321" r:id="rId8"/>
    <p:sldId id="348" r:id="rId9"/>
    <p:sldId id="293" r:id="rId10"/>
    <p:sldId id="349" r:id="rId11"/>
    <p:sldId id="295" r:id="rId12"/>
    <p:sldId id="296" r:id="rId13"/>
    <p:sldId id="264" r:id="rId14"/>
    <p:sldId id="319" r:id="rId15"/>
    <p:sldId id="353" r:id="rId16"/>
    <p:sldId id="354" r:id="rId17"/>
    <p:sldId id="355" r:id="rId18"/>
    <p:sldId id="350" r:id="rId19"/>
    <p:sldId id="351" r:id="rId20"/>
    <p:sldId id="352" r:id="rId21"/>
    <p:sldId id="356" r:id="rId22"/>
    <p:sldId id="357" r:id="rId23"/>
    <p:sldId id="358" r:id="rId24"/>
    <p:sldId id="306" r:id="rId25"/>
    <p:sldId id="307" r:id="rId26"/>
    <p:sldId id="312" r:id="rId27"/>
    <p:sldId id="369" r:id="rId28"/>
    <p:sldId id="370" r:id="rId29"/>
    <p:sldId id="371" r:id="rId30"/>
    <p:sldId id="289" r:id="rId31"/>
    <p:sldId id="266" r:id="rId32"/>
    <p:sldId id="359" r:id="rId33"/>
    <p:sldId id="360" r:id="rId34"/>
    <p:sldId id="361" r:id="rId35"/>
    <p:sldId id="362" r:id="rId36"/>
    <p:sldId id="363" r:id="rId37"/>
    <p:sldId id="364" r:id="rId38"/>
    <p:sldId id="365" r:id="rId39"/>
    <p:sldId id="366" r:id="rId40"/>
    <p:sldId id="367" r:id="rId41"/>
    <p:sldId id="368" r:id="rId4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008000"/>
    <a:srgbClr val="D7FFFF"/>
    <a:srgbClr val="945200"/>
    <a:srgbClr val="FF9300"/>
    <a:srgbClr val="CC99FF"/>
    <a:srgbClr val="D883FF"/>
    <a:srgbClr val="8F0000"/>
    <a:srgbClr val="DEF0F2"/>
    <a:srgbClr val="B23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51" autoAdjust="0"/>
    <p:restoredTop sz="95069" autoAdjust="0"/>
  </p:normalViewPr>
  <p:slideViewPr>
    <p:cSldViewPr>
      <p:cViewPr varScale="1">
        <p:scale>
          <a:sx n="141" d="100"/>
          <a:sy n="141" d="100"/>
        </p:scale>
        <p:origin x="336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80" d="100"/>
        <a:sy n="180" d="100"/>
      </p:scale>
      <p:origin x="0" y="0"/>
    </p:cViewPr>
  </p:sorterViewPr>
  <p:gridSpacing cx="91439" cy="91439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1BEC4D-AF1D-B244-858F-FC7BB69AC3F2}" type="datetimeFigureOut">
              <a:rPr lang="en-US" smtClean="0"/>
              <a:t>9/25/24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17C8AE-DEBD-E641-93E8-ED065F7FB8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7049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327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7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US"/>
          </a:p>
        </p:txBody>
      </p:sp>
      <p:sp>
        <p:nvSpPr>
          <p:cNvPr id="327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5E68D8E-92B9-6647-9C13-3186C5B5146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35277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087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START HERE.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5E68D8E-92B9-6647-9C13-3186C5B51462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2023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381000" y="990600"/>
            <a:ext cx="76200" cy="51054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endParaRPr lang="en-US" sz="2400">
              <a:latin typeface="Times New Roman" charset="0"/>
            </a:endParaRP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762000" y="1371600"/>
            <a:ext cx="7696200" cy="2057400"/>
          </a:xfrm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07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762000" y="3765550"/>
            <a:ext cx="7696200" cy="20574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30725" name="Rectangle 5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000" b="1"/>
            </a:lvl1pPr>
          </a:lstStyle>
          <a:p>
            <a:fld id="{91E6F249-8D10-7240-A07E-F66CEC252905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0728" name="Group 8"/>
          <p:cNvGrpSpPr>
            <a:grpSpLocks/>
          </p:cNvGrpSpPr>
          <p:nvPr/>
        </p:nvGrpSpPr>
        <p:grpSpPr bwMode="auto">
          <a:xfrm>
            <a:off x="381000" y="304800"/>
            <a:ext cx="8391525" cy="5791200"/>
            <a:chOff x="240" y="192"/>
            <a:chExt cx="5286" cy="3648"/>
          </a:xfrm>
        </p:grpSpPr>
        <p:sp>
          <p:nvSpPr>
            <p:cNvPr id="30729" name="Rectangle 9"/>
            <p:cNvSpPr>
              <a:spLocks noChangeArrowheads="1"/>
            </p:cNvSpPr>
            <p:nvPr/>
          </p:nvSpPr>
          <p:spPr bwMode="auto">
            <a:xfrm flipV="1">
              <a:off x="5236" y="192"/>
              <a:ext cx="288" cy="2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0" name="Rectangle 10"/>
            <p:cNvSpPr>
              <a:spLocks noChangeArrowheads="1"/>
            </p:cNvSpPr>
            <p:nvPr/>
          </p:nvSpPr>
          <p:spPr bwMode="auto">
            <a:xfrm flipV="1">
              <a:off x="240" y="192"/>
              <a:ext cx="5004" cy="288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1" name="Rectangle 11"/>
            <p:cNvSpPr>
              <a:spLocks noChangeArrowheads="1"/>
            </p:cNvSpPr>
            <p:nvPr/>
          </p:nvSpPr>
          <p:spPr bwMode="auto">
            <a:xfrm flipV="1">
              <a:off x="240" y="480"/>
              <a:ext cx="500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rot="10800000"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2" name="Rectangle 12"/>
            <p:cNvSpPr>
              <a:spLocks noChangeArrowheads="1"/>
            </p:cNvSpPr>
            <p:nvPr/>
          </p:nvSpPr>
          <p:spPr bwMode="auto">
            <a:xfrm flipV="1">
              <a:off x="5242" y="480"/>
              <a:ext cx="282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30733" name="Line 13"/>
            <p:cNvSpPr>
              <a:spLocks noChangeShapeType="1"/>
            </p:cNvSpPr>
            <p:nvPr/>
          </p:nvSpPr>
          <p:spPr bwMode="auto">
            <a:xfrm flipH="1">
              <a:off x="480" y="2256"/>
              <a:ext cx="4848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734" name="Rectangle 14"/>
            <p:cNvSpPr>
              <a:spLocks noChangeArrowheads="1"/>
            </p:cNvSpPr>
            <p:nvPr/>
          </p:nvSpPr>
          <p:spPr bwMode="auto">
            <a:xfrm>
              <a:off x="240" y="192"/>
              <a:ext cx="5286" cy="3648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FDA5FC-E46B-9C44-BC74-948B74CFAE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675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11163"/>
            <a:ext cx="2057400" cy="5719762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11163"/>
            <a:ext cx="6019800" cy="571976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1E3472-7C7E-B14E-BFC5-D45A5C34A3D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0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11163"/>
            <a:ext cx="8229600" cy="65563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295400"/>
            <a:ext cx="8229600" cy="483552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SJSU Dept. of Computer Science Fall 2013: September 19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CS 153: Concepts of Compiler Design</a:t>
            </a:r>
            <a:br>
              <a:rPr lang="en-US"/>
            </a:br>
            <a:r>
              <a:rPr lang="en-US">
                <a:cs typeface="Arial" charset="0"/>
              </a:rPr>
              <a:t>© </a:t>
            </a:r>
            <a:r>
              <a:rPr lang="en-US"/>
              <a:t>R. Mak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1791173-F4A7-704E-AA23-AE37D73897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2441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62B2D-F854-104A-9535-9A504E592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045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D3FEEA-E4EA-8B48-84AC-27AA886F7D9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908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5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F6CE3A-7281-7642-9900-6E16427813B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8620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4CDA5C-119F-CC4B-9649-ABA59C0C102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635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50CE1F-3703-B242-8AD0-B0AC82B28EE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2021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1431D7-A35E-FE4C-978D-A4C1DB31A3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5848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74743-FE56-7945-B44C-593C2BC7280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6861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096963" y="6248400"/>
            <a:ext cx="21034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82963" y="6248400"/>
            <a:ext cx="2636837" cy="4572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885C50-577F-4141-9922-FD2248DB00C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5520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11163"/>
            <a:ext cx="8229600" cy="65563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95400"/>
            <a:ext cx="8229600" cy="483552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46682" y="6248400"/>
            <a:ext cx="640118" cy="45720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FF516B7F-12E3-114E-9B55-66756E9F7A1D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9703" name="Group 7"/>
          <p:cNvGrpSpPr>
            <a:grpSpLocks/>
          </p:cNvGrpSpPr>
          <p:nvPr/>
        </p:nvGrpSpPr>
        <p:grpSpPr bwMode="auto">
          <a:xfrm>
            <a:off x="228600" y="0"/>
            <a:ext cx="8686800" cy="1143000"/>
            <a:chOff x="176" y="96"/>
            <a:chExt cx="5472" cy="1008"/>
          </a:xfrm>
        </p:grpSpPr>
        <p:sp>
          <p:nvSpPr>
            <p:cNvPr id="29704" name="Line 8"/>
            <p:cNvSpPr>
              <a:spLocks noChangeShapeType="1"/>
            </p:cNvSpPr>
            <p:nvPr/>
          </p:nvSpPr>
          <p:spPr bwMode="auto">
            <a:xfrm flipH="1">
              <a:off x="288" y="1104"/>
              <a:ext cx="523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Rectangle 9"/>
            <p:cNvSpPr>
              <a:spLocks noChangeArrowheads="1"/>
            </p:cNvSpPr>
            <p:nvPr/>
          </p:nvSpPr>
          <p:spPr bwMode="auto">
            <a:xfrm>
              <a:off x="5504" y="96"/>
              <a:ext cx="144" cy="144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6" name="Rectangle 10"/>
            <p:cNvSpPr>
              <a:spLocks noChangeArrowheads="1"/>
            </p:cNvSpPr>
            <p:nvPr/>
          </p:nvSpPr>
          <p:spPr bwMode="auto">
            <a:xfrm>
              <a:off x="176" y="96"/>
              <a:ext cx="5326" cy="144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7" name="Rectangle 11"/>
            <p:cNvSpPr>
              <a:spLocks noChangeArrowheads="1"/>
            </p:cNvSpPr>
            <p:nvPr/>
          </p:nvSpPr>
          <p:spPr bwMode="auto">
            <a:xfrm>
              <a:off x="176" y="240"/>
              <a:ext cx="5326" cy="88"/>
            </a:xfrm>
            <a:prstGeom prst="rect">
              <a:avLst/>
            </a:prstGeom>
            <a:solidFill>
              <a:schemeClr val="bg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  <p:sp>
          <p:nvSpPr>
            <p:cNvPr id="29708" name="Rectangle 12"/>
            <p:cNvSpPr>
              <a:spLocks noChangeArrowheads="1"/>
            </p:cNvSpPr>
            <p:nvPr/>
          </p:nvSpPr>
          <p:spPr bwMode="auto">
            <a:xfrm>
              <a:off x="5504" y="241"/>
              <a:ext cx="144" cy="86"/>
            </a:xfrm>
            <a:prstGeom prst="rect">
              <a:avLst/>
            </a:prstGeom>
            <a:solidFill>
              <a:schemeClr val="accent2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1" hangingPunct="1"/>
              <a:endParaRPr lang="en-US" sz="2400">
                <a:latin typeface="Times New Roman" charset="0"/>
              </a:endParaRPr>
            </a:p>
          </p:txBody>
        </p:sp>
      </p:grpSp>
      <p:pic>
        <p:nvPicPr>
          <p:cNvPr id="29709" name="Picture 13" descr="SJSU-logo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13" y="6172200"/>
            <a:ext cx="639762" cy="6064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 userDrawn="1"/>
        </p:nvSpPr>
        <p:spPr>
          <a:xfrm>
            <a:off x="1097318" y="6263609"/>
            <a:ext cx="15744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/>
              <a:t>Computer</a:t>
            </a:r>
            <a:r>
              <a:rPr lang="en-US" sz="1000" baseline="0" dirty="0"/>
              <a:t> Science Dept.</a:t>
            </a:r>
          </a:p>
          <a:p>
            <a:r>
              <a:rPr lang="en-US" sz="1000" baseline="0" dirty="0"/>
              <a:t>Fall 2024: September 24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3540637" y="6263609"/>
            <a:ext cx="23407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" dirty="0"/>
              <a:t>CS 153: Concepts of Compiler </a:t>
            </a:r>
            <a:r>
              <a:rPr lang="en-US" sz="1000" baseline="0" dirty="0"/>
              <a:t>Design</a:t>
            </a:r>
            <a:br>
              <a:rPr lang="en-US" sz="1000" baseline="0" dirty="0"/>
            </a:br>
            <a:r>
              <a:rPr lang="en-US" sz="1000" baseline="0" dirty="0"/>
              <a:t>© R. Mak</a:t>
            </a:r>
            <a:endParaRPr lang="en-US" sz="100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2pPr>
      <a:lvl3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3pPr>
      <a:lvl4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4pPr>
      <a:lvl5pPr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469900" indent="-469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charset="0"/>
        <a:buChar char="o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377950" indent="-468313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charset="0"/>
        <a:buChar char="o"/>
        <a:defRPr sz="2000">
          <a:solidFill>
            <a:schemeClr val="tx1"/>
          </a:solidFill>
          <a:latin typeface="+mn-lt"/>
          <a:ea typeface="+mn-ea"/>
        </a:defRPr>
      </a:lvl3pPr>
      <a:lvl4pPr marL="1827213" indent="-4381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Wingdings" charset="0"/>
        <a:buChar char="n"/>
        <a:defRPr sz="1600">
          <a:solidFill>
            <a:schemeClr val="tx1"/>
          </a:solidFill>
          <a:latin typeface="+mn-lt"/>
          <a:ea typeface="+mn-ea"/>
        </a:defRPr>
      </a:lvl4pPr>
      <a:lvl5pPr marL="22971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5pPr>
      <a:lvl6pPr marL="27543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6pPr>
      <a:lvl7pPr marL="32115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7pPr>
      <a:lvl8pPr marL="36687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8pPr>
      <a:lvl9pPr marL="4125913" indent="-468313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charset="0"/>
        <a:buChar char="o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cs.sjsu.edu/~mak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3200" dirty="0"/>
              <a:t>CS 153: Concepts of Compiler Design</a:t>
            </a:r>
            <a:br>
              <a:rPr lang="en-US" sz="3600" dirty="0"/>
            </a:br>
            <a:r>
              <a:rPr lang="en-US" sz="2400" dirty="0"/>
              <a:t>September 24 Class Meeting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</a:pPr>
            <a:r>
              <a:rPr lang="en-US" dirty="0"/>
              <a:t>Department of Computer Science</a:t>
            </a:r>
            <a:br>
              <a:rPr lang="en-US" dirty="0"/>
            </a:br>
            <a:r>
              <a:rPr lang="en-US" dirty="0"/>
              <a:t>San Jose State University</a:t>
            </a:r>
            <a:br>
              <a:rPr lang="en-US" dirty="0"/>
            </a:br>
            <a:br>
              <a:rPr lang="en-US" sz="1200" dirty="0"/>
            </a:br>
            <a:r>
              <a:rPr lang="en-US" dirty="0"/>
              <a:t>Fall 2024</a:t>
            </a:r>
            <a:br>
              <a:rPr lang="en-US" dirty="0"/>
            </a:br>
            <a:r>
              <a:rPr lang="en-US" dirty="0"/>
              <a:t>Instructor: Ron Mak</a:t>
            </a:r>
          </a:p>
          <a:p>
            <a:pPr algn="ctr">
              <a:lnSpc>
                <a:spcPct val="90000"/>
              </a:lnSpc>
            </a:pPr>
            <a:r>
              <a:rPr lang="en-US" dirty="0">
                <a:hlinkClick r:id="rId2"/>
              </a:rPr>
              <a:t>www.cs.sjsu.edu/~mak</a:t>
            </a:r>
            <a:endParaRPr lang="en-US" dirty="0"/>
          </a:p>
        </p:txBody>
      </p:sp>
      <p:pic>
        <p:nvPicPr>
          <p:cNvPr id="2053" name="Picture 5" descr="sjsu_logo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638" y="4591050"/>
            <a:ext cx="1096962" cy="10318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1E6F249-8D10-7240-A07E-F66CEC252905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A group of blue and yellow dots&#10;&#10;Description automatically generated">
            <a:extLst>
              <a:ext uri="{FF2B5EF4-FFF2-40B4-BE49-F238E27FC236}">
                <a16:creationId xmlns:a16="http://schemas.microsoft.com/office/drawing/2014/main" id="{EC1CF407-E6EA-97AB-0766-17723EA526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40" y="4606925"/>
            <a:ext cx="1181100" cy="1016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E85747-FCC0-0A40-8A4C-C30F26B5405B}" type="slidenum">
              <a:rPr lang="en-US"/>
              <a:pPr/>
              <a:t>10</a:t>
            </a:fld>
            <a:endParaRPr lang="en-US"/>
          </a:p>
        </p:txBody>
      </p:sp>
      <p:sp>
        <p:nvSpPr>
          <p:cNvPr id="427010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END {f};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BEGIN {p}</a:t>
            </a:r>
          </a:p>
          <a:p>
            <a:r>
              <a:rPr lang="en-US" sz="1500" b="1"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latin typeface="Courier New" charset="0"/>
              </a:rPr>
              <a:t>  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pic>
        <p:nvPicPr>
          <p:cNvPr id="427011" name="Picture 3" descr="CS153-08101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301750"/>
            <a:ext cx="4259263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701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Nested Scopes and the Symbol Table Stack</a:t>
            </a:r>
          </a:p>
        </p:txBody>
      </p:sp>
      <p:sp>
        <p:nvSpPr>
          <p:cNvPr id="427013" name="Oval 5"/>
          <p:cNvSpPr>
            <a:spLocks noChangeArrowheads="1"/>
          </p:cNvSpPr>
          <p:nvPr/>
        </p:nvSpPr>
        <p:spPr bwMode="auto">
          <a:xfrm>
            <a:off x="4905375" y="4508500"/>
            <a:ext cx="274638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427014" name="Group 6"/>
          <p:cNvGrpSpPr>
            <a:grpSpLocks/>
          </p:cNvGrpSpPr>
          <p:nvPr/>
        </p:nvGrpSpPr>
        <p:grpSpPr bwMode="auto">
          <a:xfrm>
            <a:off x="1870075" y="4724400"/>
            <a:ext cx="3074988" cy="274638"/>
            <a:chOff x="1178" y="2976"/>
            <a:chExt cx="1937" cy="173"/>
          </a:xfrm>
        </p:grpSpPr>
        <p:sp>
          <p:nvSpPr>
            <p:cNvPr id="427015" name="Oval 7"/>
            <p:cNvSpPr>
              <a:spLocks noChangeArrowheads="1"/>
            </p:cNvSpPr>
            <p:nvPr/>
          </p:nvSpPr>
          <p:spPr bwMode="auto">
            <a:xfrm>
              <a:off x="1178" y="2976"/>
              <a:ext cx="173" cy="17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cxnSp>
          <p:nvCxnSpPr>
            <p:cNvPr id="427016" name="AutoShape 8"/>
            <p:cNvCxnSpPr>
              <a:cxnSpLocks noChangeShapeType="1"/>
              <a:stCxn id="427015" idx="5"/>
              <a:endCxn id="427013" idx="3"/>
            </p:cNvCxnSpPr>
            <p:nvPr/>
          </p:nvCxnSpPr>
          <p:spPr bwMode="auto">
            <a:xfrm rot="5400000" flipH="1" flipV="1">
              <a:off x="2153" y="2161"/>
              <a:ext cx="136" cy="1789"/>
            </a:xfrm>
            <a:prstGeom prst="curvedConnector3">
              <a:avLst>
                <a:gd name="adj1" fmla="val -123528"/>
              </a:avLst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7017" name="Group 9"/>
          <p:cNvGrpSpPr>
            <a:grpSpLocks/>
          </p:cNvGrpSpPr>
          <p:nvPr/>
        </p:nvGrpSpPr>
        <p:grpSpPr bwMode="auto">
          <a:xfrm>
            <a:off x="2998788" y="3733800"/>
            <a:ext cx="3148012" cy="1265238"/>
            <a:chOff x="1889" y="2352"/>
            <a:chExt cx="1983" cy="797"/>
          </a:xfrm>
        </p:grpSpPr>
        <p:sp>
          <p:nvSpPr>
            <p:cNvPr id="427018" name="Oval 10"/>
            <p:cNvSpPr>
              <a:spLocks noChangeArrowheads="1"/>
            </p:cNvSpPr>
            <p:nvPr/>
          </p:nvSpPr>
          <p:spPr bwMode="auto">
            <a:xfrm>
              <a:off x="1889" y="2976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7019" name="Line 11"/>
            <p:cNvSpPr>
              <a:spLocks noChangeShapeType="1"/>
            </p:cNvSpPr>
            <p:nvPr/>
          </p:nvSpPr>
          <p:spPr bwMode="auto">
            <a:xfrm flipV="1">
              <a:off x="2028" y="2352"/>
              <a:ext cx="1844" cy="64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020" name="Oval 12"/>
          <p:cNvSpPr>
            <a:spLocks noChangeArrowheads="1"/>
          </p:cNvSpPr>
          <p:nvPr/>
        </p:nvSpPr>
        <p:spPr bwMode="auto">
          <a:xfrm>
            <a:off x="6796088" y="4508500"/>
            <a:ext cx="274637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427021" name="Group 13"/>
          <p:cNvGrpSpPr>
            <a:grpSpLocks/>
          </p:cNvGrpSpPr>
          <p:nvPr/>
        </p:nvGrpSpPr>
        <p:grpSpPr bwMode="auto">
          <a:xfrm>
            <a:off x="3244850" y="4724400"/>
            <a:ext cx="3590925" cy="274638"/>
            <a:chOff x="2044" y="2976"/>
            <a:chExt cx="2262" cy="173"/>
          </a:xfrm>
        </p:grpSpPr>
        <p:sp>
          <p:nvSpPr>
            <p:cNvPr id="427022" name="Oval 14"/>
            <p:cNvSpPr>
              <a:spLocks noChangeArrowheads="1"/>
            </p:cNvSpPr>
            <p:nvPr/>
          </p:nvSpPr>
          <p:spPr bwMode="auto">
            <a:xfrm>
              <a:off x="2044" y="2976"/>
              <a:ext cx="173" cy="173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cxnSp>
          <p:nvCxnSpPr>
            <p:cNvPr id="427023" name="AutoShape 15"/>
            <p:cNvCxnSpPr>
              <a:cxnSpLocks noChangeShapeType="1"/>
              <a:stCxn id="427022" idx="5"/>
              <a:endCxn id="427020" idx="3"/>
            </p:cNvCxnSpPr>
            <p:nvPr/>
          </p:nvCxnSpPr>
          <p:spPr bwMode="auto">
            <a:xfrm rot="5400000" flipH="1" flipV="1">
              <a:off x="3181" y="1999"/>
              <a:ext cx="136" cy="2114"/>
            </a:xfrm>
            <a:prstGeom prst="curvedConnector3">
              <a:avLst>
                <a:gd name="adj1" fmla="val -123528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27024" name="Group 16"/>
          <p:cNvGrpSpPr>
            <a:grpSpLocks/>
          </p:cNvGrpSpPr>
          <p:nvPr/>
        </p:nvGrpSpPr>
        <p:grpSpPr bwMode="auto">
          <a:xfrm>
            <a:off x="839788" y="3695700"/>
            <a:ext cx="4662487" cy="1303338"/>
            <a:chOff x="529" y="2328"/>
            <a:chExt cx="2937" cy="821"/>
          </a:xfrm>
        </p:grpSpPr>
        <p:sp>
          <p:nvSpPr>
            <p:cNvPr id="427025" name="Oval 17"/>
            <p:cNvSpPr>
              <a:spLocks noChangeArrowheads="1"/>
            </p:cNvSpPr>
            <p:nvPr/>
          </p:nvSpPr>
          <p:spPr bwMode="auto">
            <a:xfrm>
              <a:off x="529" y="2976"/>
              <a:ext cx="173" cy="173"/>
            </a:xfrm>
            <a:prstGeom prst="ellips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7026" name="Line 18"/>
            <p:cNvSpPr>
              <a:spLocks noChangeShapeType="1"/>
            </p:cNvSpPr>
            <p:nvPr/>
          </p:nvSpPr>
          <p:spPr bwMode="auto">
            <a:xfrm flipV="1">
              <a:off x="687" y="2328"/>
              <a:ext cx="2779" cy="688"/>
            </a:xfrm>
            <a:prstGeom prst="lin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7027" name="Oval 19"/>
          <p:cNvSpPr>
            <a:spLocks noChangeArrowheads="1"/>
          </p:cNvSpPr>
          <p:nvPr/>
        </p:nvSpPr>
        <p:spPr bwMode="auto">
          <a:xfrm>
            <a:off x="6243638" y="5522913"/>
            <a:ext cx="274637" cy="274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8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chemeClr val="folHlink"/>
              </a:solidFill>
            </a:endParaRPr>
          </a:p>
        </p:txBody>
      </p:sp>
      <p:grpSp>
        <p:nvGrpSpPr>
          <p:cNvPr id="427028" name="Group 20"/>
          <p:cNvGrpSpPr>
            <a:grpSpLocks/>
          </p:cNvGrpSpPr>
          <p:nvPr/>
        </p:nvGrpSpPr>
        <p:grpSpPr bwMode="auto">
          <a:xfrm>
            <a:off x="1436688" y="4746625"/>
            <a:ext cx="4846637" cy="1011238"/>
            <a:chOff x="905" y="2990"/>
            <a:chExt cx="3053" cy="637"/>
          </a:xfrm>
        </p:grpSpPr>
        <p:sp>
          <p:nvSpPr>
            <p:cNvPr id="427029" name="Oval 21"/>
            <p:cNvSpPr>
              <a:spLocks noChangeArrowheads="1"/>
            </p:cNvSpPr>
            <p:nvPr/>
          </p:nvSpPr>
          <p:spPr bwMode="auto">
            <a:xfrm>
              <a:off x="905" y="2990"/>
              <a:ext cx="300" cy="160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7030" name="AutoShape 22"/>
            <p:cNvCxnSpPr>
              <a:cxnSpLocks noChangeShapeType="1"/>
              <a:stCxn id="427029" idx="4"/>
              <a:endCxn id="427027" idx="3"/>
            </p:cNvCxnSpPr>
            <p:nvPr/>
          </p:nvCxnSpPr>
          <p:spPr bwMode="auto">
            <a:xfrm rot="16200000" flipH="1">
              <a:off x="2268" y="1937"/>
              <a:ext cx="477" cy="2903"/>
            </a:xfrm>
            <a:prstGeom prst="curvedConnector3">
              <a:avLst>
                <a:gd name="adj1" fmla="val 135222"/>
              </a:avLst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328143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7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70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7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70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7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8DA8A-5F06-CF4B-BBDC-9403CE710D63}" type="slidenum">
              <a:rPr lang="en-US"/>
              <a:pPr/>
              <a:t>11</a:t>
            </a:fld>
            <a:endParaRPr lang="en-US"/>
          </a:p>
        </p:txBody>
      </p:sp>
      <p:sp>
        <p:nvSpPr>
          <p:cNvPr id="428034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END {f};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BEGIN {p}</a:t>
            </a:r>
          </a:p>
          <a:p>
            <a:r>
              <a:rPr lang="en-US" sz="1500" b="1"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latin typeface="Courier New" charset="0"/>
              </a:rPr>
              <a:t>  END {p};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BEGIN {test}</a:t>
            </a:r>
          </a:p>
          <a:p>
            <a:r>
              <a:rPr lang="en-US" sz="1500" b="1"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803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pic>
        <p:nvPicPr>
          <p:cNvPr id="428036" name="Picture 4" descr="CS153-08101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250950"/>
            <a:ext cx="428307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28037" name="Group 5"/>
          <p:cNvGrpSpPr>
            <a:grpSpLocks/>
          </p:cNvGrpSpPr>
          <p:nvPr/>
        </p:nvGrpSpPr>
        <p:grpSpPr bwMode="auto">
          <a:xfrm>
            <a:off x="844550" y="4687888"/>
            <a:ext cx="4651375" cy="1241425"/>
            <a:chOff x="532" y="2953"/>
            <a:chExt cx="2930" cy="782"/>
          </a:xfrm>
        </p:grpSpPr>
        <p:sp>
          <p:nvSpPr>
            <p:cNvPr id="428038" name="Oval 6"/>
            <p:cNvSpPr>
              <a:spLocks noChangeArrowheads="1"/>
            </p:cNvSpPr>
            <p:nvPr/>
          </p:nvSpPr>
          <p:spPr bwMode="auto">
            <a:xfrm>
              <a:off x="532" y="3562"/>
              <a:ext cx="173" cy="173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8039" name="Line 7"/>
            <p:cNvSpPr>
              <a:spLocks noChangeShapeType="1"/>
            </p:cNvSpPr>
            <p:nvPr/>
          </p:nvSpPr>
          <p:spPr bwMode="auto">
            <a:xfrm flipV="1">
              <a:off x="696" y="2953"/>
              <a:ext cx="2766" cy="648"/>
            </a:xfrm>
            <a:prstGeom prst="lin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040" name="Line 8"/>
          <p:cNvSpPr>
            <a:spLocks noChangeShapeType="1"/>
          </p:cNvSpPr>
          <p:nvPr/>
        </p:nvSpPr>
        <p:spPr bwMode="auto">
          <a:xfrm>
            <a:off x="1898650" y="5748338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428041" name="Group 9"/>
          <p:cNvGrpSpPr>
            <a:grpSpLocks/>
          </p:cNvGrpSpPr>
          <p:nvPr/>
        </p:nvGrpSpPr>
        <p:grpSpPr bwMode="auto">
          <a:xfrm>
            <a:off x="1296988" y="4718050"/>
            <a:ext cx="4865687" cy="1211263"/>
            <a:chOff x="817" y="2972"/>
            <a:chExt cx="3065" cy="763"/>
          </a:xfrm>
        </p:grpSpPr>
        <p:sp>
          <p:nvSpPr>
            <p:cNvPr id="428042" name="Oval 10"/>
            <p:cNvSpPr>
              <a:spLocks noChangeArrowheads="1"/>
            </p:cNvSpPr>
            <p:nvPr/>
          </p:nvSpPr>
          <p:spPr bwMode="auto">
            <a:xfrm>
              <a:off x="817" y="3562"/>
              <a:ext cx="173" cy="173"/>
            </a:xfrm>
            <a:prstGeom prst="ellips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chemeClr val="folHlink"/>
                </a:solidFill>
              </a:endParaRPr>
            </a:p>
          </p:txBody>
        </p:sp>
        <p:sp>
          <p:nvSpPr>
            <p:cNvPr id="428043" name="Line 11"/>
            <p:cNvSpPr>
              <a:spLocks noChangeShapeType="1"/>
            </p:cNvSpPr>
            <p:nvPr/>
          </p:nvSpPr>
          <p:spPr bwMode="auto">
            <a:xfrm flipV="1">
              <a:off x="983" y="2972"/>
              <a:ext cx="2899" cy="639"/>
            </a:xfrm>
            <a:prstGeom prst="lin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8044" name="Group 12"/>
          <p:cNvGrpSpPr>
            <a:grpSpLocks/>
          </p:cNvGrpSpPr>
          <p:nvPr/>
        </p:nvGrpSpPr>
        <p:grpSpPr bwMode="auto">
          <a:xfrm>
            <a:off x="1762125" y="4725988"/>
            <a:ext cx="5060950" cy="1203325"/>
            <a:chOff x="1110" y="2977"/>
            <a:chExt cx="3188" cy="758"/>
          </a:xfrm>
        </p:grpSpPr>
        <p:sp>
          <p:nvSpPr>
            <p:cNvPr id="428045" name="Oval 13"/>
            <p:cNvSpPr>
              <a:spLocks noChangeArrowheads="1"/>
            </p:cNvSpPr>
            <p:nvPr/>
          </p:nvSpPr>
          <p:spPr bwMode="auto">
            <a:xfrm>
              <a:off x="1110" y="3562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CC"/>
                </a:solidFill>
              </a:endParaRPr>
            </a:p>
          </p:txBody>
        </p:sp>
        <p:sp>
          <p:nvSpPr>
            <p:cNvPr id="428046" name="Line 14"/>
            <p:cNvSpPr>
              <a:spLocks noChangeShapeType="1"/>
            </p:cNvSpPr>
            <p:nvPr/>
          </p:nvSpPr>
          <p:spPr bwMode="auto">
            <a:xfrm flipV="1">
              <a:off x="1273" y="2977"/>
              <a:ext cx="3025" cy="63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8047" name="Oval 15"/>
          <p:cNvSpPr>
            <a:spLocks noChangeArrowheads="1"/>
          </p:cNvSpPr>
          <p:nvPr/>
        </p:nvSpPr>
        <p:spPr bwMode="auto">
          <a:xfrm>
            <a:off x="7448550" y="4486275"/>
            <a:ext cx="274638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folHlink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>
              <a:solidFill>
                <a:srgbClr val="0033CC"/>
              </a:solidFill>
            </a:endParaRPr>
          </a:p>
        </p:txBody>
      </p:sp>
      <p:grpSp>
        <p:nvGrpSpPr>
          <p:cNvPr id="428048" name="Group 16"/>
          <p:cNvGrpSpPr>
            <a:grpSpLocks/>
          </p:cNvGrpSpPr>
          <p:nvPr/>
        </p:nvGrpSpPr>
        <p:grpSpPr bwMode="auto">
          <a:xfrm>
            <a:off x="609600" y="4760913"/>
            <a:ext cx="6977063" cy="1168400"/>
            <a:chOff x="384" y="2999"/>
            <a:chExt cx="4395" cy="736"/>
          </a:xfrm>
        </p:grpSpPr>
        <p:sp>
          <p:nvSpPr>
            <p:cNvPr id="428049" name="Oval 17"/>
            <p:cNvSpPr>
              <a:spLocks noChangeArrowheads="1"/>
            </p:cNvSpPr>
            <p:nvPr/>
          </p:nvSpPr>
          <p:spPr bwMode="auto">
            <a:xfrm>
              <a:off x="384" y="3562"/>
              <a:ext cx="173" cy="17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>
                <a:solidFill>
                  <a:srgbClr val="0033CC"/>
                </a:solidFill>
              </a:endParaRPr>
            </a:p>
          </p:txBody>
        </p:sp>
        <p:cxnSp>
          <p:nvCxnSpPr>
            <p:cNvPr id="428050" name="AutoShape 18"/>
            <p:cNvCxnSpPr>
              <a:cxnSpLocks noChangeShapeType="1"/>
              <a:stCxn id="428049" idx="4"/>
              <a:endCxn id="428047" idx="4"/>
            </p:cNvCxnSpPr>
            <p:nvPr/>
          </p:nvCxnSpPr>
          <p:spPr bwMode="auto">
            <a:xfrm rot="5400000" flipH="1" flipV="1">
              <a:off x="2257" y="1213"/>
              <a:ext cx="736" cy="4308"/>
            </a:xfrm>
            <a:prstGeom prst="curvedConnector3">
              <a:avLst>
                <a:gd name="adj1" fmla="val -19431"/>
              </a:avLst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31646339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8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8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8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8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C7E25D-C73F-CA4E-B72E-AD8594272D72}" type="slidenum">
              <a:rPr lang="en-US"/>
              <a:pPr/>
              <a:t>12</a:t>
            </a:fld>
            <a:endParaRPr lang="en-US"/>
          </a:p>
        </p:txBody>
      </p:sp>
      <p:sp>
        <p:nvSpPr>
          <p:cNvPr id="429058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END {f};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BEGIN {p}</a:t>
            </a:r>
          </a:p>
          <a:p>
            <a:r>
              <a:rPr lang="en-US" sz="1500" b="1"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latin typeface="Courier New" charset="0"/>
              </a:rPr>
              <a:t>  END {p};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BEGIN {test}</a:t>
            </a:r>
          </a:p>
          <a:p>
            <a:r>
              <a:rPr lang="en-US" sz="1500" b="1">
                <a:latin typeface="Courier New" charset="0"/>
              </a:rPr>
              <a:t>  p(j + k + n)</a:t>
            </a:r>
          </a:p>
          <a:p>
            <a:r>
              <a:rPr lang="en-US" sz="1500" b="1">
                <a:latin typeface="Courier New" charset="0"/>
              </a:rPr>
              <a:t>END {test}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.</a:t>
            </a:r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pic>
        <p:nvPicPr>
          <p:cNvPr id="429060" name="Picture 4" descr="CS153-08101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273175"/>
            <a:ext cx="4298950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53978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827AD-9686-174E-84ED-F40B8A1364F4}" type="slidenum">
              <a:rPr lang="en-US"/>
              <a:pPr/>
              <a:t>13</a:t>
            </a:fld>
            <a:endParaRPr lang="en-US"/>
          </a:p>
        </p:txBody>
      </p:sp>
      <p:pic>
        <p:nvPicPr>
          <p:cNvPr id="473090" name="Picture 2" descr="CS153-0810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209675"/>
            <a:ext cx="4311650" cy="49498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Text Box 3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 dirty="0">
                <a:latin typeface="Courier New" charset="0"/>
              </a:rPr>
              <a:t>PROGRAM Test;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VAR </a:t>
            </a:r>
            <a:r>
              <a:rPr lang="en-US" sz="1500" b="1" dirty="0" err="1">
                <a:latin typeface="Courier New" charset="0"/>
              </a:rPr>
              <a:t>i</a:t>
            </a:r>
            <a:r>
              <a:rPr lang="en-US" sz="1500" b="1" dirty="0">
                <a:latin typeface="Courier New" charset="0"/>
              </a:rPr>
              <a:t>, j, k, n : integer;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PROCEDURE p(j : real);</a:t>
            </a:r>
          </a:p>
          <a:p>
            <a:r>
              <a:rPr lang="en-US" sz="1500" b="1" dirty="0">
                <a:latin typeface="Courier New" charset="0"/>
              </a:rPr>
              <a:t>  VAR k : char;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FUNCTION f(x : real) : real;</a:t>
            </a:r>
          </a:p>
          <a:p>
            <a:r>
              <a:rPr lang="en-US" sz="1500" b="1" dirty="0">
                <a:latin typeface="Courier New" charset="0"/>
              </a:rPr>
              <a:t>    VAR </a:t>
            </a:r>
            <a:r>
              <a:rPr lang="en-US" sz="1500" b="1" dirty="0" err="1">
                <a:latin typeface="Courier New" charset="0"/>
              </a:rPr>
              <a:t>i:real</a:t>
            </a:r>
            <a:r>
              <a:rPr lang="en-US" sz="1500" b="1" dirty="0">
                <a:latin typeface="Courier New" charset="0"/>
              </a:rPr>
              <a:t>;</a:t>
            </a:r>
          </a:p>
          <a:p>
            <a:endParaRPr lang="en-US" sz="1500" b="1" dirty="0">
              <a:latin typeface="Courier New" charset="0"/>
            </a:endParaRPr>
          </a:p>
          <a:p>
            <a:r>
              <a:rPr lang="en-US" sz="1500" b="1" dirty="0">
                <a:latin typeface="Courier New" charset="0"/>
              </a:rPr>
              <a:t>    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BEGIN {f}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    f :=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i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+ j + n + x;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  END {f};</a:t>
            </a:r>
          </a:p>
          <a:p>
            <a:endParaRPr lang="en-US" sz="1500" b="1" dirty="0">
              <a:solidFill>
                <a:schemeClr val="bg1">
                  <a:lumMod val="65000"/>
                </a:schemeClr>
              </a:solidFill>
              <a:latin typeface="Courier New" charset="0"/>
            </a:endParaRP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BEGIN {p}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  k :=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chr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(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i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+ </a:t>
            </a:r>
            <a:r>
              <a:rPr lang="en-US" sz="1500" b="1" dirty="0" err="1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trunc</a:t>
            </a:r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(f(n)));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END {p};</a:t>
            </a:r>
          </a:p>
          <a:p>
            <a:endParaRPr lang="en-US" sz="1500" b="1" dirty="0">
              <a:solidFill>
                <a:schemeClr val="bg1">
                  <a:lumMod val="65000"/>
                </a:schemeClr>
              </a:solidFill>
              <a:latin typeface="Courier New" charset="0"/>
            </a:endParaRP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BEGIN {test}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  p(j + k + n)</a:t>
            </a:r>
          </a:p>
          <a:p>
            <a:r>
              <a:rPr lang="en-US" sz="1500" b="1" dirty="0">
                <a:solidFill>
                  <a:schemeClr val="bg1">
                    <a:lumMod val="65000"/>
                  </a:schemeClr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730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Nested Scopes and the Symbol Table Stack</a:t>
            </a:r>
          </a:p>
        </p:txBody>
      </p:sp>
      <p:sp>
        <p:nvSpPr>
          <p:cNvPr id="473093" name="Oval 5"/>
          <p:cNvSpPr>
            <a:spLocks noChangeArrowheads="1"/>
          </p:cNvSpPr>
          <p:nvPr/>
        </p:nvSpPr>
        <p:spPr bwMode="auto">
          <a:xfrm>
            <a:off x="6218238" y="3429000"/>
            <a:ext cx="274637" cy="274638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73094" name="Oval 6"/>
          <p:cNvSpPr>
            <a:spLocks noChangeArrowheads="1"/>
          </p:cNvSpPr>
          <p:nvPr/>
        </p:nvSpPr>
        <p:spPr bwMode="auto">
          <a:xfrm>
            <a:off x="7491413" y="4452938"/>
            <a:ext cx="274637" cy="274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73095" name="Group 7"/>
          <p:cNvGrpSpPr>
            <a:grpSpLocks/>
          </p:cNvGrpSpPr>
          <p:nvPr/>
        </p:nvGrpSpPr>
        <p:grpSpPr bwMode="auto">
          <a:xfrm>
            <a:off x="1646238" y="2879725"/>
            <a:ext cx="4611687" cy="588963"/>
            <a:chOff x="1037" y="1814"/>
            <a:chExt cx="2905" cy="371"/>
          </a:xfrm>
        </p:grpSpPr>
        <p:sp>
          <p:nvSpPr>
            <p:cNvPr id="473096" name="Oval 8"/>
            <p:cNvSpPr>
              <a:spLocks noChangeArrowheads="1"/>
            </p:cNvSpPr>
            <p:nvPr/>
          </p:nvSpPr>
          <p:spPr bwMode="auto">
            <a:xfrm>
              <a:off x="1037" y="1814"/>
              <a:ext cx="173" cy="173"/>
            </a:xfrm>
            <a:prstGeom prst="ellipse">
              <a:avLst/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3097" name="AutoShape 9"/>
            <p:cNvCxnSpPr>
              <a:cxnSpLocks noChangeShapeType="1"/>
              <a:stCxn id="473096" idx="7"/>
              <a:endCxn id="473093" idx="1"/>
            </p:cNvCxnSpPr>
            <p:nvPr/>
          </p:nvCxnSpPr>
          <p:spPr bwMode="auto">
            <a:xfrm rot="5400000" flipV="1">
              <a:off x="2391" y="633"/>
              <a:ext cx="346" cy="2757"/>
            </a:xfrm>
            <a:prstGeom prst="curvedConnector3">
              <a:avLst>
                <a:gd name="adj1" fmla="val -48843"/>
              </a:avLst>
            </a:prstGeom>
            <a:noFill/>
            <a:ln w="12700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grpSp>
        <p:nvGrpSpPr>
          <p:cNvPr id="473098" name="Group 10"/>
          <p:cNvGrpSpPr>
            <a:grpSpLocks/>
          </p:cNvGrpSpPr>
          <p:nvPr/>
        </p:nvGrpSpPr>
        <p:grpSpPr bwMode="auto">
          <a:xfrm>
            <a:off x="1514475" y="2243138"/>
            <a:ext cx="6115050" cy="2209800"/>
            <a:chOff x="954" y="1413"/>
            <a:chExt cx="3852" cy="1392"/>
          </a:xfrm>
        </p:grpSpPr>
        <p:sp>
          <p:nvSpPr>
            <p:cNvPr id="473099" name="Oval 11"/>
            <p:cNvSpPr>
              <a:spLocks noChangeArrowheads="1"/>
            </p:cNvSpPr>
            <p:nvPr/>
          </p:nvSpPr>
          <p:spPr bwMode="auto">
            <a:xfrm>
              <a:off x="954" y="1413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73100" name="AutoShape 12"/>
            <p:cNvCxnSpPr>
              <a:cxnSpLocks noChangeShapeType="1"/>
              <a:stCxn id="473099" idx="7"/>
              <a:endCxn id="473094" idx="0"/>
            </p:cNvCxnSpPr>
            <p:nvPr/>
          </p:nvCxnSpPr>
          <p:spPr bwMode="auto">
            <a:xfrm rot="5400000" flipV="1">
              <a:off x="2270" y="270"/>
              <a:ext cx="1367" cy="3704"/>
            </a:xfrm>
            <a:prstGeom prst="curvedConnector3">
              <a:avLst>
                <a:gd name="adj1" fmla="val -12361"/>
              </a:avLst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  <p:sp>
        <p:nvSpPr>
          <p:cNvPr id="473101" name="Text Box 13"/>
          <p:cNvSpPr txBox="1">
            <a:spLocks noChangeArrowheads="1"/>
          </p:cNvSpPr>
          <p:nvPr/>
        </p:nvSpPr>
        <p:spPr bwMode="auto">
          <a:xfrm>
            <a:off x="7085642" y="3466386"/>
            <a:ext cx="1813253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Each routine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name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is defined in the</a:t>
            </a:r>
          </a:p>
          <a:p>
            <a:r>
              <a:rPr lang="en-US" sz="1400" dirty="0">
                <a:solidFill>
                  <a:srgbClr val="0033CC"/>
                </a:solidFill>
              </a:rPr>
              <a:t>parent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scope.</a:t>
            </a:r>
          </a:p>
        </p:txBody>
      </p:sp>
      <p:sp>
        <p:nvSpPr>
          <p:cNvPr id="473102" name="Text Box 14"/>
          <p:cNvSpPr txBox="1">
            <a:spLocks noChangeArrowheads="1"/>
          </p:cNvSpPr>
          <p:nvPr/>
        </p:nvSpPr>
        <p:spPr bwMode="auto">
          <a:xfrm>
            <a:off x="6254198" y="2286953"/>
            <a:ext cx="197195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Each routine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local</a:t>
            </a:r>
          </a:p>
          <a:p>
            <a:r>
              <a:rPr lang="en-US" sz="1400" dirty="0">
                <a:solidFill>
                  <a:srgbClr val="0033CC"/>
                </a:solidFill>
              </a:rPr>
              <a:t>names are defined</a:t>
            </a:r>
          </a:p>
          <a:p>
            <a:r>
              <a:rPr lang="en-US" sz="1400" dirty="0">
                <a:solidFill>
                  <a:srgbClr val="0033CC"/>
                </a:solidFill>
              </a:rPr>
              <a:t>in that routine</a:t>
            </a:r>
            <a:r>
              <a:rPr lang="en-US" sz="1400" dirty="0">
                <a:solidFill>
                  <a:srgbClr val="0033CC"/>
                </a:solidFill>
                <a:latin typeface="Arial"/>
              </a:rPr>
              <a:t>’</a:t>
            </a:r>
            <a:r>
              <a:rPr lang="en-US" sz="1400" dirty="0">
                <a:solidFill>
                  <a:srgbClr val="0033CC"/>
                </a:solidFill>
              </a:rPr>
              <a:t>s scope.</a:t>
            </a:r>
          </a:p>
        </p:txBody>
      </p:sp>
    </p:spTree>
    <p:extLst>
      <p:ext uri="{BB962C8B-B14F-4D97-AF65-F5344CB8AC3E}">
        <p14:creationId xmlns:p14="http://schemas.microsoft.com/office/powerpoint/2010/main" val="31025103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36BDD5-5D8B-3C4B-89D7-4540C450349E}" type="slidenum">
              <a:rPr lang="en-US"/>
              <a:pPr/>
              <a:t>14</a:t>
            </a:fld>
            <a:endParaRPr lang="en-US"/>
          </a:p>
        </p:txBody>
      </p:sp>
      <p:pic>
        <p:nvPicPr>
          <p:cNvPr id="387074" name="Picture 2" descr="CS153-080929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763" y="1691659"/>
            <a:ext cx="8139112" cy="44878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7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Scope of Record Fields</a:t>
            </a:r>
          </a:p>
        </p:txBody>
      </p:sp>
      <p:sp>
        <p:nvSpPr>
          <p:cNvPr id="3870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39687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dirty="0"/>
              <a:t>Each record type has a symbol table:</a:t>
            </a:r>
          </a:p>
        </p:txBody>
      </p:sp>
      <p:sp>
        <p:nvSpPr>
          <p:cNvPr id="387077" name="Text Box 5"/>
          <p:cNvSpPr txBox="1">
            <a:spLocks noChangeArrowheads="1"/>
          </p:cNvSpPr>
          <p:nvPr/>
        </p:nvSpPr>
        <p:spPr bwMode="auto">
          <a:xfrm>
            <a:off x="640123" y="4974523"/>
            <a:ext cx="3100052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0033CC"/>
                </a:solidFill>
              </a:rPr>
              <a:t>Note that the program name</a:t>
            </a:r>
          </a:p>
          <a:p>
            <a:r>
              <a:rPr lang="en-US" sz="1800" b="1">
                <a:solidFill>
                  <a:srgbClr val="0033CC"/>
                </a:solidFill>
                <a:latin typeface="Courier New" charset="0"/>
              </a:rPr>
              <a:t>Test</a:t>
            </a:r>
            <a:r>
              <a:rPr lang="en-US" sz="1800">
                <a:solidFill>
                  <a:srgbClr val="0033CC"/>
                </a:solidFill>
              </a:rPr>
              <a:t> is defined in the global</a:t>
            </a:r>
          </a:p>
          <a:p>
            <a:r>
              <a:rPr lang="en-US" sz="1800">
                <a:solidFill>
                  <a:srgbClr val="0033CC"/>
                </a:solidFill>
              </a:rPr>
              <a:t>scope at level 0.</a:t>
            </a:r>
          </a:p>
        </p:txBody>
      </p:sp>
      <p:sp>
        <p:nvSpPr>
          <p:cNvPr id="387078" name="Text Box 6"/>
          <p:cNvSpPr txBox="1">
            <a:spLocks noChangeArrowheads="1"/>
          </p:cNvSpPr>
          <p:nvPr/>
        </p:nvSpPr>
        <p:spPr bwMode="auto">
          <a:xfrm>
            <a:off x="6710363" y="4892675"/>
            <a:ext cx="1976437" cy="346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Global symbol table</a:t>
            </a:r>
          </a:p>
        </p:txBody>
      </p:sp>
      <p:sp>
        <p:nvSpPr>
          <p:cNvPr id="387079" name="Text Box 7"/>
          <p:cNvSpPr txBox="1">
            <a:spLocks noChangeArrowheads="1"/>
          </p:cNvSpPr>
          <p:nvPr/>
        </p:nvSpPr>
        <p:spPr bwMode="auto">
          <a:xfrm>
            <a:off x="6516688" y="3722688"/>
            <a:ext cx="2170112" cy="346075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Program symbol table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4D4DA93D-E21E-4B72-86C7-4E3CFF36F2A5}"/>
              </a:ext>
            </a:extLst>
          </p:cNvPr>
          <p:cNvGrpSpPr/>
          <p:nvPr/>
        </p:nvGrpSpPr>
        <p:grpSpPr>
          <a:xfrm>
            <a:off x="289856" y="3400000"/>
            <a:ext cx="1463024" cy="276999"/>
            <a:chOff x="5760707" y="6449942"/>
            <a:chExt cx="1463024" cy="276999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651B55DF-A734-7BCC-1EDF-693EBBA0CF1F}"/>
                </a:ext>
              </a:extLst>
            </p:cNvPr>
            <p:cNvSpPr txBox="1"/>
            <p:nvPr/>
          </p:nvSpPr>
          <p:spPr>
            <a:xfrm>
              <a:off x="5760707" y="6449942"/>
              <a:ext cx="1183337" cy="27699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rgbClr val="0033CC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200" dirty="0">
                  <a:solidFill>
                    <a:srgbClr val="0033CC"/>
                  </a:solidFill>
                </a:rPr>
                <a:t>Parser is here!</a:t>
              </a:r>
            </a:p>
          </p:txBody>
        </p:sp>
        <p:cxnSp>
          <p:nvCxnSpPr>
            <p:cNvPr id="4" name="Straight Arrow Connector 3">
              <a:extLst>
                <a:ext uri="{FF2B5EF4-FFF2-40B4-BE49-F238E27FC236}">
                  <a16:creationId xmlns:a16="http://schemas.microsoft.com/office/drawing/2014/main" id="{DA0BA2B8-E4C3-A039-08DD-08B6B67D887D}"/>
                </a:ext>
              </a:extLst>
            </p:cNvPr>
            <p:cNvCxnSpPr>
              <a:cxnSpLocks/>
              <a:stCxn id="3" idx="3"/>
            </p:cNvCxnSpPr>
            <p:nvPr/>
          </p:nvCxnSpPr>
          <p:spPr bwMode="auto">
            <a:xfrm>
              <a:off x="6944044" y="6588442"/>
              <a:ext cx="279687" cy="0"/>
            </a:xfrm>
            <a:prstGeom prst="straightConnector1">
              <a:avLst/>
            </a:prstGeom>
            <a:solidFill>
              <a:schemeClr val="accent1"/>
            </a:solidFill>
            <a:ln w="19050" cap="flat" cmpd="sng" algn="ctr">
              <a:solidFill>
                <a:srgbClr val="0033CC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17232538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EFAA0-7C41-0447-9F98-62434C2487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BE70C7-A6C7-CF43-A43F-0D1D3BC23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4D4128-3F25-434B-BC15-5021F0B259F9}"/>
              </a:ext>
            </a:extLst>
          </p:cNvPr>
          <p:cNvSpPr txBox="1"/>
          <p:nvPr/>
        </p:nvSpPr>
        <p:spPr>
          <a:xfrm>
            <a:off x="183619" y="1417342"/>
            <a:ext cx="8454559" cy="461664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extends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TreeMap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&lt;String,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static final long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serialVersionUID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0L; 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 // scope nesting level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entry of this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symtab's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owner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static final String UNNAMED_PREFIX = "_unnamed_";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static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unnamedIndex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static String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generateUnnamedName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unnamedIndex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++;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UNNAMED_PREFIX +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unnamedIndex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D675520-58ED-0B4B-AE76-1CAF65CE7825}"/>
              </a:ext>
            </a:extLst>
          </p:cNvPr>
          <p:cNvSpPr txBox="1"/>
          <p:nvPr/>
        </p:nvSpPr>
        <p:spPr>
          <a:xfrm>
            <a:off x="7498048" y="1248065"/>
            <a:ext cx="131318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55230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A06F0D-3983-0544-9AE8-1A5CB93B5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A4433AD-3C2A-A54D-8F82-D123C96E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1224DF-3896-0440-AFD5-4A66C14ABC01}"/>
              </a:ext>
            </a:extLst>
          </p:cNvPr>
          <p:cNvSpPr txBox="1"/>
          <p:nvPr/>
        </p:nvSpPr>
        <p:spPr>
          <a:xfrm>
            <a:off x="218661" y="1398104"/>
            <a:ext cx="7058343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getOwner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setOwner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{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this.ownerEntry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ownerEntry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name, Kind kind)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entry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(name, kind, this);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put(name, entry);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entry;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name) { return get(name);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9CA6675-3CF6-2A4E-8889-C39C294DA4E9}"/>
              </a:ext>
            </a:extLst>
          </p:cNvPr>
          <p:cNvSpPr txBox="1"/>
          <p:nvPr/>
        </p:nvSpPr>
        <p:spPr>
          <a:xfrm>
            <a:off x="6766536" y="1228827"/>
            <a:ext cx="131318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3518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DA250DF-9CF9-E440-81F1-C4686F83D946}"/>
              </a:ext>
            </a:extLst>
          </p:cNvPr>
          <p:cNvSpPr txBox="1"/>
          <p:nvPr/>
        </p:nvSpPr>
        <p:spPr>
          <a:xfrm>
            <a:off x="1005879" y="1227177"/>
            <a:ext cx="8024954" cy="547842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sortedEntries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Collection&lt;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entries = values();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Iterator&lt;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entries.iterator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list =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&gt;(size());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Iterate over the sorted entries and append them to the list.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while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iter.hasNext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list.add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iter.next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list;  // sorted list of entries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resetVariables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 kind)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Collection&lt;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entries = values();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Iterator&lt;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it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entries.iterator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Iterate over the entries and reset their kind.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while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it.hasNext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())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entry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it.next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if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entry.getKind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== VARIABLE)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entry.setKind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984B0DB-6A3C-BC4C-8FA4-E4869D7512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AA857E-4A53-E243-AAA6-17239E834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FB1BA59-86EE-8D40-A10C-C2F5B063AA52}"/>
              </a:ext>
            </a:extLst>
          </p:cNvPr>
          <p:cNvSpPr txBox="1"/>
          <p:nvPr/>
        </p:nvSpPr>
        <p:spPr>
          <a:xfrm>
            <a:off x="7589487" y="1325903"/>
            <a:ext cx="1313180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5394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0492A3-CBA8-3743-BC0C-72488D0926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0C047D-F6AC-2D49-ADDF-F44657448A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13B66C-D749-3D47-ABFA-0F57B48A79D4}"/>
              </a:ext>
            </a:extLst>
          </p:cNvPr>
          <p:cNvSpPr txBox="1"/>
          <p:nvPr/>
        </p:nvSpPr>
        <p:spPr>
          <a:xfrm>
            <a:off x="168348" y="1456997"/>
            <a:ext cx="8884163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extends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static final long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serialVersionUID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0L; 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 // current scope nesting level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entry for the main program id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add(new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getProgramEntry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setProgramEntry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entry) {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this.programEntry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entry;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getLocalSymtab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BE3B3BB-53B4-D847-9D18-D7E0B5C90A41}"/>
              </a:ext>
            </a:extLst>
          </p:cNvPr>
          <p:cNvSpPr txBox="1"/>
          <p:nvPr/>
        </p:nvSpPr>
        <p:spPr>
          <a:xfrm>
            <a:off x="7043492" y="1287720"/>
            <a:ext cx="18261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SymtabStack.java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61105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808F94-BBC3-894C-A223-4A85CD498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156B9E-B337-814F-858D-036110135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0894C8F-42BE-7A40-B31D-6BC0096CCE4E}"/>
              </a:ext>
            </a:extLst>
          </p:cNvPr>
          <p:cNvSpPr txBox="1"/>
          <p:nvPr/>
        </p:nvSpPr>
        <p:spPr>
          <a:xfrm>
            <a:off x="1365032" y="1200864"/>
            <a:ext cx="6413935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(++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add(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push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++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add(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pop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remove(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--);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73DFC8-CE19-704A-A36F-19A2BA1E00BB}"/>
              </a:ext>
            </a:extLst>
          </p:cNvPr>
          <p:cNvSpPr txBox="1"/>
          <p:nvPr/>
        </p:nvSpPr>
        <p:spPr>
          <a:xfrm>
            <a:off x="6220541" y="5714975"/>
            <a:ext cx="1826141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SymtabStack.java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3882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39EC67-59EB-CC2D-0DED-512AFACF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Parse Tree </a:t>
            </a:r>
            <a:r>
              <a:rPr lang="en-US" dirty="0">
                <a:sym typeface="Wingdings" pitchFamily="2" charset="2"/>
              </a:rPr>
              <a:t></a:t>
            </a:r>
            <a:r>
              <a:rPr lang="en-US" dirty="0"/>
              <a:t> Visit Method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0BAFC6-982E-D96C-A125-6343390E1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D8ECA6-7BD0-80DD-9A0C-4744A45E3395}"/>
              </a:ext>
            </a:extLst>
          </p:cNvPr>
          <p:cNvSpPr txBox="1"/>
          <p:nvPr/>
        </p:nvSpPr>
        <p:spPr>
          <a:xfrm>
            <a:off x="487680" y="1402080"/>
            <a:ext cx="8042586" cy="36933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8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repeatStatement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REPEAT </a:t>
            </a:r>
            <a:r>
              <a:rPr lang="en-US" sz="18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statementList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UNTIL </a:t>
            </a:r>
            <a:r>
              <a:rPr lang="en-US" sz="18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expression</a:t>
            </a:r>
            <a:r>
              <a:rPr lang="en-US" sz="18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</p:txBody>
      </p:sp>
      <p:pic>
        <p:nvPicPr>
          <p:cNvPr id="9" name="Picture 8" descr="Diagram&#10;&#10;Description automatically generated">
            <a:extLst>
              <a:ext uri="{FF2B5EF4-FFF2-40B4-BE49-F238E27FC236}">
                <a16:creationId xmlns:a16="http://schemas.microsoft.com/office/drawing/2014/main" id="{7FC818E4-F46B-0485-BA40-0102241AA3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3883" y="1862852"/>
            <a:ext cx="4737116" cy="156614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1ADD5477-730C-31C0-CEB9-5075357E6753}"/>
              </a:ext>
            </a:extLst>
          </p:cNvPr>
          <p:cNvSpPr txBox="1"/>
          <p:nvPr/>
        </p:nvSpPr>
        <p:spPr>
          <a:xfrm>
            <a:off x="285206" y="3597057"/>
            <a:ext cx="8024954" cy="310854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@Override 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Object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visitRepeatStatement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(Pcl4Parser.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RepeatStatementContext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Pcl4Parser.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StatementListContext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listCtx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ctx.statementList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value;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do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listCtx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value = (Boolean) </a:t>
            </a:r>
            <a:r>
              <a:rPr lang="en-US" sz="14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ctx.expression</a:t>
            </a:r>
            <a:r>
              <a:rPr lang="en-US" sz="14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 while (!value);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return null;</a:t>
            </a:r>
          </a:p>
          <a:p>
            <a:r>
              <a:rPr lang="en-US" sz="14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FFEDE26-A84C-750F-C44F-F21BDE2FD83A}"/>
              </a:ext>
            </a:extLst>
          </p:cNvPr>
          <p:cNvSpPr txBox="1"/>
          <p:nvPr/>
        </p:nvSpPr>
        <p:spPr>
          <a:xfrm>
            <a:off x="487680" y="2220827"/>
            <a:ext cx="2900153" cy="830997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REPEAT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:= j*k + j/k - j</a:t>
            </a:r>
          </a:p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UNTIL </a:t>
            </a:r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&gt;= 0;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4F9BC8-BB48-BE8E-72DB-9F6A57204B2F}"/>
              </a:ext>
            </a:extLst>
          </p:cNvPr>
          <p:cNvSpPr txBox="1"/>
          <p:nvPr/>
        </p:nvSpPr>
        <p:spPr>
          <a:xfrm>
            <a:off x="6857975" y="1122230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Pcl4.g4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A09588F-457F-C3EC-9EEA-7E0AED66CA44}"/>
              </a:ext>
            </a:extLst>
          </p:cNvPr>
          <p:cNvSpPr txBox="1"/>
          <p:nvPr/>
        </p:nvSpPr>
        <p:spPr>
          <a:xfrm>
            <a:off x="6766536" y="6272933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7C26ED-7A1C-5730-7811-39195CAA00C6}"/>
              </a:ext>
            </a:extLst>
          </p:cNvPr>
          <p:cNvSpPr txBox="1"/>
          <p:nvPr/>
        </p:nvSpPr>
        <p:spPr>
          <a:xfrm>
            <a:off x="1737391" y="2057809"/>
            <a:ext cx="149720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TestRepeat.txt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4055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236174-C429-D947-A30E-E53AE44A3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SymtabStack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2B897C-735C-864C-AE98-408F402A7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29448-8470-B84E-BDD6-38EC91BC3950}"/>
              </a:ext>
            </a:extLst>
          </p:cNvPr>
          <p:cNvSpPr txBox="1"/>
          <p:nvPr/>
        </p:nvSpPr>
        <p:spPr>
          <a:xfrm>
            <a:off x="183619" y="1216073"/>
            <a:ext cx="8776762" cy="504753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enterLocal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name, Kind kind)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).enter(name, kind);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lookupLocal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).lookup(name);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Search the current and enclosing scopes.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for 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currentNestingLevel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&gt;= 0) &amp;&amp;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null); --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get(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).lookup(name);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foundEntry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086EB5B-76DD-2340-8BCE-DEA243575923}"/>
              </a:ext>
            </a:extLst>
          </p:cNvPr>
          <p:cNvSpPr txBox="1"/>
          <p:nvPr/>
        </p:nvSpPr>
        <p:spPr>
          <a:xfrm>
            <a:off x="7040853" y="1051586"/>
            <a:ext cx="17772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DB1D21-C553-1CB9-21C2-127FB29B8E5F}"/>
              </a:ext>
            </a:extLst>
          </p:cNvPr>
          <p:cNvSpPr txBox="1"/>
          <p:nvPr/>
        </p:nvSpPr>
        <p:spPr>
          <a:xfrm>
            <a:off x="6103866" y="2844225"/>
            <a:ext cx="2714205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Why both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lookupLocal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dirty="0">
                <a:solidFill>
                  <a:srgbClr val="0033CC"/>
                </a:solidFill>
              </a:rPr>
              <a:t>and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lookup()</a:t>
            </a:r>
            <a:r>
              <a:rPr lang="en-US" dirty="0">
                <a:solidFill>
                  <a:srgbClr val="0033CC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082904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07E5-EBCC-D54F-B37E-664761DB9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155E34E-457C-9A46-99CF-DDA709B353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2976FA3-9EA1-DB45-92FF-A20AA5EED068}"/>
              </a:ext>
            </a:extLst>
          </p:cNvPr>
          <p:cNvSpPr txBox="1"/>
          <p:nvPr/>
        </p:nvSpPr>
        <p:spPr>
          <a:xfrm>
            <a:off x="129918" y="1546853"/>
            <a:ext cx="8884163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String name;                     // entry name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Kind kind;                       // what kind of identifier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            // parent symbol table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        // type specification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slotNumber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                // local variables array slot number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 // source line numbers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EntryInfo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info;                  // entry information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Kind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CONSTANT, ENUMERATION_CONSTANT, TYPE, VARIABLE, RECORD_FIELD,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VALUE_PARAMETER, REFERENCE_PARAMETER, PROGRAM_PARAMETER,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PROGRAM, PROCEDURE, FUNCTION,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UNDEFINED;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public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super.toString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AF3D7F-C479-6443-AD14-723BCBB353EC}"/>
              </a:ext>
            </a:extLst>
          </p:cNvPr>
          <p:cNvSpPr txBox="1"/>
          <p:nvPr/>
        </p:nvSpPr>
        <p:spPr>
          <a:xfrm>
            <a:off x="7040853" y="1353105"/>
            <a:ext cx="17772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9292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433C7-382A-424A-9FA9-FB2D5F21F4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22E0DE-DEF1-4748-ABE4-2974AE9B0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2617D6-61B1-5B43-9623-AF9B7EB71478}"/>
              </a:ext>
            </a:extLst>
          </p:cNvPr>
          <p:cNvSpPr txBox="1"/>
          <p:nvPr/>
        </p:nvSpPr>
        <p:spPr>
          <a:xfrm>
            <a:off x="1097318" y="1417342"/>
            <a:ext cx="5856090" cy="526297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interface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EntryInfo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EntryInfo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Object value;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(String name, Kind kind,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this.name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name;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this.kind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kind;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this.lineNumbers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new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&lt;Integer&gt;();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// Initialize the appropriate entry information.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switch (kind)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CONSTANT: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ENUMERATION_CONSTANT: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VARIABLE: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RECORD_FIELD: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case VALUE_PARAMETER: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info = new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break;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default: break;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B8B1F9B-02C0-6B46-85A5-439E51BB1ACD}"/>
              </a:ext>
            </a:extLst>
          </p:cNvPr>
          <p:cNvSpPr txBox="1"/>
          <p:nvPr/>
        </p:nvSpPr>
        <p:spPr>
          <a:xfrm>
            <a:off x="5029195" y="1248065"/>
            <a:ext cx="17772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143891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BC4B9-46A1-BB4B-BF05-6A7A9C4AA8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DA8A0B-23EC-5A4C-92D0-6AF1F413D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E3C1285-81B2-B44A-AB08-E535939267C0}"/>
              </a:ext>
            </a:extLst>
          </p:cNvPr>
          <p:cNvSpPr txBox="1"/>
          <p:nvPr/>
        </p:nvSpPr>
        <p:spPr>
          <a:xfrm>
            <a:off x="344720" y="1443841"/>
            <a:ext cx="8561959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String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getName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name;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public Kind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kind;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(Kind kind) {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this.kind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kind;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{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&lt;Integer&gt;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getLineNumbers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appendLineNumber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lineNumbers.add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lineNumber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Object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info).value;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(Object value) {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ValueInfo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info).value = value;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E7CBF9-8D80-064C-801D-C561E1818F6B}"/>
              </a:ext>
            </a:extLst>
          </p:cNvPr>
          <p:cNvSpPr txBox="1"/>
          <p:nvPr/>
        </p:nvSpPr>
        <p:spPr>
          <a:xfrm>
            <a:off x="6857975" y="1274564"/>
            <a:ext cx="1777218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SymtabEntry.java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7338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373DA-BEF4-9144-9A02-599569FB280F}" type="slidenum">
              <a:rPr lang="en-US"/>
              <a:pPr/>
              <a:t>24</a:t>
            </a:fld>
            <a:endParaRPr lang="en-US"/>
          </a:p>
        </p:txBody>
      </p:sp>
      <p:sp>
        <p:nvSpPr>
          <p:cNvPr id="319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Declarations</a:t>
            </a:r>
            <a:endParaRPr lang="en-US" i="1" dirty="0"/>
          </a:p>
        </p:txBody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35024" y="1338199"/>
            <a:ext cx="2925763" cy="4805362"/>
          </a:xfrm>
          <a:ln/>
          <a:extLst>
            <a:ext uri="{91240B29-F687-4f45-9708-019B960494DF}">
              <a14:hiddenLine xmlns="" xmlns:a14="http://schemas.microsoft.com/office/drawing/2010/main" w="9525">
                <a:solidFill>
                  <a:schemeClr val="folHlink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dirty="0"/>
              <a:t>The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CONST</a:t>
            </a:r>
            <a:r>
              <a:rPr lang="en-US" sz="2000" dirty="0"/>
              <a:t>,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TYPE</a:t>
            </a:r>
            <a:r>
              <a:rPr lang="en-US" sz="2000" dirty="0"/>
              <a:t>, and </a:t>
            </a:r>
            <a:r>
              <a:rPr lang="en-US" sz="2000" b="1" dirty="0">
                <a:solidFill>
                  <a:srgbClr val="0033CC"/>
                </a:solidFill>
                <a:latin typeface="Courier New" charset="0"/>
              </a:rPr>
              <a:t>VAR</a:t>
            </a:r>
            <a:r>
              <a:rPr lang="en-US" sz="2000" dirty="0"/>
              <a:t> parts are optional, but they must come in this order.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Note that constants and types are </a:t>
            </a:r>
            <a:r>
              <a:rPr lang="en-US" sz="2000" u="sng" dirty="0"/>
              <a:t>defined</a:t>
            </a:r>
            <a:r>
              <a:rPr lang="en-US" sz="2000" dirty="0"/>
              <a:t>, but variables are </a:t>
            </a:r>
            <a:r>
              <a:rPr lang="en-US" sz="2000" u="sng" dirty="0"/>
              <a:t>declared</a:t>
            </a:r>
            <a:r>
              <a:rPr lang="en-US" sz="2000" dirty="0"/>
              <a:t>.</a:t>
            </a:r>
          </a:p>
          <a:p>
            <a:pPr lvl="3">
              <a:lnSpc>
                <a:spcPct val="90000"/>
              </a:lnSpc>
            </a:pPr>
            <a:endParaRPr lang="en-US" sz="1200" dirty="0"/>
          </a:p>
          <a:p>
            <a:pPr>
              <a:lnSpc>
                <a:spcPct val="90000"/>
              </a:lnSpc>
            </a:pPr>
            <a:r>
              <a:rPr lang="en-US" sz="2000" dirty="0"/>
              <a:t>Collectively, you refer to all of them as </a:t>
            </a:r>
            <a:r>
              <a:rPr lang="en-US" sz="2000" u="sng" dirty="0"/>
              <a:t>declarations</a:t>
            </a:r>
            <a:r>
              <a:rPr lang="en-US" sz="2000" dirty="0"/>
              <a:t>.</a:t>
            </a:r>
          </a:p>
        </p:txBody>
      </p:sp>
      <p:pic>
        <p:nvPicPr>
          <p:cNvPr id="319492" name="Picture 4" descr="CS153-080924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92238"/>
            <a:ext cx="5486400" cy="4724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50812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DE27CE-7AB6-7644-B414-29F8385D21FA}" type="slidenum">
              <a:rPr lang="en-US"/>
              <a:pPr/>
              <a:t>25</a:t>
            </a:fld>
            <a:endParaRPr lang="en-US"/>
          </a:p>
        </p:txBody>
      </p:sp>
      <p:sp>
        <p:nvSpPr>
          <p:cNvPr id="320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Declarations</a:t>
            </a:r>
            <a:r>
              <a:rPr lang="en-US" i="1" dirty="0"/>
              <a:t>, cont’d</a:t>
            </a:r>
          </a:p>
        </p:txBody>
      </p:sp>
      <p:pic>
        <p:nvPicPr>
          <p:cNvPr id="320516" name="Picture 4" descr="CS153-080924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3" y="1371910"/>
            <a:ext cx="4160838" cy="8286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CS153-080924c">
            <a:extLst>
              <a:ext uri="{FF2B5EF4-FFF2-40B4-BE49-F238E27FC236}">
                <a16:creationId xmlns:a16="http://schemas.microsoft.com/office/drawing/2014/main" id="{9E20E8F8-AECD-164F-9C59-48FC3EC27F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13" y="2505696"/>
            <a:ext cx="3841750" cy="7937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5" descr="177075 fg0901c">
            <a:extLst>
              <a:ext uri="{FF2B5EF4-FFF2-40B4-BE49-F238E27FC236}">
                <a16:creationId xmlns:a16="http://schemas.microsoft.com/office/drawing/2014/main" id="{BAE2193C-456D-884A-AB53-E4E097ECE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001" y="3429000"/>
            <a:ext cx="7313612" cy="2514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62701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FCB936-4CA9-1948-9A87-B77628829ACB}" type="slidenum">
              <a:rPr lang="en-US"/>
              <a:pPr/>
              <a:t>26</a:t>
            </a:fld>
            <a:endParaRPr lang="en-US"/>
          </a:p>
        </p:txBody>
      </p:sp>
      <p:sp>
        <p:nvSpPr>
          <p:cNvPr id="326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Pascal Declarations</a:t>
            </a:r>
            <a:r>
              <a:rPr lang="en-US" i="1" dirty="0"/>
              <a:t>, cont’d</a:t>
            </a:r>
            <a:endParaRPr lang="en-US" dirty="0"/>
          </a:p>
        </p:txBody>
      </p:sp>
      <p:pic>
        <p:nvPicPr>
          <p:cNvPr id="326661" name="Picture 5" descr="CS153-080924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346540"/>
            <a:ext cx="7531100" cy="14224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CS153-080924e">
            <a:extLst>
              <a:ext uri="{FF2B5EF4-FFF2-40B4-BE49-F238E27FC236}">
                <a16:creationId xmlns:a16="http://schemas.microsoft.com/office/drawing/2014/main" id="{B4B826B0-2944-0E48-B07E-5071CD2EF8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094" y="2880366"/>
            <a:ext cx="4389437" cy="3752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0610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1EEDC9-70A6-5D45-95A8-1E592531E4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Pcl5.g4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385DF2-D43E-C04B-BB6C-06F6F7407A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F6EF90-102C-0A47-9B28-B83780193BD6}"/>
              </a:ext>
            </a:extLst>
          </p:cNvPr>
          <p:cNvSpPr txBox="1"/>
          <p:nvPr/>
        </p:nvSpPr>
        <p:spPr>
          <a:xfrm>
            <a:off x="365806" y="1384541"/>
            <a:ext cx="7064755" cy="470898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grammar 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Pcl5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@header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package antlr4;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program          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programHeader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block '.' 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programHeader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: PROGRAM IDENTIFIER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programParameters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? ';' ; 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programParameters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'(' IDENTIFIER ( ',' IDENTIFIER )* ')' 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block         : declarations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compoundStatement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declarations  :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constantsPart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 )?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 )? </a:t>
            </a:r>
          </a:p>
          <a:p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 )? (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routinesPart</a:t>
            </a:r>
            <a: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';')? ;</a:t>
            </a:r>
            <a:br>
              <a:rPr lang="en-US" sz="12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constantsPart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: CONST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constantDefinitionsList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constantDefinitionsList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constantDefinition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: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constantIdentifier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'=' constant ;</a:t>
            </a:r>
            <a:b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constantIdentifier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IDENTIFIER ;</a:t>
            </a:r>
          </a:p>
          <a:p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constant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sign? ( IDENTIFIER |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unsignedNumber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characterConstant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stringConstant</a:t>
            </a:r>
            <a:endParaRPr lang="en-US" sz="1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</a:p>
        </p:txBody>
      </p:sp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5D3B3B34-6477-C54E-91C1-DA5FB853DD0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780" y="1749291"/>
            <a:ext cx="2560292" cy="2191018"/>
          </a:xfrm>
          <a:prstGeom prst="rect">
            <a:avLst/>
          </a:prstGeom>
        </p:spPr>
      </p:pic>
      <p:pic>
        <p:nvPicPr>
          <p:cNvPr id="8" name="Picture 7" descr="A picture containing clock&#10;&#10;Description automatically generated">
            <a:extLst>
              <a:ext uri="{FF2B5EF4-FFF2-40B4-BE49-F238E27FC236}">
                <a16:creationId xmlns:a16="http://schemas.microsoft.com/office/drawing/2014/main" id="{B0EC0565-7C95-3E4B-9DD5-877F5D7187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780" y="4655652"/>
            <a:ext cx="2194586" cy="46751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3990BC2-E8E8-4F4A-876E-F4FCCCA9F7F5}"/>
              </a:ext>
            </a:extLst>
          </p:cNvPr>
          <p:cNvSpPr txBox="1"/>
          <p:nvPr/>
        </p:nvSpPr>
        <p:spPr>
          <a:xfrm>
            <a:off x="6400780" y="1222343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Pcl5.g4</a:t>
            </a:r>
          </a:p>
        </p:txBody>
      </p:sp>
    </p:spTree>
    <p:extLst>
      <p:ext uri="{BB962C8B-B14F-4D97-AF65-F5344CB8AC3E}">
        <p14:creationId xmlns:p14="http://schemas.microsoft.com/office/powerpoint/2010/main" val="2038758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346C4-A792-9746-94F5-98AD22D85F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Pcl5.g4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718CD8-AE44-9042-BA52-D02E48ACA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0CCBC84-01DA-2543-87D5-06B70334F7B5}"/>
              </a:ext>
            </a:extLst>
          </p:cNvPr>
          <p:cNvSpPr txBox="1"/>
          <p:nvPr/>
        </p:nvSpPr>
        <p:spPr>
          <a:xfrm>
            <a:off x="457200" y="1508781"/>
            <a:ext cx="6843540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typesPart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  : TYPE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typeDefinition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'='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IDENTIFIER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typeIdentifierTypespec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|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#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subrangeTypespec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;</a:t>
            </a:r>
          </a:p>
        </p:txBody>
      </p:sp>
      <p:pic>
        <p:nvPicPr>
          <p:cNvPr id="7" name="Picture 6" descr="A close up of a device&#10;&#10;Description automatically generated">
            <a:extLst>
              <a:ext uri="{FF2B5EF4-FFF2-40B4-BE49-F238E27FC236}">
                <a16:creationId xmlns:a16="http://schemas.microsoft.com/office/drawing/2014/main" id="{572F51D0-36CE-8044-8C7D-9EB0E9C55E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3964" y="2514609"/>
            <a:ext cx="3674134" cy="173734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5921F-AC67-5F4D-B98F-9D59AAB5611E}"/>
              </a:ext>
            </a:extLst>
          </p:cNvPr>
          <p:cNvSpPr txBox="1"/>
          <p:nvPr/>
        </p:nvSpPr>
        <p:spPr>
          <a:xfrm>
            <a:off x="6309341" y="1353105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Pcl5.g4</a:t>
            </a:r>
          </a:p>
        </p:txBody>
      </p:sp>
    </p:spTree>
    <p:extLst>
      <p:ext uri="{BB962C8B-B14F-4D97-AF65-F5344CB8AC3E}">
        <p14:creationId xmlns:p14="http://schemas.microsoft.com/office/powerpoint/2010/main" val="288514376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D6909-6A9F-EC4E-88EC-FA210D37B0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Grammar File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Pcl5.g4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6BE3AC-F2EE-1343-8EDD-4C34B47861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CC6C8D-3E8E-944E-B586-0DA85C870DA0}"/>
              </a:ext>
            </a:extLst>
          </p:cNvPr>
          <p:cNvSpPr txBox="1"/>
          <p:nvPr/>
        </p:nvSpPr>
        <p:spPr>
          <a:xfrm>
            <a:off x="183619" y="1325903"/>
            <a:ext cx="8776762" cy="440120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: '('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enumerationConstant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enumerationConstant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')'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enumerationConstant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constantIdentifier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: constant '..' constant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arrayType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: ARRAY '['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arrayDimensionList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']' OF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arrayDimensionList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simpleType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: RECORD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recordFields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';'? END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recordFields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      </a:t>
            </a: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variablesPart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: VAR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';'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variableDeclarations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':'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typeSpecification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;</a:t>
            </a: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  :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 ','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)* 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variableIdentifier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IDENTIFIER 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routinesPart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;</a:t>
            </a:r>
          </a:p>
        </p:txBody>
      </p:sp>
      <p:pic>
        <p:nvPicPr>
          <p:cNvPr id="6" name="Picture 5" descr="A close up of a device&#10;&#10;Description automatically generated">
            <a:extLst>
              <a:ext uri="{FF2B5EF4-FFF2-40B4-BE49-F238E27FC236}">
                <a16:creationId xmlns:a16="http://schemas.microsoft.com/office/drawing/2014/main" id="{4D05D402-CD62-D043-AD9A-8C939C8364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9257" y="3154683"/>
            <a:ext cx="3605453" cy="682181"/>
          </a:xfrm>
          <a:prstGeom prst="rect">
            <a:avLst/>
          </a:prstGeom>
        </p:spPr>
      </p:pic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0355F6D9-8825-E644-A630-50C433A3F7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3585" y="4892024"/>
            <a:ext cx="2285975" cy="190315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6E48F1A-9CB6-D541-BE8D-C162118DAF2C}"/>
              </a:ext>
            </a:extLst>
          </p:cNvPr>
          <p:cNvSpPr txBox="1"/>
          <p:nvPr/>
        </p:nvSpPr>
        <p:spPr>
          <a:xfrm>
            <a:off x="7932968" y="1170227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Pcl5.g4</a:t>
            </a:r>
          </a:p>
        </p:txBody>
      </p:sp>
    </p:spTree>
    <p:extLst>
      <p:ext uri="{BB962C8B-B14F-4D97-AF65-F5344CB8AC3E}">
        <p14:creationId xmlns:p14="http://schemas.microsoft.com/office/powerpoint/2010/main" val="1505943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EB41B2-6BCB-BC56-3641-D005937824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6D48F70-A788-8474-D5E0-F051D796A856}"/>
              </a:ext>
            </a:extLst>
          </p:cNvPr>
          <p:cNvSpPr txBox="1"/>
          <p:nvPr/>
        </p:nvSpPr>
        <p:spPr>
          <a:xfrm>
            <a:off x="6857975" y="2697488"/>
            <a:ext cx="1789272" cy="338554"/>
          </a:xfrm>
          <a:prstGeom prst="rect">
            <a:avLst/>
          </a:prstGeom>
          <a:solidFill>
            <a:srgbClr val="D7FFFF"/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j*k + j/k - j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CD74724-8291-5311-1148-E54269691C68}"/>
              </a:ext>
            </a:extLst>
          </p:cNvPr>
          <p:cNvSpPr txBox="1"/>
          <p:nvPr/>
        </p:nvSpPr>
        <p:spPr>
          <a:xfrm>
            <a:off x="91489" y="287380"/>
            <a:ext cx="6641562" cy="652486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public Object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visitSimpleExpression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(Pcl4Parser.SimpleExpressionContext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int count =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ctx.term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().size();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Boolean negate =    (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ctx.sign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 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!= null)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     &amp;&amp;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ctx.sign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().equals("-");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// First term.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Pcl4Parser.TermContext termCtx1 =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ctx.term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(0)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Object operand1 = </a:t>
            </a:r>
            <a:r>
              <a:rPr lang="en-US" sz="11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(termCtx1);      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if (negate) operand1 = -((Double) operand1);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// Loop over the subsequent terms.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for (int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= 1;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&lt; count;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++)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String op =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ctx.addOp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(i-1)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.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getText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Pcl4Parser.TermContext termCtx2 = 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ctx.term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100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sz="1100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Object operand2 = </a:t>
            </a:r>
            <a:r>
              <a:rPr lang="en-US" sz="1100" b="1" dirty="0">
                <a:solidFill>
                  <a:srgbClr val="008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visit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(termCtx2);</a:t>
            </a:r>
          </a:p>
          <a:p>
            <a:b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100" b="1" dirty="0">
              <a:effectLst/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if (operand2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Double)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double value1 = (Double) operand1;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double value2 = (Double) operand2;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operand1 = (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op.equals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("+")) ? value1 + value2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: value1 - value2;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else if (operand2 </a:t>
            </a:r>
            <a:r>
              <a:rPr lang="en-US" sz="1100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instanceof</a:t>
            </a:r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Boolean)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operand1 = ((Boolean) operand1) || ((Boolean) operand2);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else  // String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{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    operand1 = ((String) operand1) + ((String) operand2);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    }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    return operand1;</a:t>
            </a:r>
          </a:p>
          <a:p>
            <a:r>
              <a:rPr lang="en-US" sz="1100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482FC86E-5037-FA91-6E78-53C71509D8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20634" y="3330584"/>
            <a:ext cx="3694244" cy="92136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A183932-336D-9F3E-C001-7A26E2F2D035}"/>
              </a:ext>
            </a:extLst>
          </p:cNvPr>
          <p:cNvSpPr txBox="1"/>
          <p:nvPr/>
        </p:nvSpPr>
        <p:spPr>
          <a:xfrm>
            <a:off x="4663439" y="1220863"/>
            <a:ext cx="4134465" cy="58477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simpleExpression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sign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? </a:t>
            </a: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term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b="1" dirty="0" err="1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addOp</a:t>
            </a:r>
            <a:r>
              <a:rPr lang="en-US" b="1" dirty="0">
                <a:solidFill>
                  <a:srgbClr val="C00000"/>
                </a:solidFill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term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)* ;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821E87D-D657-4E91-EC20-049D0A58D13A}"/>
              </a:ext>
            </a:extLst>
          </p:cNvPr>
          <p:cNvSpPr txBox="1"/>
          <p:nvPr/>
        </p:nvSpPr>
        <p:spPr>
          <a:xfrm>
            <a:off x="6149422" y="4729196"/>
            <a:ext cx="2776722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CC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3CC"/>
                </a:solidFill>
              </a:rPr>
              <a:t>The grammar rule contains</a:t>
            </a:r>
          </a:p>
          <a:p>
            <a:r>
              <a:rPr lang="en-US" dirty="0">
                <a:solidFill>
                  <a:srgbClr val="0033CC"/>
                </a:solidFill>
              </a:rPr>
              <a:t>multiple </a:t>
            </a:r>
            <a:r>
              <a:rPr lang="en-US" b="1" dirty="0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term</a:t>
            </a:r>
            <a:r>
              <a:rPr lang="en-US" dirty="0">
                <a:solidFill>
                  <a:srgbClr val="0033CC"/>
                </a:solidFill>
              </a:rPr>
              <a:t>s and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addOp</a:t>
            </a:r>
            <a:r>
              <a:rPr lang="en-US" dirty="0" err="1">
                <a:solidFill>
                  <a:srgbClr val="0033CC"/>
                </a:solidFill>
              </a:rPr>
              <a:t>s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  <a:p>
            <a:r>
              <a:rPr lang="en-US" dirty="0">
                <a:solidFill>
                  <a:srgbClr val="0033CC"/>
                </a:solidFill>
              </a:rPr>
              <a:t>The context object </a:t>
            </a:r>
            <a:r>
              <a:rPr lang="en-US" b="1" dirty="0" err="1">
                <a:solidFill>
                  <a:srgbClr val="0033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ctx</a:t>
            </a:r>
            <a:endParaRPr lang="en-US" b="1" dirty="0">
              <a:solidFill>
                <a:srgbClr val="0033CC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>
                <a:solidFill>
                  <a:srgbClr val="0033CC"/>
                </a:solidFill>
              </a:rPr>
              <a:t>stores them in </a:t>
            </a:r>
            <a:r>
              <a:rPr lang="en-US" dirty="0" err="1">
                <a:solidFill>
                  <a:srgbClr val="0033CC"/>
                </a:solidFill>
              </a:rPr>
              <a:t>arraylists</a:t>
            </a:r>
            <a:r>
              <a:rPr lang="en-US" dirty="0">
                <a:solidFill>
                  <a:srgbClr val="0033CC"/>
                </a:solidFill>
              </a:rPr>
              <a:t>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852AAE0-C6AB-D12E-0B0A-2283881F7BD8}"/>
              </a:ext>
            </a:extLst>
          </p:cNvPr>
          <p:cNvSpPr txBox="1"/>
          <p:nvPr/>
        </p:nvSpPr>
        <p:spPr>
          <a:xfrm>
            <a:off x="4663439" y="1874537"/>
            <a:ext cx="3147015" cy="33855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err="1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addOp</a:t>
            </a:r>
            <a:r>
              <a:rPr lang="en-US" b="1" dirty="0">
                <a:effectLst/>
                <a:latin typeface="Courier New" panose="02070309020205020404" pitchFamily="49" charset="0"/>
                <a:cs typeface="Courier New" panose="02070309020205020404" pitchFamily="49" charset="0"/>
              </a:rPr>
              <a:t> : '+' | '-' | OR 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285A9A-5963-5CAE-D83B-E61C837EF751}"/>
              </a:ext>
            </a:extLst>
          </p:cNvPr>
          <p:cNvSpPr txBox="1"/>
          <p:nvPr/>
        </p:nvSpPr>
        <p:spPr>
          <a:xfrm>
            <a:off x="5148287" y="6355048"/>
            <a:ext cx="1415644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Executor.java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1C8F0D-445C-DE7E-0FF7-AC6DA3CC0F8D}"/>
              </a:ext>
            </a:extLst>
          </p:cNvPr>
          <p:cNvSpPr txBox="1"/>
          <p:nvPr/>
        </p:nvSpPr>
        <p:spPr>
          <a:xfrm>
            <a:off x="7680926" y="1051586"/>
            <a:ext cx="86754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FF00"/>
                </a:solidFill>
              </a:rPr>
              <a:t>Pcl4.g4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584B0C-799E-F874-39E7-860BC727DD23}"/>
              </a:ext>
            </a:extLst>
          </p:cNvPr>
          <p:cNvSpPr txBox="1"/>
          <p:nvPr/>
        </p:nvSpPr>
        <p:spPr>
          <a:xfrm>
            <a:off x="7261308" y="2402946"/>
            <a:ext cx="1497205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TestRepeat.txt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82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36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0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">
                                            <p:txEl>
                                              <p:pRg st="33" end="3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0">
                                            <p:txEl>
                                              <p:pRg st="34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0">
                                            <p:txEl>
                                              <p:pRg st="35" end="3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10">
                                            <p:txEl>
                                              <p:pRg st="20" end="2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0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0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0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0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0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10">
                                            <p:txEl>
                                              <p:pRg st="26" end="2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0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10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10">
                                            <p:txEl>
                                              <p:pRg st="29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>
                                            <p:txEl>
                                              <p:pRg st="30" end="3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10">
                                            <p:txEl>
                                              <p:pRg st="31" end="3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0">
                                            <p:txEl>
                                              <p:pRg st="32" end="3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5D70F3-A7DA-CF49-95E1-BD4913B3CEF8}" type="slidenum">
              <a:rPr lang="en-US"/>
              <a:pPr/>
              <a:t>30</a:t>
            </a:fld>
            <a:endParaRPr lang="en-US"/>
          </a:p>
        </p:txBody>
      </p:sp>
      <p:sp>
        <p:nvSpPr>
          <p:cNvPr id="329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Declarations and the Symbol Table</a:t>
            </a:r>
          </a:p>
        </p:txBody>
      </p:sp>
      <p:sp>
        <p:nvSpPr>
          <p:cNvPr id="329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u="sng" dirty="0"/>
              <a:t>Identifiers</a:t>
            </a:r>
            <a:r>
              <a:rPr lang="en-US" dirty="0"/>
              <a:t> from Pascal declarations that </a:t>
            </a:r>
            <a:br>
              <a:rPr lang="en-US" dirty="0"/>
            </a:br>
            <a:r>
              <a:rPr lang="en-US" dirty="0"/>
              <a:t>we will enter into a symbol table, names of: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constants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enumeration values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record fields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variables</a:t>
            </a:r>
          </a:p>
          <a:p>
            <a:pPr lvl="4">
              <a:lnSpc>
                <a:spcPct val="90000"/>
              </a:lnSpc>
            </a:pP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Information from parsing </a:t>
            </a:r>
            <a:r>
              <a:rPr lang="en-US" u="sng" dirty="0"/>
              <a:t>type specifications</a:t>
            </a:r>
            <a:r>
              <a:rPr lang="en-US" dirty="0"/>
              <a:t>: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simple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array types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record types</a:t>
            </a:r>
          </a:p>
        </p:txBody>
      </p:sp>
    </p:spTree>
    <p:extLst>
      <p:ext uri="{BB962C8B-B14F-4D97-AF65-F5344CB8AC3E}">
        <p14:creationId xmlns:p14="http://schemas.microsoft.com/office/powerpoint/2010/main" val="9676938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961C8A-826C-2E46-8087-C34AC04AE456}" type="slidenum">
              <a:rPr lang="en-US"/>
              <a:pPr/>
              <a:t>31</a:t>
            </a:fld>
            <a:endParaRPr lang="en-US"/>
          </a:p>
        </p:txBody>
      </p:sp>
      <p:sp>
        <p:nvSpPr>
          <p:cNvPr id="3317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Type Specification Attributes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79525" y="2249488"/>
            <a:ext cx="6675438" cy="3740150"/>
            <a:chOff x="1279525" y="2249488"/>
            <a:chExt cx="6675438" cy="3740150"/>
          </a:xfrm>
        </p:grpSpPr>
        <p:sp>
          <p:nvSpPr>
            <p:cNvPr id="331779" name="Rectangle 3"/>
            <p:cNvSpPr>
              <a:spLocks noChangeArrowheads="1"/>
            </p:cNvSpPr>
            <p:nvPr/>
          </p:nvSpPr>
          <p:spPr bwMode="auto">
            <a:xfrm>
              <a:off x="2794000" y="553243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 dirty="0">
                  <a:ea typeface="Times" charset="0"/>
                  <a:cs typeface="Times New Roman" charset="0"/>
                </a:rPr>
                <a:t>A separate </a:t>
              </a:r>
              <a:r>
                <a:rPr lang="en-US" sz="1800" u="sng" dirty="0">
                  <a:ea typeface="Times" charset="0"/>
                  <a:cs typeface="Times New Roman" charset="0"/>
                </a:rPr>
                <a:t>symbol table</a:t>
              </a:r>
              <a:r>
                <a:rPr lang="en-US" sz="1800" dirty="0">
                  <a:solidFill>
                    <a:srgbClr val="B23C00"/>
                  </a:solidFill>
                  <a:ea typeface="Times" charset="0"/>
                  <a:cs typeface="Times New Roman" charset="0"/>
                </a:rPr>
                <a:t> </a:t>
              </a:r>
              <a:r>
                <a:rPr lang="en-US" sz="1800" dirty="0">
                  <a:ea typeface="Times" charset="0"/>
                  <a:cs typeface="Times New Roman" charset="0"/>
                </a:rPr>
                <a:t>for the field identifiers</a:t>
              </a:r>
            </a:p>
          </p:txBody>
        </p:sp>
        <p:sp>
          <p:nvSpPr>
            <p:cNvPr id="331780" name="Rectangle 4"/>
            <p:cNvSpPr>
              <a:spLocks noChangeArrowheads="1"/>
            </p:cNvSpPr>
            <p:nvPr/>
          </p:nvSpPr>
          <p:spPr bwMode="auto">
            <a:xfrm>
              <a:off x="1279525" y="5532438"/>
              <a:ext cx="15144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Record</a:t>
              </a:r>
            </a:p>
          </p:txBody>
        </p:sp>
        <p:sp>
          <p:nvSpPr>
            <p:cNvPr id="331781" name="Rectangle 5"/>
            <p:cNvSpPr>
              <a:spLocks noChangeArrowheads="1"/>
            </p:cNvSpPr>
            <p:nvPr/>
          </p:nvSpPr>
          <p:spPr bwMode="auto">
            <a:xfrm>
              <a:off x="2794000" y="516731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Element count</a:t>
              </a:r>
            </a:p>
          </p:txBody>
        </p:sp>
        <p:sp>
          <p:nvSpPr>
            <p:cNvPr id="331782" name="Rectangle 6"/>
            <p:cNvSpPr>
              <a:spLocks noChangeArrowheads="1"/>
            </p:cNvSpPr>
            <p:nvPr/>
          </p:nvSpPr>
          <p:spPr bwMode="auto">
            <a:xfrm>
              <a:off x="2794000" y="480218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Element type</a:t>
              </a:r>
            </a:p>
          </p:txBody>
        </p:sp>
        <p:sp>
          <p:nvSpPr>
            <p:cNvPr id="331785" name="Rectangle 9"/>
            <p:cNvSpPr>
              <a:spLocks noChangeArrowheads="1"/>
            </p:cNvSpPr>
            <p:nvPr/>
          </p:nvSpPr>
          <p:spPr bwMode="auto">
            <a:xfrm>
              <a:off x="2794000" y="444023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Index type</a:t>
              </a:r>
            </a:p>
          </p:txBody>
        </p:sp>
        <p:sp>
          <p:nvSpPr>
            <p:cNvPr id="331786" name="Rectangle 10"/>
            <p:cNvSpPr>
              <a:spLocks noChangeArrowheads="1"/>
            </p:cNvSpPr>
            <p:nvPr/>
          </p:nvSpPr>
          <p:spPr bwMode="auto">
            <a:xfrm>
              <a:off x="1279525" y="4440238"/>
              <a:ext cx="1514475" cy="154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Array</a:t>
              </a:r>
            </a:p>
          </p:txBody>
        </p:sp>
        <p:sp>
          <p:nvSpPr>
            <p:cNvPr id="331787" name="Rectangle 11"/>
            <p:cNvSpPr>
              <a:spLocks noChangeArrowheads="1"/>
            </p:cNvSpPr>
            <p:nvPr/>
          </p:nvSpPr>
          <p:spPr bwMode="auto">
            <a:xfrm>
              <a:off x="2794000" y="407511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Maximum value</a:t>
              </a:r>
            </a:p>
          </p:txBody>
        </p:sp>
        <p:sp>
          <p:nvSpPr>
            <p:cNvPr id="331788" name="Rectangle 12"/>
            <p:cNvSpPr>
              <a:spLocks noChangeArrowheads="1"/>
            </p:cNvSpPr>
            <p:nvPr/>
          </p:nvSpPr>
          <p:spPr bwMode="auto">
            <a:xfrm>
              <a:off x="2794000" y="370998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Minimum value</a:t>
              </a:r>
            </a:p>
          </p:txBody>
        </p:sp>
        <p:sp>
          <p:nvSpPr>
            <p:cNvPr id="331789" name="Rectangle 13"/>
            <p:cNvSpPr>
              <a:spLocks noChangeArrowheads="1"/>
            </p:cNvSpPr>
            <p:nvPr/>
          </p:nvSpPr>
          <p:spPr bwMode="auto">
            <a:xfrm>
              <a:off x="2794000" y="334486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Base type</a:t>
              </a:r>
            </a:p>
          </p:txBody>
        </p:sp>
        <p:sp>
          <p:nvSpPr>
            <p:cNvPr id="331790" name="Rectangle 14"/>
            <p:cNvSpPr>
              <a:spLocks noChangeArrowheads="1"/>
            </p:cNvSpPr>
            <p:nvPr/>
          </p:nvSpPr>
          <p:spPr bwMode="auto">
            <a:xfrm>
              <a:off x="1279525" y="3344863"/>
              <a:ext cx="1514475" cy="1095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Subrange</a:t>
              </a:r>
            </a:p>
          </p:txBody>
        </p:sp>
        <p:sp>
          <p:nvSpPr>
            <p:cNvPr id="331791" name="Rectangle 15"/>
            <p:cNvSpPr>
              <a:spLocks noChangeArrowheads="1"/>
            </p:cNvSpPr>
            <p:nvPr/>
          </p:nvSpPr>
          <p:spPr bwMode="auto">
            <a:xfrm>
              <a:off x="2794000" y="2979738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List of enumeration constant identifiers</a:t>
              </a:r>
            </a:p>
          </p:txBody>
        </p:sp>
        <p:sp>
          <p:nvSpPr>
            <p:cNvPr id="331792" name="Rectangle 16"/>
            <p:cNvSpPr>
              <a:spLocks noChangeArrowheads="1"/>
            </p:cNvSpPr>
            <p:nvPr/>
          </p:nvSpPr>
          <p:spPr bwMode="auto">
            <a:xfrm>
              <a:off x="1279525" y="2979738"/>
              <a:ext cx="15144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Enumeration</a:t>
              </a:r>
            </a:p>
          </p:txBody>
        </p:sp>
        <p:sp>
          <p:nvSpPr>
            <p:cNvPr id="331793" name="Rectangle 17"/>
            <p:cNvSpPr>
              <a:spLocks noChangeArrowheads="1"/>
            </p:cNvSpPr>
            <p:nvPr/>
          </p:nvSpPr>
          <p:spPr bwMode="auto">
            <a:xfrm>
              <a:off x="2794000" y="2614613"/>
              <a:ext cx="5160963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None</a:t>
              </a:r>
            </a:p>
          </p:txBody>
        </p:sp>
        <p:sp>
          <p:nvSpPr>
            <p:cNvPr id="331794" name="Rectangle 18"/>
            <p:cNvSpPr>
              <a:spLocks noChangeArrowheads="1"/>
            </p:cNvSpPr>
            <p:nvPr/>
          </p:nvSpPr>
          <p:spPr bwMode="auto">
            <a:xfrm>
              <a:off x="1279525" y="2614613"/>
              <a:ext cx="1514475" cy="3651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>
                  <a:ea typeface="Times" charset="0"/>
                  <a:cs typeface="Times New Roman" charset="0"/>
                </a:rPr>
                <a:t>Scalar</a:t>
              </a:r>
            </a:p>
          </p:txBody>
        </p:sp>
        <p:sp>
          <p:nvSpPr>
            <p:cNvPr id="331795" name="Rectangle 19"/>
            <p:cNvSpPr>
              <a:spLocks noChangeArrowheads="1"/>
            </p:cNvSpPr>
            <p:nvPr/>
          </p:nvSpPr>
          <p:spPr bwMode="auto">
            <a:xfrm>
              <a:off x="2794000" y="2249488"/>
              <a:ext cx="5160963" cy="36512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algn="just" eaLnBrk="1" hangingPunct="1"/>
              <a:r>
                <a:rPr lang="en-US" sz="1800" b="1" dirty="0">
                  <a:solidFill>
                    <a:srgbClr val="FFFFFF"/>
                  </a:solidFill>
                  <a:ea typeface="Times" charset="0"/>
                  <a:cs typeface="Arial" charset="0"/>
                </a:rPr>
                <a:t>Type specification attributes</a:t>
              </a:r>
              <a:endParaRPr lang="en-US" sz="1800" dirty="0">
                <a:ea typeface="Times" charset="0"/>
                <a:cs typeface="Arial" charset="0"/>
              </a:endParaRPr>
            </a:p>
          </p:txBody>
        </p:sp>
        <p:sp>
          <p:nvSpPr>
            <p:cNvPr id="331796" name="Rectangle 20"/>
            <p:cNvSpPr>
              <a:spLocks noChangeArrowheads="1"/>
            </p:cNvSpPr>
            <p:nvPr/>
          </p:nvSpPr>
          <p:spPr bwMode="auto">
            <a:xfrm>
              <a:off x="1279525" y="2249488"/>
              <a:ext cx="1514475" cy="365125"/>
            </a:xfrm>
            <a:prstGeom prst="rect">
              <a:avLst/>
            </a:prstGeom>
            <a:solidFill>
              <a:srgbClr val="0033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469900" indent="-469900" eaLnBrk="1" hangingPunct="1">
                <a:tabLst>
                  <a:tab pos="563563" algn="l"/>
                </a:tabLst>
              </a:pPr>
              <a:r>
                <a:rPr lang="en-US" sz="1800" b="1">
                  <a:solidFill>
                    <a:srgbClr val="FFFFFF"/>
                  </a:solidFill>
                  <a:ea typeface="Times" charset="0"/>
                  <a:cs typeface="Arial" charset="0"/>
                </a:rPr>
                <a:t>Type form</a:t>
              </a:r>
              <a:endParaRPr lang="en-US" sz="1800">
                <a:ea typeface="Times" charset="0"/>
                <a:cs typeface="Arial" charset="0"/>
              </a:endParaRPr>
            </a:p>
          </p:txBody>
        </p:sp>
        <p:sp>
          <p:nvSpPr>
            <p:cNvPr id="331797" name="Line 21"/>
            <p:cNvSpPr>
              <a:spLocks noChangeShapeType="1"/>
            </p:cNvSpPr>
            <p:nvPr/>
          </p:nvSpPr>
          <p:spPr bwMode="auto">
            <a:xfrm>
              <a:off x="1279525" y="224948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8" name="Line 22"/>
            <p:cNvSpPr>
              <a:spLocks noChangeShapeType="1"/>
            </p:cNvSpPr>
            <p:nvPr/>
          </p:nvSpPr>
          <p:spPr bwMode="auto">
            <a:xfrm>
              <a:off x="1279525" y="59896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799" name="Line 23"/>
            <p:cNvSpPr>
              <a:spLocks noChangeShapeType="1"/>
            </p:cNvSpPr>
            <p:nvPr/>
          </p:nvSpPr>
          <p:spPr bwMode="auto">
            <a:xfrm>
              <a:off x="1279525" y="2249488"/>
              <a:ext cx="0" cy="37401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0" name="Line 24"/>
            <p:cNvSpPr>
              <a:spLocks noChangeShapeType="1"/>
            </p:cNvSpPr>
            <p:nvPr/>
          </p:nvSpPr>
          <p:spPr bwMode="auto">
            <a:xfrm>
              <a:off x="7954963" y="2249488"/>
              <a:ext cx="0" cy="37401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1" name="Line 25"/>
            <p:cNvSpPr>
              <a:spLocks noChangeShapeType="1"/>
            </p:cNvSpPr>
            <p:nvPr/>
          </p:nvSpPr>
          <p:spPr bwMode="auto">
            <a:xfrm>
              <a:off x="1279525" y="2614613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2" name="Line 26"/>
            <p:cNvSpPr>
              <a:spLocks noChangeShapeType="1"/>
            </p:cNvSpPr>
            <p:nvPr/>
          </p:nvSpPr>
          <p:spPr bwMode="auto">
            <a:xfrm>
              <a:off x="2794000" y="2249488"/>
              <a:ext cx="0" cy="374015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3" name="Line 27"/>
            <p:cNvSpPr>
              <a:spLocks noChangeShapeType="1"/>
            </p:cNvSpPr>
            <p:nvPr/>
          </p:nvSpPr>
          <p:spPr bwMode="auto">
            <a:xfrm>
              <a:off x="1279525" y="29797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4" name="Line 28"/>
            <p:cNvSpPr>
              <a:spLocks noChangeShapeType="1"/>
            </p:cNvSpPr>
            <p:nvPr/>
          </p:nvSpPr>
          <p:spPr bwMode="auto">
            <a:xfrm>
              <a:off x="1279525" y="3344863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5" name="Line 29"/>
            <p:cNvSpPr>
              <a:spLocks noChangeShapeType="1"/>
            </p:cNvSpPr>
            <p:nvPr/>
          </p:nvSpPr>
          <p:spPr bwMode="auto">
            <a:xfrm>
              <a:off x="1279525" y="44402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6" name="Line 30"/>
            <p:cNvSpPr>
              <a:spLocks noChangeShapeType="1"/>
            </p:cNvSpPr>
            <p:nvPr/>
          </p:nvSpPr>
          <p:spPr bwMode="auto">
            <a:xfrm>
              <a:off x="2794000" y="3709988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7" name="Line 31"/>
            <p:cNvSpPr>
              <a:spLocks noChangeShapeType="1"/>
            </p:cNvSpPr>
            <p:nvPr/>
          </p:nvSpPr>
          <p:spPr bwMode="auto">
            <a:xfrm>
              <a:off x="2794000" y="4075113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08" name="Line 32"/>
            <p:cNvSpPr>
              <a:spLocks noChangeShapeType="1"/>
            </p:cNvSpPr>
            <p:nvPr/>
          </p:nvSpPr>
          <p:spPr bwMode="auto">
            <a:xfrm>
              <a:off x="1279525" y="5532438"/>
              <a:ext cx="6675438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2" name="Line 36"/>
            <p:cNvSpPr>
              <a:spLocks noChangeShapeType="1"/>
            </p:cNvSpPr>
            <p:nvPr/>
          </p:nvSpPr>
          <p:spPr bwMode="auto">
            <a:xfrm>
              <a:off x="2794000" y="4802188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1813" name="Line 37"/>
            <p:cNvSpPr>
              <a:spLocks noChangeShapeType="1"/>
            </p:cNvSpPr>
            <p:nvPr/>
          </p:nvSpPr>
          <p:spPr bwMode="auto">
            <a:xfrm>
              <a:off x="2794000" y="5167313"/>
              <a:ext cx="5160963" cy="0"/>
            </a:xfrm>
            <a:prstGeom prst="line">
              <a:avLst/>
            </a:prstGeom>
            <a:noFill/>
            <a:ln w="12700" cap="rnd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31814" name="Rectangle 38"/>
          <p:cNvSpPr>
            <a:spLocks noChangeArrowheads="1"/>
          </p:cNvSpPr>
          <p:nvPr/>
        </p:nvSpPr>
        <p:spPr bwMode="auto">
          <a:xfrm>
            <a:off x="457200" y="1295400"/>
            <a:ext cx="8229600" cy="853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marL="469900" indent="-469900" eaLnBrk="1" hangingPunct="1">
              <a:lnSpc>
                <a:spcPct val="90000"/>
              </a:lnSpc>
              <a:spcBef>
                <a:spcPct val="20000"/>
              </a:spcBef>
              <a:buClr>
                <a:schemeClr val="bg2"/>
              </a:buClr>
              <a:buSzPct val="70000"/>
              <a:buFont typeface="Wingdings" charset="0"/>
              <a:buChar char="o"/>
            </a:pPr>
            <a:r>
              <a:rPr lang="en-US" sz="2800" dirty="0"/>
              <a:t>Each type specification has certain</a:t>
            </a:r>
            <a:r>
              <a:rPr lang="en-US" sz="2800" dirty="0">
                <a:solidFill>
                  <a:srgbClr val="B23C00"/>
                </a:solidFill>
              </a:rPr>
              <a:t> </a:t>
            </a:r>
            <a:r>
              <a:rPr lang="en-US" sz="2800" u="sng" dirty="0"/>
              <a:t>attributes </a:t>
            </a:r>
            <a:br>
              <a:rPr lang="en-US" sz="2800" dirty="0"/>
            </a:br>
            <a:r>
              <a:rPr lang="en-US" sz="2800" dirty="0"/>
              <a:t>depending on its </a:t>
            </a:r>
            <a:r>
              <a:rPr lang="en-US" sz="2800" u="sng" dirty="0"/>
              <a:t>form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23754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B136F-6730-1E4F-AF14-9F4F62F53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0AF2B-9D4B-F94D-B6CD-00D51C89A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1AC96E8-124F-854C-B6AB-8B2BE95080F8}"/>
              </a:ext>
            </a:extLst>
          </p:cNvPr>
          <p:cNvSpPr txBox="1"/>
          <p:nvPr/>
        </p:nvSpPr>
        <p:spPr>
          <a:xfrm>
            <a:off x="457200" y="1508781"/>
            <a:ext cx="8239756" cy="267765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class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endParaRPr lang="en-US" sz="14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Form form;               // type form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identifier;  // type identifier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          // type information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Form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SCALAR, ENUMERATION, SUBRANGE, ARRAY, RECORD, UNKNOWN;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public String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super.toString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toLowerCase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2E86C33-A496-0245-A267-E6350C9EC95A}"/>
              </a:ext>
            </a:extLst>
          </p:cNvPr>
          <p:cNvSpPr txBox="1"/>
          <p:nvPr/>
        </p:nvSpPr>
        <p:spPr>
          <a:xfrm>
            <a:off x="7040853" y="1339504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8" name="Picture 37" descr="Table&#10;&#10;Description automatically generated">
            <a:extLst>
              <a:ext uri="{FF2B5EF4-FFF2-40B4-BE49-F238E27FC236}">
                <a16:creationId xmlns:a16="http://schemas.microsoft.com/office/drawing/2014/main" id="{F384AF8E-C16C-0268-18A9-FAB0C4C150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1361" y="4331754"/>
            <a:ext cx="4139492" cy="23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5201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B7EF-9E61-2E4D-8559-1D7F74D43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1FAD70-F3F9-DE44-9903-6E28901E8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7FE9C8C-F3C0-3A44-99F3-8BDD83B7856E}"/>
              </a:ext>
            </a:extLst>
          </p:cNvPr>
          <p:cNvSpPr txBox="1"/>
          <p:nvPr/>
        </p:nvSpPr>
        <p:spPr>
          <a:xfrm>
            <a:off x="182928" y="1354753"/>
            <a:ext cx="5112297" cy="48936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interface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{}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constants;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int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private class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implements </a:t>
            </a:r>
            <a:r>
              <a:rPr lang="en-US" sz="12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TypeInfo</a:t>
            </a:r>
            <a:endParaRPr lang="en-US" sz="1200" b="1" dirty="0">
              <a:solidFill>
                <a:srgbClr val="C00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String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typePath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private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2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2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9C15E4E-CA72-244D-BDC1-A8262BE92E74}"/>
              </a:ext>
            </a:extLst>
          </p:cNvPr>
          <p:cNvSpPr txBox="1"/>
          <p:nvPr/>
        </p:nvSpPr>
        <p:spPr>
          <a:xfrm>
            <a:off x="3657610" y="1185476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6608FDF-292A-B64A-A2CF-A50A41DA4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172" y="2880366"/>
            <a:ext cx="4139492" cy="23498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96350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F07F2B-D9EA-4D4D-A5A6-6C6A662E3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938ED9F-0BBE-5743-A029-18844A743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3C77AA-1E7B-9E4E-A301-3BEAC170B141}"/>
              </a:ext>
            </a:extLst>
          </p:cNvPr>
          <p:cNvSpPr txBox="1"/>
          <p:nvPr/>
        </p:nvSpPr>
        <p:spPr>
          <a:xfrm>
            <a:off x="91489" y="1340078"/>
            <a:ext cx="8024954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(Form form)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form;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// Initialize the appropriate type information.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switch (form)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ENUMERATION: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info = 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info).constants =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                                new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SUBRANGE: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info = 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67BD0F-40E8-6D4D-83CA-90ADEA433A39}"/>
              </a:ext>
            </a:extLst>
          </p:cNvPr>
          <p:cNvSpPr txBox="1"/>
          <p:nvPr/>
        </p:nvSpPr>
        <p:spPr>
          <a:xfrm>
            <a:off x="6879061" y="1170801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6D1AE47D-EA76-0D7B-295B-E6CC8B6B6D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70" y="4069073"/>
            <a:ext cx="3516896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7513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C7D78-9A44-0049-A732-31A0E3553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6B384-0F80-AA4F-AED1-A225852FE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DE13845-D351-384E-929F-E29BB9200023}"/>
              </a:ext>
            </a:extLst>
          </p:cNvPr>
          <p:cNvSpPr txBox="1"/>
          <p:nvPr/>
        </p:nvSpPr>
        <p:spPr>
          <a:xfrm>
            <a:off x="365806" y="1508781"/>
            <a:ext cx="5662127" cy="397031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       ...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ARRAY: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info = 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0;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case RECORD: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info = new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typePath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null;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   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 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default: break;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F677B9-0D0D-6F48-8C04-FF55A30F3FF2}"/>
              </a:ext>
            </a:extLst>
          </p:cNvPr>
          <p:cNvSpPr txBox="1"/>
          <p:nvPr/>
        </p:nvSpPr>
        <p:spPr>
          <a:xfrm>
            <a:off x="4297683" y="1339504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E978B580-4B8C-034E-4842-2E6FB51275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4951" y="4160512"/>
            <a:ext cx="3516896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8444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258CCC-E297-5849-899B-F5EED6469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852CE1-F88F-734D-B1EB-9B8A9BCB2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C408D41-1DB0-1D45-A2DC-B51276936D0F}"/>
              </a:ext>
            </a:extLst>
          </p:cNvPr>
          <p:cNvSpPr txBox="1"/>
          <p:nvPr/>
        </p:nvSpPr>
        <p:spPr>
          <a:xfrm>
            <a:off x="344720" y="1234645"/>
            <a:ext cx="8024954" cy="375487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boolean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isStructured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(form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|| (form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Form.RECORD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Form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form;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identifier;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identifier)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this.identifier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identifier;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form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Form.SUBRANGE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? ((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: this;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FA8014-F3B3-0045-AD7D-0215C242FFA5}"/>
              </a:ext>
            </a:extLst>
          </p:cNvPr>
          <p:cNvSpPr txBox="1"/>
          <p:nvPr/>
        </p:nvSpPr>
        <p:spPr>
          <a:xfrm>
            <a:off x="6675097" y="1051586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A02B9D1-B2CC-0D82-78F9-81EC4122C2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3292" y="4800585"/>
            <a:ext cx="3431079" cy="1947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603489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F175E-CC0D-494D-BEA5-FCD130265B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573160-C526-504B-BC19-7AC69790EF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8D4AE64-AE4C-4D40-BCF6-F44A13BB2D5C}"/>
              </a:ext>
            </a:extLst>
          </p:cNvPr>
          <p:cNvSpPr txBox="1"/>
          <p:nvPr/>
        </p:nvSpPr>
        <p:spPr>
          <a:xfrm>
            <a:off x="237319" y="1325903"/>
            <a:ext cx="8239756" cy="4832092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getSubrangeBaseType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setSubrangeBaseType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getSubrangeMinValue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getSubrangeMaxValue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setSubrangeMinValue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minValue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setSubrangeMaxValue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SubrangeInfo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maxValue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0D88AA1-2260-AE48-81A1-A4B722EA550B}"/>
              </a:ext>
            </a:extLst>
          </p:cNvPr>
          <p:cNvSpPr txBox="1"/>
          <p:nvPr/>
        </p:nvSpPr>
        <p:spPr>
          <a:xfrm>
            <a:off x="7235853" y="1156626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04A6A587-8C29-5F7F-05DA-D31332DE5A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870" y="4069073"/>
            <a:ext cx="3516896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62414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1CF5-8788-3646-BFBC-A9C80D1B4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4483EE-C488-A243-A3D4-71E310D8F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E0ADB1C-109B-1340-BA0F-5E874A47087B}"/>
              </a:ext>
            </a:extLst>
          </p:cNvPr>
          <p:cNvSpPr txBox="1"/>
          <p:nvPr/>
        </p:nvSpPr>
        <p:spPr>
          <a:xfrm>
            <a:off x="559523" y="1626274"/>
            <a:ext cx="7702750" cy="203132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getEnumerationConstants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info).constants;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setEnumerationConstants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ArrayList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SymtabEntry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&gt; constants)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EnumerationInfo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info).constants = constants;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E581CF-1BFB-D649-858B-F8753B0EB9CC}"/>
              </a:ext>
            </a:extLst>
          </p:cNvPr>
          <p:cNvSpPr txBox="1"/>
          <p:nvPr/>
        </p:nvSpPr>
        <p:spPr>
          <a:xfrm>
            <a:off x="6583658" y="1456997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FCC3B1B8-923A-87C0-5CA1-4F4B5A3AFEC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2450" y="3811629"/>
            <a:ext cx="3516896" cy="1996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41170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14E6B1-5197-8146-908C-1E5B4892F6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37A6D17-098F-674C-B4DB-0672ED7E0A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2F115EB-65D8-D640-83F6-62E8DB18CF26}"/>
              </a:ext>
            </a:extLst>
          </p:cNvPr>
          <p:cNvSpPr txBox="1"/>
          <p:nvPr/>
        </p:nvSpPr>
        <p:spPr>
          <a:xfrm>
            <a:off x="365806" y="1417342"/>
            <a:ext cx="5876930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indexType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b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</a:b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D3754DB-75B0-5644-8636-D81CCA31764F}"/>
              </a:ext>
            </a:extLst>
          </p:cNvPr>
          <p:cNvSpPr txBox="1"/>
          <p:nvPr/>
        </p:nvSpPr>
        <p:spPr>
          <a:xfrm>
            <a:off x="4524903" y="1234464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64E8271-068B-E1AE-975C-C73A3C17E1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100" y="2788927"/>
            <a:ext cx="3291804" cy="1868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5573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8DF34B-AC0E-4C43-8FB9-182BBDCE9D78}" type="slidenum">
              <a:rPr lang="en-US"/>
              <a:pPr/>
              <a:t>4</a:t>
            </a:fld>
            <a:endParaRPr lang="en-US"/>
          </a:p>
        </p:txBody>
      </p:sp>
      <p:sp>
        <p:nvSpPr>
          <p:cNvPr id="385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the Symbol Table Stack</a:t>
            </a:r>
            <a:endParaRPr lang="en-US" i="1" dirty="0"/>
          </a:p>
        </p:txBody>
      </p:sp>
      <p:sp>
        <p:nvSpPr>
          <p:cNvPr id="385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Global scope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Nesting level 0: </a:t>
            </a:r>
            <a:br>
              <a:rPr lang="en-US" dirty="0"/>
            </a:br>
            <a:r>
              <a:rPr lang="en-US" dirty="0"/>
              <a:t>At the bottom of the symbol table stack.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predefined global identifiers such as </a:t>
            </a:r>
            <a:br>
              <a:rPr lang="en-US" dirty="0"/>
            </a:b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integer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real</a:t>
            </a:r>
            <a:r>
              <a:rPr lang="en-US" dirty="0"/>
              <a:t>, </a:t>
            </a:r>
            <a:r>
              <a:rPr lang="en-US" b="1" dirty="0" err="1">
                <a:solidFill>
                  <a:srgbClr val="0033CC"/>
                </a:solidFill>
                <a:latin typeface="Courier New" charset="0"/>
              </a:rPr>
              <a:t>boolean</a:t>
            </a:r>
            <a:r>
              <a:rPr lang="en-US" dirty="0"/>
              <a:t>, </a:t>
            </a:r>
            <a:r>
              <a:rPr lang="en-US" b="1" dirty="0">
                <a:solidFill>
                  <a:srgbClr val="0033CC"/>
                </a:solidFill>
                <a:latin typeface="Courier New" charset="0"/>
              </a:rPr>
              <a:t>char</a:t>
            </a:r>
            <a:r>
              <a:rPr lang="en-US" dirty="0"/>
              <a:t>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  <a:p>
            <a:pPr>
              <a:lnSpc>
                <a:spcPct val="90000"/>
              </a:lnSpc>
            </a:pPr>
            <a:r>
              <a:rPr lang="en-US" dirty="0"/>
              <a:t>Program scope</a:t>
            </a:r>
          </a:p>
          <a:p>
            <a:pPr lvl="5">
              <a:lnSpc>
                <a:spcPct val="90000"/>
              </a:lnSpc>
            </a:pPr>
            <a:endParaRPr lang="en-US" dirty="0">
              <a:solidFill>
                <a:srgbClr val="B23C00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dirty="0"/>
              <a:t>Nesting level 1: </a:t>
            </a:r>
            <a:br>
              <a:rPr lang="en-US" dirty="0"/>
            </a:br>
            <a:r>
              <a:rPr lang="en-US" dirty="0"/>
              <a:t>One up from the bottom of the stack.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All identifiers declared at the 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“</a:t>
            </a:r>
            <a:r>
              <a:rPr lang="en-US" dirty="0">
                <a:solidFill>
                  <a:srgbClr val="B23C00"/>
                </a:solidFill>
              </a:rPr>
              <a:t>top level</a:t>
            </a:r>
            <a:r>
              <a:rPr lang="ja-JP" altLang="en-US" dirty="0">
                <a:solidFill>
                  <a:srgbClr val="B23C00"/>
                </a:solidFill>
                <a:latin typeface="Arial"/>
              </a:rPr>
              <a:t>”</a:t>
            </a:r>
            <a:r>
              <a:rPr lang="en-US" dirty="0">
                <a:solidFill>
                  <a:srgbClr val="B23C00"/>
                </a:solidFill>
              </a:rPr>
              <a:t> </a:t>
            </a:r>
            <a:br>
              <a:rPr lang="en-US" dirty="0">
                <a:solidFill>
                  <a:srgbClr val="B23C00"/>
                </a:solidFill>
              </a:rPr>
            </a:br>
            <a:r>
              <a:rPr lang="en-US" dirty="0"/>
              <a:t>of a program (not in a procedure or function).</a:t>
            </a:r>
          </a:p>
          <a:p>
            <a:pPr lvl="4">
              <a:lnSpc>
                <a:spcPct val="90000"/>
              </a:lnSpc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48244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5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5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50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50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44F9A9-6E09-FF4E-BA54-C61707B7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B38711-6D49-0A47-A34B-741EF9B21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075FF8-4C5C-414C-965C-F5E828066540}"/>
              </a:ext>
            </a:extLst>
          </p:cNvPr>
          <p:cNvSpPr txBox="1"/>
          <p:nvPr/>
        </p:nvSpPr>
        <p:spPr>
          <a:xfrm>
            <a:off x="334638" y="1220863"/>
            <a:ext cx="8454559" cy="418576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int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setArrayElementCount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(int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ArrayInfo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elementCount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getArrayBaseType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this;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while 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elmtType.form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Form.ARRAY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   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elmtType.getArrayElementType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}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       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return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elmtType.baseType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2A48CEC-F610-7244-8B4A-009DF0DAB808}"/>
              </a:ext>
            </a:extLst>
          </p:cNvPr>
          <p:cNvSpPr txBox="1"/>
          <p:nvPr/>
        </p:nvSpPr>
        <p:spPr>
          <a:xfrm>
            <a:off x="7132292" y="1051586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523A097B-9DA6-0AD3-23E8-866C85DA4F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14805" y="4526268"/>
            <a:ext cx="4013516" cy="227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5107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B7C517-3FD4-C748-ACBD-A782EC2920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Typespec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EB617E-0789-E549-91CE-DA8554421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D62B2D-F854-104A-9535-9A504E5923E0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A6033C4-A20F-D34B-A780-FB4A34865B9A}"/>
              </a:ext>
            </a:extLst>
          </p:cNvPr>
          <p:cNvSpPr txBox="1"/>
          <p:nvPr/>
        </p:nvSpPr>
        <p:spPr>
          <a:xfrm>
            <a:off x="505823" y="1462806"/>
            <a:ext cx="7702750" cy="16004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getRecordSymtab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 { return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 }</a:t>
            </a:r>
          </a:p>
          <a:p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public void 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setRecordSymtab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{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    ((</a:t>
            </a:r>
            <a:r>
              <a:rPr lang="en-US" sz="1400" b="1" dirty="0" err="1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RecordInfo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 info).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symtab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7DD8DBD-7ACD-DC40-B2EC-54C118ACD842}"/>
              </a:ext>
            </a:extLst>
          </p:cNvPr>
          <p:cNvSpPr txBox="1"/>
          <p:nvPr/>
        </p:nvSpPr>
        <p:spPr>
          <a:xfrm>
            <a:off x="6492219" y="1293529"/>
            <a:ext cx="1494192" cy="338554"/>
          </a:xfrm>
          <a:prstGeom prst="rect">
            <a:avLst/>
          </a:prstGeom>
          <a:solidFill>
            <a:srgbClr val="0033CC"/>
          </a:solidFill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FFFF00"/>
                </a:solidFill>
              </a:rPr>
              <a:t>Typespec.java</a:t>
            </a:r>
            <a:endParaRPr lang="en-US" dirty="0">
              <a:solidFill>
                <a:srgbClr val="FFFF00"/>
              </a:solidFill>
            </a:endParaRPr>
          </a:p>
        </p:txBody>
      </p:sp>
      <p:pic>
        <p:nvPicPr>
          <p:cNvPr id="3" name="Picture 2" descr="Table&#10;&#10;Description automatically generated">
            <a:extLst>
              <a:ext uri="{FF2B5EF4-FFF2-40B4-BE49-F238E27FC236}">
                <a16:creationId xmlns:a16="http://schemas.microsoft.com/office/drawing/2014/main" id="{77E3D718-E680-B834-09DF-16C17ED43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7731" y="3349822"/>
            <a:ext cx="4488538" cy="2548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3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C10B7F-E11E-8E48-965A-24804198B681}" type="slidenum">
              <a:rPr lang="en-US"/>
              <a:pPr/>
              <a:t>5</a:t>
            </a:fld>
            <a:endParaRPr lang="en-US"/>
          </a:p>
        </p:txBody>
      </p:sp>
      <p:sp>
        <p:nvSpPr>
          <p:cNvPr id="394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Scope and the Symbol Table Stack</a:t>
            </a:r>
            <a:r>
              <a:rPr lang="en-US" i="1" dirty="0"/>
              <a:t>, cont’d</a:t>
            </a:r>
            <a:endParaRPr lang="en-US" dirty="0"/>
          </a:p>
        </p:txBody>
      </p:sp>
      <p:sp>
        <p:nvSpPr>
          <p:cNvPr id="394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/>
              <a:t>As the parser parses a program</a:t>
            </a:r>
            <a:r>
              <a:rPr lang="en-US" dirty="0"/>
              <a:t> from top to bottom, it enters and exits nested scopes.</a:t>
            </a:r>
          </a:p>
          <a:p>
            <a:pPr lvl="4"/>
            <a:endParaRPr lang="en-US" sz="1050" dirty="0"/>
          </a:p>
          <a:p>
            <a:r>
              <a:rPr lang="en-US" dirty="0"/>
              <a:t>Whenever the parser </a:t>
            </a:r>
            <a:r>
              <a:rPr lang="en-US" u="sng" dirty="0"/>
              <a:t>enters a scope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it must </a:t>
            </a:r>
            <a:r>
              <a:rPr lang="en-US" u="sng" dirty="0"/>
              <a:t>push</a:t>
            </a:r>
            <a:r>
              <a:rPr lang="en-US" dirty="0">
                <a:solidFill>
                  <a:srgbClr val="B23C00"/>
                </a:solidFill>
              </a:rPr>
              <a:t> </a:t>
            </a:r>
            <a:r>
              <a:rPr lang="en-US" dirty="0"/>
              <a:t>that scope</a:t>
            </a:r>
            <a:r>
              <a:rPr lang="en-US" altLang="ja-JP" dirty="0">
                <a:latin typeface="Arial"/>
              </a:rPr>
              <a:t>’</a:t>
            </a:r>
            <a:r>
              <a:rPr lang="en-US" dirty="0"/>
              <a:t>s symbol table </a:t>
            </a:r>
            <a:br>
              <a:rPr lang="en-US" dirty="0"/>
            </a:br>
            <a:r>
              <a:rPr lang="en-US" dirty="0"/>
              <a:t>onto the symbol table stack.</a:t>
            </a:r>
          </a:p>
          <a:p>
            <a:pPr lvl="3"/>
            <a:endParaRPr lang="en-US" sz="1450" dirty="0"/>
          </a:p>
          <a:p>
            <a:r>
              <a:rPr lang="en-US" dirty="0"/>
              <a:t>Whenever the parser </a:t>
            </a:r>
            <a:r>
              <a:rPr lang="en-US" u="sng" dirty="0"/>
              <a:t>exits a scope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it must </a:t>
            </a:r>
            <a:r>
              <a:rPr lang="en-US" u="sng" dirty="0"/>
              <a:t>pop</a:t>
            </a:r>
            <a:r>
              <a:rPr lang="en-US" dirty="0"/>
              <a:t> that scope</a:t>
            </a:r>
            <a:r>
              <a:rPr lang="en-US" altLang="ja-JP" dirty="0"/>
              <a:t>’</a:t>
            </a:r>
            <a:r>
              <a:rPr lang="en-US" dirty="0"/>
              <a:t>s symbol table </a:t>
            </a:r>
            <a:br>
              <a:rPr lang="en-US" dirty="0"/>
            </a:br>
            <a:r>
              <a:rPr lang="en-US" dirty="0"/>
              <a:t>off the stack.</a:t>
            </a:r>
          </a:p>
        </p:txBody>
      </p:sp>
    </p:spTree>
    <p:extLst>
      <p:ext uri="{BB962C8B-B14F-4D97-AF65-F5344CB8AC3E}">
        <p14:creationId xmlns:p14="http://schemas.microsoft.com/office/powerpoint/2010/main" val="2162624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3DFABD-32BA-CD4A-8551-18BF40C16CB1}" type="slidenum">
              <a:rPr lang="en-US"/>
              <a:pPr/>
              <a:t>6</a:t>
            </a:fld>
            <a:endParaRPr lang="en-US"/>
          </a:p>
        </p:txBody>
      </p:sp>
      <p:sp>
        <p:nvSpPr>
          <p:cNvPr id="422914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VAR i, j, k, n : integer;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PROCEDURE p(j : real);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VAR k : char;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VAR i:real;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BEGIN {f}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  f := i + j + n + x;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291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Nested Scopes and the Symbol Table Stack</a:t>
            </a:r>
          </a:p>
        </p:txBody>
      </p:sp>
      <p:pic>
        <p:nvPicPr>
          <p:cNvPr id="422916" name="Picture 4" descr="CS153-081013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5950" y="1273175"/>
            <a:ext cx="4298950" cy="4935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5">
            <a:extLst>
              <a:ext uri="{FF2B5EF4-FFF2-40B4-BE49-F238E27FC236}">
                <a16:creationId xmlns:a16="http://schemas.microsoft.com/office/drawing/2014/main" id="{C5D5EBA5-6D88-8D4C-A4C9-711A0C2D1B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13849" y="5966936"/>
            <a:ext cx="2444900" cy="7386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33CC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1400" dirty="0">
                <a:solidFill>
                  <a:srgbClr val="0033CC"/>
                </a:solidFill>
              </a:rPr>
              <a:t>Note that the program name</a:t>
            </a:r>
          </a:p>
          <a:p>
            <a:r>
              <a:rPr lang="en-US" sz="1400" b="1" dirty="0">
                <a:solidFill>
                  <a:srgbClr val="0033CC"/>
                </a:solidFill>
                <a:latin typeface="Courier New" charset="0"/>
              </a:rPr>
              <a:t>Test</a:t>
            </a:r>
            <a:r>
              <a:rPr lang="en-US" sz="1400" dirty="0">
                <a:solidFill>
                  <a:srgbClr val="0033CC"/>
                </a:solidFill>
              </a:rPr>
              <a:t> is defined in the </a:t>
            </a:r>
            <a:r>
              <a:rPr lang="en-US" sz="1400" u="sng" dirty="0">
                <a:solidFill>
                  <a:srgbClr val="0033CC"/>
                </a:solidFill>
              </a:rPr>
              <a:t>global</a:t>
            </a:r>
          </a:p>
          <a:p>
            <a:r>
              <a:rPr lang="en-US" sz="1400" u="sng" dirty="0">
                <a:solidFill>
                  <a:srgbClr val="0033CC"/>
                </a:solidFill>
              </a:rPr>
              <a:t>scope</a:t>
            </a:r>
            <a:r>
              <a:rPr lang="en-US" sz="1400" dirty="0">
                <a:solidFill>
                  <a:srgbClr val="0033CC"/>
                </a:solidFill>
              </a:rPr>
              <a:t> at level 0.</a:t>
            </a:r>
          </a:p>
        </p:txBody>
      </p:sp>
    </p:spTree>
    <p:extLst>
      <p:ext uri="{BB962C8B-B14F-4D97-AF65-F5344CB8AC3E}">
        <p14:creationId xmlns:p14="http://schemas.microsoft.com/office/powerpoint/2010/main" val="5000561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23FE2-D7CD-C84B-84ED-B52B6D3B4AAA}" type="slidenum">
              <a:rPr lang="en-US"/>
              <a:pPr/>
              <a:t>7</a:t>
            </a:fld>
            <a:endParaRPr lang="en-US"/>
          </a:p>
        </p:txBody>
      </p:sp>
      <p:sp>
        <p:nvSpPr>
          <p:cNvPr id="423938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(j : real);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VAR k : char;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VAR i:real;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BEGIN {f}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  f := i + j + n + x;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39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pic>
        <p:nvPicPr>
          <p:cNvPr id="423940" name="Picture 4" descr="CS153-081013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250950"/>
            <a:ext cx="4283075" cy="4918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3912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C6BE4-65A9-1940-A612-83C8AB517DCB}" type="slidenum">
              <a:rPr lang="en-US"/>
              <a:pPr/>
              <a:t>8</a:t>
            </a:fld>
            <a:endParaRPr lang="en-US"/>
          </a:p>
        </p:txBody>
      </p:sp>
      <p:sp>
        <p:nvSpPr>
          <p:cNvPr id="424962" name="Text Box 2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(x : real) : real;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VAR i:real;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BEGIN {f}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  f := i + j + n + x;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pic>
        <p:nvPicPr>
          <p:cNvPr id="424963" name="Picture 3" descr="CS153-081013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4525" y="1301750"/>
            <a:ext cx="4259263" cy="488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496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</p:spTree>
    <p:extLst>
      <p:ext uri="{BB962C8B-B14F-4D97-AF65-F5344CB8AC3E}">
        <p14:creationId xmlns:p14="http://schemas.microsoft.com/office/powerpoint/2010/main" val="29325108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B4E01-B686-4E43-AC33-D1AE122C02AF}" type="slidenum">
              <a:rPr lang="en-US"/>
              <a:pPr/>
              <a:t>9</a:t>
            </a:fld>
            <a:endParaRPr lang="en-US"/>
          </a:p>
        </p:txBody>
      </p:sp>
      <p:pic>
        <p:nvPicPr>
          <p:cNvPr id="425986" name="Picture 2" descr="CS153-081013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1209675"/>
            <a:ext cx="4311650" cy="494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25987" name="Text Box 3"/>
          <p:cNvSpPr txBox="1">
            <a:spLocks noChangeArrowheads="1"/>
          </p:cNvSpPr>
          <p:nvPr/>
        </p:nvSpPr>
        <p:spPr bwMode="auto">
          <a:xfrm>
            <a:off x="365125" y="1279525"/>
            <a:ext cx="3613150" cy="489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500" b="1">
                <a:latin typeface="Courier New" charset="0"/>
              </a:rPr>
              <a:t>PROGRAM Test;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VAR i, j, k, n : integer;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PROCEDURE p(j : real);</a:t>
            </a:r>
          </a:p>
          <a:p>
            <a:r>
              <a:rPr lang="en-US" sz="1500" b="1">
                <a:latin typeface="Courier New" charset="0"/>
              </a:rPr>
              <a:t>  VAR k : char;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FUNCTION f(x : real) : real;</a:t>
            </a:r>
          </a:p>
          <a:p>
            <a:r>
              <a:rPr lang="en-US" sz="1500" b="1">
                <a:latin typeface="Courier New" charset="0"/>
              </a:rPr>
              <a:t>    VAR i:real;</a:t>
            </a:r>
          </a:p>
          <a:p>
            <a:endParaRPr lang="en-US" sz="1500" b="1">
              <a:latin typeface="Courier New" charset="0"/>
            </a:endParaRPr>
          </a:p>
          <a:p>
            <a:r>
              <a:rPr lang="en-US" sz="1500" b="1">
                <a:latin typeface="Courier New" charset="0"/>
              </a:rPr>
              <a:t>    BEGIN {f}</a:t>
            </a:r>
          </a:p>
          <a:p>
            <a:r>
              <a:rPr lang="en-US" sz="1500" b="1">
                <a:latin typeface="Courier New" charset="0"/>
              </a:rPr>
              <a:t>      f := i + j + n + x;</a:t>
            </a:r>
          </a:p>
          <a:p>
            <a:r>
              <a:rPr lang="en-US" sz="1500" b="1">
                <a:latin typeface="Courier New" charset="0"/>
              </a:rPr>
              <a:t>    </a:t>
            </a:r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{f};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BEGIN {p}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  k := chr(i + trunc(f(n)));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END {p};</a:t>
            </a:r>
          </a:p>
          <a:p>
            <a:endParaRPr lang="en-US" sz="1500" b="1">
              <a:solidFill>
                <a:srgbClr val="969696"/>
              </a:solidFill>
              <a:latin typeface="Courier New" charset="0"/>
            </a:endParaRP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BEGIN {test}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  p(j + k + n)</a:t>
            </a:r>
          </a:p>
          <a:p>
            <a:r>
              <a:rPr lang="en-US" sz="1500" b="1">
                <a:solidFill>
                  <a:srgbClr val="969696"/>
                </a:solidFill>
                <a:latin typeface="Courier New" charset="0"/>
              </a:rPr>
              <a:t>END {test}.</a:t>
            </a:r>
          </a:p>
        </p:txBody>
      </p:sp>
      <p:sp>
        <p:nvSpPr>
          <p:cNvPr id="425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/>
              <a:t>Nested Scopes and the Symbol Table Stack</a:t>
            </a:r>
          </a:p>
        </p:txBody>
      </p:sp>
      <p:grpSp>
        <p:nvGrpSpPr>
          <p:cNvPr id="425989" name="Group 5"/>
          <p:cNvGrpSpPr>
            <a:grpSpLocks/>
          </p:cNvGrpSpPr>
          <p:nvPr/>
        </p:nvGrpSpPr>
        <p:grpSpPr bwMode="auto">
          <a:xfrm>
            <a:off x="1646238" y="2651125"/>
            <a:ext cx="3924300" cy="1441450"/>
            <a:chOff x="1037" y="1670"/>
            <a:chExt cx="2472" cy="908"/>
          </a:xfrm>
        </p:grpSpPr>
        <p:sp>
          <p:nvSpPr>
            <p:cNvPr id="425990" name="Oval 6"/>
            <p:cNvSpPr>
              <a:spLocks noChangeArrowheads="1"/>
            </p:cNvSpPr>
            <p:nvPr/>
          </p:nvSpPr>
          <p:spPr bwMode="auto">
            <a:xfrm>
              <a:off x="1037" y="2405"/>
              <a:ext cx="173" cy="173"/>
            </a:xfrm>
            <a:prstGeom prst="ellips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1" name="Line 7"/>
            <p:cNvSpPr>
              <a:spLocks noChangeShapeType="1"/>
            </p:cNvSpPr>
            <p:nvPr/>
          </p:nvSpPr>
          <p:spPr bwMode="auto">
            <a:xfrm flipV="1">
              <a:off x="1191" y="1670"/>
              <a:ext cx="2318" cy="765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992" name="Group 8"/>
          <p:cNvGrpSpPr>
            <a:grpSpLocks/>
          </p:cNvGrpSpPr>
          <p:nvPr/>
        </p:nvGrpSpPr>
        <p:grpSpPr bwMode="auto">
          <a:xfrm>
            <a:off x="3008313" y="2643188"/>
            <a:ext cx="1909762" cy="1449387"/>
            <a:chOff x="1895" y="1665"/>
            <a:chExt cx="1203" cy="913"/>
          </a:xfrm>
        </p:grpSpPr>
        <p:sp>
          <p:nvSpPr>
            <p:cNvPr id="425993" name="Oval 9"/>
            <p:cNvSpPr>
              <a:spLocks noChangeArrowheads="1"/>
            </p:cNvSpPr>
            <p:nvPr/>
          </p:nvSpPr>
          <p:spPr bwMode="auto">
            <a:xfrm>
              <a:off x="1895" y="2405"/>
              <a:ext cx="173" cy="173"/>
            </a:xfrm>
            <a:prstGeom prst="ellips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4" name="Line 10"/>
            <p:cNvSpPr>
              <a:spLocks noChangeShapeType="1"/>
            </p:cNvSpPr>
            <p:nvPr/>
          </p:nvSpPr>
          <p:spPr bwMode="auto">
            <a:xfrm flipV="1">
              <a:off x="2018" y="1665"/>
              <a:ext cx="1080" cy="750"/>
            </a:xfrm>
            <a:prstGeom prst="line">
              <a:avLst/>
            </a:prstGeom>
            <a:noFill/>
            <a:ln w="12700">
              <a:solidFill>
                <a:srgbClr val="CC99FF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995" name="Group 11"/>
          <p:cNvGrpSpPr>
            <a:grpSpLocks/>
          </p:cNvGrpSpPr>
          <p:nvPr/>
        </p:nvGrpSpPr>
        <p:grpSpPr bwMode="auto">
          <a:xfrm>
            <a:off x="2554288" y="3817938"/>
            <a:ext cx="4230687" cy="769937"/>
            <a:chOff x="1609" y="2405"/>
            <a:chExt cx="2665" cy="485"/>
          </a:xfrm>
        </p:grpSpPr>
        <p:sp>
          <p:nvSpPr>
            <p:cNvPr id="425996" name="Oval 12"/>
            <p:cNvSpPr>
              <a:spLocks noChangeArrowheads="1"/>
            </p:cNvSpPr>
            <p:nvPr/>
          </p:nvSpPr>
          <p:spPr bwMode="auto">
            <a:xfrm>
              <a:off x="1609" y="2405"/>
              <a:ext cx="173" cy="173"/>
            </a:xfrm>
            <a:prstGeom prst="ellips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5997" name="Line 13"/>
            <p:cNvSpPr>
              <a:spLocks noChangeShapeType="1"/>
            </p:cNvSpPr>
            <p:nvPr/>
          </p:nvSpPr>
          <p:spPr bwMode="auto">
            <a:xfrm>
              <a:off x="1752" y="2551"/>
              <a:ext cx="2522" cy="339"/>
            </a:xfrm>
            <a:prstGeom prst="line">
              <a:avLst/>
            </a:prstGeom>
            <a:noFill/>
            <a:ln w="9525">
              <a:solidFill>
                <a:srgbClr val="008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25998" name="Group 14"/>
          <p:cNvGrpSpPr>
            <a:grpSpLocks/>
          </p:cNvGrpSpPr>
          <p:nvPr/>
        </p:nvGrpSpPr>
        <p:grpSpPr bwMode="auto">
          <a:xfrm>
            <a:off x="2100263" y="3565525"/>
            <a:ext cx="2786062" cy="527050"/>
            <a:chOff x="1323" y="2246"/>
            <a:chExt cx="1755" cy="332"/>
          </a:xfrm>
        </p:grpSpPr>
        <p:sp>
          <p:nvSpPr>
            <p:cNvPr id="425999" name="Oval 15"/>
            <p:cNvSpPr>
              <a:spLocks noChangeArrowheads="1"/>
            </p:cNvSpPr>
            <p:nvPr/>
          </p:nvSpPr>
          <p:spPr bwMode="auto">
            <a:xfrm>
              <a:off x="1323" y="2405"/>
              <a:ext cx="173" cy="173"/>
            </a:xfrm>
            <a:prstGeom prst="ellips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26000" name="Line 16"/>
            <p:cNvSpPr>
              <a:spLocks noChangeShapeType="1"/>
            </p:cNvSpPr>
            <p:nvPr/>
          </p:nvSpPr>
          <p:spPr bwMode="auto">
            <a:xfrm flipV="1">
              <a:off x="1462" y="2246"/>
              <a:ext cx="1616" cy="179"/>
            </a:xfrm>
            <a:prstGeom prst="line">
              <a:avLst/>
            </a:prstGeom>
            <a:noFill/>
            <a:ln w="12700">
              <a:solidFill>
                <a:srgbClr val="0033CC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26001" name="Oval 17"/>
          <p:cNvSpPr>
            <a:spLocks noChangeArrowheads="1"/>
          </p:cNvSpPr>
          <p:nvPr/>
        </p:nvSpPr>
        <p:spPr bwMode="auto">
          <a:xfrm>
            <a:off x="6218238" y="3433763"/>
            <a:ext cx="274637" cy="27463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26002" name="Group 18"/>
          <p:cNvGrpSpPr>
            <a:grpSpLocks/>
          </p:cNvGrpSpPr>
          <p:nvPr/>
        </p:nvGrpSpPr>
        <p:grpSpPr bwMode="auto">
          <a:xfrm>
            <a:off x="1077913" y="3708400"/>
            <a:ext cx="5278437" cy="384175"/>
            <a:chOff x="679" y="2336"/>
            <a:chExt cx="3325" cy="242"/>
          </a:xfrm>
        </p:grpSpPr>
        <p:sp>
          <p:nvSpPr>
            <p:cNvPr id="426003" name="Oval 19"/>
            <p:cNvSpPr>
              <a:spLocks noChangeArrowheads="1"/>
            </p:cNvSpPr>
            <p:nvPr/>
          </p:nvSpPr>
          <p:spPr bwMode="auto">
            <a:xfrm>
              <a:off x="679" y="2405"/>
              <a:ext cx="173" cy="173"/>
            </a:xfrm>
            <a:prstGeom prst="ellipse">
              <a:avLst/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cxnSp>
          <p:nvCxnSpPr>
            <p:cNvPr id="426004" name="AutoShape 20"/>
            <p:cNvCxnSpPr>
              <a:cxnSpLocks noChangeShapeType="1"/>
              <a:stCxn id="426003" idx="5"/>
              <a:endCxn id="426001" idx="4"/>
            </p:cNvCxnSpPr>
            <p:nvPr/>
          </p:nvCxnSpPr>
          <p:spPr bwMode="auto">
            <a:xfrm rot="5400000" flipH="1" flipV="1">
              <a:off x="2307" y="856"/>
              <a:ext cx="217" cy="3177"/>
            </a:xfrm>
            <a:prstGeom prst="curvedConnector3">
              <a:avLst>
                <a:gd name="adj1" fmla="val -77421"/>
              </a:avLst>
            </a:prstGeom>
            <a:noFill/>
            <a:ln w="12700">
              <a:solidFill>
                <a:schemeClr val="tx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2004047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5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59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5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5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6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Quadrant">
  <a:themeElements>
    <a:clrScheme name="Quadrant 2">
      <a:dk1>
        <a:srgbClr val="000000"/>
      </a:dk1>
      <a:lt1>
        <a:srgbClr val="FFFFFF"/>
      </a:lt1>
      <a:dk2>
        <a:srgbClr val="420000"/>
      </a:dk2>
      <a:lt2>
        <a:srgbClr val="660000"/>
      </a:lt2>
      <a:accent1>
        <a:srgbClr val="CCCC00"/>
      </a:accent1>
      <a:accent2>
        <a:srgbClr val="999966"/>
      </a:accent2>
      <a:accent3>
        <a:srgbClr val="FFFFFF"/>
      </a:accent3>
      <a:accent4>
        <a:srgbClr val="000000"/>
      </a:accent4>
      <a:accent5>
        <a:srgbClr val="E2E2AA"/>
      </a:accent5>
      <a:accent6>
        <a:srgbClr val="8A8A5C"/>
      </a:accent6>
      <a:hlink>
        <a:srgbClr val="996633"/>
      </a:hlink>
      <a:folHlink>
        <a:srgbClr val="993300"/>
      </a:folHlink>
    </a:clrScheme>
    <a:fontScheme name="Quadrant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=""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0"/>
          </a:defRPr>
        </a:defPPr>
      </a:lstStyle>
    </a:lnDef>
  </a:objectDefaults>
  <a:extraClrSchemeLst>
    <a:extraClrScheme>
      <a:clrScheme name="Quadrant 1">
        <a:dk1>
          <a:srgbClr val="5C5674"/>
        </a:dk1>
        <a:lt1>
          <a:srgbClr val="FFFFFF"/>
        </a:lt1>
        <a:dk2>
          <a:srgbClr val="85986A"/>
        </a:dk2>
        <a:lt2>
          <a:srgbClr val="FFFFFF"/>
        </a:lt2>
        <a:accent1>
          <a:srgbClr val="666633"/>
        </a:accent1>
        <a:accent2>
          <a:srgbClr val="ADC5B8"/>
        </a:accent2>
        <a:accent3>
          <a:srgbClr val="C2CAB9"/>
        </a:accent3>
        <a:accent4>
          <a:srgbClr val="DADADA"/>
        </a:accent4>
        <a:accent5>
          <a:srgbClr val="B8B8AD"/>
        </a:accent5>
        <a:accent6>
          <a:srgbClr val="9CB2A6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2">
        <a:dk1>
          <a:srgbClr val="000000"/>
        </a:dk1>
        <a:lt1>
          <a:srgbClr val="FFFFFF"/>
        </a:lt1>
        <a:dk2>
          <a:srgbClr val="420000"/>
        </a:dk2>
        <a:lt2>
          <a:srgbClr val="660000"/>
        </a:lt2>
        <a:accent1>
          <a:srgbClr val="CCCC00"/>
        </a:accent1>
        <a:accent2>
          <a:srgbClr val="999966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8A8A5C"/>
        </a:accent6>
        <a:hlink>
          <a:srgbClr val="996633"/>
        </a:hlink>
        <a:folHlink>
          <a:srgbClr val="99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3">
        <a:dk1>
          <a:srgbClr val="618052"/>
        </a:dk1>
        <a:lt1>
          <a:srgbClr val="FFFFE3"/>
        </a:lt1>
        <a:dk2>
          <a:srgbClr val="162E36"/>
        </a:dk2>
        <a:lt2>
          <a:srgbClr val="FFFFFF"/>
        </a:lt2>
        <a:accent1>
          <a:srgbClr val="336699"/>
        </a:accent1>
        <a:accent2>
          <a:srgbClr val="69888B"/>
        </a:accent2>
        <a:accent3>
          <a:srgbClr val="ABADAE"/>
        </a:accent3>
        <a:accent4>
          <a:srgbClr val="DADAC2"/>
        </a:accent4>
        <a:accent5>
          <a:srgbClr val="ADB8CA"/>
        </a:accent5>
        <a:accent6>
          <a:srgbClr val="5E7B7D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4">
        <a:dk1>
          <a:srgbClr val="000000"/>
        </a:dk1>
        <a:lt1>
          <a:srgbClr val="FFFFFF"/>
        </a:lt1>
        <a:dk2>
          <a:srgbClr val="000000"/>
        </a:dk2>
        <a:lt2>
          <a:srgbClr val="CC0000"/>
        </a:lt2>
        <a:accent1>
          <a:srgbClr val="FFCC00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2D5CB9"/>
        </a:accent6>
        <a:hlink>
          <a:srgbClr val="6666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5">
        <a:dk1>
          <a:srgbClr val="666699"/>
        </a:dk1>
        <a:lt1>
          <a:srgbClr val="FFFFFF"/>
        </a:lt1>
        <a:dk2>
          <a:srgbClr val="000033"/>
        </a:dk2>
        <a:lt2>
          <a:srgbClr val="FFFFFF"/>
        </a:lt2>
        <a:accent1>
          <a:srgbClr val="9966FF"/>
        </a:accent1>
        <a:accent2>
          <a:srgbClr val="CCCCFF"/>
        </a:accent2>
        <a:accent3>
          <a:srgbClr val="AAAAAD"/>
        </a:accent3>
        <a:accent4>
          <a:srgbClr val="DADADA"/>
        </a:accent4>
        <a:accent5>
          <a:srgbClr val="CAB8FF"/>
        </a:accent5>
        <a:accent6>
          <a:srgbClr val="B9B9E7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6">
        <a:dk1>
          <a:srgbClr val="000000"/>
        </a:dk1>
        <a:lt1>
          <a:srgbClr val="FFFFFF"/>
        </a:lt1>
        <a:dk2>
          <a:srgbClr val="000000"/>
        </a:dk2>
        <a:lt2>
          <a:srgbClr val="669966"/>
        </a:lt2>
        <a:accent1>
          <a:srgbClr val="CCCC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8A8AB9"/>
        </a:accent6>
        <a:hlink>
          <a:srgbClr val="000066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7">
        <a:dk1>
          <a:srgbClr val="0099CC"/>
        </a:dk1>
        <a:lt1>
          <a:srgbClr val="FFFFFF"/>
        </a:lt1>
        <a:dk2>
          <a:srgbClr val="000099"/>
        </a:dk2>
        <a:lt2>
          <a:srgbClr val="FFFFFF"/>
        </a:lt2>
        <a:accent1>
          <a:srgbClr val="0099CC"/>
        </a:accent1>
        <a:accent2>
          <a:srgbClr val="6600FF"/>
        </a:accent2>
        <a:accent3>
          <a:srgbClr val="AAAACA"/>
        </a:accent3>
        <a:accent4>
          <a:srgbClr val="DADADA"/>
        </a:accent4>
        <a:accent5>
          <a:srgbClr val="AACAE2"/>
        </a:accent5>
        <a:accent6>
          <a:srgbClr val="5C00E7"/>
        </a:accent6>
        <a:hlink>
          <a:srgbClr val="FFCC00"/>
        </a:hlink>
        <a:folHlink>
          <a:srgbClr val="00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Quadrant 8">
        <a:dk1>
          <a:srgbClr val="000033"/>
        </a:dk1>
        <a:lt1>
          <a:srgbClr val="FFFFFF"/>
        </a:lt1>
        <a:dk2>
          <a:srgbClr val="003366"/>
        </a:dk2>
        <a:lt2>
          <a:srgbClr val="275C6D"/>
        </a:lt2>
        <a:accent1>
          <a:srgbClr val="A7D2DF"/>
        </a:accent1>
        <a:accent2>
          <a:srgbClr val="108DA6"/>
        </a:accent2>
        <a:accent3>
          <a:srgbClr val="FFFFFF"/>
        </a:accent3>
        <a:accent4>
          <a:srgbClr val="00002A"/>
        </a:accent4>
        <a:accent5>
          <a:srgbClr val="D0E5EC"/>
        </a:accent5>
        <a:accent6>
          <a:srgbClr val="0D7F96"/>
        </a:accent6>
        <a:hlink>
          <a:srgbClr val="666699"/>
        </a:hlink>
        <a:folHlink>
          <a:srgbClr val="99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Quadrant 9">
        <a:dk1>
          <a:srgbClr val="CC3300"/>
        </a:dk1>
        <a:lt1>
          <a:srgbClr val="FFFFFF"/>
        </a:lt1>
        <a:dk2>
          <a:srgbClr val="000000"/>
        </a:dk2>
        <a:lt2>
          <a:srgbClr val="FFFFCC"/>
        </a:lt2>
        <a:accent1>
          <a:srgbClr val="FF9900"/>
        </a:accent1>
        <a:accent2>
          <a:srgbClr val="9933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8A2D00"/>
        </a:accent6>
        <a:hlink>
          <a:srgbClr val="CEC5A2"/>
        </a:hlink>
        <a:folHlink>
          <a:srgbClr val="DDDDDD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Quadrant</Template>
  <TotalTime>35041</TotalTime>
  <Words>3996</Words>
  <Application>Microsoft Macintosh PowerPoint</Application>
  <PresentationFormat>On-screen Show (4:3)</PresentationFormat>
  <Paragraphs>809</Paragraphs>
  <Slides>41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Courier New</vt:lpstr>
      <vt:lpstr>Times</vt:lpstr>
      <vt:lpstr>Times New Roman</vt:lpstr>
      <vt:lpstr>Wingdings</vt:lpstr>
      <vt:lpstr>Quadrant</vt:lpstr>
      <vt:lpstr>CS 153: Concepts of Compiler Design September 24 Class Meeting</vt:lpstr>
      <vt:lpstr>Grammar  Parse Tree  Visit Method</vt:lpstr>
      <vt:lpstr>PowerPoint Presentation</vt:lpstr>
      <vt:lpstr>Scope and the Symbol Table Stack</vt:lpstr>
      <vt:lpstr>Scope and the Symbol Table Stack, cont’d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Nested Scopes and the Symbol Table Stack</vt:lpstr>
      <vt:lpstr>The Scope of Record Fields</vt:lpstr>
      <vt:lpstr>Class Symtab</vt:lpstr>
      <vt:lpstr>Class Symtab, cont’d</vt:lpstr>
      <vt:lpstr>Class Symtab, cont’d</vt:lpstr>
      <vt:lpstr>Class SymtabStack</vt:lpstr>
      <vt:lpstr>Class SymtabStack, cont’d</vt:lpstr>
      <vt:lpstr>Class SymtabStack, cont’d</vt:lpstr>
      <vt:lpstr>Class SymtabEntry</vt:lpstr>
      <vt:lpstr>Class SymtabEntry, cont’d</vt:lpstr>
      <vt:lpstr>Class SymtabEntry, cont’d</vt:lpstr>
      <vt:lpstr>Pascal Declarations</vt:lpstr>
      <vt:lpstr>Pascal Declarations, cont’d</vt:lpstr>
      <vt:lpstr>Pascal Declarations, cont’d</vt:lpstr>
      <vt:lpstr>Grammar File Pcl5.g4</vt:lpstr>
      <vt:lpstr>Grammar File Pcl5.g4, cont’d</vt:lpstr>
      <vt:lpstr>Grammar File Pcl5.g4, cont’d</vt:lpstr>
      <vt:lpstr>Declarations and the Symbol Table</vt:lpstr>
      <vt:lpstr>Type Specification Attributes</vt:lpstr>
      <vt:lpstr>Class Typespec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  <vt:lpstr>Class Typespec, cont’d</vt:lpstr>
    </vt:vector>
  </TitlesOfParts>
  <Company>Apropos Logic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 153: Concepts of Compiler Design</dc:title>
  <dc:creator>Ronald Mak</dc:creator>
  <cp:lastModifiedBy>Ronald Mak</cp:lastModifiedBy>
  <cp:revision>523</cp:revision>
  <dcterms:created xsi:type="dcterms:W3CDTF">2008-01-12T03:52:55Z</dcterms:created>
  <dcterms:modified xsi:type="dcterms:W3CDTF">2024-09-26T03:41:33Z</dcterms:modified>
</cp:coreProperties>
</file>