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509" r:id="rId3"/>
    <p:sldId id="511" r:id="rId4"/>
    <p:sldId id="510" r:id="rId5"/>
    <p:sldId id="512" r:id="rId6"/>
    <p:sldId id="257" r:id="rId7"/>
    <p:sldId id="258" r:id="rId8"/>
    <p:sldId id="259" r:id="rId9"/>
    <p:sldId id="260" r:id="rId10"/>
    <p:sldId id="309" r:id="rId11"/>
    <p:sldId id="261" r:id="rId12"/>
    <p:sldId id="263" r:id="rId13"/>
    <p:sldId id="264" r:id="rId14"/>
    <p:sldId id="265" r:id="rId15"/>
    <p:sldId id="266" r:id="rId16"/>
    <p:sldId id="267" r:id="rId17"/>
    <p:sldId id="514" r:id="rId18"/>
    <p:sldId id="515" r:id="rId19"/>
    <p:sldId id="516" r:id="rId20"/>
    <p:sldId id="517" r:id="rId21"/>
    <p:sldId id="272" r:id="rId22"/>
    <p:sldId id="274" r:id="rId23"/>
    <p:sldId id="275" r:id="rId24"/>
    <p:sldId id="276" r:id="rId25"/>
    <p:sldId id="277" r:id="rId26"/>
    <p:sldId id="278" r:id="rId27"/>
    <p:sldId id="303" r:id="rId28"/>
    <p:sldId id="279" r:id="rId29"/>
    <p:sldId id="304" r:id="rId30"/>
    <p:sldId id="287" r:id="rId31"/>
    <p:sldId id="288" r:id="rId32"/>
    <p:sldId id="297" r:id="rId33"/>
    <p:sldId id="299" r:id="rId34"/>
    <p:sldId id="306" r:id="rId35"/>
    <p:sldId id="305" r:id="rId36"/>
    <p:sldId id="300" r:id="rId37"/>
    <p:sldId id="307" r:id="rId38"/>
    <p:sldId id="311" r:id="rId39"/>
    <p:sldId id="310" r:id="rId40"/>
    <p:sldId id="312" r:id="rId41"/>
    <p:sldId id="308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D7FFFF"/>
    <a:srgbClr val="DEF0F2"/>
    <a:srgbClr val="008000"/>
    <a:srgbClr val="F2E5D0"/>
    <a:srgbClr val="464646"/>
    <a:srgbClr val="8F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65" autoAdjust="0"/>
    <p:restoredTop sz="97808" autoAdjust="0"/>
  </p:normalViewPr>
  <p:slideViewPr>
    <p:cSldViewPr>
      <p:cViewPr varScale="1">
        <p:scale>
          <a:sx n="143" d="100"/>
          <a:sy n="143" d="100"/>
        </p:scale>
        <p:origin x="12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SJSU Dept. of Computer Science Fall 2013: October 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153: Concepts of Compiler Design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A49236-652E-8448-BFC8-56DE92FC1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5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Fall 2024: September 12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40637" y="6263609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153: Concepts of Compiler </a:t>
            </a:r>
            <a:r>
              <a:rPr lang="en-US" sz="1000" baseline="0" dirty="0"/>
              <a:t>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stb.royalsocietypublishing.org/content/367/1598/193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efinitive-ANTLR-4-Reference/dp/1934356999/ref=sr_1_1?s=books&amp;ie=UTF8&amp;qid=1508372536&amp;sr=1-1&amp;keywords=antlr4" TargetMode="External"/><Relationship Id="rId2" Type="http://schemas.openxmlformats.org/officeDocument/2006/relationships/hyperlink" Target="http://www.antlr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buntu.com/tutorials/tutorial-ubuntu-on-windows#1-overview" TargetMode="External"/><Relationship Id="rId2" Type="http://schemas.openxmlformats.org/officeDocument/2006/relationships/hyperlink" Target="https://docs.microsoft.com/en-us/windows/wsl/install-win1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ntlr4ide/antlr4ide" TargetMode="External"/><Relationship Id="rId2" Type="http://schemas.openxmlformats.org/officeDocument/2006/relationships/hyperlink" Target="http://www.antlr.org/tool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sjsu.edu/~mak/tutorials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ragprog.com/titles/tpantlr2/the-definitive-antlr-4-reference/" TargetMode="External"/><Relationship Id="rId2" Type="http://schemas.openxmlformats.org/officeDocument/2006/relationships/hyperlink" Target="https://www.amazon.com/Definitive-ANTLR-4-Reference/dp/1934356999/ref=sr_1_1?s=books&amp;ie=UTF8&amp;qid=1508372536&amp;sr=1-1&amp;keywords=antlr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lr.org/tools.html" TargetMode="External"/><Relationship Id="rId2" Type="http://schemas.openxmlformats.org/officeDocument/2006/relationships/hyperlink" Target="https://github.com/jknack/antlr4i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ugins.jetbrains.com/plugin/7358-antlr-v4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153: Concepts of Compiler Design</a:t>
            </a:r>
            <a:br>
              <a:rPr lang="en-US" sz="3600" dirty="0"/>
            </a:br>
            <a:r>
              <a:rPr lang="en-US" sz="2400" dirty="0"/>
              <a:t>September 12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2024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 descr="A group of blue and yellow dots&#10;&#10;Description automatically generated">
            <a:extLst>
              <a:ext uri="{FF2B5EF4-FFF2-40B4-BE49-F238E27FC236}">
                <a16:creationId xmlns:a16="http://schemas.microsoft.com/office/drawing/2014/main" id="{B8B6C357-226A-4B73-1DCA-9C01D23CE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40" y="4606925"/>
            <a:ext cx="11811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0D92-CE28-68DD-EE5C-29E0534C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BNF: Optional and Repeated Items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067D-A434-AECE-D0FB-02D778F0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25030"/>
          </a:xfrm>
        </p:spPr>
        <p:txBody>
          <a:bodyPr/>
          <a:lstStyle/>
          <a:p>
            <a:r>
              <a:rPr lang="en-US" dirty="0"/>
              <a:t>In a printed report or manuscript,</a:t>
            </a:r>
          </a:p>
          <a:p>
            <a:pPr lvl="4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would look more like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201CF-A828-0384-D92E-0A60744E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0E55F-C78C-AB78-273F-BEE3257F02B8}"/>
              </a:ext>
            </a:extLst>
          </p:cNvPr>
          <p:cNvSpPr txBox="1"/>
          <p:nvPr/>
        </p:nvSpPr>
        <p:spPr>
          <a:xfrm>
            <a:off x="457245" y="1965976"/>
            <a:ext cx="822951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800" b="1" dirty="0">
                <a:latin typeface="Courier New" charset="0"/>
              </a:rPr>
              <a:t>&lt;expression&gt; ::= </a:t>
            </a:r>
            <a:br>
              <a:rPr lang="en-US" sz="18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   &lt;simple expression&gt;</a:t>
            </a:r>
          </a:p>
          <a:p>
            <a:pPr lvl="1"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     | &lt;simple expression&gt; &lt;</a:t>
            </a:r>
            <a:r>
              <a:rPr lang="en-US" sz="1800" b="1" dirty="0" err="1">
                <a:latin typeface="Courier New" charset="0"/>
              </a:rPr>
              <a:t>rel</a:t>
            </a:r>
            <a:r>
              <a:rPr lang="en-US" sz="1800" b="1" dirty="0">
                <a:latin typeface="Courier New" charset="0"/>
              </a:rPr>
              <a:t> op&gt; &lt;simple expression&gt;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456641-E2F7-89FB-4A4F-044708BC8080}"/>
              </a:ext>
            </a:extLst>
          </p:cNvPr>
          <p:cNvGrpSpPr/>
          <p:nvPr/>
        </p:nvGrpSpPr>
        <p:grpSpPr>
          <a:xfrm>
            <a:off x="231133" y="3703317"/>
            <a:ext cx="8729940" cy="338554"/>
            <a:chOff x="231133" y="3703317"/>
            <a:chExt cx="8729940" cy="3385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7D2859-45AA-4B8E-AEF9-4938B8CE9D56}"/>
                </a:ext>
              </a:extLst>
            </p:cNvPr>
            <p:cNvSpPr txBox="1"/>
            <p:nvPr/>
          </p:nvSpPr>
          <p:spPr>
            <a:xfrm>
              <a:off x="231133" y="3703317"/>
              <a:ext cx="8729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expression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     &lt;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simple expression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&gt; | &lt;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simple expression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&gt; &lt;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relational operator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&gt; &lt;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simple expression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&gt;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C1005FA-87AE-CA0E-6A4D-D0759B7747E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3074" y="3886195"/>
              <a:ext cx="245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083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3892-9FAE-5C4B-8B1D-85BC539F36BF}" type="slidenum">
              <a:rPr lang="en-US"/>
              <a:pPr/>
              <a:t>11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BNF: Optional and Repeated Items</a:t>
            </a:r>
            <a:endParaRPr lang="en-US" i="1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767843"/>
          </a:xfrm>
        </p:spPr>
        <p:txBody>
          <a:bodyPr/>
          <a:lstStyle/>
          <a:p>
            <a:r>
              <a:rPr lang="en-US" dirty="0"/>
              <a:t>BNF uses </a:t>
            </a:r>
            <a:r>
              <a:rPr lang="en-US" u="sng" dirty="0"/>
              <a:t>recursion</a:t>
            </a:r>
            <a:r>
              <a:rPr lang="en-US" dirty="0"/>
              <a:t> for </a:t>
            </a:r>
            <a:r>
              <a:rPr lang="en-US" u="sng" dirty="0"/>
              <a:t>repeated items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altLang="ja-JP" dirty="0">
                <a:latin typeface="Arial"/>
              </a:rPr>
              <a:t>Example: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 digit sequence is a digit </a:t>
            </a:r>
            <a:br>
              <a:rPr lang="en-US" dirty="0"/>
            </a:br>
            <a:r>
              <a:rPr lang="en-US" dirty="0"/>
              <a:t>followed by zero or more digits.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7680926" y="3337561"/>
            <a:ext cx="1017588" cy="59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Right</a:t>
            </a:r>
          </a:p>
          <a:p>
            <a:r>
              <a:rPr lang="en-US">
                <a:solidFill>
                  <a:srgbClr val="0033CC"/>
                </a:solidFill>
              </a:rPr>
              <a:t>recursive</a:t>
            </a:r>
          </a:p>
        </p:txBody>
      </p: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7680926" y="4251951"/>
            <a:ext cx="1017588" cy="59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Left</a:t>
            </a:r>
          </a:p>
          <a:p>
            <a:r>
              <a:rPr lang="en-US" dirty="0">
                <a:solidFill>
                  <a:srgbClr val="0033CC"/>
                </a:solidFill>
              </a:rPr>
              <a:t>recursive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45" y="3246122"/>
            <a:ext cx="7110765" cy="707886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&lt;digit sequence&gt; </a:t>
            </a:r>
            <a:r>
              <a:rPr lang="en-US" sz="2000" b="1" dirty="0">
                <a:latin typeface="Courier New" charset="0"/>
              </a:rPr>
              <a:t>::= &lt;digit&gt;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latin typeface="Courier New" charset="0"/>
              </a:rPr>
              <a:t>                   | &lt;digit&gt; 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&lt;digit sequence&gt;</a:t>
            </a:r>
            <a:endParaRPr lang="en-US" sz="2800" dirty="0">
              <a:solidFill>
                <a:srgbClr val="B23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45" y="4160512"/>
            <a:ext cx="7110765" cy="707886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marL="1588" lvl="1"/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&lt;digit sequence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sz="2000" b="1" dirty="0">
                <a:latin typeface="Courier New" charset="0"/>
              </a:rPr>
              <a:t> ::= &lt;digit&gt;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latin typeface="Courier New" charset="0"/>
              </a:rPr>
              <a:t>                   | 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&lt;digit sequence&gt; </a:t>
            </a:r>
            <a:r>
              <a:rPr lang="en-US" sz="2000" b="1" dirty="0">
                <a:latin typeface="Courier New" charset="0"/>
              </a:rPr>
              <a:t>&lt;digit&gt;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F2F88-1899-7247-A296-1F6832722F6A}"/>
              </a:ext>
            </a:extLst>
          </p:cNvPr>
          <p:cNvSpPr txBox="1"/>
          <p:nvPr/>
        </p:nvSpPr>
        <p:spPr>
          <a:xfrm>
            <a:off x="5261355" y="5021353"/>
            <a:ext cx="343715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Be wary of left recursion in practice.</a:t>
            </a:r>
          </a:p>
        </p:txBody>
      </p:sp>
    </p:spTree>
    <p:extLst>
      <p:ext uri="{BB962C8B-B14F-4D97-AF65-F5344CB8AC3E}">
        <p14:creationId xmlns:p14="http://schemas.microsoft.com/office/powerpoint/2010/main" val="26098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5" grpId="0" animBg="1"/>
      <p:bldP spid="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1A7-7659-B742-9045-B6FB9904FBAD}" type="slidenum">
              <a:rPr lang="en-US"/>
              <a:pPr/>
              <a:t>12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BNF Example: Pascal </a:t>
            </a:r>
            <a:r>
              <a:rPr lang="en-US" b="1">
                <a:latin typeface="Courier New" charset="0"/>
              </a:rPr>
              <a:t>IF</a:t>
            </a:r>
            <a:r>
              <a:rPr lang="en-US"/>
              <a:t> Statement</a:t>
            </a:r>
          </a:p>
        </p:txBody>
      </p:sp>
      <p:pic>
        <p:nvPicPr>
          <p:cNvPr id="570371" name="Picture 3" descr="CS153-080917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00200"/>
            <a:ext cx="8321675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365125" y="2940050"/>
            <a:ext cx="8496300" cy="5810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</a:rPr>
              <a:t>&lt;if statement&gt; ::= IF &lt;expression&gt; THEN &lt;statement&gt;</a:t>
            </a:r>
          </a:p>
          <a:p>
            <a:r>
              <a:rPr lang="en-US" b="1" dirty="0">
                <a:latin typeface="Courier New" charset="0"/>
              </a:rPr>
              <a:t>                 | IF &lt;expression&gt; THEN &lt;statement&gt; ELSE &lt;statement&gt;</a:t>
            </a:r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8229600" cy="1920875"/>
          </a:xfrm>
          <a:noFill/>
          <a:ln/>
        </p:spPr>
        <p:txBody>
          <a:bodyPr/>
          <a:lstStyle/>
          <a:p>
            <a:r>
              <a:rPr lang="en-US" dirty="0"/>
              <a:t>It should be straightforward to write </a:t>
            </a:r>
            <a:br>
              <a:rPr lang="en-US" dirty="0"/>
            </a:br>
            <a:r>
              <a:rPr lang="en-US" dirty="0"/>
              <a:t>a parsing method from either </a:t>
            </a:r>
            <a:br>
              <a:rPr lang="en-US" dirty="0"/>
            </a:br>
            <a:r>
              <a:rPr lang="en-US" dirty="0"/>
              <a:t>the syntax diagram or the BNF.</a:t>
            </a:r>
          </a:p>
        </p:txBody>
      </p:sp>
    </p:spTree>
    <p:extLst>
      <p:ext uri="{BB962C8B-B14F-4D97-AF65-F5344CB8AC3E}">
        <p14:creationId xmlns:p14="http://schemas.microsoft.com/office/powerpoint/2010/main" val="323655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417-64FF-EC4B-A765-F741EDC80222}" type="slidenum">
              <a:rPr lang="en-US"/>
              <a:pPr/>
              <a:t>13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 </a:t>
            </a:r>
            <a:r>
              <a:rPr lang="en-US" u="sng" dirty="0"/>
              <a:t>grammar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defines a </a:t>
            </a:r>
            <a:r>
              <a:rPr lang="en-US" u="sng" dirty="0"/>
              <a:t>language</a:t>
            </a:r>
            <a:r>
              <a:rPr lang="en-US" dirty="0"/>
              <a:t>.</a:t>
            </a:r>
          </a:p>
          <a:p>
            <a:pPr lvl="4">
              <a:lnSpc>
                <a:spcPct val="80000"/>
              </a:lnSpc>
            </a:pPr>
            <a:endParaRPr lang="en-US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Grammar: </a:t>
            </a:r>
            <a:r>
              <a:rPr lang="en-US" dirty="0"/>
              <a:t>The set of all the BNF rules </a:t>
            </a:r>
            <a:br>
              <a:rPr lang="en-US" dirty="0"/>
            </a:br>
            <a:r>
              <a:rPr lang="en-US" dirty="0"/>
              <a:t>(or syntax diagrams)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Language:</a:t>
            </a:r>
            <a:r>
              <a:rPr lang="en-US" dirty="0"/>
              <a:t> The set of all the </a:t>
            </a:r>
            <a:r>
              <a:rPr lang="en-US" u="sng" dirty="0"/>
              <a:t>legal strings of tokens</a:t>
            </a:r>
            <a:r>
              <a:rPr lang="en-US" dirty="0"/>
              <a:t> according to the grammar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Legal string of tokens:</a:t>
            </a:r>
            <a:r>
              <a:rPr lang="en-US" dirty="0"/>
              <a:t> A </a:t>
            </a:r>
            <a:r>
              <a:rPr lang="en-US" u="sng" dirty="0"/>
              <a:t>syntactically correct </a:t>
            </a:r>
            <a:r>
              <a:rPr lang="en-US" dirty="0"/>
              <a:t>statement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Grammars and Languages</a:t>
            </a: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457200" y="3703638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1972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4417-64FF-EC4B-A765-F741EDC80222}" type="slidenum">
              <a:rPr lang="en-US"/>
              <a:pPr/>
              <a:t>14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 statement is in the language </a:t>
            </a:r>
            <a:br>
              <a:rPr lang="en-US" dirty="0"/>
            </a:br>
            <a:r>
              <a:rPr lang="en-US" dirty="0"/>
              <a:t>(it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syntactically correct) if it can be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derived </a:t>
            </a:r>
            <a:r>
              <a:rPr lang="en-US" dirty="0"/>
              <a:t>by the grammar.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Each </a:t>
            </a:r>
            <a:r>
              <a:rPr lang="en-US" dirty="0">
                <a:solidFill>
                  <a:srgbClr val="B23C00"/>
                </a:solidFill>
              </a:rPr>
              <a:t>grammar rule</a:t>
            </a:r>
            <a:r>
              <a:rPr lang="en-US" dirty="0"/>
              <a:t> can </a:t>
            </a:r>
            <a:r>
              <a:rPr lang="en-US" u="sng" dirty="0"/>
              <a:t>produce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 token string in the language.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production rule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u="sng" dirty="0"/>
              <a:t>sequence of productions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required to arrive at a syntactically correct token string is the </a:t>
            </a:r>
            <a:r>
              <a:rPr lang="en-US" dirty="0">
                <a:solidFill>
                  <a:schemeClr val="folHlink"/>
                </a:solidFill>
              </a:rPr>
              <a:t>derivation</a:t>
            </a:r>
            <a:r>
              <a:rPr lang="en-US" dirty="0"/>
              <a:t> of the string.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Grammars and Languages</a:t>
            </a: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457200" y="3703638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B5AEC-DC89-14AC-9E65-ECFC182B9881}"/>
              </a:ext>
            </a:extLst>
          </p:cNvPr>
          <p:cNvSpPr txBox="1"/>
          <p:nvPr/>
        </p:nvSpPr>
        <p:spPr>
          <a:xfrm>
            <a:off x="6923257" y="1508781"/>
            <a:ext cx="18085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Syntax only.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No semantics!</a:t>
            </a:r>
          </a:p>
        </p:txBody>
      </p:sp>
    </p:spTree>
    <p:extLst>
      <p:ext uri="{BB962C8B-B14F-4D97-AF65-F5344CB8AC3E}">
        <p14:creationId xmlns:p14="http://schemas.microsoft.com/office/powerpoint/2010/main" val="2306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6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6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8C9D-EFFC-2F40-87A9-0603AE393212}" type="slidenum">
              <a:rPr lang="en-US"/>
              <a:pPr/>
              <a:t>15</a:t>
            </a:fld>
            <a:endParaRPr 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Grammars and Languages, </a:t>
            </a:r>
            <a:r>
              <a:rPr lang="en-US" i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/>
              <a:t>Example: A very simplified </a:t>
            </a:r>
            <a:br>
              <a:rPr lang="en-US" dirty="0"/>
            </a:br>
            <a:r>
              <a:rPr lang="en-US" dirty="0"/>
              <a:t>expression grammar: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strings (expressions) can we derive </a:t>
            </a:r>
            <a:br>
              <a:rPr lang="en-US" dirty="0"/>
            </a:br>
            <a:r>
              <a:rPr lang="en-US" dirty="0"/>
              <a:t>from this grammar?</a:t>
            </a:r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2094398" y="2423171"/>
            <a:ext cx="4955203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charset="0"/>
              </a:rPr>
              <a:t>&lt;</a:t>
            </a:r>
            <a:r>
              <a:rPr lang="en-US" sz="2000" b="1" dirty="0" err="1">
                <a:latin typeface="Courier New" charset="0"/>
              </a:rPr>
              <a:t>expr</a:t>
            </a:r>
            <a:r>
              <a:rPr lang="en-US" sz="2000" b="1" dirty="0">
                <a:latin typeface="Courier New" charset="0"/>
              </a:rPr>
              <a:t>&gt; ::= &lt;digit&gt;</a:t>
            </a:r>
          </a:p>
          <a:p>
            <a:r>
              <a:rPr lang="en-US" sz="2000" b="1" dirty="0">
                <a:latin typeface="Courier New" charset="0"/>
              </a:rPr>
              <a:t>         | &lt;</a:t>
            </a:r>
            <a:r>
              <a:rPr lang="en-US" sz="2000" b="1" dirty="0" err="1">
                <a:latin typeface="Courier New" charset="0"/>
              </a:rPr>
              <a:t>expr</a:t>
            </a:r>
            <a:r>
              <a:rPr lang="en-US" sz="2000" b="1" dirty="0">
                <a:latin typeface="Courier New" charset="0"/>
              </a:rPr>
              <a:t>&gt; &lt;op&gt; &lt;</a:t>
            </a:r>
            <a:r>
              <a:rPr lang="en-US" sz="2000" b="1" dirty="0" err="1">
                <a:latin typeface="Courier New" charset="0"/>
              </a:rPr>
              <a:t>expr</a:t>
            </a:r>
            <a:r>
              <a:rPr lang="en-US" sz="2000" b="1" dirty="0">
                <a:latin typeface="Courier New" charset="0"/>
              </a:rPr>
              <a:t>&gt;</a:t>
            </a:r>
          </a:p>
          <a:p>
            <a:r>
              <a:rPr lang="en-US" sz="2000" b="1" dirty="0">
                <a:latin typeface="Courier New" charset="0"/>
              </a:rPr>
              <a:t>         | ( &lt;</a:t>
            </a:r>
            <a:r>
              <a:rPr lang="en-US" sz="2000" b="1" dirty="0" err="1">
                <a:latin typeface="Courier New" charset="0"/>
              </a:rPr>
              <a:t>expr</a:t>
            </a:r>
            <a:r>
              <a:rPr lang="en-US" sz="2000" b="1" dirty="0">
                <a:latin typeface="Courier New" charset="0"/>
              </a:rPr>
              <a:t>&gt; )</a:t>
            </a:r>
          </a:p>
          <a:p>
            <a:r>
              <a:rPr lang="en-US" sz="2000" b="1" dirty="0">
                <a:latin typeface="Courier New" charset="0"/>
              </a:rPr>
              <a:t>&lt;digit&gt; ::= 0|1|2|3|4|5|6|7|8|9</a:t>
            </a:r>
          </a:p>
          <a:p>
            <a:r>
              <a:rPr lang="en-US" sz="2000" b="1" dirty="0">
                <a:latin typeface="Courier New" charset="0"/>
              </a:rPr>
              <a:t>&lt;op&gt; ::= + | *</a:t>
            </a:r>
          </a:p>
        </p:txBody>
      </p:sp>
    </p:spTree>
    <p:extLst>
      <p:ext uri="{BB962C8B-B14F-4D97-AF65-F5344CB8AC3E}">
        <p14:creationId xmlns:p14="http://schemas.microsoft.com/office/powerpoint/2010/main" val="3385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137E-9478-5347-9243-DA3B0BD957BB}" type="slidenum">
              <a:rPr lang="en-US"/>
              <a:pPr/>
              <a:t>16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Derivations and Productions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396875"/>
          </a:xfrm>
        </p:spPr>
        <p:txBody>
          <a:bodyPr/>
          <a:lstStyle/>
          <a:p>
            <a:r>
              <a:rPr lang="en-US" sz="2400" dirty="0"/>
              <a:t>Is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(1 + 2)*3</a:t>
            </a:r>
            <a:r>
              <a:rPr lang="en-US" sz="2400" dirty="0"/>
              <a:t> valid in our expression language?</a:t>
            </a:r>
          </a:p>
        </p:txBody>
      </p:sp>
      <p:sp>
        <p:nvSpPr>
          <p:cNvPr id="528388" name="Rectangle 4"/>
          <p:cNvSpPr>
            <a:spLocks noChangeArrowheads="1"/>
          </p:cNvSpPr>
          <p:nvPr/>
        </p:nvSpPr>
        <p:spPr bwMode="auto">
          <a:xfrm>
            <a:off x="457200" y="5715000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endParaRPr lang="en-US" sz="2400"/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457200" y="5440658"/>
            <a:ext cx="5394325" cy="6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dirty="0"/>
              <a:t>Yes! The expression is valid.</a:t>
            </a:r>
          </a:p>
        </p:txBody>
      </p:sp>
      <p:sp>
        <p:nvSpPr>
          <p:cNvPr id="528390" name="Rectangle 6"/>
          <p:cNvSpPr>
            <a:spLocks noChangeArrowheads="1"/>
          </p:cNvSpPr>
          <p:nvPr/>
        </p:nvSpPr>
        <p:spPr bwMode="auto">
          <a:xfrm>
            <a:off x="4852988" y="4983163"/>
            <a:ext cx="4016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&lt;digit&gt; ::= 1</a:t>
            </a:r>
          </a:p>
        </p:txBody>
      </p:sp>
      <p:sp>
        <p:nvSpPr>
          <p:cNvPr id="528391" name="Rectangle 7"/>
          <p:cNvSpPr>
            <a:spLocks noChangeArrowheads="1"/>
          </p:cNvSpPr>
          <p:nvPr/>
        </p:nvSpPr>
        <p:spPr bwMode="auto">
          <a:xfrm>
            <a:off x="365125" y="4983163"/>
            <a:ext cx="4305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( 1 + 2 )*3</a:t>
            </a:r>
          </a:p>
        </p:txBody>
      </p:sp>
      <p:sp>
        <p:nvSpPr>
          <p:cNvPr id="528392" name="Rectangle 8"/>
          <p:cNvSpPr>
            <a:spLocks noChangeArrowheads="1"/>
          </p:cNvSpPr>
          <p:nvPr/>
        </p:nvSpPr>
        <p:spPr bwMode="auto">
          <a:xfrm>
            <a:off x="4852988" y="4676775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&lt;digit&gt;</a:t>
            </a:r>
          </a:p>
        </p:txBody>
      </p:sp>
      <p:sp>
        <p:nvSpPr>
          <p:cNvPr id="528393" name="Rectangle 9"/>
          <p:cNvSpPr>
            <a:spLocks noChangeArrowheads="1"/>
          </p:cNvSpPr>
          <p:nvPr/>
        </p:nvSpPr>
        <p:spPr bwMode="auto">
          <a:xfrm>
            <a:off x="365125" y="4676775"/>
            <a:ext cx="4305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&lt;digit&gt;</a:t>
            </a:r>
            <a:r>
              <a:rPr lang="en-US" b="1">
                <a:latin typeface="Courier New" charset="0"/>
                <a:sym typeface="Wingdings" charset="0"/>
              </a:rPr>
              <a:t> + 2 )*3</a:t>
            </a:r>
          </a:p>
        </p:txBody>
      </p:sp>
      <p:sp>
        <p:nvSpPr>
          <p:cNvPr id="528394" name="Rectangle 10"/>
          <p:cNvSpPr>
            <a:spLocks noChangeArrowheads="1"/>
          </p:cNvSpPr>
          <p:nvPr/>
        </p:nvSpPr>
        <p:spPr bwMode="auto">
          <a:xfrm>
            <a:off x="4852988" y="4370388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&lt;op&gt; ::= +</a:t>
            </a:r>
          </a:p>
        </p:txBody>
      </p:sp>
      <p:sp>
        <p:nvSpPr>
          <p:cNvPr id="528395" name="Rectangle 11"/>
          <p:cNvSpPr>
            <a:spLocks noChangeArrowheads="1"/>
          </p:cNvSpPr>
          <p:nvPr/>
        </p:nvSpPr>
        <p:spPr bwMode="auto">
          <a:xfrm>
            <a:off x="365125" y="4370388"/>
            <a:ext cx="4305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&lt;expr&gt;</a:t>
            </a:r>
            <a:r>
              <a:rPr lang="en-US" b="1">
                <a:latin typeface="Courier New" charset="0"/>
                <a:sym typeface="Wingdings" charset="0"/>
              </a:rPr>
              <a:t> + 2 )*3</a:t>
            </a:r>
          </a:p>
        </p:txBody>
      </p:sp>
      <p:sp>
        <p:nvSpPr>
          <p:cNvPr id="528396" name="Rectangle 12"/>
          <p:cNvSpPr>
            <a:spLocks noChangeArrowheads="1"/>
          </p:cNvSpPr>
          <p:nvPr/>
        </p:nvSpPr>
        <p:spPr bwMode="auto">
          <a:xfrm>
            <a:off x="4852988" y="4065588"/>
            <a:ext cx="401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&lt;digit&gt; ::= 2</a:t>
            </a:r>
          </a:p>
        </p:txBody>
      </p:sp>
      <p:sp>
        <p:nvSpPr>
          <p:cNvPr id="528397" name="Rectangle 13"/>
          <p:cNvSpPr>
            <a:spLocks noChangeArrowheads="1"/>
          </p:cNvSpPr>
          <p:nvPr/>
        </p:nvSpPr>
        <p:spPr bwMode="auto">
          <a:xfrm>
            <a:off x="365125" y="4065588"/>
            <a:ext cx="430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&lt;exp&gt;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&lt;op&gt;</a:t>
            </a:r>
            <a:r>
              <a:rPr lang="en-US" b="1">
                <a:latin typeface="Courier New" charset="0"/>
                <a:sym typeface="Wingdings" charset="0"/>
              </a:rPr>
              <a:t> 2 )*3</a:t>
            </a:r>
          </a:p>
        </p:txBody>
      </p:sp>
      <p:sp>
        <p:nvSpPr>
          <p:cNvPr id="528398" name="Rectangle 14"/>
          <p:cNvSpPr>
            <a:spLocks noChangeArrowheads="1"/>
          </p:cNvSpPr>
          <p:nvPr/>
        </p:nvSpPr>
        <p:spPr bwMode="auto">
          <a:xfrm>
            <a:off x="4852988" y="3759200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&lt;digit&gt;</a:t>
            </a:r>
          </a:p>
        </p:txBody>
      </p:sp>
      <p:sp>
        <p:nvSpPr>
          <p:cNvPr id="528399" name="Rectangle 15"/>
          <p:cNvSpPr>
            <a:spLocks noChangeArrowheads="1"/>
          </p:cNvSpPr>
          <p:nvPr/>
        </p:nvSpPr>
        <p:spPr bwMode="auto">
          <a:xfrm>
            <a:off x="365125" y="3759200"/>
            <a:ext cx="457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&lt;expr&gt; &lt;op&gt;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&lt;digit&gt;</a:t>
            </a:r>
            <a:r>
              <a:rPr lang="en-US" b="1">
                <a:latin typeface="Courier New" charset="0"/>
                <a:sym typeface="Wingdings" charset="0"/>
              </a:rPr>
              <a:t> )*3</a:t>
            </a:r>
          </a:p>
        </p:txBody>
      </p:sp>
      <p:sp>
        <p:nvSpPr>
          <p:cNvPr id="528400" name="Rectangle 16"/>
          <p:cNvSpPr>
            <a:spLocks noChangeArrowheads="1"/>
          </p:cNvSpPr>
          <p:nvPr/>
        </p:nvSpPr>
        <p:spPr bwMode="auto">
          <a:xfrm>
            <a:off x="4852988" y="3452813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&lt;expr&gt; &lt;op&gt; &lt;expr&gt;</a:t>
            </a:r>
          </a:p>
        </p:txBody>
      </p:sp>
      <p:sp>
        <p:nvSpPr>
          <p:cNvPr id="528401" name="Rectangle 17"/>
          <p:cNvSpPr>
            <a:spLocks noChangeArrowheads="1"/>
          </p:cNvSpPr>
          <p:nvPr/>
        </p:nvSpPr>
        <p:spPr bwMode="auto">
          <a:xfrm>
            <a:off x="365125" y="3452813"/>
            <a:ext cx="44815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&lt;expr&gt; &lt;op&gt;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&lt;expr&gt;</a:t>
            </a:r>
            <a:r>
              <a:rPr lang="en-US" b="1">
                <a:latin typeface="Courier New" charset="0"/>
                <a:sym typeface="Wingdings" charset="0"/>
              </a:rPr>
              <a:t> )*3</a:t>
            </a:r>
          </a:p>
        </p:txBody>
      </p:sp>
      <p:sp>
        <p:nvSpPr>
          <p:cNvPr id="528402" name="Rectangle 18"/>
          <p:cNvSpPr>
            <a:spLocks noChangeArrowheads="1"/>
          </p:cNvSpPr>
          <p:nvPr/>
        </p:nvSpPr>
        <p:spPr bwMode="auto">
          <a:xfrm>
            <a:off x="4852988" y="3146425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( &lt;expr&gt; )</a:t>
            </a:r>
          </a:p>
        </p:txBody>
      </p:sp>
      <p:sp>
        <p:nvSpPr>
          <p:cNvPr id="528403" name="Rectangle 19"/>
          <p:cNvSpPr>
            <a:spLocks noChangeArrowheads="1"/>
          </p:cNvSpPr>
          <p:nvPr/>
        </p:nvSpPr>
        <p:spPr bwMode="auto">
          <a:xfrm>
            <a:off x="365125" y="3146425"/>
            <a:ext cx="4305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(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&lt;expr&gt;</a:t>
            </a:r>
            <a:r>
              <a:rPr lang="en-US" b="1">
                <a:latin typeface="Courier New" charset="0"/>
                <a:sym typeface="Wingdings" charset="0"/>
              </a:rPr>
              <a:t> )*3</a:t>
            </a:r>
          </a:p>
        </p:txBody>
      </p:sp>
      <p:sp>
        <p:nvSpPr>
          <p:cNvPr id="528404" name="Rectangle 20"/>
          <p:cNvSpPr>
            <a:spLocks noChangeArrowheads="1"/>
          </p:cNvSpPr>
          <p:nvPr/>
        </p:nvSpPr>
        <p:spPr bwMode="auto">
          <a:xfrm>
            <a:off x="4852988" y="2840038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&lt;op&gt; ::= *</a:t>
            </a:r>
          </a:p>
        </p:txBody>
      </p:sp>
      <p:sp>
        <p:nvSpPr>
          <p:cNvPr id="528405" name="Rectangle 21"/>
          <p:cNvSpPr>
            <a:spLocks noChangeArrowheads="1"/>
          </p:cNvSpPr>
          <p:nvPr/>
        </p:nvSpPr>
        <p:spPr bwMode="auto">
          <a:xfrm>
            <a:off x="365125" y="2840038"/>
            <a:ext cx="4305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&lt;expr&gt;</a:t>
            </a:r>
            <a:r>
              <a:rPr lang="en-US" b="1">
                <a:latin typeface="Courier New" charset="0"/>
                <a:sym typeface="Wingdings" charset="0"/>
              </a:rPr>
              <a:t>*3</a:t>
            </a:r>
          </a:p>
        </p:txBody>
      </p:sp>
      <p:sp>
        <p:nvSpPr>
          <p:cNvPr id="528406" name="Rectangle 22"/>
          <p:cNvSpPr>
            <a:spLocks noChangeArrowheads="1"/>
          </p:cNvSpPr>
          <p:nvPr/>
        </p:nvSpPr>
        <p:spPr bwMode="auto">
          <a:xfrm>
            <a:off x="4852988" y="2533650"/>
            <a:ext cx="4016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&lt;digit&gt; ::= 3</a:t>
            </a:r>
          </a:p>
        </p:txBody>
      </p:sp>
      <p:sp>
        <p:nvSpPr>
          <p:cNvPr id="528407" name="Rectangle 23"/>
          <p:cNvSpPr>
            <a:spLocks noChangeArrowheads="1"/>
          </p:cNvSpPr>
          <p:nvPr/>
        </p:nvSpPr>
        <p:spPr bwMode="auto">
          <a:xfrm>
            <a:off x="365125" y="2533650"/>
            <a:ext cx="4305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&lt;expr&gt;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&lt;op&gt;</a:t>
            </a:r>
            <a:r>
              <a:rPr lang="en-US" b="1">
                <a:latin typeface="Courier New" charset="0"/>
                <a:sym typeface="Wingdings" charset="0"/>
              </a:rPr>
              <a:t> 3</a:t>
            </a:r>
            <a:endParaRPr lang="en-US" b="1">
              <a:latin typeface="Courier New" charset="0"/>
            </a:endParaRPr>
          </a:p>
        </p:txBody>
      </p:sp>
      <p:sp>
        <p:nvSpPr>
          <p:cNvPr id="528408" name="Rectangle 24"/>
          <p:cNvSpPr>
            <a:spLocks noChangeArrowheads="1"/>
          </p:cNvSpPr>
          <p:nvPr/>
        </p:nvSpPr>
        <p:spPr bwMode="auto">
          <a:xfrm>
            <a:off x="4852988" y="2227263"/>
            <a:ext cx="4016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&lt;digit&gt;</a:t>
            </a:r>
          </a:p>
        </p:txBody>
      </p:sp>
      <p:sp>
        <p:nvSpPr>
          <p:cNvPr id="528409" name="Rectangle 25"/>
          <p:cNvSpPr>
            <a:spLocks noChangeArrowheads="1"/>
          </p:cNvSpPr>
          <p:nvPr/>
        </p:nvSpPr>
        <p:spPr bwMode="auto">
          <a:xfrm>
            <a:off x="365125" y="2227263"/>
            <a:ext cx="4305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  <a:sym typeface="Wingdings" charset="0"/>
              </a:rPr>
              <a:t>        &lt;expr&gt; &lt;op&gt;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&lt;digit&gt;</a:t>
            </a:r>
          </a:p>
        </p:txBody>
      </p:sp>
      <p:sp>
        <p:nvSpPr>
          <p:cNvPr id="528410" name="Rectangle 26"/>
          <p:cNvSpPr>
            <a:spLocks noChangeArrowheads="1"/>
          </p:cNvSpPr>
          <p:nvPr/>
        </p:nvSpPr>
        <p:spPr bwMode="auto">
          <a:xfrm>
            <a:off x="4852988" y="1922463"/>
            <a:ext cx="401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latin typeface="Courier New" charset="0"/>
              </a:rPr>
              <a:t>&lt;expr&gt; ::= </a:t>
            </a:r>
            <a:r>
              <a:rPr lang="en-US" b="1">
                <a:latin typeface="Courier New" charset="0"/>
                <a:sym typeface="Wingdings" charset="0"/>
              </a:rPr>
              <a:t>&lt;expr&gt; &lt;op&gt; &lt;expr&gt;</a:t>
            </a:r>
          </a:p>
        </p:txBody>
      </p:sp>
      <p:sp>
        <p:nvSpPr>
          <p:cNvPr id="528411" name="Rectangle 27"/>
          <p:cNvSpPr>
            <a:spLocks noChangeArrowheads="1"/>
          </p:cNvSpPr>
          <p:nvPr/>
        </p:nvSpPr>
        <p:spPr bwMode="auto">
          <a:xfrm>
            <a:off x="365125" y="1922463"/>
            <a:ext cx="430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eaLnBrk="1" hangingPunct="1"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b="1">
                <a:solidFill>
                  <a:schemeClr val="folHlink"/>
                </a:solidFill>
                <a:latin typeface="Courier New" charset="0"/>
              </a:rPr>
              <a:t>&lt;expr&gt;</a:t>
            </a:r>
            <a:r>
              <a:rPr lang="en-US" b="1">
                <a:latin typeface="Courier New" charset="0"/>
              </a:rPr>
              <a:t> </a:t>
            </a:r>
            <a:r>
              <a:rPr lang="en-US" b="1">
                <a:latin typeface="Courier New" charset="0"/>
                <a:sym typeface="Wingdings" charset="0"/>
              </a:rPr>
              <a:t> &lt;expr&gt; &lt;op&gt; </a:t>
            </a:r>
            <a:r>
              <a:rPr lang="en-US" b="1">
                <a:solidFill>
                  <a:schemeClr val="folHlink"/>
                </a:solidFill>
                <a:latin typeface="Courier New" charset="0"/>
                <a:sym typeface="Wingdings" charset="0"/>
              </a:rPr>
              <a:t>&lt;expr&gt;</a:t>
            </a:r>
            <a:endParaRPr lang="en-US" b="1">
              <a:solidFill>
                <a:schemeClr val="folHlink"/>
              </a:solidFill>
              <a:latin typeface="Courier New" charset="0"/>
            </a:endParaRPr>
          </a:p>
        </p:txBody>
      </p:sp>
      <p:sp>
        <p:nvSpPr>
          <p:cNvPr id="528412" name="Rectangle 28"/>
          <p:cNvSpPr>
            <a:spLocks noChangeArrowheads="1"/>
          </p:cNvSpPr>
          <p:nvPr/>
        </p:nvSpPr>
        <p:spPr bwMode="auto">
          <a:xfrm>
            <a:off x="4670425" y="1647825"/>
            <a:ext cx="4016375" cy="274638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1400" b="1">
                <a:solidFill>
                  <a:schemeClr val="bg1"/>
                </a:solidFill>
              </a:rPr>
              <a:t>GRAMMAR RULE</a:t>
            </a:r>
          </a:p>
        </p:txBody>
      </p:sp>
      <p:sp>
        <p:nvSpPr>
          <p:cNvPr id="528413" name="Rectangle 29"/>
          <p:cNvSpPr>
            <a:spLocks noChangeArrowheads="1"/>
          </p:cNvSpPr>
          <p:nvPr/>
        </p:nvSpPr>
        <p:spPr bwMode="auto">
          <a:xfrm>
            <a:off x="365125" y="1647825"/>
            <a:ext cx="4305300" cy="274638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1400" b="1" dirty="0">
                <a:solidFill>
                  <a:schemeClr val="bg1"/>
                </a:solidFill>
              </a:rPr>
              <a:t>DERIVATION</a:t>
            </a:r>
          </a:p>
        </p:txBody>
      </p:sp>
      <p:sp>
        <p:nvSpPr>
          <p:cNvPr id="528414" name="Line 30"/>
          <p:cNvSpPr>
            <a:spLocks noChangeShapeType="1"/>
          </p:cNvSpPr>
          <p:nvPr/>
        </p:nvSpPr>
        <p:spPr bwMode="auto">
          <a:xfrm>
            <a:off x="365125" y="1647825"/>
            <a:ext cx="83216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5" name="Line 31"/>
          <p:cNvSpPr>
            <a:spLocks noChangeShapeType="1"/>
          </p:cNvSpPr>
          <p:nvPr/>
        </p:nvSpPr>
        <p:spPr bwMode="auto">
          <a:xfrm>
            <a:off x="365125" y="192246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6" name="Line 32"/>
          <p:cNvSpPr>
            <a:spLocks noChangeShapeType="1"/>
          </p:cNvSpPr>
          <p:nvPr/>
        </p:nvSpPr>
        <p:spPr bwMode="auto">
          <a:xfrm>
            <a:off x="365125" y="222726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7" name="Line 33"/>
          <p:cNvSpPr>
            <a:spLocks noChangeShapeType="1"/>
          </p:cNvSpPr>
          <p:nvPr/>
        </p:nvSpPr>
        <p:spPr bwMode="auto">
          <a:xfrm>
            <a:off x="365125" y="2533650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8" name="Line 34"/>
          <p:cNvSpPr>
            <a:spLocks noChangeShapeType="1"/>
          </p:cNvSpPr>
          <p:nvPr/>
        </p:nvSpPr>
        <p:spPr bwMode="auto">
          <a:xfrm>
            <a:off x="365125" y="2840038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19" name="Line 35"/>
          <p:cNvSpPr>
            <a:spLocks noChangeShapeType="1"/>
          </p:cNvSpPr>
          <p:nvPr/>
        </p:nvSpPr>
        <p:spPr bwMode="auto">
          <a:xfrm>
            <a:off x="365125" y="3146425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0" name="Line 36"/>
          <p:cNvSpPr>
            <a:spLocks noChangeShapeType="1"/>
          </p:cNvSpPr>
          <p:nvPr/>
        </p:nvSpPr>
        <p:spPr bwMode="auto">
          <a:xfrm>
            <a:off x="365125" y="345281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1" name="Line 37"/>
          <p:cNvSpPr>
            <a:spLocks noChangeShapeType="1"/>
          </p:cNvSpPr>
          <p:nvPr/>
        </p:nvSpPr>
        <p:spPr bwMode="auto">
          <a:xfrm>
            <a:off x="365125" y="3759200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2" name="Line 38"/>
          <p:cNvSpPr>
            <a:spLocks noChangeShapeType="1"/>
          </p:cNvSpPr>
          <p:nvPr/>
        </p:nvSpPr>
        <p:spPr bwMode="auto">
          <a:xfrm>
            <a:off x="365125" y="5257800"/>
            <a:ext cx="83216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3" name="Line 39"/>
          <p:cNvSpPr>
            <a:spLocks noChangeShapeType="1"/>
          </p:cNvSpPr>
          <p:nvPr/>
        </p:nvSpPr>
        <p:spPr bwMode="auto">
          <a:xfrm>
            <a:off x="365125" y="1647825"/>
            <a:ext cx="0" cy="36099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4" name="Line 40"/>
          <p:cNvSpPr>
            <a:spLocks noChangeShapeType="1"/>
          </p:cNvSpPr>
          <p:nvPr/>
        </p:nvSpPr>
        <p:spPr bwMode="auto">
          <a:xfrm>
            <a:off x="4846638" y="1662026"/>
            <a:ext cx="0" cy="3609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5" name="Line 41"/>
          <p:cNvSpPr>
            <a:spLocks noChangeShapeType="1"/>
          </p:cNvSpPr>
          <p:nvPr/>
        </p:nvSpPr>
        <p:spPr bwMode="auto">
          <a:xfrm>
            <a:off x="8686800" y="1647825"/>
            <a:ext cx="0" cy="36099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6" name="Line 42"/>
          <p:cNvSpPr>
            <a:spLocks noChangeShapeType="1"/>
          </p:cNvSpPr>
          <p:nvPr/>
        </p:nvSpPr>
        <p:spPr bwMode="auto">
          <a:xfrm>
            <a:off x="365125" y="4065588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7" name="Line 43"/>
          <p:cNvSpPr>
            <a:spLocks noChangeShapeType="1"/>
          </p:cNvSpPr>
          <p:nvPr/>
        </p:nvSpPr>
        <p:spPr bwMode="auto">
          <a:xfrm>
            <a:off x="365125" y="4370388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8" name="Line 44"/>
          <p:cNvSpPr>
            <a:spLocks noChangeShapeType="1"/>
          </p:cNvSpPr>
          <p:nvPr/>
        </p:nvSpPr>
        <p:spPr bwMode="auto">
          <a:xfrm>
            <a:off x="365125" y="4676775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29" name="Line 45"/>
          <p:cNvSpPr>
            <a:spLocks noChangeShapeType="1"/>
          </p:cNvSpPr>
          <p:nvPr/>
        </p:nvSpPr>
        <p:spPr bwMode="auto">
          <a:xfrm>
            <a:off x="365125" y="4983163"/>
            <a:ext cx="8321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30" name="Text Box 46"/>
          <p:cNvSpPr txBox="1">
            <a:spLocks noChangeArrowheads="1"/>
          </p:cNvSpPr>
          <p:nvPr/>
        </p:nvSpPr>
        <p:spPr bwMode="auto">
          <a:xfrm>
            <a:off x="5943600" y="5349875"/>
            <a:ext cx="3055938" cy="1238250"/>
          </a:xfrm>
          <a:prstGeom prst="rect">
            <a:avLst/>
          </a:prstGeom>
          <a:solidFill>
            <a:srgbClr val="F2F2F2"/>
          </a:solidFill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500" b="1"/>
              <a:t>&lt;expr&gt; ::= &lt;digit&gt;</a:t>
            </a:r>
            <a:br>
              <a:rPr lang="en-US" sz="1500" b="1"/>
            </a:br>
            <a:r>
              <a:rPr lang="en-US" sz="1500" b="1"/>
              <a:t>                |  &lt;expr&gt; &lt;op&gt; &lt;expr&gt;</a:t>
            </a:r>
            <a:br>
              <a:rPr lang="en-US" sz="1500" b="1"/>
            </a:br>
            <a:r>
              <a:rPr lang="en-US" sz="1500" b="1"/>
              <a:t>                |  (  &lt;expr&gt;  )</a:t>
            </a:r>
            <a:br>
              <a:rPr lang="en-US" sz="1500" b="1"/>
            </a:br>
            <a:r>
              <a:rPr lang="en-US" sz="1500" b="1"/>
              <a:t>&lt;digit&gt; ::= 0|1|2|3|4|5|6|7|8|9</a:t>
            </a:r>
            <a:br>
              <a:rPr lang="en-US" sz="1500" b="1"/>
            </a:br>
            <a:r>
              <a:rPr lang="en-US" sz="1500" b="1"/>
              <a:t>&lt;op&gt; ::= + | *</a:t>
            </a:r>
          </a:p>
        </p:txBody>
      </p:sp>
    </p:spTree>
    <p:extLst>
      <p:ext uri="{BB962C8B-B14F-4D97-AF65-F5344CB8AC3E}">
        <p14:creationId xmlns:p14="http://schemas.microsoft.com/office/powerpoint/2010/main" val="278861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9" grpId="0" build="p" bldLvl="2"/>
      <p:bldP spid="528390" grpId="0"/>
      <p:bldP spid="528391" grpId="0"/>
      <p:bldP spid="528392" grpId="0"/>
      <p:bldP spid="528393" grpId="0"/>
      <p:bldP spid="528394" grpId="0"/>
      <p:bldP spid="528395" grpId="0"/>
      <p:bldP spid="528396" grpId="0"/>
      <p:bldP spid="528397" grpId="0"/>
      <p:bldP spid="528398" grpId="0"/>
      <p:bldP spid="528399" grpId="0"/>
      <p:bldP spid="528400" grpId="0"/>
      <p:bldP spid="528401" grpId="0"/>
      <p:bldP spid="528402" grpId="0"/>
      <p:bldP spid="528403" grpId="0"/>
      <p:bldP spid="528404" grpId="0"/>
      <p:bldP spid="528405" grpId="0"/>
      <p:bldP spid="528406" grpId="0"/>
      <p:bldP spid="528407" grpId="0"/>
      <p:bldP spid="528408" grpId="0"/>
      <p:bldP spid="528409" grpId="0"/>
      <p:bldP spid="528410" grpId="0"/>
      <p:bldP spid="528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8555-67C8-AEFD-5450-C5D49421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ANTLR’s BNF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071F1-26A0-199B-C879-C7E4F627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ANTLR 4 extends BNF by including </a:t>
            </a:r>
            <a:r>
              <a:rPr lang="en-US" dirty="0" err="1"/>
              <a:t>metasymbols</a:t>
            </a:r>
            <a:r>
              <a:rPr lang="en-US" dirty="0"/>
              <a:t> from regular expressions.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Nonterminals</a:t>
            </a:r>
            <a:r>
              <a:rPr lang="en-US" dirty="0"/>
              <a:t> are simply named and not surrounded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&gt;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1E4B2-0127-67B8-D23C-29DBB3E4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998867-EA3D-554A-C4E4-51AE0397C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87829"/>
              </p:ext>
            </p:extLst>
          </p:nvPr>
        </p:nvGraphicFramePr>
        <p:xfrm>
          <a:off x="1036364" y="2331732"/>
          <a:ext cx="7071271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5902">
                  <a:extLst>
                    <a:ext uri="{9D8B030D-6E8A-4147-A177-3AD203B41FA5}">
                      <a16:colId xmlns:a16="http://schemas.microsoft.com/office/drawing/2014/main" val="3236387126"/>
                    </a:ext>
                  </a:extLst>
                </a:gridCol>
                <a:gridCol w="5425369">
                  <a:extLst>
                    <a:ext uri="{9D8B030D-6E8A-4147-A177-3AD203B41FA5}">
                      <a16:colId xmlns:a16="http://schemas.microsoft.com/office/drawing/2014/main" val="403336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Metasymbols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23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“is defined as”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4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precedes an element not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27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follows an element repeated 0 or more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51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follows an element repeated at least one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9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follows an optional element (0 or 1 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5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separates element choices (“or”)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89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elements to be a single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48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38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C242-DC1A-3A63-BF05-976D9F88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ANTLR’s BNF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D13C8-E9FA-C593-4453-A3C9C90A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07759-03D2-B6BA-A4AF-F823C154CBCA}"/>
              </a:ext>
            </a:extLst>
          </p:cNvPr>
          <p:cNvSpPr txBox="1"/>
          <p:nvPr/>
        </p:nvSpPr>
        <p:spPr>
          <a:xfrm>
            <a:off x="2062338" y="1325903"/>
            <a:ext cx="5019323" cy="433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statement :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compoundStatement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assignmentStatement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repeatStatement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withStatement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readlnStatement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procedureCallStatement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emptyStatement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;</a:t>
            </a:r>
          </a:p>
          <a:p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compoundStatement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: BEGIN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statementList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END ;</a:t>
            </a:r>
          </a:p>
          <a:p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emptyStatement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  : ;  </a:t>
            </a:r>
          </a:p>
          <a:p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statementList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     : statement ( ';' statement )* ;</a:t>
            </a:r>
          </a:p>
          <a:p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assignmentStatement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lhs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':='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lhs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variable ;</a:t>
            </a:r>
          </a:p>
          <a:p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expression 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92F11-FD69-7A9E-D000-D905471A978C}"/>
              </a:ext>
            </a:extLst>
          </p:cNvPr>
          <p:cNvSpPr txBox="1"/>
          <p:nvPr/>
        </p:nvSpPr>
        <p:spPr>
          <a:xfrm>
            <a:off x="6217902" y="1550920"/>
            <a:ext cx="11020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ANTLR 4 notation</a:t>
            </a:r>
          </a:p>
        </p:txBody>
      </p:sp>
    </p:spTree>
    <p:extLst>
      <p:ext uri="{BB962C8B-B14F-4D97-AF65-F5344CB8AC3E}">
        <p14:creationId xmlns:p14="http://schemas.microsoft.com/office/powerpoint/2010/main" val="133141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6168-C604-A65A-E750-C425A342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ANTLR’s BNF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B987D-739E-2F78-50BB-8E453C59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54204-7963-6927-9A03-974D96433E13}"/>
              </a:ext>
            </a:extLst>
          </p:cNvPr>
          <p:cNvSpPr txBox="1"/>
          <p:nvPr/>
        </p:nvSpPr>
        <p:spPr>
          <a:xfrm>
            <a:off x="398421" y="1508781"/>
            <a:ext cx="8347157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ifStatement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: IF expression THEN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trueStatement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 ELSE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falseStatement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)? ;</a:t>
            </a:r>
          </a:p>
          <a:p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trueStatement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: statement ;</a:t>
            </a:r>
          </a:p>
          <a:p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falseStatement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statement ;</a:t>
            </a:r>
          </a:p>
          <a:p>
            <a:endParaRPr lang="en-US" sz="14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caseStatement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CASE expression OF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caseBranchList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END 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caseBranchList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 :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caseBranch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 ';'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caseBranch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caseBranch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     :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caseConstantList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':' statement | ;</a:t>
            </a:r>
          </a:p>
          <a:p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caseConstantList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caseConstant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 ','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caseConstant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  <a:b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caseConstant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constant ;</a:t>
            </a:r>
          </a:p>
          <a:p>
            <a:endParaRPr lang="en-US" sz="14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repeatStatement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REPEAT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statementList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UNTIL expression ;</a:t>
            </a:r>
          </a:p>
          <a:p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whileStatement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: WHILE expression DO statement ;</a:t>
            </a:r>
          </a:p>
          <a:p>
            <a:endParaRPr lang="en-US" sz="14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forStatement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FOR variable ':=' expression 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( TO | DOWNTO ) expression DO statement ;</a:t>
            </a:r>
          </a:p>
        </p:txBody>
      </p:sp>
    </p:spTree>
    <p:extLst>
      <p:ext uri="{BB962C8B-B14F-4D97-AF65-F5344CB8AC3E}">
        <p14:creationId xmlns:p14="http://schemas.microsoft.com/office/powerpoint/2010/main" val="289993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Chomsky Hierarchy of Languages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7" y="1417342"/>
            <a:ext cx="5852146" cy="4256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3512" y="5989292"/>
            <a:ext cx="3578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http://rstb.royalsocietypublishing.org/content/367/1598/1933</a:t>
            </a:r>
            <a:r>
              <a:rPr lang="en-US" sz="1000" dirty="0"/>
              <a:t>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EF5950-E996-9CA1-A742-03C3DEABE585}"/>
              </a:ext>
            </a:extLst>
          </p:cNvPr>
          <p:cNvGrpSpPr/>
          <p:nvPr/>
        </p:nvGrpSpPr>
        <p:grpSpPr>
          <a:xfrm>
            <a:off x="986589" y="3721302"/>
            <a:ext cx="3782689" cy="633600"/>
            <a:chOff x="986589" y="3721302"/>
            <a:chExt cx="3782689" cy="633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8028FF-0D24-0104-7F34-85D9DD6E27B6}"/>
                </a:ext>
              </a:extLst>
            </p:cNvPr>
            <p:cNvSpPr txBox="1"/>
            <p:nvPr/>
          </p:nvSpPr>
          <p:spPr>
            <a:xfrm>
              <a:off x="986589" y="3745714"/>
              <a:ext cx="1861225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Define statements and expressions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07BCB4-76DB-D3A3-B5A6-C8145BFA6771}"/>
                </a:ext>
              </a:extLst>
            </p:cNvPr>
            <p:cNvSpPr/>
            <p:nvPr/>
          </p:nvSpPr>
          <p:spPr bwMode="auto">
            <a:xfrm>
              <a:off x="3268810" y="3721302"/>
              <a:ext cx="1500468" cy="633600"/>
            </a:xfrm>
            <a:prstGeom prst="ellipse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048F8A2-4194-7A7B-C5E7-742721E8CFFD}"/>
                </a:ext>
              </a:extLst>
            </p:cNvPr>
            <p:cNvCxnSpPr>
              <a:stCxn id="8" idx="3"/>
              <a:endCxn id="13" idx="2"/>
            </p:cNvCxnSpPr>
            <p:nvPr/>
          </p:nvCxnSpPr>
          <p:spPr bwMode="auto">
            <a:xfrm>
              <a:off x="2847814" y="4038102"/>
              <a:ext cx="42099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1D558A-5BE2-D577-5D37-7EF8DA567E99}"/>
              </a:ext>
            </a:extLst>
          </p:cNvPr>
          <p:cNvGrpSpPr/>
          <p:nvPr/>
        </p:nvGrpSpPr>
        <p:grpSpPr>
          <a:xfrm>
            <a:off x="1853640" y="4390902"/>
            <a:ext cx="2915638" cy="633600"/>
            <a:chOff x="1853640" y="4390902"/>
            <a:chExt cx="2915638" cy="6336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352804-4F8E-B0E8-26C4-81B955212949}"/>
                </a:ext>
              </a:extLst>
            </p:cNvPr>
            <p:cNvSpPr txBox="1"/>
            <p:nvPr/>
          </p:nvSpPr>
          <p:spPr>
            <a:xfrm>
              <a:off x="1853640" y="4538425"/>
              <a:ext cx="143821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Define tokens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1C0D4B-C396-4C30-918A-EA1E7C372663}"/>
                </a:ext>
              </a:extLst>
            </p:cNvPr>
            <p:cNvSpPr/>
            <p:nvPr/>
          </p:nvSpPr>
          <p:spPr bwMode="auto">
            <a:xfrm>
              <a:off x="3672010" y="4390902"/>
              <a:ext cx="1097268" cy="633600"/>
            </a:xfrm>
            <a:prstGeom prst="ellipse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0C19005-9DA9-EF91-9116-9AB8E3479EEB}"/>
                </a:ext>
              </a:extLst>
            </p:cNvPr>
            <p:cNvCxnSpPr>
              <a:cxnSpLocks/>
              <a:stCxn id="3" idx="3"/>
              <a:endCxn id="12" idx="2"/>
            </p:cNvCxnSpPr>
            <p:nvPr/>
          </p:nvCxnSpPr>
          <p:spPr bwMode="auto">
            <a:xfrm>
              <a:off x="3291854" y="4707702"/>
              <a:ext cx="3801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916A5B-8989-167E-F12D-E9EBB666EF4A}"/>
              </a:ext>
            </a:extLst>
          </p:cNvPr>
          <p:cNvGrpSpPr/>
          <p:nvPr/>
        </p:nvGrpSpPr>
        <p:grpSpPr>
          <a:xfrm>
            <a:off x="4622409" y="4390902"/>
            <a:ext cx="2692761" cy="633600"/>
            <a:chOff x="4622409" y="4390902"/>
            <a:chExt cx="2692761" cy="633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46936F-E5D2-A575-9ACC-7C5517A2DAA8}"/>
                </a:ext>
              </a:extLst>
            </p:cNvPr>
            <p:cNvSpPr txBox="1"/>
            <p:nvPr/>
          </p:nvSpPr>
          <p:spPr>
            <a:xfrm>
              <a:off x="6264882" y="4538425"/>
              <a:ext cx="1050288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Scanners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44FBE26-6C86-F36C-3D39-BECB1DEAB64D}"/>
                </a:ext>
              </a:extLst>
            </p:cNvPr>
            <p:cNvSpPr/>
            <p:nvPr/>
          </p:nvSpPr>
          <p:spPr bwMode="auto">
            <a:xfrm>
              <a:off x="4622409" y="4390902"/>
              <a:ext cx="1273653" cy="633600"/>
            </a:xfrm>
            <a:prstGeom prst="ellipse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D387A7D-66EB-B6AF-CCD1-D2AF1B48F11F}"/>
                </a:ext>
              </a:extLst>
            </p:cNvPr>
            <p:cNvCxnSpPr>
              <a:stCxn id="15" idx="6"/>
              <a:endCxn id="9" idx="1"/>
            </p:cNvCxnSpPr>
            <p:nvPr/>
          </p:nvCxnSpPr>
          <p:spPr bwMode="auto">
            <a:xfrm>
              <a:off x="5896062" y="4707702"/>
              <a:ext cx="36882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14B86B-BBFC-3BCC-32F8-6918C500E55E}"/>
              </a:ext>
            </a:extLst>
          </p:cNvPr>
          <p:cNvGrpSpPr/>
          <p:nvPr/>
        </p:nvGrpSpPr>
        <p:grpSpPr>
          <a:xfrm>
            <a:off x="4852810" y="3611878"/>
            <a:ext cx="3123351" cy="743024"/>
            <a:chOff x="4852810" y="3611878"/>
            <a:chExt cx="3123351" cy="7430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9FB02B-F121-4B42-E4D4-5276C116418D}"/>
                </a:ext>
              </a:extLst>
            </p:cNvPr>
            <p:cNvSpPr txBox="1"/>
            <p:nvPr/>
          </p:nvSpPr>
          <p:spPr>
            <a:xfrm>
              <a:off x="7084570" y="3814113"/>
              <a:ext cx="891591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Parsers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42E495-1CFA-20FC-80C1-C52972986550}"/>
                </a:ext>
              </a:extLst>
            </p:cNvPr>
            <p:cNvSpPr/>
            <p:nvPr/>
          </p:nvSpPr>
          <p:spPr bwMode="auto">
            <a:xfrm>
              <a:off x="4852810" y="3611878"/>
              <a:ext cx="1273653" cy="743024"/>
            </a:xfrm>
            <a:prstGeom prst="ellipse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AB298DE-90DF-2CAA-BFF6-B5127FAF0E7D}"/>
                </a:ext>
              </a:extLst>
            </p:cNvPr>
            <p:cNvCxnSpPr>
              <a:stCxn id="14" idx="6"/>
              <a:endCxn id="10" idx="1"/>
            </p:cNvCxnSpPr>
            <p:nvPr/>
          </p:nvCxnSpPr>
          <p:spPr bwMode="auto">
            <a:xfrm>
              <a:off x="6126463" y="3983390"/>
              <a:ext cx="95810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997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85A6-705E-DA4C-3BB8-3C259084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ANTLR’s BNF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5C24E-077B-EA18-0E2F-2EC1F37D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E0BF6-DA68-C02E-6A86-988C415AB180}"/>
              </a:ext>
            </a:extLst>
          </p:cNvPr>
          <p:cNvSpPr txBox="1"/>
          <p:nvPr/>
        </p:nvSpPr>
        <p:spPr>
          <a:xfrm>
            <a:off x="961877" y="1333887"/>
            <a:ext cx="7220246" cy="464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expression :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simpleExpression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relOp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simpleExpression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)? ;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simpleExpression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sign? term (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addOp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term)* ;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term : factor (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mulOp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factor)* ;</a:t>
            </a:r>
          </a:p>
          <a:p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 : variable            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   | number              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   |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characterConstant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   |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stringConstant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    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   |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functionCall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      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   | NOT factor          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   | '(' expression ')'  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   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relOp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'=' | '&lt;&gt;' | '&lt;' | '&lt;=' | '&gt;' | '&gt;=' 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addOp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'+' | '-' | OR 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mulOp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'*' | '/' | DIV | MOD | AND ;</a:t>
            </a:r>
          </a:p>
        </p:txBody>
      </p:sp>
    </p:spTree>
    <p:extLst>
      <p:ext uri="{BB962C8B-B14F-4D97-AF65-F5344CB8AC3E}">
        <p14:creationId xmlns:p14="http://schemas.microsoft.com/office/powerpoint/2010/main" val="2112734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369-8252-A849-AE4B-A953DB5E89DE}" type="slidenum">
              <a:rPr lang="en-US"/>
              <a:pPr/>
              <a:t>21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Compiler-Compilers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Professional compiler writers generally </a:t>
            </a:r>
            <a:br>
              <a:rPr lang="en-US" dirty="0"/>
            </a:br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write scanners and parsers </a:t>
            </a:r>
            <a:br>
              <a:rPr lang="en-US" dirty="0"/>
            </a:br>
            <a:r>
              <a:rPr lang="en-US" dirty="0"/>
              <a:t>from scratch.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compiler-compiler </a:t>
            </a:r>
            <a:r>
              <a:rPr lang="en-US" dirty="0"/>
              <a:t>is a tool </a:t>
            </a:r>
            <a:br>
              <a:rPr lang="en-US" dirty="0"/>
            </a:br>
            <a:r>
              <a:rPr lang="en-US" dirty="0"/>
              <a:t>for writing compilers. 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It can include: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scanner generator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parser generator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Parse tree builder and utilities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08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B369-8252-A849-AE4B-A953DB5E89DE}" type="slidenum">
              <a:rPr lang="en-US"/>
              <a:pPr/>
              <a:t>22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Compiler-Compilers</a:t>
            </a:r>
            <a:r>
              <a:rPr lang="en-US" i="1" dirty="0"/>
              <a:t>, cont’d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Feed a compiler-compiler a grammar </a:t>
            </a:r>
            <a:br>
              <a:rPr lang="en-US" dirty="0"/>
            </a:br>
            <a:r>
              <a:rPr lang="en-US" dirty="0"/>
              <a:t>written in a textual form such as </a:t>
            </a:r>
            <a:br>
              <a:rPr lang="en-US" dirty="0"/>
            </a:br>
            <a:r>
              <a:rPr lang="en-US" dirty="0"/>
              <a:t>regular expressions for tokens and </a:t>
            </a:r>
            <a:br>
              <a:rPr lang="en-US" dirty="0"/>
            </a:br>
            <a:r>
              <a:rPr lang="en-US" dirty="0"/>
              <a:t>BNF for production rules.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compiler-compiler generates a scanner, parser, and a parse tree utilities implemented </a:t>
            </a:r>
            <a:br>
              <a:rPr lang="en-US" dirty="0"/>
            </a:br>
            <a:r>
              <a:rPr lang="en-US" dirty="0"/>
              <a:t>in a </a:t>
            </a:r>
            <a:r>
              <a:rPr lang="en-US" u="sng" dirty="0"/>
              <a:t>high-level language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Such as Java and C++</a:t>
            </a:r>
          </a:p>
        </p:txBody>
      </p:sp>
    </p:spTree>
    <p:extLst>
      <p:ext uri="{BB962C8B-B14F-4D97-AF65-F5344CB8AC3E}">
        <p14:creationId xmlns:p14="http://schemas.microsoft.com/office/powerpoint/2010/main" val="621449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8151-C1D2-0947-93E4-50D0442EA362}" type="slidenum">
              <a:rPr lang="en-US"/>
              <a:pPr/>
              <a:t>23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Popular Compiler-Compilers</a:t>
            </a:r>
            <a:endParaRPr lang="en-US" i="1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B23C00"/>
                </a:solidFill>
              </a:rPr>
              <a:t>Yacc</a:t>
            </a:r>
            <a:endParaRPr lang="en-US" sz="2000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Yet another compiler-compiler</a:t>
            </a:r>
            <a:r>
              <a:rPr lang="ja-JP" altLang="en-US" sz="1800" dirty="0">
                <a:latin typeface="Arial"/>
              </a:rPr>
              <a:t>”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Generates a bottom-up parser written in C.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GNU version: </a:t>
            </a:r>
            <a:r>
              <a:rPr lang="en-US" sz="1800" dirty="0">
                <a:solidFill>
                  <a:srgbClr val="B23C00"/>
                </a:solidFill>
              </a:rPr>
              <a:t>Bison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B23C00"/>
                </a:solidFill>
              </a:rPr>
              <a:t>Lex</a:t>
            </a:r>
            <a:endParaRPr lang="en-US" sz="2000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/>
              <a:t>Generates a scanner written in C.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GNU version: </a:t>
            </a:r>
            <a:r>
              <a:rPr lang="en-US" sz="1800" dirty="0">
                <a:solidFill>
                  <a:srgbClr val="B23C00"/>
                </a:solidFill>
              </a:rPr>
              <a:t>Flex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B23C00"/>
                </a:solidFill>
              </a:rPr>
              <a:t>JavaCC</a:t>
            </a:r>
            <a:endParaRPr lang="en-US" sz="2000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/>
              <a:t>Generates a scanner and a top-down parser written in Java.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B23C00"/>
                </a:solidFill>
              </a:rPr>
              <a:t>ANTLR 4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Generates a scanner, parser, and parse tree routines </a:t>
            </a:r>
            <a:br>
              <a:rPr lang="en-US" sz="1800" dirty="0"/>
            </a:br>
            <a:r>
              <a:rPr lang="en-US" sz="1800" dirty="0"/>
              <a:t>written in Java, C++, Python, ...</a:t>
            </a:r>
          </a:p>
        </p:txBody>
      </p:sp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5486400" y="2422525"/>
            <a:ext cx="286328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code generated by a</a:t>
            </a:r>
          </a:p>
          <a:p>
            <a:r>
              <a:rPr lang="en-US" dirty="0">
                <a:solidFill>
                  <a:srgbClr val="0033CC"/>
                </a:solidFill>
              </a:rPr>
              <a:t>compiler-compiler can be in a</a:t>
            </a:r>
          </a:p>
          <a:p>
            <a:r>
              <a:rPr lang="en-US" dirty="0">
                <a:solidFill>
                  <a:srgbClr val="0033CC"/>
                </a:solidFill>
              </a:rPr>
              <a:t>high level language such as</a:t>
            </a:r>
          </a:p>
          <a:p>
            <a:r>
              <a:rPr lang="en-US" dirty="0">
                <a:solidFill>
                  <a:srgbClr val="0033CC"/>
                </a:solidFill>
              </a:rPr>
              <a:t>Java or C++. However, you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may find that code to be ugly</a:t>
            </a:r>
          </a:p>
          <a:p>
            <a:r>
              <a:rPr lang="en-US" dirty="0">
                <a:solidFill>
                  <a:srgbClr val="0033CC"/>
                </a:solidFill>
              </a:rPr>
              <a:t>and hard to read.</a:t>
            </a:r>
          </a:p>
        </p:txBody>
      </p:sp>
    </p:spTree>
    <p:extLst>
      <p:ext uri="{BB962C8B-B14F-4D97-AF65-F5344CB8AC3E}">
        <p14:creationId xmlns:p14="http://schemas.microsoft.com/office/powerpoint/2010/main" val="149202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479-B7D7-6943-A1D1-4B308FD437D1}" type="slidenum">
              <a:rPr lang="en-US"/>
              <a:pPr/>
              <a:t>24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charset="0"/>
              </a:rPr>
              <a:t>ANTLR 4 </a:t>
            </a:r>
            <a:r>
              <a:rPr lang="en-US" dirty="0"/>
              <a:t>Compiler-Compiler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 ANTLR 4 the </a:t>
            </a:r>
            <a:r>
              <a:rPr lang="en-US" u="sng" dirty="0"/>
              <a:t>grammar for a source language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and it will automatically generate a scanner and a parser for that language.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Define the source language’s </a:t>
            </a:r>
            <a:r>
              <a:rPr lang="en-US" u="sng" dirty="0"/>
              <a:t>tokens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 regular expressions.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ym typeface="Wingdings" charset="0"/>
              </a:rPr>
              <a:t> ANTLR 4 generates a scanner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 </a:t>
            </a:r>
            <a:br>
              <a:rPr lang="en-US" dirty="0">
                <a:solidFill>
                  <a:srgbClr val="B23C00"/>
                </a:solidFill>
                <a:sym typeface="Wingdings" charset="0"/>
              </a:rPr>
            </a:br>
            <a:r>
              <a:rPr lang="en-US" dirty="0">
                <a:solidFill>
                  <a:srgbClr val="B23C00"/>
                </a:solidFill>
                <a:sym typeface="Wingdings" charset="0"/>
              </a:rPr>
              <a:t>         </a:t>
            </a:r>
            <a:r>
              <a:rPr lang="en-US" dirty="0">
                <a:sym typeface="Wingdings" charset="0"/>
              </a:rPr>
              <a:t>for the source language.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Specify the grammar’s </a:t>
            </a:r>
            <a:r>
              <a:rPr lang="en-US" u="sng" dirty="0"/>
              <a:t>production rules </a:t>
            </a:r>
            <a:br>
              <a:rPr lang="en-US" dirty="0"/>
            </a:br>
            <a:r>
              <a:rPr lang="en-US" dirty="0"/>
              <a:t>in a notation based on BNF.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ym typeface="Wingdings" charset="0"/>
              </a:rPr>
              <a:t> ANTLR 4 generates a parser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 </a:t>
            </a:r>
            <a:br>
              <a:rPr lang="en-US" dirty="0">
                <a:sym typeface="Wingdings" charset="0"/>
              </a:rPr>
            </a:br>
            <a:r>
              <a:rPr lang="en-US" dirty="0">
                <a:sym typeface="Wingdings" charset="0"/>
              </a:rPr>
              <a:t>         for the source language.</a:t>
            </a:r>
          </a:p>
          <a:p>
            <a:pPr lvl="3"/>
            <a:endParaRPr lang="en-US" dirty="0"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39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479-B7D7-6943-A1D1-4B308FD437D1}" type="slidenum">
              <a:rPr lang="en-US"/>
              <a:pPr/>
              <a:t>25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charset="0"/>
              </a:rPr>
              <a:t>ANTLR 4 </a:t>
            </a:r>
            <a:r>
              <a:rPr lang="en-US" dirty="0"/>
              <a:t>Compiler-Compiler</a:t>
            </a:r>
            <a:r>
              <a:rPr lang="en-US" i="1" dirty="0"/>
              <a:t>, cont’d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charset="0"/>
              </a:rPr>
              <a:t>The generated scanner and parser </a:t>
            </a:r>
            <a:br>
              <a:rPr lang="en-US" dirty="0">
                <a:sym typeface="Wingdings" charset="0"/>
              </a:rPr>
            </a:br>
            <a:r>
              <a:rPr lang="en-US" dirty="0">
                <a:sym typeface="Wingdings" charset="0"/>
              </a:rPr>
              <a:t>are written in Java.</a:t>
            </a:r>
          </a:p>
          <a:p>
            <a:pPr lvl="1"/>
            <a:r>
              <a:rPr lang="en-US" dirty="0">
                <a:sym typeface="Wingdings" charset="0"/>
              </a:rPr>
              <a:t>ANTLR calls the scanner a </a:t>
            </a:r>
            <a:r>
              <a:rPr lang="en-US" dirty="0" err="1">
                <a:solidFill>
                  <a:srgbClr val="B23C00"/>
                </a:solidFill>
                <a:sym typeface="Wingdings" charset="0"/>
              </a:rPr>
              <a:t>lexer</a:t>
            </a:r>
            <a:r>
              <a:rPr lang="en-US" dirty="0">
                <a:sym typeface="Wingdings" charset="0"/>
              </a:rPr>
              <a:t>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lexeme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= token</a:t>
            </a:r>
            <a:endParaRPr lang="en-US" dirty="0">
              <a:solidFill>
                <a:srgbClr val="0033CC"/>
              </a:solidFill>
            </a:endParaRPr>
          </a:p>
          <a:p>
            <a:pPr lvl="1"/>
            <a:r>
              <a:rPr lang="en-US" dirty="0">
                <a:solidFill>
                  <a:srgbClr val="B23C00"/>
                </a:solidFill>
              </a:rPr>
              <a:t>lexical analyzer </a:t>
            </a:r>
            <a:r>
              <a:rPr lang="en-US" dirty="0"/>
              <a:t>= scanner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lexical analysis </a:t>
            </a:r>
            <a:r>
              <a:rPr lang="en-US" dirty="0"/>
              <a:t>= scanning</a:t>
            </a:r>
          </a:p>
          <a:p>
            <a:pPr lvl="4"/>
            <a:endParaRPr lang="en-US" dirty="0">
              <a:sym typeface="Wingdings" charset="0"/>
            </a:endParaRPr>
          </a:p>
          <a:p>
            <a:r>
              <a:rPr lang="en-US" dirty="0">
                <a:sym typeface="Wingdings" charset="0"/>
              </a:rPr>
              <a:t>The default implementation language of the generated scanner and parser is Java.</a:t>
            </a:r>
          </a:p>
          <a:p>
            <a:pPr lvl="1"/>
            <a:r>
              <a:rPr lang="en-US" dirty="0">
                <a:sym typeface="Wingdings" charset="0"/>
              </a:rPr>
              <a:t>A command-line option specifies C++, Python, </a:t>
            </a:r>
            <a:br>
              <a:rPr lang="en-US" dirty="0">
                <a:sym typeface="Wingdings" charset="0"/>
              </a:rPr>
            </a:br>
            <a:r>
              <a:rPr lang="en-US" dirty="0">
                <a:sym typeface="Wingdings" charset="0"/>
              </a:rPr>
              <a:t>or several other languages.</a:t>
            </a:r>
          </a:p>
        </p:txBody>
      </p:sp>
    </p:spTree>
    <p:extLst>
      <p:ext uri="{BB962C8B-B14F-4D97-AF65-F5344CB8AC3E}">
        <p14:creationId xmlns:p14="http://schemas.microsoft.com/office/powerpoint/2010/main" val="3361237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775-65DB-244A-9D85-F9C60FE38A34}" type="slidenum">
              <a:rPr lang="en-US"/>
              <a:pPr/>
              <a:t>26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Download and Install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and install </a:t>
            </a:r>
            <a:r>
              <a:rPr lang="en-US" dirty="0">
                <a:sym typeface="Wingdings" charset="0"/>
              </a:rPr>
              <a:t>ANTLR 4</a:t>
            </a:r>
            <a:r>
              <a:rPr lang="en-US" dirty="0"/>
              <a:t>: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hlinkClick r:id="rId2"/>
              </a:rPr>
              <a:t>http://www.antlr.org/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>
                <a:sym typeface="Wingdings" charset="0"/>
              </a:rPr>
              <a:t>ANTLR 4 </a:t>
            </a:r>
            <a:r>
              <a:rPr lang="en-US" dirty="0"/>
              <a:t>book:</a:t>
            </a:r>
            <a:br>
              <a:rPr lang="en-US" dirty="0"/>
            </a:br>
            <a:r>
              <a:rPr lang="en-US" b="1" dirty="0"/>
              <a:t>The Definitive ANTLR 4 Reference</a:t>
            </a:r>
            <a:br>
              <a:rPr lang="en-US" dirty="0"/>
            </a:br>
            <a:r>
              <a:rPr lang="en-US" dirty="0"/>
              <a:t>by Terence Parr</a:t>
            </a:r>
            <a:br>
              <a:rPr lang="en-US" dirty="0"/>
            </a:br>
            <a:r>
              <a:rPr lang="en-US" dirty="0">
                <a:hlinkClick r:id="rId3"/>
              </a:rPr>
              <a:t>https://www.amazon.com/Definitive-ANTLR-4-Reference/dp/1934356999/ref=sr_1_1?s=books&amp;ie=UTF8&amp;qid=1508372536&amp;sr=1-1&amp;keywords=antlr4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050AA8-9D81-A69B-A259-8A0FBED1E69B}"/>
              </a:ext>
            </a:extLst>
          </p:cNvPr>
          <p:cNvSpPr txBox="1"/>
          <p:nvPr/>
        </p:nvSpPr>
        <p:spPr>
          <a:xfrm>
            <a:off x="5212073" y="1783098"/>
            <a:ext cx="296106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antlr-4.13.2-complete.jar</a:t>
            </a:r>
          </a:p>
          <a:p>
            <a:pPr algn="ctr"/>
            <a:r>
              <a:rPr lang="en-US" sz="1200" dirty="0">
                <a:solidFill>
                  <a:srgbClr val="0033CC"/>
                </a:solidFill>
              </a:rPr>
              <a:t>(current version)</a:t>
            </a:r>
          </a:p>
        </p:txBody>
      </p:sp>
    </p:spTree>
    <p:extLst>
      <p:ext uri="{BB962C8B-B14F-4D97-AF65-F5344CB8AC3E}">
        <p14:creationId xmlns:p14="http://schemas.microsoft.com/office/powerpoint/2010/main" val="444508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378A-CC0A-264F-9239-568F78D7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1309-997C-2E4D-955C-882051DA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on Windows 10, I recommend that you use the Windows Subsystem for Linux and install Ubuntu:</a:t>
            </a:r>
          </a:p>
          <a:p>
            <a:pPr lvl="4"/>
            <a:endParaRPr lang="en-US" sz="1100" dirty="0"/>
          </a:p>
          <a:p>
            <a:pPr lvl="1"/>
            <a:r>
              <a:rPr lang="en-US" sz="1800" dirty="0">
                <a:hlinkClick r:id="rId2"/>
              </a:rPr>
              <a:t>https://docs.microsoft.com/en-us/windows/wsl/install-win10</a:t>
            </a:r>
            <a:r>
              <a:rPr lang="en-US" sz="1800" dirty="0"/>
              <a:t> </a:t>
            </a:r>
          </a:p>
          <a:p>
            <a:pPr lvl="1"/>
            <a:r>
              <a:rPr lang="en-US" sz="1800" dirty="0">
                <a:hlinkClick r:id="rId3"/>
              </a:rPr>
              <a:t>https://ubuntu.com/tutorials/tutorial-ubuntu-on-windows#1-overview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F3815-7767-A44C-9F36-310CEFBA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10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4BBB-DD9E-874D-A823-2AAB8C6428E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charset="0"/>
              </a:rPr>
              <a:t>ANTLR 4 </a:t>
            </a:r>
            <a:r>
              <a:rPr lang="en-US" dirty="0"/>
              <a:t>Plug-ins for IDEs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http://www.antlr.org/tools.html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Eclipse plugin: </a:t>
            </a:r>
            <a:r>
              <a:rPr lang="en-US" dirty="0">
                <a:hlinkClick r:id="rId3"/>
              </a:rPr>
              <a:t>https://github.com/antlr4ide/antlr4ide</a:t>
            </a:r>
            <a:endParaRPr lang="en-US" dirty="0"/>
          </a:p>
          <a:p>
            <a:pPr lvl="1"/>
            <a:r>
              <a:rPr lang="en-US" dirty="0"/>
              <a:t>Scroll down for installation instructions.</a:t>
            </a:r>
          </a:p>
          <a:p>
            <a:pPr lvl="1"/>
            <a:r>
              <a:rPr lang="en-US" dirty="0"/>
              <a:t>The instructions specify old versions of the software. Use the latest versions.</a:t>
            </a:r>
          </a:p>
        </p:txBody>
      </p:sp>
    </p:spTree>
    <p:extLst>
      <p:ext uri="{BB962C8B-B14F-4D97-AF65-F5344CB8AC3E}">
        <p14:creationId xmlns:p14="http://schemas.microsoft.com/office/powerpoint/2010/main" val="1118229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7CDA9-6912-A446-A3C5-340052C9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199A3-3D5B-7847-BA1F-9A1C8AD75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sz="2400" dirty="0">
                <a:hlinkClick r:id="rId2"/>
              </a:rPr>
              <a:t>http://www.cs.sjsu.edu/~mak/tutorials/index.html</a:t>
            </a:r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“Install Ubuntu on Windows 10 and on VirtualBox”</a:t>
            </a:r>
          </a:p>
          <a:p>
            <a:pPr lvl="1"/>
            <a:r>
              <a:rPr lang="en-US" dirty="0"/>
              <a:t>“Configure Ubuntu for Software Development”</a:t>
            </a:r>
          </a:p>
          <a:p>
            <a:pPr lvl="1"/>
            <a:r>
              <a:rPr lang="en-US" dirty="0"/>
              <a:t>“Install Eclipse for Java and C++ Development”</a:t>
            </a:r>
          </a:p>
          <a:p>
            <a:pPr lvl="1"/>
            <a:r>
              <a:rPr lang="en-US" dirty="0"/>
              <a:t>“Install and Configure ANTLR 4 for Ubuntu and MacOS X”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76CBA-2E53-C34A-89E3-0A6B8CC8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7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68CE-D675-047D-34FC-EC2A8058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AA21C-9E5B-9B93-B68C-866909EC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2192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Uses certain </a:t>
            </a:r>
            <a:r>
              <a:rPr lang="en-US" dirty="0" err="1">
                <a:solidFill>
                  <a:srgbClr val="B23C00"/>
                </a:solidFill>
              </a:rPr>
              <a:t>metasymbols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Symbols that are part of the regular expression </a:t>
            </a:r>
            <a:br>
              <a:rPr lang="en-US" dirty="0"/>
            </a:br>
            <a:r>
              <a:rPr lang="en-US" dirty="0"/>
              <a:t>but are not part of the token.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9144E-9B13-CDCC-7F88-010D0A76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41F336-B38E-8A4E-6021-8465DB553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32767"/>
              </p:ext>
            </p:extLst>
          </p:nvPr>
        </p:nvGraphicFramePr>
        <p:xfrm>
          <a:off x="1188757" y="2514610"/>
          <a:ext cx="6766486" cy="3688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4463">
                  <a:extLst>
                    <a:ext uri="{9D8B030D-6E8A-4147-A177-3AD203B41FA5}">
                      <a16:colId xmlns:a16="http://schemas.microsoft.com/office/drawing/2014/main" val="3236387126"/>
                    </a:ext>
                  </a:extLst>
                </a:gridCol>
                <a:gridCol w="5212023">
                  <a:extLst>
                    <a:ext uri="{9D8B030D-6E8A-4147-A177-3AD203B41FA5}">
                      <a16:colId xmlns:a16="http://schemas.microsoft.com/office/drawing/2014/main" val="403336399"/>
                    </a:ext>
                  </a:extLst>
                </a:gridCol>
              </a:tblGrid>
              <a:tr h="196275">
                <a:tc>
                  <a:txBody>
                    <a:bodyPr/>
                    <a:lstStyle/>
                    <a:p>
                      <a:r>
                        <a:rPr lang="en-US" sz="1600" dirty="0" err="1"/>
                        <a:t>Metasymbols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230436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surround a literal character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958228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quote a metacharacter to become a literal character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711779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 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enclose a set of included 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17945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precedes an element not to be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27220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specify a range of 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4601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follows an element repeated 0 or more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513386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follows an element repeated at least one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91244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follows an optional element (0 or 1 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55478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separates element choices (“or”)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89580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group elements to be a single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48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087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CFBE-2DC2-B843-B4BE-8A8391467606}" type="slidenum">
              <a:rPr lang="en-US"/>
              <a:pPr/>
              <a:t>30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11163"/>
            <a:ext cx="8594725" cy="655637"/>
          </a:xfrm>
        </p:spPr>
        <p:txBody>
          <a:bodyPr/>
          <a:lstStyle/>
          <a:p>
            <a:r>
              <a:rPr lang="en-US"/>
              <a:t>Review: DFA for a Pascal Identifier or Number</a:t>
            </a:r>
          </a:p>
        </p:txBody>
      </p:sp>
      <p:grpSp>
        <p:nvGrpSpPr>
          <p:cNvPr id="555011" name="Group 3"/>
          <p:cNvGrpSpPr>
            <a:grpSpLocks/>
          </p:cNvGrpSpPr>
          <p:nvPr/>
        </p:nvGrpSpPr>
        <p:grpSpPr bwMode="auto">
          <a:xfrm>
            <a:off x="985838" y="3295650"/>
            <a:ext cx="7335837" cy="2876550"/>
            <a:chOff x="736" y="1615"/>
            <a:chExt cx="4621" cy="1812"/>
          </a:xfrm>
        </p:grpSpPr>
        <p:sp>
          <p:nvSpPr>
            <p:cNvPr id="555012" name="Oval 4"/>
            <p:cNvSpPr>
              <a:spLocks noChangeArrowheads="1"/>
            </p:cNvSpPr>
            <p:nvPr/>
          </p:nvSpPr>
          <p:spPr bwMode="auto">
            <a:xfrm>
              <a:off x="2194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555013" name="Oval 5"/>
            <p:cNvSpPr>
              <a:spLocks noChangeArrowheads="1"/>
            </p:cNvSpPr>
            <p:nvPr/>
          </p:nvSpPr>
          <p:spPr bwMode="auto">
            <a:xfrm>
              <a:off x="3341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555014" name="Oval 6"/>
            <p:cNvSpPr>
              <a:spLocks noChangeArrowheads="1"/>
            </p:cNvSpPr>
            <p:nvPr/>
          </p:nvSpPr>
          <p:spPr bwMode="auto">
            <a:xfrm>
              <a:off x="3917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555015" name="Oval 7"/>
            <p:cNvSpPr>
              <a:spLocks noChangeArrowheads="1"/>
            </p:cNvSpPr>
            <p:nvPr/>
          </p:nvSpPr>
          <p:spPr bwMode="auto">
            <a:xfrm>
              <a:off x="1621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55016" name="Oval 8"/>
            <p:cNvSpPr>
              <a:spLocks noChangeArrowheads="1"/>
            </p:cNvSpPr>
            <p:nvPr/>
          </p:nvSpPr>
          <p:spPr bwMode="auto">
            <a:xfrm>
              <a:off x="2772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555017" name="Oval 9"/>
            <p:cNvSpPr>
              <a:spLocks noChangeArrowheads="1"/>
            </p:cNvSpPr>
            <p:nvPr/>
          </p:nvSpPr>
          <p:spPr bwMode="auto">
            <a:xfrm>
              <a:off x="4490" y="2684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11</a:t>
              </a:r>
            </a:p>
          </p:txBody>
        </p:sp>
        <p:cxnSp>
          <p:nvCxnSpPr>
            <p:cNvPr id="555018" name="AutoShape 10"/>
            <p:cNvCxnSpPr>
              <a:cxnSpLocks noChangeShapeType="1"/>
              <a:stCxn id="555015" idx="1"/>
              <a:endCxn id="555015" idx="7"/>
            </p:cNvCxnSpPr>
            <p:nvPr/>
          </p:nvCxnSpPr>
          <p:spPr bwMode="auto">
            <a:xfrm rot="5400000" flipV="1">
              <a:off x="1707" y="2648"/>
              <a:ext cx="1" cy="123"/>
            </a:xfrm>
            <a:prstGeom prst="curvedConnector3">
              <a:avLst>
                <a:gd name="adj1" fmla="val -169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19" name="AutoShape 11"/>
            <p:cNvCxnSpPr>
              <a:cxnSpLocks noChangeShapeType="1"/>
              <a:stCxn id="555016" idx="1"/>
              <a:endCxn id="555016" idx="7"/>
            </p:cNvCxnSpPr>
            <p:nvPr/>
          </p:nvCxnSpPr>
          <p:spPr bwMode="auto">
            <a:xfrm rot="5400000" flipV="1">
              <a:off x="2858" y="2648"/>
              <a:ext cx="1" cy="123"/>
            </a:xfrm>
            <a:prstGeom prst="curvedConnector3">
              <a:avLst>
                <a:gd name="adj1" fmla="val -169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0" name="AutoShape 12"/>
            <p:cNvCxnSpPr>
              <a:cxnSpLocks noChangeShapeType="1"/>
              <a:stCxn id="555017" idx="1"/>
              <a:endCxn id="555017" idx="7"/>
            </p:cNvCxnSpPr>
            <p:nvPr/>
          </p:nvCxnSpPr>
          <p:spPr bwMode="auto">
            <a:xfrm rot="5400000" flipV="1">
              <a:off x="4576" y="2648"/>
              <a:ext cx="1" cy="123"/>
            </a:xfrm>
            <a:prstGeom prst="curvedConnector3">
              <a:avLst>
                <a:gd name="adj1" fmla="val -169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1" name="AutoShape 13"/>
            <p:cNvCxnSpPr>
              <a:cxnSpLocks noChangeShapeType="1"/>
            </p:cNvCxnSpPr>
            <p:nvPr/>
          </p:nvCxnSpPr>
          <p:spPr bwMode="auto">
            <a:xfrm flipV="1">
              <a:off x="1791" y="2770"/>
              <a:ext cx="4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2" name="AutoShape 14"/>
            <p:cNvCxnSpPr>
              <a:cxnSpLocks noChangeShapeType="1"/>
            </p:cNvCxnSpPr>
            <p:nvPr/>
          </p:nvCxnSpPr>
          <p:spPr bwMode="auto">
            <a:xfrm flipV="1">
              <a:off x="2367" y="2770"/>
              <a:ext cx="4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3" name="AutoShape 15"/>
            <p:cNvCxnSpPr>
              <a:cxnSpLocks noChangeShapeType="1"/>
            </p:cNvCxnSpPr>
            <p:nvPr/>
          </p:nvCxnSpPr>
          <p:spPr bwMode="auto">
            <a:xfrm flipV="1">
              <a:off x="4090" y="2770"/>
              <a:ext cx="4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4" name="AutoShape 16"/>
            <p:cNvCxnSpPr>
              <a:cxnSpLocks noChangeShapeType="1"/>
            </p:cNvCxnSpPr>
            <p:nvPr/>
          </p:nvCxnSpPr>
          <p:spPr bwMode="auto">
            <a:xfrm rot="5400000" flipV="1">
              <a:off x="3720" y="2483"/>
              <a:ext cx="1" cy="453"/>
            </a:xfrm>
            <a:prstGeom prst="curvedConnector3">
              <a:avLst>
                <a:gd name="adj1" fmla="val -10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25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3720" y="2606"/>
              <a:ext cx="1" cy="453"/>
            </a:xfrm>
            <a:prstGeom prst="curvedConnector3">
              <a:avLst>
                <a:gd name="adj1" fmla="val 9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26" name="Text Box 18"/>
            <p:cNvSpPr txBox="1">
              <a:spLocks noChangeArrowheads="1"/>
            </p:cNvSpPr>
            <p:nvPr/>
          </p:nvSpPr>
          <p:spPr bwMode="auto">
            <a:xfrm>
              <a:off x="1215" y="2833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27" name="Text Box 19"/>
            <p:cNvSpPr txBox="1">
              <a:spLocks noChangeArrowheads="1"/>
            </p:cNvSpPr>
            <p:nvPr/>
          </p:nvSpPr>
          <p:spPr bwMode="auto">
            <a:xfrm>
              <a:off x="2715" y="2368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28" name="Text Box 20"/>
            <p:cNvSpPr txBox="1">
              <a:spLocks noChangeArrowheads="1"/>
            </p:cNvSpPr>
            <p:nvPr/>
          </p:nvSpPr>
          <p:spPr bwMode="auto">
            <a:xfrm>
              <a:off x="2412" y="2611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29" name="Text Box 21"/>
            <p:cNvSpPr txBox="1">
              <a:spLocks noChangeArrowheads="1"/>
            </p:cNvSpPr>
            <p:nvPr/>
          </p:nvSpPr>
          <p:spPr bwMode="auto">
            <a:xfrm>
              <a:off x="1565" y="2368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30" name="Text Box 22"/>
            <p:cNvSpPr txBox="1">
              <a:spLocks noChangeArrowheads="1"/>
            </p:cNvSpPr>
            <p:nvPr/>
          </p:nvSpPr>
          <p:spPr bwMode="auto">
            <a:xfrm>
              <a:off x="4424" y="2368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31" name="Text Box 23"/>
            <p:cNvSpPr txBox="1">
              <a:spLocks noChangeArrowheads="1"/>
            </p:cNvSpPr>
            <p:nvPr/>
          </p:nvSpPr>
          <p:spPr bwMode="auto">
            <a:xfrm>
              <a:off x="4120" y="2611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32" name="Text Box 24"/>
            <p:cNvSpPr txBox="1">
              <a:spLocks noChangeArrowheads="1"/>
            </p:cNvSpPr>
            <p:nvPr/>
          </p:nvSpPr>
          <p:spPr bwMode="auto">
            <a:xfrm>
              <a:off x="736" y="2106"/>
              <a:ext cx="1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sp>
          <p:nvSpPr>
            <p:cNvPr id="555033" name="Text Box 25"/>
            <p:cNvSpPr txBox="1">
              <a:spLocks noChangeArrowheads="1"/>
            </p:cNvSpPr>
            <p:nvPr/>
          </p:nvSpPr>
          <p:spPr bwMode="auto">
            <a:xfrm>
              <a:off x="3636" y="2569"/>
              <a:ext cx="1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sp>
          <p:nvSpPr>
            <p:cNvPr id="555034" name="Text Box 26"/>
            <p:cNvSpPr txBox="1">
              <a:spLocks noChangeArrowheads="1"/>
            </p:cNvSpPr>
            <p:nvPr/>
          </p:nvSpPr>
          <p:spPr bwMode="auto">
            <a:xfrm>
              <a:off x="3650" y="2780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-</a:t>
              </a:r>
            </a:p>
          </p:txBody>
        </p:sp>
        <p:sp>
          <p:nvSpPr>
            <p:cNvPr id="555035" name="Text Box 27"/>
            <p:cNvSpPr txBox="1">
              <a:spLocks noChangeArrowheads="1"/>
            </p:cNvSpPr>
            <p:nvPr/>
          </p:nvSpPr>
          <p:spPr bwMode="auto">
            <a:xfrm>
              <a:off x="3038" y="2619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E</a:t>
              </a:r>
            </a:p>
          </p:txBody>
        </p:sp>
        <p:cxnSp>
          <p:nvCxnSpPr>
            <p:cNvPr id="555036" name="AutoShape 28"/>
            <p:cNvCxnSpPr>
              <a:cxnSpLocks noChangeShapeType="1"/>
              <a:stCxn id="555015" idx="7"/>
              <a:endCxn id="555013" idx="1"/>
            </p:cNvCxnSpPr>
            <p:nvPr/>
          </p:nvCxnSpPr>
          <p:spPr bwMode="auto">
            <a:xfrm rot="5400000" flipV="1">
              <a:off x="2567" y="1911"/>
              <a:ext cx="1" cy="1597"/>
            </a:xfrm>
            <a:prstGeom prst="curvedConnector3">
              <a:avLst>
                <a:gd name="adj1" fmla="val -399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37" name="AutoShape 29"/>
            <p:cNvCxnSpPr>
              <a:cxnSpLocks noChangeShapeType="1"/>
              <a:stCxn id="555013" idx="7"/>
              <a:endCxn id="555017" idx="1"/>
            </p:cNvCxnSpPr>
            <p:nvPr/>
          </p:nvCxnSpPr>
          <p:spPr bwMode="auto">
            <a:xfrm rot="5400000" flipV="1">
              <a:off x="4001" y="2197"/>
              <a:ext cx="1" cy="1026"/>
            </a:xfrm>
            <a:prstGeom prst="curvedConnector3">
              <a:avLst>
                <a:gd name="adj1" fmla="val -25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38" name="Text Box 30"/>
            <p:cNvSpPr txBox="1">
              <a:spLocks noChangeArrowheads="1"/>
            </p:cNvSpPr>
            <p:nvPr/>
          </p:nvSpPr>
          <p:spPr bwMode="auto">
            <a:xfrm>
              <a:off x="1309" y="2096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39" name="Text Box 31"/>
            <p:cNvSpPr txBox="1">
              <a:spLocks noChangeArrowheads="1"/>
            </p:cNvSpPr>
            <p:nvPr/>
          </p:nvSpPr>
          <p:spPr bwMode="auto">
            <a:xfrm>
              <a:off x="3899" y="2293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40" name="Text Box 32"/>
            <p:cNvSpPr txBox="1">
              <a:spLocks noChangeArrowheads="1"/>
            </p:cNvSpPr>
            <p:nvPr/>
          </p:nvSpPr>
          <p:spPr bwMode="auto">
            <a:xfrm>
              <a:off x="2464" y="2168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E</a:t>
              </a:r>
            </a:p>
          </p:txBody>
        </p:sp>
        <p:cxnSp>
          <p:nvCxnSpPr>
            <p:cNvPr id="555041" name="AutoShape 33"/>
            <p:cNvCxnSpPr>
              <a:cxnSpLocks noChangeShapeType="1"/>
            </p:cNvCxnSpPr>
            <p:nvPr/>
          </p:nvCxnSpPr>
          <p:spPr bwMode="auto">
            <a:xfrm flipV="1">
              <a:off x="2943" y="2770"/>
              <a:ext cx="4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42" name="Text Box 34"/>
            <p:cNvSpPr txBox="1">
              <a:spLocks noChangeArrowheads="1"/>
            </p:cNvSpPr>
            <p:nvPr/>
          </p:nvSpPr>
          <p:spPr bwMode="auto">
            <a:xfrm>
              <a:off x="1886" y="2517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.</a:t>
              </a:r>
            </a:p>
          </p:txBody>
        </p:sp>
        <p:grpSp>
          <p:nvGrpSpPr>
            <p:cNvPr id="555043" name="Group 35"/>
            <p:cNvGrpSpPr>
              <a:grpSpLocks/>
            </p:cNvGrpSpPr>
            <p:nvPr/>
          </p:nvGrpSpPr>
          <p:grpSpPr bwMode="auto">
            <a:xfrm>
              <a:off x="1569" y="3139"/>
              <a:ext cx="288" cy="288"/>
              <a:chOff x="1901" y="2678"/>
              <a:chExt cx="288" cy="288"/>
            </a:xfrm>
          </p:grpSpPr>
          <p:sp>
            <p:nvSpPr>
              <p:cNvPr id="555044" name="Oval 36"/>
              <p:cNvSpPr>
                <a:spLocks noChangeArrowheads="1"/>
              </p:cNvSpPr>
              <p:nvPr/>
            </p:nvSpPr>
            <p:spPr bwMode="auto">
              <a:xfrm>
                <a:off x="1958" y="2736"/>
                <a:ext cx="173" cy="17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5</a:t>
                </a:r>
              </a:p>
            </p:txBody>
          </p:sp>
          <p:sp>
            <p:nvSpPr>
              <p:cNvPr id="555045" name="Oval 37"/>
              <p:cNvSpPr>
                <a:spLocks noChangeArrowheads="1"/>
              </p:cNvSpPr>
              <p:nvPr/>
            </p:nvSpPr>
            <p:spPr bwMode="auto">
              <a:xfrm>
                <a:off x="1901" y="267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55046" name="AutoShape 38"/>
            <p:cNvCxnSpPr>
              <a:cxnSpLocks noChangeShapeType="1"/>
              <a:stCxn id="555015" idx="4"/>
              <a:endCxn id="555045" idx="0"/>
            </p:cNvCxnSpPr>
            <p:nvPr/>
          </p:nvCxnSpPr>
          <p:spPr bwMode="auto">
            <a:xfrm>
              <a:off x="1708" y="2857"/>
              <a:ext cx="5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55047" name="Group 39"/>
            <p:cNvGrpSpPr>
              <a:grpSpLocks/>
            </p:cNvGrpSpPr>
            <p:nvPr/>
          </p:nvGrpSpPr>
          <p:grpSpPr bwMode="auto">
            <a:xfrm>
              <a:off x="2721" y="3139"/>
              <a:ext cx="288" cy="288"/>
              <a:chOff x="1901" y="2678"/>
              <a:chExt cx="288" cy="288"/>
            </a:xfrm>
          </p:grpSpPr>
          <p:sp>
            <p:nvSpPr>
              <p:cNvPr id="555048" name="Oval 40"/>
              <p:cNvSpPr>
                <a:spLocks noChangeArrowheads="1"/>
              </p:cNvSpPr>
              <p:nvPr/>
            </p:nvSpPr>
            <p:spPr bwMode="auto">
              <a:xfrm>
                <a:off x="1958" y="2736"/>
                <a:ext cx="173" cy="17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8</a:t>
                </a:r>
              </a:p>
            </p:txBody>
          </p:sp>
          <p:sp>
            <p:nvSpPr>
              <p:cNvPr id="555049" name="Oval 41"/>
              <p:cNvSpPr>
                <a:spLocks noChangeArrowheads="1"/>
              </p:cNvSpPr>
              <p:nvPr/>
            </p:nvSpPr>
            <p:spPr bwMode="auto">
              <a:xfrm>
                <a:off x="1901" y="267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5050" name="Group 42"/>
            <p:cNvGrpSpPr>
              <a:grpSpLocks/>
            </p:cNvGrpSpPr>
            <p:nvPr/>
          </p:nvGrpSpPr>
          <p:grpSpPr bwMode="auto">
            <a:xfrm>
              <a:off x="5069" y="2626"/>
              <a:ext cx="288" cy="288"/>
              <a:chOff x="1901" y="2678"/>
              <a:chExt cx="288" cy="288"/>
            </a:xfrm>
          </p:grpSpPr>
          <p:sp>
            <p:nvSpPr>
              <p:cNvPr id="555051" name="Oval 43"/>
              <p:cNvSpPr>
                <a:spLocks noChangeArrowheads="1"/>
              </p:cNvSpPr>
              <p:nvPr/>
            </p:nvSpPr>
            <p:spPr bwMode="auto">
              <a:xfrm>
                <a:off x="1958" y="2736"/>
                <a:ext cx="173" cy="17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12</a:t>
                </a:r>
              </a:p>
            </p:txBody>
          </p:sp>
          <p:sp>
            <p:nvSpPr>
              <p:cNvPr id="555052" name="Oval 44"/>
              <p:cNvSpPr>
                <a:spLocks noChangeArrowheads="1"/>
              </p:cNvSpPr>
              <p:nvPr/>
            </p:nvSpPr>
            <p:spPr bwMode="auto">
              <a:xfrm>
                <a:off x="1901" y="267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55053" name="AutoShape 45"/>
            <p:cNvCxnSpPr>
              <a:cxnSpLocks noChangeShapeType="1"/>
              <a:stCxn id="555016" idx="4"/>
              <a:endCxn id="555049" idx="0"/>
            </p:cNvCxnSpPr>
            <p:nvPr/>
          </p:nvCxnSpPr>
          <p:spPr bwMode="auto">
            <a:xfrm>
              <a:off x="2859" y="2857"/>
              <a:ext cx="6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54" name="Text Box 46"/>
            <p:cNvSpPr txBox="1">
              <a:spLocks noChangeArrowheads="1"/>
            </p:cNvSpPr>
            <p:nvPr/>
          </p:nvSpPr>
          <p:spPr bwMode="auto">
            <a:xfrm>
              <a:off x="1687" y="2909"/>
              <a:ext cx="3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[other]</a:t>
              </a:r>
            </a:p>
          </p:txBody>
        </p:sp>
        <p:sp>
          <p:nvSpPr>
            <p:cNvPr id="555055" name="Text Box 47"/>
            <p:cNvSpPr txBox="1">
              <a:spLocks noChangeArrowheads="1"/>
            </p:cNvSpPr>
            <p:nvPr/>
          </p:nvSpPr>
          <p:spPr bwMode="auto">
            <a:xfrm>
              <a:off x="2825" y="2909"/>
              <a:ext cx="3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[other]</a:t>
              </a:r>
            </a:p>
          </p:txBody>
        </p:sp>
        <p:sp>
          <p:nvSpPr>
            <p:cNvPr id="555056" name="Text Box 48"/>
            <p:cNvSpPr txBox="1">
              <a:spLocks noChangeArrowheads="1"/>
            </p:cNvSpPr>
            <p:nvPr/>
          </p:nvSpPr>
          <p:spPr bwMode="auto">
            <a:xfrm>
              <a:off x="4655" y="2609"/>
              <a:ext cx="3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[other]</a:t>
              </a:r>
            </a:p>
          </p:txBody>
        </p:sp>
        <p:sp>
          <p:nvSpPr>
            <p:cNvPr id="555057" name="Oval 49"/>
            <p:cNvSpPr>
              <a:spLocks noChangeArrowheads="1"/>
            </p:cNvSpPr>
            <p:nvPr/>
          </p:nvSpPr>
          <p:spPr bwMode="auto">
            <a:xfrm>
              <a:off x="891" y="2685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cxnSp>
          <p:nvCxnSpPr>
            <p:cNvPr id="555058" name="AutoShape 50"/>
            <p:cNvCxnSpPr>
              <a:cxnSpLocks noChangeShapeType="1"/>
              <a:stCxn id="555070" idx="2"/>
              <a:endCxn id="555057" idx="2"/>
            </p:cNvCxnSpPr>
            <p:nvPr/>
          </p:nvCxnSpPr>
          <p:spPr bwMode="auto">
            <a:xfrm rot="10800000" flipV="1">
              <a:off x="891" y="1615"/>
              <a:ext cx="5" cy="1157"/>
            </a:xfrm>
            <a:prstGeom prst="curvedConnector3">
              <a:avLst>
                <a:gd name="adj1" fmla="val 298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59" name="AutoShape 51"/>
            <p:cNvCxnSpPr>
              <a:cxnSpLocks noChangeShapeType="1"/>
              <a:stCxn id="555070" idx="6"/>
              <a:endCxn id="555057" idx="6"/>
            </p:cNvCxnSpPr>
            <p:nvPr/>
          </p:nvCxnSpPr>
          <p:spPr bwMode="auto">
            <a:xfrm flipH="1">
              <a:off x="1064" y="1615"/>
              <a:ext cx="5" cy="1157"/>
            </a:xfrm>
            <a:prstGeom prst="curvedConnector3">
              <a:avLst>
                <a:gd name="adj1" fmla="val -286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60" name="AutoShape 52"/>
            <p:cNvCxnSpPr>
              <a:cxnSpLocks noChangeShapeType="1"/>
              <a:stCxn id="555070" idx="6"/>
              <a:endCxn id="555015" idx="2"/>
            </p:cNvCxnSpPr>
            <p:nvPr/>
          </p:nvCxnSpPr>
          <p:spPr bwMode="auto">
            <a:xfrm>
              <a:off x="1069" y="1615"/>
              <a:ext cx="552" cy="1156"/>
            </a:xfrm>
            <a:prstGeom prst="curvedConnector3">
              <a:avLst>
                <a:gd name="adj1" fmla="val 49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61" name="Text Box 53"/>
            <p:cNvSpPr txBox="1">
              <a:spLocks noChangeArrowheads="1"/>
            </p:cNvSpPr>
            <p:nvPr/>
          </p:nvSpPr>
          <p:spPr bwMode="auto">
            <a:xfrm>
              <a:off x="1055" y="2091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-</a:t>
              </a:r>
            </a:p>
          </p:txBody>
        </p:sp>
        <p:cxnSp>
          <p:nvCxnSpPr>
            <p:cNvPr id="555062" name="AutoShape 54"/>
            <p:cNvCxnSpPr>
              <a:cxnSpLocks noChangeShapeType="1"/>
            </p:cNvCxnSpPr>
            <p:nvPr/>
          </p:nvCxnSpPr>
          <p:spPr bwMode="auto">
            <a:xfrm flipV="1">
              <a:off x="4671" y="2770"/>
              <a:ext cx="40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63" name="AutoShape 55"/>
            <p:cNvCxnSpPr>
              <a:cxnSpLocks noChangeShapeType="1"/>
              <a:stCxn id="555057" idx="5"/>
              <a:endCxn id="555015" idx="3"/>
            </p:cNvCxnSpPr>
            <p:nvPr/>
          </p:nvCxnSpPr>
          <p:spPr bwMode="auto">
            <a:xfrm rot="5400000" flipH="1" flipV="1">
              <a:off x="1342" y="2529"/>
              <a:ext cx="1" cy="607"/>
            </a:xfrm>
            <a:prstGeom prst="curvedConnector3">
              <a:avLst>
                <a:gd name="adj1" fmla="val -16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55064" name="Group 56"/>
          <p:cNvGrpSpPr>
            <a:grpSpLocks/>
          </p:cNvGrpSpPr>
          <p:nvPr/>
        </p:nvGrpSpPr>
        <p:grpSpPr bwMode="auto">
          <a:xfrm>
            <a:off x="274638" y="2697163"/>
            <a:ext cx="3838575" cy="1192212"/>
            <a:chOff x="288" y="1238"/>
            <a:chExt cx="2418" cy="751"/>
          </a:xfrm>
        </p:grpSpPr>
        <p:sp>
          <p:nvSpPr>
            <p:cNvPr id="555065" name="Text Box 57"/>
            <p:cNvSpPr txBox="1">
              <a:spLocks noChangeArrowheads="1"/>
            </p:cNvSpPr>
            <p:nvPr/>
          </p:nvSpPr>
          <p:spPr bwMode="auto">
            <a:xfrm>
              <a:off x="1674" y="1816"/>
              <a:ext cx="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digit</a:t>
              </a:r>
            </a:p>
          </p:txBody>
        </p:sp>
        <p:sp>
          <p:nvSpPr>
            <p:cNvPr id="555066" name="Oval 58"/>
            <p:cNvSpPr>
              <a:spLocks noChangeArrowheads="1"/>
            </p:cNvSpPr>
            <p:nvPr/>
          </p:nvSpPr>
          <p:spPr bwMode="auto">
            <a:xfrm>
              <a:off x="1746" y="1528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grpSp>
          <p:nvGrpSpPr>
            <p:cNvPr id="555067" name="Group 59"/>
            <p:cNvGrpSpPr>
              <a:grpSpLocks/>
            </p:cNvGrpSpPr>
            <p:nvPr/>
          </p:nvGrpSpPr>
          <p:grpSpPr bwMode="auto">
            <a:xfrm>
              <a:off x="2418" y="1471"/>
              <a:ext cx="288" cy="288"/>
              <a:chOff x="1901" y="2678"/>
              <a:chExt cx="288" cy="288"/>
            </a:xfrm>
          </p:grpSpPr>
          <p:sp>
            <p:nvSpPr>
              <p:cNvPr id="555068" name="Oval 60"/>
              <p:cNvSpPr>
                <a:spLocks noChangeArrowheads="1"/>
              </p:cNvSpPr>
              <p:nvPr/>
            </p:nvSpPr>
            <p:spPr bwMode="auto">
              <a:xfrm>
                <a:off x="1958" y="2736"/>
                <a:ext cx="173" cy="17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555069" name="Oval 61"/>
              <p:cNvSpPr>
                <a:spLocks noChangeArrowheads="1"/>
              </p:cNvSpPr>
              <p:nvPr/>
            </p:nvSpPr>
            <p:spPr bwMode="auto">
              <a:xfrm>
                <a:off x="1901" y="267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5070" name="Oval 62"/>
            <p:cNvSpPr>
              <a:spLocks noChangeArrowheads="1"/>
            </p:cNvSpPr>
            <p:nvPr/>
          </p:nvSpPr>
          <p:spPr bwMode="auto">
            <a:xfrm>
              <a:off x="896" y="1528"/>
              <a:ext cx="173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cxnSp>
          <p:nvCxnSpPr>
            <p:cNvPr id="555071" name="AutoShape 63"/>
            <p:cNvCxnSpPr>
              <a:cxnSpLocks noChangeShapeType="1"/>
              <a:stCxn id="555070" idx="6"/>
              <a:endCxn id="555066" idx="2"/>
            </p:cNvCxnSpPr>
            <p:nvPr/>
          </p:nvCxnSpPr>
          <p:spPr bwMode="auto">
            <a:xfrm>
              <a:off x="1069" y="1615"/>
              <a:ext cx="6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72" name="AutoShape 64"/>
            <p:cNvCxnSpPr>
              <a:cxnSpLocks noChangeShapeType="1"/>
              <a:stCxn id="555066" idx="6"/>
              <a:endCxn id="555069" idx="2"/>
            </p:cNvCxnSpPr>
            <p:nvPr/>
          </p:nvCxnSpPr>
          <p:spPr bwMode="auto">
            <a:xfrm>
              <a:off x="1919" y="1615"/>
              <a:ext cx="49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73" name="AutoShape 65"/>
            <p:cNvCxnSpPr>
              <a:cxnSpLocks noChangeShapeType="1"/>
              <a:stCxn id="555066" idx="1"/>
              <a:endCxn id="555066" idx="7"/>
            </p:cNvCxnSpPr>
            <p:nvPr/>
          </p:nvCxnSpPr>
          <p:spPr bwMode="auto">
            <a:xfrm rot="5400000" flipV="1">
              <a:off x="1832" y="1492"/>
              <a:ext cx="1" cy="123"/>
            </a:xfrm>
            <a:prstGeom prst="curvedConnector3">
              <a:avLst>
                <a:gd name="adj1" fmla="val -169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5074" name="AutoShape 66"/>
            <p:cNvCxnSpPr>
              <a:cxnSpLocks noChangeShapeType="1"/>
              <a:stCxn id="555066" idx="3"/>
              <a:endCxn id="555066" idx="5"/>
            </p:cNvCxnSpPr>
            <p:nvPr/>
          </p:nvCxnSpPr>
          <p:spPr bwMode="auto">
            <a:xfrm rot="16200000" flipH="1">
              <a:off x="1832" y="1615"/>
              <a:ext cx="1" cy="123"/>
            </a:xfrm>
            <a:prstGeom prst="curvedConnector3">
              <a:avLst>
                <a:gd name="adj1" fmla="val 16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75" name="Text Box 67"/>
            <p:cNvSpPr txBox="1">
              <a:spLocks noChangeArrowheads="1"/>
            </p:cNvSpPr>
            <p:nvPr/>
          </p:nvSpPr>
          <p:spPr bwMode="auto">
            <a:xfrm>
              <a:off x="1358" y="1469"/>
              <a:ext cx="3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letter</a:t>
              </a:r>
            </a:p>
          </p:txBody>
        </p:sp>
        <p:sp>
          <p:nvSpPr>
            <p:cNvPr id="555076" name="Text Box 68"/>
            <p:cNvSpPr txBox="1">
              <a:spLocks noChangeArrowheads="1"/>
            </p:cNvSpPr>
            <p:nvPr/>
          </p:nvSpPr>
          <p:spPr bwMode="auto">
            <a:xfrm>
              <a:off x="1919" y="1461"/>
              <a:ext cx="3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[other]</a:t>
              </a:r>
            </a:p>
          </p:txBody>
        </p:sp>
        <p:cxnSp>
          <p:nvCxnSpPr>
            <p:cNvPr id="555077" name="AutoShape 69"/>
            <p:cNvCxnSpPr>
              <a:cxnSpLocks noChangeShapeType="1"/>
              <a:stCxn id="555070" idx="2"/>
            </p:cNvCxnSpPr>
            <p:nvPr/>
          </p:nvCxnSpPr>
          <p:spPr bwMode="auto">
            <a:xfrm flipH="1">
              <a:off x="288" y="1615"/>
              <a:ext cx="60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5078" name="Text Box 70"/>
            <p:cNvSpPr txBox="1">
              <a:spLocks noChangeArrowheads="1"/>
            </p:cNvSpPr>
            <p:nvPr/>
          </p:nvSpPr>
          <p:spPr bwMode="auto">
            <a:xfrm>
              <a:off x="1663" y="1238"/>
              <a:ext cx="3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letter</a:t>
              </a:r>
            </a:p>
          </p:txBody>
        </p:sp>
      </p:grpSp>
      <p:sp>
        <p:nvSpPr>
          <p:cNvPr id="555079" name="Text Box 71"/>
          <p:cNvSpPr txBox="1">
            <a:spLocks noChangeArrowheads="1"/>
          </p:cNvSpPr>
          <p:nvPr/>
        </p:nvSpPr>
        <p:spPr bwMode="auto">
          <a:xfrm>
            <a:off x="3987800" y="1143000"/>
            <a:ext cx="5156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private static final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matrix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[][] =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{</a:t>
            </a:r>
          </a:p>
          <a:p>
            <a:endParaRPr lang="en-US" sz="1200" b="1" dirty="0">
              <a:solidFill>
                <a:schemeClr val="bg2"/>
              </a:solidFill>
              <a:latin typeface="Courier New" charset="0"/>
            </a:endParaRP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      letter digit   +    -    .    E other */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0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1,    4,    3,   3,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 1,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1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1,    1,   -2,  -2,  -2,   1,  -2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2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3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  4,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4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-5,    4,   -5,  -5,   6,   9,  -5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5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6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  7,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7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-8,    7,   -8,  -8,  -8,   9,  -8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8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 9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 11,   10,  10,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10 */ 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 11,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11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-12,   11,  -12, -12, -12, -12, -12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/* 12 */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{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, </a:t>
            </a:r>
            <a:r>
              <a:rPr lang="en-US" sz="1200" b="1" i="1" dirty="0">
                <a:solidFill>
                  <a:schemeClr val="bg2"/>
                </a:solidFill>
                <a:latin typeface="Courier New" charset="0"/>
              </a:rPr>
              <a:t>ERR</a:t>
            </a:r>
            <a:r>
              <a:rPr lang="en-US" sz="1200" b="1" dirty="0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},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};</a:t>
            </a:r>
          </a:p>
        </p:txBody>
      </p:sp>
      <p:sp>
        <p:nvSpPr>
          <p:cNvPr id="555080" name="Text Box 72"/>
          <p:cNvSpPr txBox="1">
            <a:spLocks noChangeArrowheads="1"/>
          </p:cNvSpPr>
          <p:nvPr/>
        </p:nvSpPr>
        <p:spPr bwMode="auto">
          <a:xfrm>
            <a:off x="2271713" y="1600200"/>
            <a:ext cx="1841500" cy="83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</a:rPr>
              <a:t>Negative numbers</a:t>
            </a:r>
          </a:p>
          <a:p>
            <a:pPr algn="ctr"/>
            <a:r>
              <a:rPr lang="en-US">
                <a:solidFill>
                  <a:srgbClr val="0033CC"/>
                </a:solidFill>
              </a:rPr>
              <a:t>in the matrix are</a:t>
            </a:r>
          </a:p>
          <a:p>
            <a:pPr algn="ctr"/>
            <a:r>
              <a:rPr lang="en-US" b="1">
                <a:solidFill>
                  <a:srgbClr val="0033CC"/>
                </a:solidFill>
              </a:rPr>
              <a:t>accepting states</a:t>
            </a:r>
            <a:r>
              <a:rPr lang="en-US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376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0E9-334A-3647-9407-4510ADE32D48}" type="slidenum">
              <a:rPr lang="en-US"/>
              <a:pPr/>
              <a:t>31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ANTLR Lexer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r>
              <a:rPr lang="en-US" dirty="0"/>
              <a:t>The ANTLR-generated lexer (scanner) </a:t>
            </a:r>
            <a:br>
              <a:rPr lang="en-US" dirty="0"/>
            </a:br>
            <a:r>
              <a:rPr lang="en-US" dirty="0"/>
              <a:t>is a DFA created from the regular expressions in the grammar file that describe the tokens.</a:t>
            </a:r>
          </a:p>
        </p:txBody>
      </p:sp>
    </p:spTree>
    <p:extLst>
      <p:ext uri="{BB962C8B-B14F-4D97-AF65-F5344CB8AC3E}">
        <p14:creationId xmlns:p14="http://schemas.microsoft.com/office/powerpoint/2010/main" val="839459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ANTLR Grammar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1658" y="1418998"/>
            <a:ext cx="5339923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grammar Expr;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program: statement+ ;  // at least one statement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 : expr NEWLINE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IDENTIFER '=' expr NEWLINE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NEWLINE 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expr: expr ('*'|'/') expr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expr ('+'|'-') expr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INTEGER  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IDENTIFER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'(' expr ')'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IDENTIFER : [a-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-Z]+ ;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INTEGER   : [0-9]+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NEWLINE   : '\r'? '\n'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WS : [ \t]+ -&gt; skip ;  // skip whitespace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340" y="1249721"/>
            <a:ext cx="8802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Expr.g4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0876" y="2697488"/>
            <a:ext cx="936475" cy="1169551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193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5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6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a+b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*2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(1+2)*3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5218" y="2528211"/>
            <a:ext cx="9044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input.txt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8B35CA4-B2C1-1476-1CCD-D389464077FF}"/>
              </a:ext>
            </a:extLst>
          </p:cNvPr>
          <p:cNvSpPr/>
          <p:nvPr/>
        </p:nvSpPr>
        <p:spPr bwMode="auto">
          <a:xfrm>
            <a:off x="1405902" y="1874536"/>
            <a:ext cx="457195" cy="2834609"/>
          </a:xfrm>
          <a:prstGeom prst="leftBrace">
            <a:avLst>
              <a:gd name="adj1" fmla="val 8333"/>
              <a:gd name="adj2" fmla="val 50256"/>
            </a:avLst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535C3-5835-9045-1496-0B8DBC48C99A}"/>
              </a:ext>
            </a:extLst>
          </p:cNvPr>
          <p:cNvSpPr txBox="1"/>
          <p:nvPr/>
        </p:nvSpPr>
        <p:spPr>
          <a:xfrm>
            <a:off x="308634" y="2989875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33CC"/>
                </a:solidFill>
              </a:rPr>
              <a:t>production</a:t>
            </a:r>
          </a:p>
          <a:p>
            <a:pPr algn="r"/>
            <a:r>
              <a:rPr lang="en-US" dirty="0">
                <a:solidFill>
                  <a:srgbClr val="0033CC"/>
                </a:solidFill>
              </a:rPr>
              <a:t>rules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0203E9-732C-A13D-957B-C501845FFB62}"/>
              </a:ext>
            </a:extLst>
          </p:cNvPr>
          <p:cNvSpPr/>
          <p:nvPr/>
        </p:nvSpPr>
        <p:spPr bwMode="auto">
          <a:xfrm>
            <a:off x="1405902" y="4878422"/>
            <a:ext cx="457195" cy="1082402"/>
          </a:xfrm>
          <a:prstGeom prst="leftBrace">
            <a:avLst>
              <a:gd name="adj1" fmla="val 8333"/>
              <a:gd name="adj2" fmla="val 50256"/>
            </a:avLst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4532B-ED16-78D9-6570-F6A5BDFD402C}"/>
              </a:ext>
            </a:extLst>
          </p:cNvPr>
          <p:cNvSpPr txBox="1"/>
          <p:nvPr/>
        </p:nvSpPr>
        <p:spPr>
          <a:xfrm>
            <a:off x="674390" y="525778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tokens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32161-C584-7A7D-1D03-5B3C56D9A09B}"/>
              </a:ext>
            </a:extLst>
          </p:cNvPr>
          <p:cNvSpPr txBox="1"/>
          <p:nvPr/>
        </p:nvSpPr>
        <p:spPr>
          <a:xfrm>
            <a:off x="7440876" y="4338911"/>
            <a:ext cx="936475" cy="1169551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193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5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6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4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a+b</a:t>
            </a:r>
            <a:r>
              <a:rPr lang="mr-IN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*2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(1+2)*3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7D4F20-AE88-7882-38FC-8AB9A1E7531E}"/>
              </a:ext>
            </a:extLst>
          </p:cNvPr>
          <p:cNvSpPr txBox="1"/>
          <p:nvPr/>
        </p:nvSpPr>
        <p:spPr>
          <a:xfrm>
            <a:off x="7965218" y="4169634"/>
            <a:ext cx="88344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error.txt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6D0B4-15B4-3B49-3BE9-85D971823E67}"/>
              </a:ext>
            </a:extLst>
          </p:cNvPr>
          <p:cNvSpPr txBox="1"/>
          <p:nvPr/>
        </p:nvSpPr>
        <p:spPr>
          <a:xfrm>
            <a:off x="5120634" y="3337561"/>
            <a:ext cx="155446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ANTLR grammar file is based on BNF and regular expressions.</a:t>
            </a:r>
          </a:p>
        </p:txBody>
      </p:sp>
    </p:spTree>
    <p:extLst>
      <p:ext uri="{BB962C8B-B14F-4D97-AF65-F5344CB8AC3E}">
        <p14:creationId xmlns:p14="http://schemas.microsoft.com/office/powerpoint/2010/main" val="4143807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Java Main Program for ANTLR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924" y="1183339"/>
            <a:ext cx="7810151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org.antlr.v4.runtime.*;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org.antlr.v4.runtime.tree.*;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java.io.FileInputStream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java.io.IOException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ExprMain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static void main(String[]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sourceFileName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source = null;  // input stream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CharStream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chars = null;        // character stream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try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sourceFileName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CharStreams.fromStream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catch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("Source file error: "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sourceFileName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System.exit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(-1);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3657" y="1261666"/>
            <a:ext cx="148309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ExprMain.java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161" y="4160512"/>
            <a:ext cx="20281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Create the input file stream</a:t>
            </a:r>
          </a:p>
          <a:p>
            <a:r>
              <a:rPr lang="en-US" sz="1200" dirty="0">
                <a:solidFill>
                  <a:srgbClr val="0033CC"/>
                </a:solidFill>
              </a:rPr>
              <a:t>from the source file.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3829E-67D8-0643-9CB3-7D0A162B3EB5}"/>
              </a:ext>
            </a:extLst>
          </p:cNvPr>
          <p:cNvSpPr txBox="1"/>
          <p:nvPr/>
        </p:nvSpPr>
        <p:spPr>
          <a:xfrm>
            <a:off x="6197254" y="4651431"/>
            <a:ext cx="20970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Create the character stream</a:t>
            </a:r>
          </a:p>
          <a:p>
            <a:r>
              <a:rPr lang="en-US" sz="1200" dirty="0">
                <a:solidFill>
                  <a:srgbClr val="0033CC"/>
                </a:solidFill>
              </a:rPr>
              <a:t>from the source file stream.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44A1-5C74-9727-5282-A06B403DEE8F}"/>
              </a:ext>
            </a:extLst>
          </p:cNvPr>
          <p:cNvSpPr txBox="1"/>
          <p:nvPr/>
        </p:nvSpPr>
        <p:spPr>
          <a:xfrm>
            <a:off x="3108976" y="2240293"/>
            <a:ext cx="207941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3CC"/>
                </a:solidFill>
              </a:defRPr>
            </a:lvl1pPr>
          </a:lstStyle>
          <a:p>
            <a:r>
              <a:rPr lang="en-US" dirty="0"/>
              <a:t>The name of our “compiler”.</a:t>
            </a:r>
          </a:p>
        </p:txBody>
      </p:sp>
    </p:spTree>
    <p:extLst>
      <p:ext uri="{BB962C8B-B14F-4D97-AF65-F5344CB8AC3E}">
        <p14:creationId xmlns:p14="http://schemas.microsoft.com/office/powerpoint/2010/main" val="29973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FD65-EFE8-A543-9833-E3441DCA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Java Main Program for ANTLR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34E04-877C-244C-80DB-74F0CA3B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838BC-FA1B-1043-89DA-78BCC8D68BBC}"/>
              </a:ext>
            </a:extLst>
          </p:cNvPr>
          <p:cNvSpPr txBox="1"/>
          <p:nvPr/>
        </p:nvSpPr>
        <p:spPr>
          <a:xfrm>
            <a:off x="1042828" y="1234464"/>
            <a:ext cx="7058343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Create a lexer which scans the character stream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to create a token stream.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lexer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CommonTokenStream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CommonTokenStream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lexer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Print the token stream.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("Token stream contents:");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tokens.fill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(Token token :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tokens.getTokens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token.toString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Create a parser which parses the token stream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to create a parse tree.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parser.program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Print the parse tree in Lisp format.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nParse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tree (Lisp format):");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tree.toStringTree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(parser)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8EB79-8619-A6D4-FD78-E3CAC7581AE7}"/>
              </a:ext>
            </a:extLst>
          </p:cNvPr>
          <p:cNvSpPr txBox="1"/>
          <p:nvPr/>
        </p:nvSpPr>
        <p:spPr>
          <a:xfrm>
            <a:off x="6201931" y="1476466"/>
            <a:ext cx="26019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Generate a lexer (scanner) that is</a:t>
            </a:r>
          </a:p>
          <a:p>
            <a:r>
              <a:rPr lang="en-US" sz="1200" dirty="0">
                <a:solidFill>
                  <a:srgbClr val="0033CC"/>
                </a:solidFill>
              </a:rPr>
              <a:t>connected to the character stream.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8DD76-B4D2-0DEE-FE4A-4458897082EA}"/>
              </a:ext>
            </a:extLst>
          </p:cNvPr>
          <p:cNvSpPr txBox="1"/>
          <p:nvPr/>
        </p:nvSpPr>
        <p:spPr>
          <a:xfrm>
            <a:off x="5893590" y="2140948"/>
            <a:ext cx="291033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Create the token stream using the lexer.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12C1B-2769-4A3D-88F3-AD6B4B25AD75}"/>
              </a:ext>
            </a:extLst>
          </p:cNvPr>
          <p:cNvSpPr txBox="1"/>
          <p:nvPr/>
        </p:nvSpPr>
        <p:spPr>
          <a:xfrm>
            <a:off x="6217902" y="2878578"/>
            <a:ext cx="120524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What’s in the token stream?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F3697-90DD-5BB4-4F9C-3F48A15D41CF}"/>
              </a:ext>
            </a:extLst>
          </p:cNvPr>
          <p:cNvSpPr txBox="1"/>
          <p:nvPr/>
        </p:nvSpPr>
        <p:spPr>
          <a:xfrm>
            <a:off x="6651141" y="4247481"/>
            <a:ext cx="229421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Generate a parser that is</a:t>
            </a:r>
          </a:p>
          <a:p>
            <a:r>
              <a:rPr lang="en-US" sz="1200" dirty="0">
                <a:solidFill>
                  <a:srgbClr val="0033CC"/>
                </a:solidFill>
              </a:rPr>
              <a:t>connected to the token stream.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659F1-D4FD-A7B9-BE93-EDF28D6BCACD}"/>
              </a:ext>
            </a:extLst>
          </p:cNvPr>
          <p:cNvSpPr txBox="1"/>
          <p:nvPr/>
        </p:nvSpPr>
        <p:spPr>
          <a:xfrm>
            <a:off x="5618078" y="4694211"/>
            <a:ext cx="167866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Create the parse tree.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9672A-1991-512C-F148-2AA007951970}"/>
              </a:ext>
            </a:extLst>
          </p:cNvPr>
          <p:cNvSpPr txBox="1"/>
          <p:nvPr/>
        </p:nvSpPr>
        <p:spPr>
          <a:xfrm>
            <a:off x="6949414" y="5544370"/>
            <a:ext cx="153439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Print the parse tree.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6628C-5D3B-7040-BC60-300724A93E09}"/>
              </a:ext>
            </a:extLst>
          </p:cNvPr>
          <p:cNvSpPr txBox="1"/>
          <p:nvPr/>
        </p:nvSpPr>
        <p:spPr>
          <a:xfrm>
            <a:off x="6376658" y="6112723"/>
            <a:ext cx="148309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ExprMain.java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2997" y="6177692"/>
            <a:ext cx="640118" cy="457200"/>
          </a:xfrm>
        </p:spPr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78862"/>
            <a:ext cx="8229600" cy="1510065"/>
          </a:xfrm>
        </p:spPr>
        <p:txBody>
          <a:bodyPr/>
          <a:lstStyle/>
          <a:p>
            <a:r>
              <a:rPr lang="en-US" dirty="0"/>
              <a:t>First set up your environment, </a:t>
            </a:r>
            <a:br>
              <a:rPr lang="en-US" dirty="0"/>
            </a:br>
            <a:r>
              <a:rPr lang="en-US" dirty="0"/>
              <a:t>or create equivalent shell scripts.</a:t>
            </a:r>
          </a:p>
          <a:p>
            <a:pPr lvl="1"/>
            <a:r>
              <a:rPr lang="en-US" dirty="0"/>
              <a:t>Use your own file paths, of course.</a:t>
            </a:r>
          </a:p>
          <a:p>
            <a:pPr lvl="1"/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4"/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7FA23-49C2-1748-AE96-AD611312EF24}"/>
              </a:ext>
            </a:extLst>
          </p:cNvPr>
          <p:cNvSpPr txBox="1"/>
          <p:nvPr/>
        </p:nvSpPr>
        <p:spPr>
          <a:xfrm>
            <a:off x="1097318" y="2880366"/>
            <a:ext cx="6949364" cy="95410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export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ANTLR_JAR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="$HOME/ANTLR4.13.2/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antlr-4.13.2-complete.jar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export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CLASSPATH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="$CLASSPATH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:$ANTLR_JAR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antlr4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="java -jar $ANTLR_JAR"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='java org.antlr.v4.gui.TestRig'</a:t>
            </a:r>
          </a:p>
        </p:txBody>
      </p:sp>
    </p:spTree>
    <p:extLst>
      <p:ext uri="{BB962C8B-B14F-4D97-AF65-F5344CB8AC3E}">
        <p14:creationId xmlns:p14="http://schemas.microsoft.com/office/powerpoint/2010/main" val="968372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Command Line: Run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antlr4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2997" y="6177692"/>
            <a:ext cx="640118" cy="457200"/>
          </a:xfrm>
        </p:spPr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8738" y="1462806"/>
            <a:ext cx="7086522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ExprTestJava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Expr.g4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ExprMain.java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ExprTestJava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antlr4 Expr.g4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ExprTestJava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Expr.g4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ExprBaseListener.java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ExprParser.java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ExprListener.java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ExprLexer.java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ExprMain.java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18DA-D860-7E41-BA2D-3721FF60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Generated Parser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ExprMain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3E9F3-E71E-854D-B14F-41FE270B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ACD9A-AC4D-8747-B37C-862F5DC1ECB7}"/>
              </a:ext>
            </a:extLst>
          </p:cNvPr>
          <p:cNvSpPr txBox="1"/>
          <p:nvPr/>
        </p:nvSpPr>
        <p:spPr>
          <a:xfrm>
            <a:off x="365806" y="1143025"/>
            <a:ext cx="7915950" cy="567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ExprTestJava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ExprMain.java</a:t>
            </a: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ExprTestJava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ExprMain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Tokens: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[@0,0:2='193',&lt;9&gt;,1:0]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[@1,3:3='\n',&lt;10&gt;,1:3]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[@2,4:4='a',&lt;8&gt;,2:0]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[@3,6:6='=',&lt;1&gt;,2:2]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[@4,8:8='5',&lt;9&gt;,2:4]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[@5,9:9='\n',&lt;10&gt;,2:5]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[@6,10:10='b',&lt;8&gt;,3:0]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[@7,12:12='=',&lt;1&gt;,3:2]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[@8,14:14='6',&lt;9&gt;,3:4]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[@9,15:15='\n',&lt;10&gt;,3:5]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[@10,16:16='a',&lt;8&gt;,4:0]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[@11,17:17='+',&lt;4&gt;,4:1]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[@12,18:18='b',&lt;8&gt;,4:2]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[@13,19:19='*',&lt;2&gt;,4:3]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[@14,20:20='2',&lt;9&gt;,4:4]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[@15,21:21='\n',&lt;10&gt;,4:5]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[@16,22:22='(',&lt;6&gt;,5:0]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[@17,23:23='1',&lt;9&gt;,5:1]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[@18,24:24='+',&lt;4&gt;,5:2]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[@19,25:25='2',&lt;9&gt;,5:3]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[@20,26:26=')',&lt;7&gt;,5:4]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[@21,27:27='*',&lt;2&gt;,5:5]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[@22,28:28='3',&lt;9&gt;,5:6]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[@23,29:29='\n',&lt;10&gt;,5:7]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[@24,30:29='&lt;EOF&gt;',&lt;-1&gt;,6:0]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Parse tree (Lisp format):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(program (statement (expr 193) \n) (statement a = (expr 5) \n) (statement b = (expr 6) \n)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(statement (expr (expr a) + (expr (expr b) * (expr 2))) \n)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(statement (expr (expr ( (expr (expr 1) + (expr 2)) )) * (expr 3)) \n))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73364-7057-87C8-E5B5-C15E6BA5DDB2}"/>
              </a:ext>
            </a:extLst>
          </p:cNvPr>
          <p:cNvSpPr txBox="1"/>
          <p:nvPr/>
        </p:nvSpPr>
        <p:spPr>
          <a:xfrm>
            <a:off x="3635525" y="2788927"/>
            <a:ext cx="936475" cy="1169551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193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5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6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a+b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*2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(1+2)*3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9F668-7A0E-059E-4CFE-A2867DB2BFC0}"/>
              </a:ext>
            </a:extLst>
          </p:cNvPr>
          <p:cNvSpPr txBox="1"/>
          <p:nvPr/>
        </p:nvSpPr>
        <p:spPr>
          <a:xfrm>
            <a:off x="4159867" y="2619650"/>
            <a:ext cx="9044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input.txt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6E66-E3D5-C284-07C7-1FE47FD8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Rudimentary Syntax Error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515CE-0C32-1257-C2B6-971FD239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D00E9-769E-0002-AB4C-6ECB6A189D41}"/>
              </a:ext>
            </a:extLst>
          </p:cNvPr>
          <p:cNvSpPr txBox="1"/>
          <p:nvPr/>
        </p:nvSpPr>
        <p:spPr>
          <a:xfrm>
            <a:off x="365806" y="1234464"/>
            <a:ext cx="7478329" cy="55861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05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ExprTestJava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 </a:t>
            </a:r>
            <a:r>
              <a:rPr lang="en-US" sz="105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ExprMain</a:t>
            </a:r>
            <a:r>
              <a:rPr lang="en-US" sz="105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error.txt</a:t>
            </a:r>
            <a:endParaRPr lang="en-US" sz="1050" b="1" dirty="0">
              <a:solidFill>
                <a:srgbClr val="C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Tokens: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[@0,0:2='193',&lt;9&gt;,1:0]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[@1,3:3='\n',&lt;10&gt;,1:3]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[@2,4:4='a',&lt;8&gt;,2:0]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[@3,6:6='=',&lt;1&gt;,2:2]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[@4,8:8='5',&lt;9&gt;,2:4]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[@5,9:9='\n',&lt;10&gt;,2:5]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[@6,10:10='b',&lt;8&gt;,3:0]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[@7,12:12='=',&lt;1&gt;,3:2]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[@8,14:14='6',&lt;9&gt;,3:4]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[@9,15:15='\n',&lt;10&gt;,3:5]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[@10,16:16='(',&lt;6&gt;,4:0]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[@11,17:17='a',&lt;8&gt;,4:1]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[@12,18:18='+',&lt;4&gt;,4:2]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[@13,19:19='b',&lt;8&gt;,4:3]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[@14,20:20='*',&lt;2&gt;,4:4]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[@15,21:21='2',&lt;9&gt;,4:5]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[@16,22:22='\n',&lt;10&gt;,4:6]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[@17,23:23='(',&lt;6&gt;,5:0]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[@18,24:24='1',&lt;9&gt;,5:1]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[@19,25:25='+',&lt;4&gt;,5:2]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[@20,26:26='2',&lt;9&gt;,5:3]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[@21,27:27=')',&lt;7&gt;,5:4]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[@22,28:28='*',&lt;2&gt;,5:5]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[@23,29:29='3',&lt;9&gt;,5:6]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[@24,30:30='\n',&lt;10&gt;,5:7]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[@25,31:30='&lt;EOF&gt;',&lt;-1&gt;,6:0]</a:t>
            </a:r>
          </a:p>
          <a:p>
            <a:r>
              <a:rPr lang="en-US" sz="105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 4:6 missing ')' at '\n'</a:t>
            </a:r>
            <a:br>
              <a:rPr lang="en-US" sz="105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solidFill>
                <a:srgbClr val="C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Parse tree (Lisp format):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(program (statement (expr 193) \n) (statement a = (expr 5) \n) (statement b = (expr 6) \n) 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(statement (expr ( (expr (expr a) + (expr (expr b) * (expr 2))) </a:t>
            </a:r>
            <a:r>
              <a:rPr lang="en-US" sz="1050" b="1" dirty="0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&lt;missing ')'&gt;</a:t>
            </a:r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\n) </a:t>
            </a:r>
          </a:p>
          <a:p>
            <a:r>
              <a:rPr lang="en-US" sz="105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(statement (expr (expr ( (expr (expr 1) + (expr 2)) )) * (expr 3)) \n))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15C00-E0DE-09EA-1B5E-A30D46466981}"/>
              </a:ext>
            </a:extLst>
          </p:cNvPr>
          <p:cNvSpPr txBox="1"/>
          <p:nvPr/>
        </p:nvSpPr>
        <p:spPr>
          <a:xfrm>
            <a:off x="3316146" y="2958204"/>
            <a:ext cx="936475" cy="1169551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193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5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6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4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a+b</a:t>
            </a:r>
            <a:r>
              <a:rPr lang="mr-IN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*2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(1+2)*3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B1FFB-5D88-080B-4037-D36B04092357}"/>
              </a:ext>
            </a:extLst>
          </p:cNvPr>
          <p:cNvSpPr txBox="1"/>
          <p:nvPr/>
        </p:nvSpPr>
        <p:spPr>
          <a:xfrm>
            <a:off x="3840488" y="2788927"/>
            <a:ext cx="88344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error.txt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78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Command Line: Run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grun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6637" y="6177692"/>
            <a:ext cx="640118" cy="457200"/>
          </a:xfrm>
        </p:spPr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8738" y="1424877"/>
            <a:ext cx="708652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ExprTestJava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antlr4 Expr.g4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ExprTestJava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*.java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ExprTestJava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Expr program -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8D6EA0-4586-8746-A7B9-9384ABE72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895" y="2874811"/>
            <a:ext cx="5486812" cy="3205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9968D9-6086-3AED-6BC2-424BF3BA9A50}"/>
              </a:ext>
            </a:extLst>
          </p:cNvPr>
          <p:cNvSpPr txBox="1"/>
          <p:nvPr/>
        </p:nvSpPr>
        <p:spPr>
          <a:xfrm>
            <a:off x="6766536" y="6237015"/>
            <a:ext cx="731290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Demo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E5D96E-3CD8-D618-7F0D-41A4C72FAE1C}"/>
              </a:ext>
            </a:extLst>
          </p:cNvPr>
          <p:cNvGrpSpPr/>
          <p:nvPr/>
        </p:nvGrpSpPr>
        <p:grpSpPr>
          <a:xfrm>
            <a:off x="3461427" y="2084617"/>
            <a:ext cx="3049874" cy="794855"/>
            <a:chOff x="3461427" y="1965976"/>
            <a:chExt cx="3049874" cy="7948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C75A4B-0DE9-1864-D740-9352069F5914}"/>
                </a:ext>
              </a:extLst>
            </p:cNvPr>
            <p:cNvSpPr txBox="1"/>
            <p:nvPr/>
          </p:nvSpPr>
          <p:spPr>
            <a:xfrm>
              <a:off x="3461427" y="2514610"/>
              <a:ext cx="1051891" cy="246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33CC"/>
                  </a:solidFill>
                </a:rPr>
                <a:t>grammar name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78DD4D-5CFB-547C-F493-C0CCF53F5406}"/>
                </a:ext>
              </a:extLst>
            </p:cNvPr>
            <p:cNvSpPr txBox="1"/>
            <p:nvPr/>
          </p:nvSpPr>
          <p:spPr>
            <a:xfrm>
              <a:off x="4330392" y="2161225"/>
              <a:ext cx="652743" cy="246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33CC"/>
                  </a:solidFill>
                </a:rPr>
                <a:t>root rule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A7D818-621E-D760-7749-16B43FE44F69}"/>
                </a:ext>
              </a:extLst>
            </p:cNvPr>
            <p:cNvSpPr txBox="1"/>
            <p:nvPr/>
          </p:nvSpPr>
          <p:spPr>
            <a:xfrm>
              <a:off x="5852146" y="2176707"/>
              <a:ext cx="659155" cy="246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33CC"/>
                  </a:solidFill>
                </a:rPr>
                <a:t>input file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05C17A6-DF28-318C-A48D-AB592E3E2377}"/>
                </a:ext>
              </a:extLst>
            </p:cNvPr>
            <p:cNvCxnSpPr>
              <a:stCxn id="7" idx="0"/>
            </p:cNvCxnSpPr>
            <p:nvPr/>
          </p:nvCxnSpPr>
          <p:spPr bwMode="auto">
            <a:xfrm flipH="1" flipV="1">
              <a:off x="4656763" y="1965976"/>
              <a:ext cx="1" cy="1952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32AAC21-2E0B-F6EA-E11C-771FAB2C3552}"/>
                </a:ext>
              </a:extLst>
            </p:cNvPr>
            <p:cNvCxnSpPr>
              <a:stCxn id="8" idx="0"/>
            </p:cNvCxnSpPr>
            <p:nvPr/>
          </p:nvCxnSpPr>
          <p:spPr bwMode="auto">
            <a:xfrm flipH="1" flipV="1">
              <a:off x="6181723" y="1965976"/>
              <a:ext cx="1" cy="2107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736A649-DD37-60E8-EFC9-A7DADE827D7C}"/>
                </a:ext>
              </a:extLst>
            </p:cNvPr>
            <p:cNvCxnSpPr>
              <a:cxnSpLocks/>
              <a:stCxn id="6" idx="0"/>
            </p:cNvCxnSpPr>
            <p:nvPr/>
          </p:nvCxnSpPr>
          <p:spPr bwMode="auto">
            <a:xfrm flipH="1" flipV="1">
              <a:off x="3987372" y="1965976"/>
              <a:ext cx="1" cy="5486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255CEF4-4264-9495-F100-3E5711F239A6}"/>
              </a:ext>
            </a:extLst>
          </p:cNvPr>
          <p:cNvSpPr txBox="1"/>
          <p:nvPr/>
        </p:nvSpPr>
        <p:spPr>
          <a:xfrm>
            <a:off x="303110" y="3079910"/>
            <a:ext cx="3493264" cy="3000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grammar </a:t>
            </a:r>
            <a:r>
              <a:rPr lang="en-US" sz="9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statement+ ;  // at least one statement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 : expr NEWLINE                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IDENTIFER '=' expr NEWLINE        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NEWLINE                   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;</a:t>
            </a:r>
            <a:b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expr: expr ('*'|'/') expr   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expr ('+'|'-') expr   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INTEGER                    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IDENTIFER                  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'(' expr ')'         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  <a:b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IDENTIFER : [a-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-Z]+ ; 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INTEGER   : [0-9]+ ;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NEWLINE   : '\r'? '\n' ;</a:t>
            </a:r>
            <a:b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WS : [ \t]+ -&gt; skip ;  // skip whitespace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39E93D-E356-D577-43FC-F9128776054C}"/>
              </a:ext>
            </a:extLst>
          </p:cNvPr>
          <p:cNvSpPr txBox="1"/>
          <p:nvPr/>
        </p:nvSpPr>
        <p:spPr>
          <a:xfrm>
            <a:off x="1463074" y="2941410"/>
            <a:ext cx="620234" cy="276999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Expr.g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7A030-2F95-FA8C-B6A7-4C3414975A6C}"/>
              </a:ext>
            </a:extLst>
          </p:cNvPr>
          <p:cNvSpPr txBox="1"/>
          <p:nvPr/>
        </p:nvSpPr>
        <p:spPr>
          <a:xfrm>
            <a:off x="6494119" y="1271380"/>
            <a:ext cx="148309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ExprMain.java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68CE-D675-047D-34FC-EC2A8058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 and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9144E-9B13-CDCC-7F88-010D0A76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298F8-883A-28B2-F0FC-CCAF0AC80FB7}"/>
              </a:ext>
            </a:extLst>
          </p:cNvPr>
          <p:cNvSpPr txBox="1"/>
          <p:nvPr/>
        </p:nvSpPr>
        <p:spPr>
          <a:xfrm>
            <a:off x="945329" y="4447727"/>
            <a:ext cx="746710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IDENTIFIER : [a-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-Z][a-zA-Z0-9]* 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    : [0-9]+ ;</a:t>
            </a:r>
            <a:b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REAL : INTEGER '.' INTEGER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| INTEGER ('e' | 'E') ('+' | '-')? INTEGER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| INTEGER '.' INTEGER ('e' | 'E') ('+' | '-')? INTEGER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32A49-67E5-707F-AAA1-01A849882522}"/>
              </a:ext>
            </a:extLst>
          </p:cNvPr>
          <p:cNvSpPr txBox="1"/>
          <p:nvPr/>
        </p:nvSpPr>
        <p:spPr>
          <a:xfrm>
            <a:off x="5669268" y="4617707"/>
            <a:ext cx="11020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ANTLR 4 notation</a:t>
            </a:r>
          </a:p>
        </p:txBody>
      </p:sp>
      <p:pic>
        <p:nvPicPr>
          <p:cNvPr id="9" name="Picture 8" descr="A diagram of a complex function&#10;&#10;Description automatically generated">
            <a:extLst>
              <a:ext uri="{FF2B5EF4-FFF2-40B4-BE49-F238E27FC236}">
                <a16:creationId xmlns:a16="http://schemas.microsoft.com/office/drawing/2014/main" id="{FD1A05E5-0618-F621-537E-643BEFA51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0" y="2788927"/>
            <a:ext cx="3544371" cy="127892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77A510-6A79-2025-D5A2-0027745D7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846971"/>
              </p:ext>
            </p:extLst>
          </p:nvPr>
        </p:nvGraphicFramePr>
        <p:xfrm>
          <a:off x="365806" y="1234464"/>
          <a:ext cx="4937751" cy="301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8752">
                  <a:extLst>
                    <a:ext uri="{9D8B030D-6E8A-4147-A177-3AD203B41FA5}">
                      <a16:colId xmlns:a16="http://schemas.microsoft.com/office/drawing/2014/main" val="3236387126"/>
                    </a:ext>
                  </a:extLst>
                </a:gridCol>
                <a:gridCol w="3748999">
                  <a:extLst>
                    <a:ext uri="{9D8B030D-6E8A-4147-A177-3AD203B41FA5}">
                      <a16:colId xmlns:a16="http://schemas.microsoft.com/office/drawing/2014/main" val="403336399"/>
                    </a:ext>
                  </a:extLst>
                </a:gridCol>
              </a:tblGrid>
              <a:tr h="144623">
                <a:tc>
                  <a:txBody>
                    <a:bodyPr/>
                    <a:lstStyle/>
                    <a:p>
                      <a:r>
                        <a:rPr lang="en-US" sz="1200" dirty="0" err="1"/>
                        <a:t>Metasymbols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230436"/>
                  </a:ext>
                </a:extLst>
              </a:tr>
              <a:tr h="14462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surround a literal character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958228"/>
                  </a:ext>
                </a:extLst>
              </a:tr>
              <a:tr h="14462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quote a metacharacter to become a literal character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711779"/>
                  </a:ext>
                </a:extLst>
              </a:tr>
              <a:tr h="14462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 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enclose a set of included 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17945"/>
                  </a:ext>
                </a:extLst>
              </a:tr>
              <a:tr h="14462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precedes an element not to be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27220"/>
                  </a:ext>
                </a:extLst>
              </a:tr>
              <a:tr h="14462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specify a range of 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4601"/>
                  </a:ext>
                </a:extLst>
              </a:tr>
              <a:tr h="14462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follows an element repeated 0 or more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513386"/>
                  </a:ext>
                </a:extLst>
              </a:tr>
              <a:tr h="14462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follows an element repeated at least one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91244"/>
                  </a:ext>
                </a:extLst>
              </a:tr>
              <a:tr h="14462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follows an optional element (0 or 1 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55478"/>
                  </a:ext>
                </a:extLst>
              </a:tr>
              <a:tr h="14462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separates element choices (“or”)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89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group elements to be a single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48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739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D7B7-2D0D-6AAB-EC60-23E8EC47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4 Reference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053B-3491-A2F5-1C61-9047ED348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dirty="0"/>
              <a:t>Buy from Amazon (paperback):</a:t>
            </a:r>
            <a:br>
              <a:rPr lang="en-US" dirty="0"/>
            </a:br>
            <a:r>
              <a:rPr lang="en-US" sz="2000" dirty="0">
                <a:hlinkClick r:id="rId2"/>
              </a:rPr>
              <a:t>https://www.amazon.com/Definitive-ANTLR-4-Reference/dp/1934356999/ref=sr_1_1?s=books&amp;ie=UTF8&amp;qid=1508372536&amp;sr=1-1&amp;keywords=antlr4</a:t>
            </a:r>
            <a:r>
              <a:rPr lang="en-US" sz="2000" dirty="0"/>
              <a:t> </a:t>
            </a:r>
            <a:endParaRPr lang="en-US" dirty="0"/>
          </a:p>
          <a:p>
            <a:r>
              <a:rPr lang="en-US" dirty="0"/>
              <a:t>Buy from The Pragmatic Bookshelf (eBook):</a:t>
            </a:r>
            <a:br>
              <a:rPr lang="en-US" dirty="0"/>
            </a:br>
            <a:r>
              <a:rPr lang="en-US" sz="2000" dirty="0">
                <a:hlinkClick r:id="rId3"/>
              </a:rPr>
              <a:t>https://pragprog.com/titles/tpantlr2/the-definitive-antlr-4-reference/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1609-58C5-6647-02B5-7337BD77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A book cover with a stone and text&#10;&#10;Description automatically generated">
            <a:extLst>
              <a:ext uri="{FF2B5EF4-FFF2-40B4-BE49-F238E27FC236}">
                <a16:creationId xmlns:a16="http://schemas.microsoft.com/office/drawing/2014/main" id="{180F52AF-484D-68C2-7C47-FD678209F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142" y="3703321"/>
            <a:ext cx="2135375" cy="27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2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8E91-9322-5830-2F76-27BD8472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4 IDE Plug-ins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53FF5-8868-2FD2-F34A-B3BA1EF6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596624"/>
          </a:xfrm>
        </p:spPr>
        <p:txBody>
          <a:bodyPr/>
          <a:lstStyle/>
          <a:p>
            <a:r>
              <a:rPr lang="en-US" dirty="0"/>
              <a:t>Java development environments</a:t>
            </a:r>
          </a:p>
          <a:p>
            <a:pPr lvl="1"/>
            <a:r>
              <a:rPr lang="en-US" sz="2000" dirty="0">
                <a:hlinkClick r:id="rId2"/>
              </a:rPr>
              <a:t>https://github.com/antlr/antlr4/blob/master/doc/java-target.md </a:t>
            </a:r>
          </a:p>
          <a:p>
            <a:pPr lvl="1"/>
            <a:r>
              <a:rPr lang="en-US" sz="2000" dirty="0">
                <a:hlinkClick r:id="rId3"/>
              </a:rPr>
              <a:t>https://www.antlr.org/tools.html</a:t>
            </a:r>
            <a:r>
              <a:rPr lang="en-US" sz="2000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Eclipse</a:t>
            </a:r>
          </a:p>
          <a:p>
            <a:pPr lvl="1"/>
            <a:r>
              <a:rPr lang="en-US" sz="2000" dirty="0">
                <a:hlinkClick r:id="rId2"/>
              </a:rPr>
              <a:t>https://github.com/jknack/antlr4ide</a:t>
            </a:r>
            <a:r>
              <a:rPr lang="en-US" sz="2000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JetBrains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https://plugins.jetbrains.com/plugin/7358-antlr-v4/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74EDE-E57E-47E6-6626-D57CB153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DF0E2-FEDB-EDE6-BCEE-EC9CB9284D34}"/>
              </a:ext>
            </a:extLst>
          </p:cNvPr>
          <p:cNvSpPr txBox="1"/>
          <p:nvPr/>
        </p:nvSpPr>
        <p:spPr>
          <a:xfrm>
            <a:off x="7863804" y="5714975"/>
            <a:ext cx="73129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60855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2C73-E02D-EFB9-F882-98DD5699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 and Tokens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64008-9F9B-66AA-BFF1-E628BC33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2D835-990E-BEE5-59D8-2E78B9C2D48E}"/>
              </a:ext>
            </a:extLst>
          </p:cNvPr>
          <p:cNvSpPr txBox="1"/>
          <p:nvPr/>
        </p:nvSpPr>
        <p:spPr>
          <a:xfrm>
            <a:off x="847222" y="1417342"/>
            <a:ext cx="7449556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NEWLINE : '\r'? '\n' -&gt; skip  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WS      : [ \t]+ -&gt; skip 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QUOTE : '\'' 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STRING_CHAR : QUOTE QUOTE  // two consecutive quotes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| ~('\'')      // any non-quote character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CHARACTER_CHAR : ~('\'') ; // any non-quote character 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CHARACTER      : QUOTE CHARACTER_CHAR QUOTE 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        : QUOTE STRING_CHAR* QUOTE 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E33F6F-8315-A5C8-0903-C3DDDD5F1FE1}"/>
              </a:ext>
            </a:extLst>
          </p:cNvPr>
          <p:cNvSpPr txBox="1"/>
          <p:nvPr/>
        </p:nvSpPr>
        <p:spPr>
          <a:xfrm>
            <a:off x="6217902" y="1550920"/>
            <a:ext cx="11020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ANTLR 4 notation</a:t>
            </a:r>
          </a:p>
        </p:txBody>
      </p:sp>
    </p:spTree>
    <p:extLst>
      <p:ext uri="{BB962C8B-B14F-4D97-AF65-F5344CB8AC3E}">
        <p14:creationId xmlns:p14="http://schemas.microsoft.com/office/powerpoint/2010/main" val="89215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8276-EAB6-E044-AE12-6E6FB42AFD06}" type="slidenum">
              <a:rPr lang="en-US"/>
              <a:pPr/>
              <a:t>6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Backus Naur Form (BNF)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/>
              <a:t>text-based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way to describe </a:t>
            </a:r>
            <a:br>
              <a:rPr lang="en-US" dirty="0"/>
            </a:br>
            <a:r>
              <a:rPr lang="en-US" dirty="0"/>
              <a:t>source language syntax.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Named after John Backus and Peter Naur.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Text-based means it can be read by a program.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Example: A </a:t>
            </a:r>
            <a:r>
              <a:rPr lang="en-US" dirty="0">
                <a:solidFill>
                  <a:srgbClr val="B23C00"/>
                </a:solidFill>
              </a:rPr>
              <a:t>compiler-compiler </a:t>
            </a:r>
            <a:r>
              <a:rPr lang="en-US" dirty="0"/>
              <a:t>such as ANTLR that can </a:t>
            </a:r>
            <a:r>
              <a:rPr lang="en-US" u="sng" dirty="0"/>
              <a:t>automatically generate</a:t>
            </a:r>
            <a:r>
              <a:rPr lang="en-US" dirty="0"/>
              <a:t> a parser and a scanner for a source language after reading the</a:t>
            </a:r>
            <a:br>
              <a:rPr lang="en-US" dirty="0"/>
            </a:br>
            <a:r>
              <a:rPr lang="en-US" dirty="0"/>
              <a:t>language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syntax rules written in BNF.</a:t>
            </a:r>
          </a:p>
        </p:txBody>
      </p:sp>
    </p:spTree>
    <p:extLst>
      <p:ext uri="{BB962C8B-B14F-4D97-AF65-F5344CB8AC3E}">
        <p14:creationId xmlns:p14="http://schemas.microsoft.com/office/powerpoint/2010/main" val="342355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8276-EAB6-E044-AE12-6E6FB42AFD06}" type="slidenum">
              <a:rPr lang="en-US"/>
              <a:pPr/>
              <a:t>7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Backus Naur Form (BNF)</a:t>
            </a:r>
            <a:r>
              <a:rPr lang="en-US" i="1" dirty="0"/>
              <a:t>, cont’d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1"/>
            <a:ext cx="8229600" cy="15849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use BNF to describe the rules of a </a:t>
            </a:r>
            <a:r>
              <a:rPr lang="en-US" u="sng" dirty="0"/>
              <a:t>context-free grammar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Also uses certain </a:t>
            </a:r>
            <a:r>
              <a:rPr lang="en-US" dirty="0" err="1">
                <a:solidFill>
                  <a:srgbClr val="B23C00"/>
                </a:solidFill>
              </a:rPr>
              <a:t>metasymbols</a:t>
            </a:r>
            <a:r>
              <a:rPr lang="en-US" dirty="0"/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EA5143-D9EF-9610-1C7B-C81C54EAC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46624"/>
              </p:ext>
            </p:extLst>
          </p:nvPr>
        </p:nvGraphicFramePr>
        <p:xfrm>
          <a:off x="1097318" y="3063244"/>
          <a:ext cx="6949364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5902">
                  <a:extLst>
                    <a:ext uri="{9D8B030D-6E8A-4147-A177-3AD203B41FA5}">
                      <a16:colId xmlns:a16="http://schemas.microsoft.com/office/drawing/2014/main" val="2863562309"/>
                    </a:ext>
                  </a:extLst>
                </a:gridCol>
                <a:gridCol w="5303462">
                  <a:extLst>
                    <a:ext uri="{9D8B030D-6E8A-4147-A177-3AD203B41FA5}">
                      <a16:colId xmlns:a16="http://schemas.microsoft.com/office/drawing/2014/main" val="4150257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Metasymbols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23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ＭＳ Ｐゴシック" charset="0"/>
                          <a:cs typeface="Courier New" panose="02070309020205020404" pitchFamily="49" charset="0"/>
                        </a:rPr>
                        <a:t>::=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“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is defined as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011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“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3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ＭＳ Ｐゴシック" charset="0"/>
                          <a:cs typeface="Courier New" panose="02070309020205020404" pitchFamily="49" charset="0"/>
                        </a:rPr>
                        <a:t>&lt;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Surround names of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23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nonterminal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(not literal)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456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51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32C-8773-2243-A329-C0C1C078ABA4}" type="slidenum">
              <a:rPr lang="en-US"/>
              <a:pPr/>
              <a:t>8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BNF Example: U.S. Postal Address </a:t>
            </a: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365125" y="1235075"/>
            <a:ext cx="8129588" cy="4981575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Courier New" charset="0"/>
              </a:rPr>
              <a:t>&lt;postal-address&gt; ::= &lt;name-part&gt; &lt;street-part&gt; &lt;city-state-part&gt; </a:t>
            </a:r>
          </a:p>
          <a:p>
            <a:r>
              <a:rPr lang="en-US" b="1" dirty="0">
                <a:latin typeface="Courier New" charset="0"/>
              </a:rPr>
              <a:t>&lt;name-part&gt; ::= &lt;first-part&gt; &lt;last-name&gt; </a:t>
            </a:r>
          </a:p>
          <a:p>
            <a:r>
              <a:rPr lang="en-US" b="1" dirty="0">
                <a:latin typeface="Courier New" charset="0"/>
              </a:rPr>
              <a:t>              | &lt;first-part&gt; &lt;last-name&gt; &lt;suffix&gt;</a:t>
            </a:r>
          </a:p>
          <a:p>
            <a:r>
              <a:rPr lang="en-US" b="1" dirty="0">
                <a:latin typeface="Courier New" charset="0"/>
              </a:rPr>
              <a:t>&lt;first-part&gt; ::= &lt;first-name&gt; | &lt;capital-letter&gt; . </a:t>
            </a:r>
          </a:p>
          <a:p>
            <a:r>
              <a:rPr lang="en-US" b="1" dirty="0">
                <a:latin typeface="Courier New" charset="0"/>
              </a:rPr>
              <a:t>&lt;suffix&gt; ::= Sr. | Jr. | &lt;roman-numeral&gt;</a:t>
            </a:r>
          </a:p>
          <a:p>
            <a:r>
              <a:rPr lang="en-US" b="1" dirty="0">
                <a:latin typeface="Courier New" charset="0"/>
              </a:rPr>
              <a:t>&lt;street-part&gt; ::= &lt;house-number&gt; &lt;street-name&gt;</a:t>
            </a:r>
          </a:p>
          <a:p>
            <a:r>
              <a:rPr lang="en-US" b="1" dirty="0">
                <a:latin typeface="Courier New" charset="0"/>
              </a:rPr>
              <a:t>                | &lt;house-number&gt; &lt;street-name&gt; &lt;apartment-number&gt; </a:t>
            </a:r>
          </a:p>
          <a:p>
            <a:r>
              <a:rPr lang="en-US" b="1" dirty="0">
                <a:latin typeface="Courier New" charset="0"/>
              </a:rPr>
              <a:t>&lt;city-state-part</a:t>
            </a:r>
            <a:r>
              <a:rPr lang="en-US" dirty="0"/>
              <a:t> </a:t>
            </a:r>
            <a:r>
              <a:rPr lang="en-US" b="1" dirty="0">
                <a:latin typeface="Courier New" charset="0"/>
              </a:rPr>
              <a:t>&gt; ::= &lt;city-name&gt; , &lt;state-code&gt; &lt;ZIP-code&gt; </a:t>
            </a:r>
          </a:p>
          <a:p>
            <a:r>
              <a:rPr lang="en-US" b="1" dirty="0">
                <a:latin typeface="Courier New" charset="0"/>
              </a:rPr>
              <a:t>&lt;first-name&gt; ::= &lt;name&gt;</a:t>
            </a:r>
          </a:p>
          <a:p>
            <a:r>
              <a:rPr lang="en-US" b="1" dirty="0">
                <a:latin typeface="Courier New" charset="0"/>
              </a:rPr>
              <a:t>&lt;last-name&gt; ::= &lt;name&gt;</a:t>
            </a:r>
          </a:p>
          <a:p>
            <a:r>
              <a:rPr lang="en-US" b="1" dirty="0">
                <a:latin typeface="Courier New" charset="0"/>
              </a:rPr>
              <a:t>&lt;street-name&gt; ::= &lt;name&gt;</a:t>
            </a:r>
          </a:p>
          <a:p>
            <a:r>
              <a:rPr lang="en-US" b="1" dirty="0">
                <a:latin typeface="Courier New" charset="0"/>
              </a:rPr>
              <a:t>&lt;city-name&gt; ::= &lt;name&gt;</a:t>
            </a:r>
          </a:p>
          <a:p>
            <a:r>
              <a:rPr lang="en-US" b="1" dirty="0">
                <a:latin typeface="Courier New" charset="0"/>
              </a:rPr>
              <a:t>&lt;house-number&gt; ::= &lt;number&gt;</a:t>
            </a:r>
          </a:p>
          <a:p>
            <a:r>
              <a:rPr lang="en-US" b="1" dirty="0">
                <a:latin typeface="Courier New" charset="0"/>
              </a:rPr>
              <a:t>&lt;apartment-number&gt; ::= &lt;number&gt;</a:t>
            </a:r>
          </a:p>
          <a:p>
            <a:r>
              <a:rPr lang="en-US" b="1" dirty="0">
                <a:latin typeface="Courier New" charset="0"/>
              </a:rPr>
              <a:t>&lt;state-code&gt; ::= &lt;capital-letter&gt; &lt;capital-letter&gt;</a:t>
            </a:r>
          </a:p>
          <a:p>
            <a:r>
              <a:rPr lang="en-US" b="1" dirty="0">
                <a:latin typeface="Courier New" charset="0"/>
              </a:rPr>
              <a:t>&lt;capital-letter&gt; ::= A|B|C|D|E|F|G|H|I|J|K|L|M</a:t>
            </a:r>
            <a:br>
              <a:rPr lang="en-US" b="1" dirty="0">
                <a:latin typeface="Courier New" charset="0"/>
              </a:rPr>
            </a:br>
            <a:r>
              <a:rPr lang="en-US" b="1" dirty="0">
                <a:latin typeface="Courier New" charset="0"/>
              </a:rPr>
              <a:t>                    |N|O|P|Q|R|S|T|U|V|W|X|Y|Z</a:t>
            </a:r>
          </a:p>
          <a:p>
            <a:r>
              <a:rPr lang="en-US" b="1" dirty="0">
                <a:latin typeface="Courier New" charset="0"/>
              </a:rPr>
              <a:t>&lt;name&gt; ::= …</a:t>
            </a:r>
          </a:p>
          <a:p>
            <a:r>
              <a:rPr lang="en-US" b="1" dirty="0">
                <a:latin typeface="Courier New" charset="0"/>
              </a:rPr>
              <a:t>&lt;number&gt; ::= …</a:t>
            </a:r>
          </a:p>
          <a:p>
            <a:r>
              <a:rPr lang="en-US" i="1" dirty="0"/>
              <a:t>etc.</a:t>
            </a:r>
          </a:p>
        </p:txBody>
      </p:sp>
      <p:sp>
        <p:nvSpPr>
          <p:cNvPr id="567300" name="Text Box 4"/>
          <p:cNvSpPr txBox="1">
            <a:spLocks noChangeArrowheads="1"/>
          </p:cNvSpPr>
          <p:nvPr/>
        </p:nvSpPr>
        <p:spPr bwMode="auto">
          <a:xfrm>
            <a:off x="5211763" y="3435350"/>
            <a:ext cx="227965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Mary Jane </a:t>
            </a:r>
            <a:br>
              <a:rPr lang="en-US" sz="1800" dirty="0"/>
            </a:br>
            <a:r>
              <a:rPr lang="en-US" sz="1800" dirty="0"/>
              <a:t>123 Easy Street</a:t>
            </a:r>
            <a:br>
              <a:rPr lang="en-US" sz="1800" dirty="0"/>
            </a:br>
            <a:r>
              <a:rPr lang="en-US" sz="1800" dirty="0"/>
              <a:t>San Jose, CA 95192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2BC535-0072-B759-8AA0-57788A187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15319"/>
              </p:ext>
            </p:extLst>
          </p:nvPr>
        </p:nvGraphicFramePr>
        <p:xfrm>
          <a:off x="3200415" y="5589270"/>
          <a:ext cx="4754828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8707">
                  <a:extLst>
                    <a:ext uri="{9D8B030D-6E8A-4147-A177-3AD203B41FA5}">
                      <a16:colId xmlns:a16="http://schemas.microsoft.com/office/drawing/2014/main" val="2863562309"/>
                    </a:ext>
                  </a:extLst>
                </a:gridCol>
                <a:gridCol w="3566121">
                  <a:extLst>
                    <a:ext uri="{9D8B030D-6E8A-4147-A177-3AD203B41FA5}">
                      <a16:colId xmlns:a16="http://schemas.microsoft.com/office/drawing/2014/main" val="41502579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/>
                        <a:t>Metasymbols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232171"/>
                  </a:ext>
                </a:extLst>
              </a:tr>
              <a:tr h="1714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ＭＳ Ｐゴシック" charset="0"/>
                          <a:cs typeface="Courier New" panose="02070309020205020404" pitchFamily="49" charset="0"/>
                        </a:rPr>
                        <a:t>::=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“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is defined as</a:t>
                      </a:r>
                      <a:r>
                        <a:rPr kumimoji="0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”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011003"/>
                  </a:ext>
                </a:extLst>
              </a:tr>
              <a:tr h="171448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“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</a:t>
                      </a:r>
                      <a:r>
                        <a:rPr kumimoji="0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”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31311"/>
                  </a:ext>
                </a:extLst>
              </a:tr>
              <a:tr h="1714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ＭＳ Ｐゴシック" charset="0"/>
                          <a:cs typeface="Courier New" panose="02070309020205020404" pitchFamily="49" charset="0"/>
                        </a:rPr>
                        <a:t>&lt;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Surround names of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23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nonterminal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(not literal)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456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7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7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7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7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7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7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72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72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72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3892-9FAE-5C4B-8B1D-85BC539F36BF}" type="slidenum">
              <a:rPr lang="en-US"/>
              <a:pPr/>
              <a:t>9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BNF: Optional and Repeated Items</a:t>
            </a:r>
            <a:endParaRPr lang="en-US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/>
              <a:t>To show </a:t>
            </a:r>
            <a:r>
              <a:rPr lang="en-US" u="sng" dirty="0"/>
              <a:t>optional items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 BNF, </a:t>
            </a:r>
            <a:br>
              <a:rPr lang="en-US" dirty="0"/>
            </a:br>
            <a:r>
              <a:rPr lang="en-US" dirty="0"/>
              <a:t>use the vertical bar </a:t>
            </a:r>
            <a:r>
              <a:rPr lang="en-US" dirty="0">
                <a:solidFill>
                  <a:srgbClr val="0033CC"/>
                </a:solidFill>
              </a:rPr>
              <a:t>|</a:t>
            </a:r>
            <a:r>
              <a:rPr lang="en-US" dirty="0"/>
              <a:t> (“or”).</a:t>
            </a:r>
          </a:p>
          <a:p>
            <a:pPr lvl="5"/>
            <a:endParaRPr lang="en-US" dirty="0"/>
          </a:p>
          <a:p>
            <a:r>
              <a:rPr lang="en-US" altLang="ja-JP" dirty="0">
                <a:latin typeface="Arial"/>
              </a:rPr>
              <a:t>Example: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An expression is a </a:t>
            </a:r>
            <a:br>
              <a:rPr lang="en-US" dirty="0"/>
            </a:br>
            <a:r>
              <a:rPr lang="en-US" dirty="0"/>
              <a:t>simple expression </a:t>
            </a:r>
            <a:r>
              <a:rPr lang="en-US" u="sng" dirty="0"/>
              <a:t>optionally</a:t>
            </a:r>
            <a:r>
              <a:rPr lang="en-US" u="sng" dirty="0">
                <a:solidFill>
                  <a:srgbClr val="B23C00"/>
                </a:solidFill>
              </a:rPr>
              <a:t> </a:t>
            </a:r>
            <a:r>
              <a:rPr lang="en-US" u="sng" dirty="0"/>
              <a:t>followed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a relational operator and </a:t>
            </a:r>
            <a:br>
              <a:rPr lang="en-US" dirty="0"/>
            </a:br>
            <a:r>
              <a:rPr lang="en-US" dirty="0"/>
              <a:t>another simple expression.</a:t>
            </a:r>
            <a:r>
              <a:rPr lang="ja-JP" altLang="en-US" dirty="0">
                <a:latin typeface="Arial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45" y="4453985"/>
            <a:ext cx="822951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800" b="1" dirty="0">
                <a:latin typeface="Courier New" charset="0"/>
              </a:rPr>
              <a:t>&lt;expression&gt; ::= </a:t>
            </a:r>
            <a:br>
              <a:rPr lang="en-US" sz="18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   &lt;simple expression&gt;</a:t>
            </a:r>
          </a:p>
          <a:p>
            <a:pPr lvl="1"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     | &lt;simple expression&gt; &lt;</a:t>
            </a:r>
            <a:r>
              <a:rPr lang="en-US" sz="1800" b="1" dirty="0" err="1">
                <a:latin typeface="Courier New" charset="0"/>
              </a:rPr>
              <a:t>rel</a:t>
            </a:r>
            <a:r>
              <a:rPr lang="en-US" sz="1800" b="1" dirty="0">
                <a:latin typeface="Courier New" charset="0"/>
              </a:rPr>
              <a:t> op&gt; &lt;simple expression&gt;</a:t>
            </a:r>
          </a:p>
        </p:txBody>
      </p:sp>
    </p:spTree>
    <p:extLst>
      <p:ext uri="{BB962C8B-B14F-4D97-AF65-F5344CB8AC3E}">
        <p14:creationId xmlns:p14="http://schemas.microsoft.com/office/powerpoint/2010/main" val="136848741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32379</TotalTime>
  <Words>4422</Words>
  <Application>Microsoft Macintosh PowerPoint</Application>
  <PresentationFormat>On-screen Show (4:3)</PresentationFormat>
  <Paragraphs>707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Courier New</vt:lpstr>
      <vt:lpstr>Times New Roman</vt:lpstr>
      <vt:lpstr>Wingdings</vt:lpstr>
      <vt:lpstr>Quadrant</vt:lpstr>
      <vt:lpstr>CS 153: Concepts of Compiler Design September 12 Class Meeting</vt:lpstr>
      <vt:lpstr>Chomsky Hierarchy of Languages</vt:lpstr>
      <vt:lpstr>Regular Expressions</vt:lpstr>
      <vt:lpstr>Regular Expressions and Tokens</vt:lpstr>
      <vt:lpstr>Regular Expressions and Tokens, cont’d</vt:lpstr>
      <vt:lpstr>Backus Naur Form (BNF)</vt:lpstr>
      <vt:lpstr>Backus Naur Form (BNF), cont’d</vt:lpstr>
      <vt:lpstr>BNF Example: U.S. Postal Address </vt:lpstr>
      <vt:lpstr>BNF: Optional and Repeated Items</vt:lpstr>
      <vt:lpstr>BNF: Optional and Repeated Items, cont’d</vt:lpstr>
      <vt:lpstr>BNF: Optional and Repeated Items</vt:lpstr>
      <vt:lpstr>BNF Example: Pascal IF Statement</vt:lpstr>
      <vt:lpstr>Grammars and Languages</vt:lpstr>
      <vt:lpstr>Grammars and Languages</vt:lpstr>
      <vt:lpstr>Grammars and Languages, cont’d</vt:lpstr>
      <vt:lpstr>Derivations and Productions</vt:lpstr>
      <vt:lpstr>ANTLR’s BNF</vt:lpstr>
      <vt:lpstr>ANTLR’s BNF, cont’d</vt:lpstr>
      <vt:lpstr>ANTLR’s BNF, cont’d</vt:lpstr>
      <vt:lpstr>ANTLR’s BNF, cont’d</vt:lpstr>
      <vt:lpstr>Compiler-Compilers</vt:lpstr>
      <vt:lpstr>Compiler-Compilers, cont’d</vt:lpstr>
      <vt:lpstr>Popular Compiler-Compilers</vt:lpstr>
      <vt:lpstr>ANTLR 4 Compiler-Compiler</vt:lpstr>
      <vt:lpstr>ANTLR 4 Compiler-Compiler, cont’d</vt:lpstr>
      <vt:lpstr>Download and Install</vt:lpstr>
      <vt:lpstr>Windows 10</vt:lpstr>
      <vt:lpstr>ANTLR 4 Plug-ins for IDEs</vt:lpstr>
      <vt:lpstr>My Tutorials</vt:lpstr>
      <vt:lpstr>Review: DFA for a Pascal Identifier or Number</vt:lpstr>
      <vt:lpstr>The ANTLR Lexer</vt:lpstr>
      <vt:lpstr>Example ANTLR Grammar File</vt:lpstr>
      <vt:lpstr>A Java Main Program for ANTLR</vt:lpstr>
      <vt:lpstr>A Java Main Program for ANTLR, cont’d</vt:lpstr>
      <vt:lpstr>Environment Setup</vt:lpstr>
      <vt:lpstr>On the Command Line: Run antlr4</vt:lpstr>
      <vt:lpstr>Run the Generated Parser ExprMain</vt:lpstr>
      <vt:lpstr>Rudimentary Syntax Error Checking</vt:lpstr>
      <vt:lpstr>On the Command Line: Run grun</vt:lpstr>
      <vt:lpstr>ANTLR 4 Reference Manual</vt:lpstr>
      <vt:lpstr>ANTLR 4 IDE Plug-ins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Ronald Mak</cp:lastModifiedBy>
  <cp:revision>451</cp:revision>
  <dcterms:created xsi:type="dcterms:W3CDTF">2008-01-12T03:52:55Z</dcterms:created>
  <dcterms:modified xsi:type="dcterms:W3CDTF">2024-09-13T00:02:28Z</dcterms:modified>
</cp:coreProperties>
</file>