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358" r:id="rId3"/>
    <p:sldId id="316" r:id="rId4"/>
    <p:sldId id="380" r:id="rId5"/>
    <p:sldId id="381" r:id="rId6"/>
    <p:sldId id="386" r:id="rId7"/>
    <p:sldId id="303" r:id="rId8"/>
    <p:sldId id="304" r:id="rId9"/>
    <p:sldId id="322" r:id="rId10"/>
    <p:sldId id="323" r:id="rId11"/>
    <p:sldId id="324" r:id="rId12"/>
    <p:sldId id="325" r:id="rId13"/>
    <p:sldId id="326" r:id="rId14"/>
    <p:sldId id="291" r:id="rId15"/>
    <p:sldId id="292" r:id="rId16"/>
    <p:sldId id="382" r:id="rId17"/>
    <p:sldId id="388" r:id="rId18"/>
    <p:sldId id="305" r:id="rId19"/>
    <p:sldId id="307" r:id="rId20"/>
    <p:sldId id="383" r:id="rId21"/>
    <p:sldId id="318" r:id="rId22"/>
    <p:sldId id="319" r:id="rId23"/>
    <p:sldId id="320" r:id="rId24"/>
    <p:sldId id="321" r:id="rId25"/>
    <p:sldId id="384" r:id="rId26"/>
    <p:sldId id="385" r:id="rId27"/>
    <p:sldId id="264" r:id="rId28"/>
    <p:sldId id="389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F2E5D0"/>
    <a:srgbClr val="DEF0F2"/>
    <a:srgbClr val="464646"/>
    <a:srgbClr val="8F0000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31" autoAdjust="0"/>
    <p:restoredTop sz="97808" autoAdjust="0"/>
  </p:normalViewPr>
  <p:slideViewPr>
    <p:cSldViewPr>
      <p:cViewPr varScale="1">
        <p:scale>
          <a:sx n="143" d="100"/>
          <a:sy n="143" d="100"/>
        </p:scale>
        <p:origin x="13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5" d="100"/>
        <a:sy n="105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8/27/24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61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2012: September 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153: Concepts of Compiler Design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CA65954-215E-6644-80ED-DE8160C7B0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2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August 29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rimepuzzle.com/tp2/syntax-diagrams.html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August 28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F2FF46D5-2B2C-6D98-98E2-C5DA91F528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AEC2-14C0-1B4E-9D18-C1D3BF01B912}" type="slidenum">
              <a:rPr lang="en-US"/>
              <a:pPr/>
              <a:t>10</a:t>
            </a:fld>
            <a:endParaRPr 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 Syntax Diagrams, </a:t>
            </a:r>
            <a:r>
              <a:rPr lang="en-US" i="1" dirty="0"/>
              <a:t>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pic>
        <p:nvPicPr>
          <p:cNvPr id="232451" name="Picture 3" descr="CS153-080910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08125"/>
            <a:ext cx="6407150" cy="35417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564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C8F0-4A89-EA42-BD71-696C581D0918}" type="slidenum">
              <a:rPr lang="en-US"/>
              <a:pPr/>
              <a:t>11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 Syntax Diagrams, </a:t>
            </a:r>
            <a:r>
              <a:rPr lang="en-US" i="1" dirty="0"/>
              <a:t>cont</a:t>
            </a:r>
            <a:r>
              <a:rPr lang="en-US" altLang="ja-JP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pic>
        <p:nvPicPr>
          <p:cNvPr id="233475" name="Picture 3" descr="CS153-080910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1508125"/>
            <a:ext cx="5029200" cy="3400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703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36293-FBA4-8343-AAAB-D2943F804CD1}" type="slidenum">
              <a:rPr lang="en-US"/>
              <a:pPr/>
              <a:t>12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Operator Precedence Rules</a:t>
            </a:r>
          </a:p>
        </p:txBody>
      </p:sp>
      <p:graphicFrame>
        <p:nvGraphicFramePr>
          <p:cNvPr id="234499" name="Group 3"/>
          <p:cNvGraphicFramePr>
            <a:graphicFrameLocks noGrp="1"/>
          </p:cNvGraphicFramePr>
          <p:nvPr>
            <p:ph idx="1"/>
          </p:nvPr>
        </p:nvGraphicFramePr>
        <p:xfrm>
          <a:off x="1096963" y="1356361"/>
          <a:ext cx="6950075" cy="19812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6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 (factor: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highest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 (term)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multiplicative: 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* / DIV MOD AND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 (simple expression)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additive: 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+ - OR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 (expression: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lowest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relational: 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= &lt;&gt; &lt; &lt;= &gt; &gt;=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4519" name="Rectangle 23"/>
          <p:cNvSpPr>
            <a:spLocks noChangeArrowheads="1"/>
          </p:cNvSpPr>
          <p:nvPr/>
        </p:nvSpPr>
        <p:spPr bwMode="auto">
          <a:xfrm>
            <a:off x="457200" y="3520439"/>
            <a:ext cx="8503872" cy="2743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400" dirty="0"/>
              <a:t>If there are no parentheses: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000" dirty="0"/>
              <a:t>Higher level operators execute before the lower level ones</a:t>
            </a:r>
            <a:r>
              <a:rPr lang="en-US" sz="2400" dirty="0"/>
              <a:t>.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000" dirty="0"/>
              <a:t>Operators at the same level execute from left to right.</a:t>
            </a:r>
          </a:p>
          <a:p>
            <a:pPr marL="2741613" lvl="5" indent="-4381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endParaRPr lang="en-US" sz="14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400" dirty="0"/>
              <a:t>Because the </a:t>
            </a:r>
            <a:r>
              <a:rPr lang="en-US" sz="2400" u="sng" dirty="0"/>
              <a:t>factor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syntax diagram defines parenthesized expressions, parenthesized expressions always execute first, from the most deeply nested outwards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177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E326-FA21-474F-BDEE-CA5B050078A1}" type="slidenum">
              <a:rPr lang="en-US"/>
              <a:pPr/>
              <a:t>13</a:t>
            </a:fld>
            <a:endParaRPr 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Decomposition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15925"/>
          </a:xfrm>
        </p:spPr>
        <p:txBody>
          <a:bodyPr/>
          <a:lstStyle/>
          <a:p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alpha + 3/(beta – gamma) + 5</a:t>
            </a:r>
          </a:p>
        </p:txBody>
      </p:sp>
      <p:pic>
        <p:nvPicPr>
          <p:cNvPr id="235524" name="Picture 4" descr="CS153-080910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057400"/>
            <a:ext cx="8674100" cy="3625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597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B694-3ADD-BC4F-8E49-D4D131D78F43}" type="slidenum">
              <a:rPr lang="en-US"/>
              <a:pPr/>
              <a:t>14</a:t>
            </a:fld>
            <a:endParaRPr 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Control Statements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Looping statements</a:t>
            </a:r>
          </a:p>
          <a:p>
            <a:pPr lvl="5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REPEAT UNTIL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WHILE DO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 TO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 DOWNTO</a:t>
            </a:r>
          </a:p>
          <a:p>
            <a:pPr lvl="6"/>
            <a:endParaRPr lang="en-US" dirty="0"/>
          </a:p>
          <a:p>
            <a:r>
              <a:rPr lang="en-US" dirty="0"/>
              <a:t>Conditional statements</a:t>
            </a:r>
          </a:p>
          <a:p>
            <a:pPr lvl="5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IF THEN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IF THEN ELSE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CASE OF</a:t>
            </a:r>
          </a:p>
        </p:txBody>
      </p:sp>
    </p:spTree>
    <p:extLst>
      <p:ext uri="{BB962C8B-B14F-4D97-AF65-F5344CB8AC3E}">
        <p14:creationId xmlns:p14="http://schemas.microsoft.com/office/powerpoint/2010/main" val="505298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2176A-923C-1041-B033-398E85921993}" type="slidenum">
              <a:rPr lang="en-US"/>
              <a:pPr/>
              <a:t>15</a:t>
            </a:fld>
            <a:endParaRPr lang="en-US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 Syntax Diagram</a:t>
            </a:r>
          </a:p>
        </p:txBody>
      </p:sp>
      <p:pic>
        <p:nvPicPr>
          <p:cNvPr id="260099" name="Picture 3" descr="CS153-080917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538" y="1234464"/>
            <a:ext cx="3532187" cy="484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892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18AD8-F827-F44A-8932-E3D53446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 Statement Syntax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2F6BB-054F-BC4C-B1D7-332C8A246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2D6E3C-9429-1A48-BEE0-68CC2859FC3F}"/>
              </a:ext>
            </a:extLst>
          </p:cNvPr>
          <p:cNvSpPr txBox="1"/>
          <p:nvPr/>
        </p:nvSpPr>
        <p:spPr>
          <a:xfrm>
            <a:off x="2010427" y="316908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6" descr="CS153-080917c">
            <a:extLst>
              <a:ext uri="{FF2B5EF4-FFF2-40B4-BE49-F238E27FC236}">
                <a16:creationId xmlns:a16="http://schemas.microsoft.com/office/drawing/2014/main" id="{59C3F8D8-BB86-E049-8ED0-092AE1EAC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1600220"/>
            <a:ext cx="6305550" cy="831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0A031B-5121-E34B-A2E4-A359525B06AC}"/>
              </a:ext>
            </a:extLst>
          </p:cNvPr>
          <p:cNvSpPr txBox="1"/>
          <p:nvPr/>
        </p:nvSpPr>
        <p:spPr>
          <a:xfrm>
            <a:off x="2002226" y="3488323"/>
            <a:ext cx="5139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See: </a:t>
            </a:r>
            <a:r>
              <a:rPr lang="en-US" dirty="0">
                <a:hlinkClick r:id="rId3"/>
              </a:rPr>
              <a:t>http://primepuzzle.com/tp2/syntax-diagrams.html</a:t>
            </a:r>
            <a:r>
              <a:rPr lang="en-US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B6474E-664F-5BD9-6161-49155DB4C1C3}"/>
              </a:ext>
            </a:extLst>
          </p:cNvPr>
          <p:cNvSpPr txBox="1"/>
          <p:nvPr/>
        </p:nvSpPr>
        <p:spPr>
          <a:xfrm>
            <a:off x="2566483" y="4221410"/>
            <a:ext cx="4011034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write('#'); write(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(': Hello, world!');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UNTIL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</p:txBody>
      </p:sp>
    </p:spTree>
    <p:extLst>
      <p:ext uri="{BB962C8B-B14F-4D97-AF65-F5344CB8AC3E}">
        <p14:creationId xmlns:p14="http://schemas.microsoft.com/office/powerpoint/2010/main" val="3405386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867A-DAFB-BD4A-B895-4F1DC380D156}" type="slidenum">
              <a:rPr lang="en-US"/>
              <a:pPr/>
              <a:t>17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Java Packages</a:t>
            </a:r>
          </a:p>
        </p:txBody>
      </p:sp>
      <p:grpSp>
        <p:nvGrpSpPr>
          <p:cNvPr id="94221" name="Group 13"/>
          <p:cNvGrpSpPr>
            <a:grpSpLocks/>
          </p:cNvGrpSpPr>
          <p:nvPr/>
        </p:nvGrpSpPr>
        <p:grpSpPr bwMode="auto">
          <a:xfrm>
            <a:off x="2311400" y="4000500"/>
            <a:ext cx="6335713" cy="2263775"/>
            <a:chOff x="1456" y="2448"/>
            <a:chExt cx="3991" cy="1426"/>
          </a:xfrm>
        </p:grpSpPr>
        <p:pic>
          <p:nvPicPr>
            <p:cNvPr id="94213" name="Picture 5" descr="CS153-080827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3" y="2448"/>
              <a:ext cx="3604" cy="14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4215" name="Text Box 7"/>
            <p:cNvSpPr txBox="1">
              <a:spLocks noChangeArrowheads="1"/>
            </p:cNvSpPr>
            <p:nvPr/>
          </p:nvSpPr>
          <p:spPr bwMode="auto">
            <a:xfrm>
              <a:off x="1456" y="244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</a:rPr>
                <a:t>TO</a:t>
              </a:r>
              <a:r>
                <a:rPr lang="en-US" b="1" dirty="0">
                  <a:solidFill>
                    <a:schemeClr val="bg2"/>
                  </a:solidFill>
                </a:rPr>
                <a:t>:</a:t>
              </a:r>
            </a:p>
          </p:txBody>
        </p:sp>
      </p:grp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457200" y="1325563"/>
            <a:ext cx="8509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</a:rPr>
              <a:t>FROM</a:t>
            </a:r>
            <a:r>
              <a:rPr lang="en-US" b="1" dirty="0">
                <a:solidFill>
                  <a:schemeClr val="folHlink"/>
                </a:solidFill>
              </a:rPr>
              <a:t>:</a:t>
            </a:r>
          </a:p>
        </p:txBody>
      </p:sp>
      <p:pic>
        <p:nvPicPr>
          <p:cNvPr id="94224" name="Picture 16" descr="177075 fg01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35075"/>
            <a:ext cx="411480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923AA7FA-246A-CC13-0811-D99434BBF8E3}"/>
              </a:ext>
            </a:extLst>
          </p:cNvPr>
          <p:cNvSpPr/>
          <p:nvPr/>
        </p:nvSpPr>
        <p:spPr bwMode="auto">
          <a:xfrm>
            <a:off x="2296146" y="1729822"/>
            <a:ext cx="980454" cy="548634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00F67B-DFEF-3C67-B625-D13C7F42FAB1}"/>
              </a:ext>
            </a:extLst>
          </p:cNvPr>
          <p:cNvSpPr/>
          <p:nvPr/>
        </p:nvSpPr>
        <p:spPr bwMode="auto">
          <a:xfrm>
            <a:off x="3462006" y="1478362"/>
            <a:ext cx="980454" cy="548634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D7A008-12F8-C9A7-9C22-3AB96496AF00}"/>
              </a:ext>
            </a:extLst>
          </p:cNvPr>
          <p:cNvSpPr/>
          <p:nvPr/>
        </p:nvSpPr>
        <p:spPr bwMode="auto">
          <a:xfrm>
            <a:off x="2979422" y="4221465"/>
            <a:ext cx="1280155" cy="1051469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687BD9-0D03-D627-D556-E34BD91F5A44}"/>
              </a:ext>
            </a:extLst>
          </p:cNvPr>
          <p:cNvSpPr/>
          <p:nvPr/>
        </p:nvSpPr>
        <p:spPr bwMode="auto">
          <a:xfrm>
            <a:off x="5821682" y="4221465"/>
            <a:ext cx="1280155" cy="1051469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9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158B3-B057-7344-93D7-4BEF5EF1E84C}" type="slidenum">
              <a:rPr lang="en-US"/>
              <a:pPr/>
              <a:t>18</a:t>
            </a:fld>
            <a:endParaRPr lang="en-US"/>
          </a:p>
        </p:txBody>
      </p:sp>
      <p:pic>
        <p:nvPicPr>
          <p:cNvPr id="192520" name="Picture 8" descr="CS153-080910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1325563"/>
            <a:ext cx="7589838" cy="446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Tree: Conceptual Design</a:t>
            </a:r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365125" y="4765675"/>
            <a:ext cx="531812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ourier New" charset="0"/>
              </a:rPr>
              <a:t>BEGIN</a:t>
            </a:r>
          </a:p>
          <a:p>
            <a:r>
              <a:rPr lang="en-US" b="1">
                <a:latin typeface="Courier New" charset="0"/>
              </a:rPr>
              <a:t>    alpha  := -88;</a:t>
            </a:r>
          </a:p>
          <a:p>
            <a:r>
              <a:rPr lang="en-US" b="1">
                <a:latin typeface="Courier New" charset="0"/>
              </a:rPr>
              <a:t>    beta   := 99;</a:t>
            </a:r>
          </a:p>
          <a:p>
            <a:r>
              <a:rPr lang="en-US" b="1">
                <a:latin typeface="Courier New" charset="0"/>
              </a:rPr>
              <a:t>    result := alpha + 3/(beta – gamma) + 5</a:t>
            </a:r>
          </a:p>
          <a:p>
            <a:r>
              <a:rPr lang="en-US" b="1">
                <a:latin typeface="Courier New" charset="0"/>
              </a:rPr>
              <a:t>END</a:t>
            </a:r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914400" y="3978275"/>
            <a:ext cx="2770188" cy="59055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33CC"/>
                </a:solidFill>
              </a:rPr>
              <a:t>More accurately called an</a:t>
            </a:r>
          </a:p>
          <a:p>
            <a:pPr algn="ctr"/>
            <a:r>
              <a:rPr lang="en-US" b="1">
                <a:solidFill>
                  <a:srgbClr val="0033CC"/>
                </a:solidFill>
              </a:rPr>
              <a:t>abstract syntax tree (AST)</a:t>
            </a:r>
            <a:r>
              <a:rPr lang="en-US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117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EC23-2665-F144-B486-03CC3CD49742}" type="slidenum">
              <a:rPr lang="en-US"/>
              <a:pPr/>
              <a:t>19</a:t>
            </a:fld>
            <a:endParaRPr 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Tree: Basic Tree Operations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a new node. </a:t>
            </a:r>
          </a:p>
          <a:p>
            <a:r>
              <a:rPr lang="en-US" dirty="0"/>
              <a:t>Create a copy of a node.</a:t>
            </a:r>
          </a:p>
          <a:p>
            <a:r>
              <a:rPr lang="en-US" dirty="0"/>
              <a:t>Set and get the root node of a parse tree.</a:t>
            </a:r>
          </a:p>
          <a:p>
            <a:r>
              <a:rPr lang="en-US" dirty="0"/>
              <a:t>Set and get an attribute value in a node.</a:t>
            </a:r>
          </a:p>
          <a:p>
            <a:r>
              <a:rPr lang="en-US" dirty="0"/>
              <a:t>Add a child node to a node.</a:t>
            </a:r>
          </a:p>
          <a:p>
            <a:r>
              <a:rPr lang="en-US" dirty="0"/>
              <a:t>Get the list of a node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child nodes.</a:t>
            </a:r>
          </a:p>
          <a:p>
            <a:r>
              <a:rPr lang="en-US" dirty="0"/>
              <a:t>Get a node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parent node.</a:t>
            </a:r>
          </a:p>
        </p:txBody>
      </p:sp>
    </p:spTree>
    <p:extLst>
      <p:ext uri="{BB962C8B-B14F-4D97-AF65-F5344CB8AC3E}">
        <p14:creationId xmlns:p14="http://schemas.microsoft.com/office/powerpoint/2010/main" val="183352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7867A-DAFB-BD4A-B895-4F1DC380D156}" type="slidenum">
              <a:rPr lang="en-US"/>
              <a:pPr/>
              <a:t>2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Java Packages</a:t>
            </a:r>
          </a:p>
        </p:txBody>
      </p:sp>
      <p:grpSp>
        <p:nvGrpSpPr>
          <p:cNvPr id="94221" name="Group 13"/>
          <p:cNvGrpSpPr>
            <a:grpSpLocks/>
          </p:cNvGrpSpPr>
          <p:nvPr/>
        </p:nvGrpSpPr>
        <p:grpSpPr bwMode="auto">
          <a:xfrm>
            <a:off x="2311400" y="4000500"/>
            <a:ext cx="6335713" cy="2263775"/>
            <a:chOff x="1456" y="2448"/>
            <a:chExt cx="3991" cy="1426"/>
          </a:xfrm>
        </p:grpSpPr>
        <p:pic>
          <p:nvPicPr>
            <p:cNvPr id="94213" name="Picture 5" descr="CS153-080827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3" y="2448"/>
              <a:ext cx="3604" cy="14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4215" name="Text Box 7"/>
            <p:cNvSpPr txBox="1">
              <a:spLocks noChangeArrowheads="1"/>
            </p:cNvSpPr>
            <p:nvPr/>
          </p:nvSpPr>
          <p:spPr bwMode="auto">
            <a:xfrm>
              <a:off x="1456" y="2448"/>
              <a:ext cx="33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</a:rPr>
                <a:t>TO</a:t>
              </a:r>
              <a:r>
                <a:rPr lang="en-US" b="1" dirty="0">
                  <a:solidFill>
                    <a:schemeClr val="bg2"/>
                  </a:solidFill>
                </a:rPr>
                <a:t>:</a:t>
              </a:r>
            </a:p>
          </p:txBody>
        </p:sp>
      </p:grp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457200" y="1325563"/>
            <a:ext cx="8509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</a:rPr>
              <a:t>FROM</a:t>
            </a:r>
            <a:r>
              <a:rPr lang="en-US" b="1" dirty="0">
                <a:solidFill>
                  <a:schemeClr val="folHlink"/>
                </a:solidFill>
              </a:rPr>
              <a:t>:</a:t>
            </a:r>
          </a:p>
        </p:txBody>
      </p:sp>
      <p:pic>
        <p:nvPicPr>
          <p:cNvPr id="94224" name="Picture 16" descr="177075 fg01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35075"/>
            <a:ext cx="411480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2A83633F-5C5C-7925-FAE4-B84436C40BEE}"/>
              </a:ext>
            </a:extLst>
          </p:cNvPr>
          <p:cNvSpPr/>
          <p:nvPr/>
        </p:nvSpPr>
        <p:spPr bwMode="auto">
          <a:xfrm>
            <a:off x="2311400" y="2423171"/>
            <a:ext cx="980454" cy="548634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3E77C12-BC74-7F20-7BC4-013C95FBBA41}"/>
              </a:ext>
            </a:extLst>
          </p:cNvPr>
          <p:cNvSpPr/>
          <p:nvPr/>
        </p:nvSpPr>
        <p:spPr bwMode="auto">
          <a:xfrm>
            <a:off x="4206244" y="4206310"/>
            <a:ext cx="1280155" cy="1051469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36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B300A-6E13-A54C-AB81-710D6845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the Simple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220E-0B6B-E44D-AE2A-FDFAC580D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4937751" cy="4876770"/>
          </a:xfrm>
        </p:spPr>
        <p:txBody>
          <a:bodyPr/>
          <a:lstStyle/>
          <a:p>
            <a:r>
              <a:rPr lang="en-US" dirty="0" err="1">
                <a:solidFill>
                  <a:srgbClr val="FFFF00"/>
                </a:solidFill>
                <a:highlight>
                  <a:srgbClr val="0033CC"/>
                </a:highlight>
              </a:rPr>
              <a:t>Parser.java</a:t>
            </a:r>
            <a:endParaRPr lang="en-US" dirty="0">
              <a:solidFill>
                <a:srgbClr val="FFFF00"/>
              </a:solidFill>
              <a:highlight>
                <a:srgbClr val="0033CC"/>
              </a:highlight>
            </a:endParaRP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parseProgram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parseStatement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parseAssignmentStatement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parseCompoundStatement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parseRepeatStatement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parseWriteStatement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parseWritelnStatement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parseExpression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parseSimpleExpression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parseTerm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parseFactor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parseVariable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parseIntegerConstant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parseRealConstant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sz="16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parseStringConstant</a:t>
            </a:r>
            <a:r>
              <a:rPr lang="en-US" sz="16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5FEF9-52E7-9948-905C-FA164AC8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BCE45E-539F-F144-9E66-8E0FCBE2DAF4}"/>
              </a:ext>
            </a:extLst>
          </p:cNvPr>
          <p:cNvSpPr txBox="1"/>
          <p:nvPr/>
        </p:nvSpPr>
        <p:spPr>
          <a:xfrm>
            <a:off x="5394951" y="3379842"/>
            <a:ext cx="275107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33CC"/>
                </a:solidFill>
              </a:rPr>
              <a:t>Many individual parser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member functions!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C1166C-F1FE-3A49-B2F2-96842C31768F}"/>
              </a:ext>
            </a:extLst>
          </p:cNvPr>
          <p:cNvSpPr txBox="1"/>
          <p:nvPr/>
        </p:nvSpPr>
        <p:spPr>
          <a:xfrm>
            <a:off x="5742802" y="1417342"/>
            <a:ext cx="1770036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package frontend</a:t>
            </a:r>
          </a:p>
        </p:txBody>
      </p:sp>
    </p:spTree>
    <p:extLst>
      <p:ext uri="{BB962C8B-B14F-4D97-AF65-F5344CB8AC3E}">
        <p14:creationId xmlns:p14="http://schemas.microsoft.com/office/powerpoint/2010/main" val="1623679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01F2-3695-4447-8CF2-3C7D7E45B2D2}" type="slidenum">
              <a:rPr lang="en-US"/>
              <a:pPr/>
              <a:t>21</a:t>
            </a:fld>
            <a:endParaRPr 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Parse Tree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parse*()</a:t>
            </a:r>
            <a:r>
              <a:rPr lang="en-US" dirty="0"/>
              <a:t> member function </a:t>
            </a:r>
            <a:r>
              <a:rPr lang="en-US" u="sng" dirty="0"/>
              <a:t>builds a new subtree</a:t>
            </a:r>
            <a:r>
              <a:rPr lang="en-US" dirty="0"/>
              <a:t> and returns the subtree’s </a:t>
            </a:r>
            <a:r>
              <a:rPr lang="en-US" u="sng" dirty="0"/>
              <a:t>root node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u="sng" dirty="0"/>
              <a:t>caller</a:t>
            </a:r>
            <a:r>
              <a:rPr lang="en-US" dirty="0"/>
              <a:t> of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parse*()</a:t>
            </a:r>
            <a:r>
              <a:rPr lang="en-US" dirty="0"/>
              <a:t> function </a:t>
            </a:r>
            <a:r>
              <a:rPr lang="en-US" u="sng" dirty="0"/>
              <a:t>adopts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new subtree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root node as a </a:t>
            </a:r>
            <a:r>
              <a:rPr lang="en-US" u="sng" dirty="0"/>
              <a:t>child of the subtree that the caller itself is building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caller then returns the root node </a:t>
            </a:r>
            <a:br>
              <a:rPr lang="en-US" dirty="0"/>
            </a:br>
            <a:r>
              <a:rPr lang="en-US" dirty="0"/>
              <a:t>of the subtree that it built to its caller.</a:t>
            </a:r>
          </a:p>
          <a:p>
            <a:pPr marL="2743200" lvl="6" indent="0">
              <a:buNone/>
            </a:pPr>
            <a:endParaRPr lang="en-US" dirty="0"/>
          </a:p>
          <a:p>
            <a:pPr lvl="1"/>
            <a:r>
              <a:rPr lang="en-US" dirty="0"/>
              <a:t>This process continues until the entire source has been parsed and we have the entire parse tree.</a:t>
            </a:r>
          </a:p>
        </p:txBody>
      </p:sp>
    </p:spTree>
    <p:extLst>
      <p:ext uri="{BB962C8B-B14F-4D97-AF65-F5344CB8AC3E}">
        <p14:creationId xmlns:p14="http://schemas.microsoft.com/office/powerpoint/2010/main" val="72933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0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DD894-56A7-8F45-9936-D605CC5AC117}" type="slidenum">
              <a:rPr lang="en-US"/>
              <a:pPr/>
              <a:t>22</a:t>
            </a:fld>
            <a:endParaRPr 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Parse Tree</a:t>
            </a:r>
            <a:endParaRPr lang="en-US" i="1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2193925" cy="579438"/>
          </a:xfrm>
        </p:spPr>
        <p:txBody>
          <a:bodyPr/>
          <a:lstStyle/>
          <a:p>
            <a:r>
              <a:rPr lang="en-US"/>
              <a:t>Example:</a:t>
            </a:r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2743200" y="1323975"/>
            <a:ext cx="2505075" cy="1190625"/>
          </a:xfrm>
          <a:prstGeom prst="rect">
            <a:avLst/>
          </a:prstGeom>
          <a:solidFill>
            <a:srgbClr val="C5EAEA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BEGIN</a:t>
            </a:r>
          </a:p>
          <a:p>
            <a:r>
              <a:rPr lang="en-US" sz="1800" b="1" dirty="0">
                <a:latin typeface="Courier New" charset="0"/>
              </a:rPr>
              <a:t>    alpha := 10; </a:t>
            </a:r>
          </a:p>
          <a:p>
            <a:r>
              <a:rPr lang="en-US" sz="1800" b="1" dirty="0">
                <a:latin typeface="Courier New" charset="0"/>
              </a:rPr>
              <a:t>    beta  := 20</a:t>
            </a:r>
          </a:p>
          <a:p>
            <a:r>
              <a:rPr lang="en-US" sz="1800" b="1" dirty="0">
                <a:latin typeface="Courier New" charset="0"/>
              </a:rPr>
              <a:t>END </a:t>
            </a:r>
          </a:p>
        </p:txBody>
      </p:sp>
      <p:pic>
        <p:nvPicPr>
          <p:cNvPr id="281605" name="Picture 5" descr="CS153-080910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414" y="3011108"/>
            <a:ext cx="1279525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457200" y="2781300"/>
            <a:ext cx="6279283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00050" indent="-400050">
              <a:buFont typeface="+mj-lt"/>
              <a:buAutoNum type="arabicPeriod"/>
            </a:pPr>
            <a:r>
              <a:rPr lang="en-US" sz="2400" dirty="0">
                <a:latin typeface="+mj-lt"/>
              </a:rPr>
              <a:t>Function </a:t>
            </a:r>
            <a:r>
              <a:rPr lang="en-US" sz="2400" b="1" dirty="0" err="1">
                <a:solidFill>
                  <a:srgbClr val="0033CC"/>
                </a:solidFill>
                <a:latin typeface="Courier New"/>
                <a:cs typeface="Courier New"/>
              </a:rPr>
              <a:t>parseCompoundStatement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b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sz="2400" dirty="0">
                <a:latin typeface="+mj-lt"/>
              </a:rPr>
              <a:t>method creates a </a:t>
            </a:r>
            <a:r>
              <a:rPr lang="en-US" sz="2800" dirty="0">
                <a:latin typeface="+mj-lt"/>
              </a:rPr>
              <a:t>COMPOUND</a:t>
            </a:r>
            <a:r>
              <a:rPr lang="en-US" sz="2400" dirty="0">
                <a:latin typeface="+mj-lt"/>
              </a:rPr>
              <a:t> node.</a:t>
            </a:r>
          </a:p>
        </p:txBody>
      </p:sp>
      <p:pic>
        <p:nvPicPr>
          <p:cNvPr id="281607" name="Picture 7" descr="CS153-080910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87788"/>
            <a:ext cx="23526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1608" name="Text Box 8"/>
          <p:cNvSpPr txBox="1">
            <a:spLocks noChangeArrowheads="1"/>
          </p:cNvSpPr>
          <p:nvPr/>
        </p:nvSpPr>
        <p:spPr bwMode="auto">
          <a:xfrm>
            <a:off x="3383293" y="3794756"/>
            <a:ext cx="557777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dirty="0"/>
              <a:t>2. Function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parseAssignmentStatement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()</a:t>
            </a:r>
            <a:br>
              <a:rPr lang="en-US" sz="2400" dirty="0"/>
            </a:br>
            <a:r>
              <a:rPr lang="en-US" sz="2400" dirty="0"/>
              <a:t>creates an ASSIGN node and a VARIABLE node, which the ASSIGN node adopts as its first child.</a:t>
            </a:r>
          </a:p>
        </p:txBody>
      </p:sp>
    </p:spTree>
    <p:extLst>
      <p:ext uri="{BB962C8B-B14F-4D97-AF65-F5344CB8AC3E}">
        <p14:creationId xmlns:p14="http://schemas.microsoft.com/office/powerpoint/2010/main" val="186661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1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/>
      <p:bldP spid="28160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EDAD5-4348-E844-8C5A-0181F770D29A}" type="slidenum">
              <a:rPr lang="en-US"/>
              <a:pPr/>
              <a:t>23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Parse Tree</a:t>
            </a:r>
            <a:endParaRPr lang="en-US" i="1"/>
          </a:p>
        </p:txBody>
      </p:sp>
      <p:pic>
        <p:nvPicPr>
          <p:cNvPr id="282627" name="Picture 3" descr="CS153-080910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25563"/>
            <a:ext cx="27432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3383293" y="1325903"/>
            <a:ext cx="520283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290513" indent="-290513"/>
            <a:r>
              <a:rPr lang="en-US" sz="2400" dirty="0"/>
              <a:t>3. Function 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parseExpression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sz="2400" dirty="0"/>
              <a:t>  </a:t>
            </a:r>
            <a:br>
              <a:rPr lang="en-US" sz="2400" dirty="0"/>
            </a:br>
            <a:r>
              <a:rPr lang="en-US" sz="2400" dirty="0"/>
              <a:t>creates an INTEGER CONSTANT </a:t>
            </a:r>
            <a:br>
              <a:rPr lang="en-US" sz="2400" dirty="0"/>
            </a:br>
            <a:r>
              <a:rPr lang="en-US" sz="2400" dirty="0"/>
              <a:t>node which the ASSIGN node </a:t>
            </a:r>
            <a:br>
              <a:rPr lang="en-US" sz="2400" dirty="0"/>
            </a:br>
            <a:r>
              <a:rPr lang="en-US" sz="2400" dirty="0"/>
              <a:t>adopts as its second child.</a:t>
            </a:r>
          </a:p>
        </p:txBody>
      </p:sp>
      <p:pic>
        <p:nvPicPr>
          <p:cNvPr id="282629" name="Picture 5" descr="CS153-080910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429000"/>
            <a:ext cx="3565525" cy="270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731562" y="4933950"/>
            <a:ext cx="3968505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1313" indent="-341313"/>
            <a:r>
              <a:rPr lang="en-US" sz="2400" dirty="0"/>
              <a:t>4. The COMPOUND node </a:t>
            </a:r>
            <a:br>
              <a:rPr lang="en-US" sz="2400" dirty="0"/>
            </a:br>
            <a:r>
              <a:rPr lang="en-US" sz="2400" dirty="0"/>
              <a:t>adopts the ASSIGN node </a:t>
            </a:r>
            <a:br>
              <a:rPr lang="en-US" sz="2400" dirty="0"/>
            </a:br>
            <a:r>
              <a:rPr lang="en-US" sz="2400" dirty="0"/>
              <a:t>as its first child.</a:t>
            </a:r>
          </a:p>
        </p:txBody>
      </p:sp>
      <p:sp>
        <p:nvSpPr>
          <p:cNvPr id="282631" name="Text Box 7"/>
          <p:cNvSpPr txBox="1">
            <a:spLocks noChangeArrowheads="1"/>
          </p:cNvSpPr>
          <p:nvPr/>
        </p:nvSpPr>
        <p:spPr bwMode="auto">
          <a:xfrm>
            <a:off x="549275" y="3429000"/>
            <a:ext cx="2505075" cy="1190625"/>
          </a:xfrm>
          <a:prstGeom prst="rect">
            <a:avLst/>
          </a:prstGeom>
          <a:solidFill>
            <a:srgbClr val="C5EAEA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BEGIN</a:t>
            </a:r>
          </a:p>
          <a:p>
            <a:r>
              <a:rPr lang="en-US" sz="1800" b="1" dirty="0">
                <a:latin typeface="Courier New" charset="0"/>
              </a:rPr>
              <a:t>    alpha := 10; </a:t>
            </a:r>
          </a:p>
          <a:p>
            <a:r>
              <a:rPr lang="en-US" sz="1800" b="1" dirty="0">
                <a:latin typeface="Courier New" charset="0"/>
              </a:rPr>
              <a:t>    beta  := 20</a:t>
            </a:r>
          </a:p>
          <a:p>
            <a:r>
              <a:rPr lang="en-US" sz="1800" b="1" dirty="0">
                <a:latin typeface="Courier New" charset="0"/>
              </a:rPr>
              <a:t>END </a:t>
            </a:r>
          </a:p>
        </p:txBody>
      </p:sp>
    </p:spTree>
    <p:extLst>
      <p:ext uri="{BB962C8B-B14F-4D97-AF65-F5344CB8AC3E}">
        <p14:creationId xmlns:p14="http://schemas.microsoft.com/office/powerpoint/2010/main" val="370502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2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2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35F9-9399-AA44-8307-AECF4B2E805F}" type="slidenum">
              <a:rPr lang="en-US"/>
              <a:pPr/>
              <a:t>24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Parse Tree</a:t>
            </a:r>
            <a:endParaRPr lang="en-US" i="1"/>
          </a:p>
        </p:txBody>
      </p:sp>
      <p:pic>
        <p:nvPicPr>
          <p:cNvPr id="283651" name="Picture 3" descr="CS153-08091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25563"/>
            <a:ext cx="2835275" cy="193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3652" name="Text Box 4"/>
          <p:cNvSpPr txBox="1">
            <a:spLocks noChangeArrowheads="1"/>
          </p:cNvSpPr>
          <p:nvPr/>
        </p:nvSpPr>
        <p:spPr bwMode="auto">
          <a:xfrm>
            <a:off x="3566170" y="1143025"/>
            <a:ext cx="530346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AutoNum type="arabicPeriod" startAt="5"/>
            </a:pPr>
            <a:r>
              <a:rPr lang="en-US" sz="2400" dirty="0"/>
              <a:t>Another set of calls to functions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parseAssignmentStatement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sz="2400" dirty="0"/>
              <a:t> and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parseExpression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sz="2400" dirty="0"/>
              <a:t> builds another assignment statement subtree.</a:t>
            </a:r>
          </a:p>
        </p:txBody>
      </p:sp>
      <p:pic>
        <p:nvPicPr>
          <p:cNvPr id="283653" name="Picture 5" descr="CS153-080910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63" y="3487738"/>
            <a:ext cx="5834062" cy="268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3654" name="Text Box 6"/>
          <p:cNvSpPr txBox="1">
            <a:spLocks noChangeArrowheads="1"/>
          </p:cNvSpPr>
          <p:nvPr/>
        </p:nvSpPr>
        <p:spPr bwMode="auto">
          <a:xfrm>
            <a:off x="182928" y="3520439"/>
            <a:ext cx="3736870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6. The COMPOUND node </a:t>
            </a:r>
          </a:p>
          <a:p>
            <a:r>
              <a:rPr lang="en-US" sz="2400" dirty="0"/>
              <a:t>    adopts the </a:t>
            </a:r>
            <a:r>
              <a:rPr lang="en-US" sz="2400" dirty="0" err="1"/>
              <a:t>subtree</a:t>
            </a:r>
            <a:r>
              <a:rPr lang="en-US" sz="2400" dirty="0"/>
              <a:t> </a:t>
            </a:r>
          </a:p>
          <a:p>
            <a:r>
              <a:rPr lang="en-US" sz="2400" dirty="0"/>
              <a:t>    as its second child.</a:t>
            </a:r>
          </a:p>
        </p:txBody>
      </p:sp>
      <p:sp>
        <p:nvSpPr>
          <p:cNvPr id="283655" name="Text Box 7"/>
          <p:cNvSpPr txBox="1">
            <a:spLocks noChangeArrowheads="1"/>
          </p:cNvSpPr>
          <p:nvPr/>
        </p:nvSpPr>
        <p:spPr bwMode="auto">
          <a:xfrm>
            <a:off x="365125" y="4892675"/>
            <a:ext cx="2401018" cy="1200329"/>
          </a:xfrm>
          <a:prstGeom prst="rect">
            <a:avLst/>
          </a:prstGeom>
          <a:solidFill>
            <a:srgbClr val="C5EAEA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BEGIN</a:t>
            </a:r>
          </a:p>
          <a:p>
            <a:r>
              <a:rPr lang="en-US" sz="1800" b="1" dirty="0">
                <a:latin typeface="Courier New" charset="0"/>
              </a:rPr>
              <a:t>    alpha := 10; </a:t>
            </a:r>
          </a:p>
          <a:p>
            <a:r>
              <a:rPr lang="en-US" sz="1800" b="1" dirty="0">
                <a:latin typeface="Courier New" charset="0"/>
              </a:rPr>
              <a:t>    beta  := 20</a:t>
            </a:r>
          </a:p>
          <a:p>
            <a:r>
              <a:rPr lang="en-US" sz="1800" b="1" dirty="0">
                <a:latin typeface="Courier New" charset="0"/>
              </a:rPr>
              <a:t>END </a:t>
            </a:r>
          </a:p>
        </p:txBody>
      </p:sp>
    </p:spTree>
    <p:extLst>
      <p:ext uri="{BB962C8B-B14F-4D97-AF65-F5344CB8AC3E}">
        <p14:creationId xmlns:p14="http://schemas.microsoft.com/office/powerpoint/2010/main" val="234530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3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FE0DA-14B4-664B-9E3F-22F8F6783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 Node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70F4F-AE06-B94A-BF5C-A55A9650F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  <a:highlight>
                  <a:srgbClr val="0033CC"/>
                </a:highlight>
              </a:rPr>
              <a:t>Node.java</a:t>
            </a:r>
            <a:endParaRPr lang="en-US" dirty="0">
              <a:solidFill>
                <a:srgbClr val="FFFF00"/>
              </a:solidFill>
              <a:highlight>
                <a:srgbClr val="0033CC"/>
              </a:highlight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adopt()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977ED-B94D-474B-9335-A7F8C0251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04B3E0-D4D2-084F-81D1-E8C9D1D2CB2F}"/>
              </a:ext>
            </a:extLst>
          </p:cNvPr>
          <p:cNvSpPr txBox="1"/>
          <p:nvPr/>
        </p:nvSpPr>
        <p:spPr>
          <a:xfrm>
            <a:off x="4480561" y="1417342"/>
            <a:ext cx="2145139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package intermediate</a:t>
            </a:r>
          </a:p>
        </p:txBody>
      </p:sp>
    </p:spTree>
    <p:extLst>
      <p:ext uri="{BB962C8B-B14F-4D97-AF65-F5344CB8AC3E}">
        <p14:creationId xmlns:p14="http://schemas.microsoft.com/office/powerpoint/2010/main" val="37549193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57C4F-F229-EE4A-BA2A-8E03CB72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Parse Tree Nodes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64428-D759-B348-834B-4299C32E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FCC7C5-C7A2-F64A-8F76-D88C10DBCEFA}"/>
              </a:ext>
            </a:extLst>
          </p:cNvPr>
          <p:cNvSpPr txBox="1"/>
          <p:nvPr/>
        </p:nvSpPr>
        <p:spPr>
          <a:xfrm>
            <a:off x="653299" y="1700178"/>
            <a:ext cx="7837402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NodeType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PROGRAM, COMPOUND, ASSIGN, LOOP, TEST, WRITE, WRITELN,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ADD, SUBTRACT, MULTIPLY, DIVIDE, EQ, LT,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VARIABLE, INTEGER_CONSTANT, REAL_CONSTANT, STRING_CONSTANT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DAF181-6B36-A045-9B08-67119D1A8EE1}"/>
              </a:ext>
            </a:extLst>
          </p:cNvPr>
          <p:cNvSpPr txBox="1"/>
          <p:nvPr/>
        </p:nvSpPr>
        <p:spPr>
          <a:xfrm>
            <a:off x="7223731" y="1522382"/>
            <a:ext cx="11063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Node.java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34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1B9A5-EB9E-6644-83D4-24F5AE20CAF8}" type="slidenum">
              <a:rPr lang="en-US"/>
              <a:pPr/>
              <a:t>27</a:t>
            </a:fld>
            <a:endParaRPr 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Printing Parse Trees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15849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Utility class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ParseTreePrinter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prints parse trees.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Prints in an </a:t>
            </a:r>
            <a:r>
              <a:rPr lang="en-US" u="sng" dirty="0"/>
              <a:t>XML</a:t>
            </a:r>
            <a:r>
              <a:rPr lang="en-US" u="sng" dirty="0">
                <a:solidFill>
                  <a:srgbClr val="B23C00"/>
                </a:solidFill>
              </a:rPr>
              <a:t> </a:t>
            </a:r>
            <a:r>
              <a:rPr lang="en-US" u="sng" dirty="0"/>
              <a:t>format</a:t>
            </a:r>
            <a:r>
              <a:rPr lang="en-US" dirty="0"/>
              <a:t>.</a:t>
            </a:r>
          </a:p>
        </p:txBody>
      </p:sp>
      <p:pic>
        <p:nvPicPr>
          <p:cNvPr id="245764" name="Picture 4" descr="CS153-080910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756" y="1839277"/>
            <a:ext cx="3657600" cy="16811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65" name="Text Box 5"/>
          <p:cNvSpPr txBox="1">
            <a:spLocks noChangeArrowheads="1"/>
          </p:cNvSpPr>
          <p:nvPr/>
        </p:nvSpPr>
        <p:spPr bwMode="auto">
          <a:xfrm>
            <a:off x="565150" y="3611563"/>
            <a:ext cx="5195888" cy="25368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&lt;COMPOUND line="11"&gt;</a:t>
            </a:r>
          </a:p>
          <a:p>
            <a:r>
              <a:rPr lang="en-US" b="1" dirty="0">
                <a:latin typeface="Courier New" charset="0"/>
              </a:rPr>
              <a:t>    &lt;ASSIGN line="12"&gt;</a:t>
            </a:r>
          </a:p>
          <a:p>
            <a:r>
              <a:rPr lang="en-US" b="1" dirty="0">
                <a:latin typeface="Courier New" charset="0"/>
              </a:rPr>
              <a:t>        &lt;VARIABLE id="alpha" level="0" /&gt;</a:t>
            </a:r>
          </a:p>
          <a:p>
            <a:r>
              <a:rPr lang="en-US" b="1" dirty="0">
                <a:latin typeface="Courier New" charset="0"/>
              </a:rPr>
              <a:t>        &lt;INTEGER_CONSTANT value="10" /&gt;</a:t>
            </a:r>
          </a:p>
          <a:p>
            <a:r>
              <a:rPr lang="en-US" b="1" dirty="0">
                <a:latin typeface="Courier New" charset="0"/>
              </a:rPr>
              <a:t>    &lt;/ASSIGN&gt;</a:t>
            </a:r>
          </a:p>
          <a:p>
            <a:r>
              <a:rPr lang="en-US" b="1" dirty="0">
                <a:latin typeface="Courier New" charset="0"/>
              </a:rPr>
              <a:t>    &lt;ASSIGN line="13"&gt;</a:t>
            </a:r>
          </a:p>
          <a:p>
            <a:r>
              <a:rPr lang="en-US" b="1" dirty="0">
                <a:latin typeface="Courier New" charset="0"/>
              </a:rPr>
              <a:t>        &lt;VARIABLE id="beta" level="0" /&gt;</a:t>
            </a:r>
          </a:p>
          <a:p>
            <a:r>
              <a:rPr lang="en-US" b="1" dirty="0">
                <a:latin typeface="Courier New" charset="0"/>
              </a:rPr>
              <a:t>        &lt;INTEGER_CONSTANT value="20" /&gt;</a:t>
            </a:r>
          </a:p>
          <a:p>
            <a:r>
              <a:rPr lang="en-US" b="1" dirty="0">
                <a:latin typeface="Courier New" charset="0"/>
              </a:rPr>
              <a:t>    &lt;/ASSIGN&gt;</a:t>
            </a:r>
          </a:p>
          <a:p>
            <a:r>
              <a:rPr lang="en-US" b="1" dirty="0">
                <a:latin typeface="Courier New" charset="0"/>
              </a:rPr>
              <a:t>&lt;/COMPOUND&gt;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CA26FC-6D9F-9B48-A5C3-2E035350472C}"/>
              </a:ext>
            </a:extLst>
          </p:cNvPr>
          <p:cNvSpPr txBox="1"/>
          <p:nvPr/>
        </p:nvSpPr>
        <p:spPr>
          <a:xfrm>
            <a:off x="6541661" y="1353084"/>
            <a:ext cx="2145139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package intermediate</a:t>
            </a:r>
          </a:p>
        </p:txBody>
      </p:sp>
    </p:spTree>
    <p:extLst>
      <p:ext uri="{BB962C8B-B14F-4D97-AF65-F5344CB8AC3E}">
        <p14:creationId xmlns:p14="http://schemas.microsoft.com/office/powerpoint/2010/main" val="43492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97280-2C33-5841-A133-BB7173B9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r>
              <a:rPr lang="en-US"/>
              <a:t>: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HelloWorld5.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1165D-F533-DE4E-A1FD-9AC8A6543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2040E-062F-2C4D-81F0-62CF24ABAF93}"/>
              </a:ext>
            </a:extLst>
          </p:cNvPr>
          <p:cNvSpPr txBox="1"/>
          <p:nvPr/>
        </p:nvSpPr>
        <p:spPr>
          <a:xfrm>
            <a:off x="549631" y="1243072"/>
            <a:ext cx="3438762" cy="21236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HelloWorld5;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0;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REPEAT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write('#'); write(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(': Hello, world!');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UNTIL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FA0719-BC0D-6843-8616-3B63509057CA}"/>
              </a:ext>
            </a:extLst>
          </p:cNvPr>
          <p:cNvSpPr txBox="1"/>
          <p:nvPr/>
        </p:nvSpPr>
        <p:spPr>
          <a:xfrm>
            <a:off x="4206244" y="1231642"/>
            <a:ext cx="4262705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&lt;PROGRAM HelloWorld&gt;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&lt;COMPOUND line 3&gt;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&lt;ASSIGN line 4&gt;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&lt;VARIABLE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&lt;INTEGER_CONSTANT 0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&lt;/ASSIGN&gt;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&lt;LOOP line 6&gt;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&lt;ASSIGN line 7&gt;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&lt;VARIABLE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&lt;ADD&gt;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&lt;VARIABLE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&lt;INTEGER_CONSTANT 1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&lt;/ADD&gt;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&lt;/ASSIGN&gt;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&lt;WRITE line 8&gt;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&lt;STRING_CONSTANT '#'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&lt;/WRITE&gt;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&lt;WRITE line 8&gt;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&lt;VARIABLE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&lt;/WRITE&gt;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&lt;WRITELN line 9&gt;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&lt;STRING_CONSTANT ': Hello, world!'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&lt;/WRITELN&gt;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&lt;TEST line 10&gt;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&lt;EQ&gt;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&lt;VARIABLE </a:t>
            </a:r>
            <a:r>
              <a:rPr lang="en-US" sz="1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&lt;INTEGER_CONSTANT 5 /&gt;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&lt;/EQ&gt;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&lt;/TEST&gt;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&lt;/LOOP&gt;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&lt;/COMPOUND&gt;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&lt;/PROGRAM&gt;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0FB3ED5-F699-9E45-A7A0-C775E4FA6D8E}"/>
              </a:ext>
            </a:extLst>
          </p:cNvPr>
          <p:cNvGrpSpPr/>
          <p:nvPr/>
        </p:nvGrpSpPr>
        <p:grpSpPr>
          <a:xfrm>
            <a:off x="365806" y="3611878"/>
            <a:ext cx="3691730" cy="1863671"/>
            <a:chOff x="457245" y="3630739"/>
            <a:chExt cx="3691730" cy="1863671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DF211016-C386-E94B-B137-9E026FE14072}"/>
                </a:ext>
              </a:extLst>
            </p:cNvPr>
            <p:cNvSpPr/>
            <p:nvPr/>
          </p:nvSpPr>
          <p:spPr bwMode="auto">
            <a:xfrm>
              <a:off x="1114403" y="3630739"/>
              <a:ext cx="822951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PROGRAM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6C93D3E8-CDA6-7645-AFC7-E3EE88E1C5F0}"/>
                </a:ext>
              </a:extLst>
            </p:cNvPr>
            <p:cNvSpPr/>
            <p:nvPr/>
          </p:nvSpPr>
          <p:spPr bwMode="auto">
            <a:xfrm>
              <a:off x="1037317" y="4132703"/>
              <a:ext cx="97712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COMPOUND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22F18636-4902-0F4F-9D61-AC5934183753}"/>
                </a:ext>
              </a:extLst>
            </p:cNvPr>
            <p:cNvSpPr/>
            <p:nvPr/>
          </p:nvSpPr>
          <p:spPr bwMode="auto">
            <a:xfrm>
              <a:off x="457245" y="4633907"/>
              <a:ext cx="67424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ASSIGN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5557242C-A206-1042-B0D9-643D29D0F13C}"/>
                </a:ext>
              </a:extLst>
            </p:cNvPr>
            <p:cNvSpPr/>
            <p:nvPr/>
          </p:nvSpPr>
          <p:spPr bwMode="auto">
            <a:xfrm>
              <a:off x="1920269" y="4638037"/>
              <a:ext cx="67424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LOOP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910928EC-96F5-FC4C-BD1A-3CAC680CC15E}"/>
                </a:ext>
              </a:extLst>
            </p:cNvPr>
            <p:cNvSpPr/>
            <p:nvPr/>
          </p:nvSpPr>
          <p:spPr bwMode="auto">
            <a:xfrm>
              <a:off x="457245" y="5220093"/>
              <a:ext cx="67424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ASSIGN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7445547D-C1C2-844B-A0A6-863F69905038}"/>
                </a:ext>
              </a:extLst>
            </p:cNvPr>
            <p:cNvSpPr/>
            <p:nvPr/>
          </p:nvSpPr>
          <p:spPr bwMode="auto">
            <a:xfrm>
              <a:off x="1194084" y="5217294"/>
              <a:ext cx="67424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WRITE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B447F2-C7E7-5446-B22C-2F79C3CB75AE}"/>
                </a:ext>
              </a:extLst>
            </p:cNvPr>
            <p:cNvCxnSpPr>
              <a:stCxn id="7" idx="2"/>
              <a:endCxn id="8" idx="0"/>
            </p:cNvCxnSpPr>
            <p:nvPr/>
          </p:nvCxnSpPr>
          <p:spPr bwMode="auto">
            <a:xfrm>
              <a:off x="1525879" y="3905056"/>
              <a:ext cx="0" cy="22764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EE747F81-5712-9D42-B4C3-8C0A52AE9979}"/>
                </a:ext>
              </a:extLst>
            </p:cNvPr>
            <p:cNvCxnSpPr>
              <a:stCxn id="8" idx="2"/>
              <a:endCxn id="9" idx="0"/>
            </p:cNvCxnSpPr>
            <p:nvPr/>
          </p:nvCxnSpPr>
          <p:spPr bwMode="auto">
            <a:xfrm rot="5400000">
              <a:off x="1046680" y="4154707"/>
              <a:ext cx="226887" cy="731512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8" name="Elbow Connector 17">
              <a:extLst>
                <a:ext uri="{FF2B5EF4-FFF2-40B4-BE49-F238E27FC236}">
                  <a16:creationId xmlns:a16="http://schemas.microsoft.com/office/drawing/2014/main" id="{9C1FADD1-6766-A645-9E48-65BBC445E900}"/>
                </a:ext>
              </a:extLst>
            </p:cNvPr>
            <p:cNvCxnSpPr>
              <a:stCxn id="8" idx="2"/>
              <a:endCxn id="10" idx="0"/>
            </p:cNvCxnSpPr>
            <p:nvPr/>
          </p:nvCxnSpPr>
          <p:spPr bwMode="auto">
            <a:xfrm rot="16200000" flipH="1">
              <a:off x="1776127" y="4156772"/>
              <a:ext cx="231017" cy="731512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Elbow Connector 19">
              <a:extLst>
                <a:ext uri="{FF2B5EF4-FFF2-40B4-BE49-F238E27FC236}">
                  <a16:creationId xmlns:a16="http://schemas.microsoft.com/office/drawing/2014/main" id="{79550ED0-3F6F-734B-950D-3155682B187D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 rot="5400000">
              <a:off x="1372010" y="4334711"/>
              <a:ext cx="307739" cy="1463024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7BE3376F-DC03-A243-A6D2-70473B5912F2}"/>
                </a:ext>
              </a:extLst>
            </p:cNvPr>
            <p:cNvSpPr/>
            <p:nvPr/>
          </p:nvSpPr>
          <p:spPr bwMode="auto">
            <a:xfrm>
              <a:off x="1920269" y="5217294"/>
              <a:ext cx="67424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WRITE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8C40902D-D017-914D-9C71-F96F434D229A}"/>
                </a:ext>
              </a:extLst>
            </p:cNvPr>
            <p:cNvSpPr/>
            <p:nvPr/>
          </p:nvSpPr>
          <p:spPr bwMode="auto">
            <a:xfrm>
              <a:off x="2651781" y="5217294"/>
              <a:ext cx="743224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WRITELN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0" name="Elbow Connector 29">
              <a:extLst>
                <a:ext uri="{FF2B5EF4-FFF2-40B4-BE49-F238E27FC236}">
                  <a16:creationId xmlns:a16="http://schemas.microsoft.com/office/drawing/2014/main" id="{C286BF90-0531-7A47-B2BA-AD72D0EA71A8}"/>
                </a:ext>
              </a:extLst>
            </p:cNvPr>
            <p:cNvCxnSpPr>
              <a:stCxn id="10" idx="2"/>
              <a:endCxn id="12" idx="0"/>
            </p:cNvCxnSpPr>
            <p:nvPr/>
          </p:nvCxnSpPr>
          <p:spPr bwMode="auto">
            <a:xfrm rot="5400000">
              <a:off x="1741829" y="4701732"/>
              <a:ext cx="304940" cy="726185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2" name="Elbow Connector 31">
              <a:extLst>
                <a:ext uri="{FF2B5EF4-FFF2-40B4-BE49-F238E27FC236}">
                  <a16:creationId xmlns:a16="http://schemas.microsoft.com/office/drawing/2014/main" id="{8CC39A5C-4DF7-844F-B9AA-5E0FA4479B49}"/>
                </a:ext>
              </a:extLst>
            </p:cNvPr>
            <p:cNvCxnSpPr>
              <a:cxnSpLocks/>
              <a:stCxn id="10" idx="2"/>
              <a:endCxn id="25" idx="0"/>
            </p:cNvCxnSpPr>
            <p:nvPr/>
          </p:nvCxnSpPr>
          <p:spPr bwMode="auto">
            <a:xfrm rot="16200000" flipH="1">
              <a:off x="2487922" y="4681823"/>
              <a:ext cx="304940" cy="766002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B7EF57DE-F992-0346-BF49-71229FCB5728}"/>
                </a:ext>
              </a:extLst>
            </p:cNvPr>
            <p:cNvSpPr/>
            <p:nvPr/>
          </p:nvSpPr>
          <p:spPr bwMode="auto">
            <a:xfrm>
              <a:off x="3474732" y="5217294"/>
              <a:ext cx="674243" cy="274317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/>
                <a:t>TEST</a:t>
              </a:r>
              <a:endPara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6" name="Elbow Connector 45">
              <a:extLst>
                <a:ext uri="{FF2B5EF4-FFF2-40B4-BE49-F238E27FC236}">
                  <a16:creationId xmlns:a16="http://schemas.microsoft.com/office/drawing/2014/main" id="{C22F2565-CAD2-F649-AA35-213BD5E07508}"/>
                </a:ext>
              </a:extLst>
            </p:cNvPr>
            <p:cNvCxnSpPr>
              <a:stCxn id="10" idx="2"/>
              <a:endCxn id="37" idx="0"/>
            </p:cNvCxnSpPr>
            <p:nvPr/>
          </p:nvCxnSpPr>
          <p:spPr bwMode="auto">
            <a:xfrm rot="16200000" flipH="1">
              <a:off x="2882152" y="4287592"/>
              <a:ext cx="304940" cy="1554463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69C041E-2C4B-0E3E-537D-101A2C332D91}"/>
              </a:ext>
            </a:extLst>
          </p:cNvPr>
          <p:cNvSpPr txBox="1"/>
          <p:nvPr/>
        </p:nvSpPr>
        <p:spPr>
          <a:xfrm>
            <a:off x="7338222" y="6322949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215ACF-1BEA-9902-69F3-B204FB87AE39}"/>
              </a:ext>
            </a:extLst>
          </p:cNvPr>
          <p:cNvSpPr txBox="1"/>
          <p:nvPr/>
        </p:nvSpPr>
        <p:spPr>
          <a:xfrm>
            <a:off x="167647" y="5807045"/>
            <a:ext cx="383630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Simple -parse HelloWorld5.txt</a:t>
            </a:r>
          </a:p>
        </p:txBody>
      </p:sp>
    </p:spTree>
    <p:extLst>
      <p:ext uri="{BB962C8B-B14F-4D97-AF65-F5344CB8AC3E}">
        <p14:creationId xmlns:p14="http://schemas.microsoft.com/office/powerpoint/2010/main" val="1178208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AD7C8-7772-5049-8723-67617AA86E5D}" type="slidenum">
              <a:rPr lang="en-US"/>
              <a:pPr/>
              <a:t>3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Token Syntax Diagrams</a:t>
            </a:r>
          </a:p>
        </p:txBody>
      </p:sp>
      <p:pic>
        <p:nvPicPr>
          <p:cNvPr id="135172" name="Picture 4" descr="CS153-09090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325563"/>
            <a:ext cx="7772400" cy="47672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927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C3-F5D1-5348-AAA7-14D7D4BD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the Scanner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F9D50-A37E-B84B-BFFB-9D8A1DE93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  <a:highlight>
                  <a:srgbClr val="0033CC"/>
                </a:highlight>
                <a:cs typeface="Courier New" panose="02070309020205020404" pitchFamily="49" charset="0"/>
              </a:rPr>
              <a:t>Simple.java</a:t>
            </a:r>
            <a:endParaRPr lang="en-US" dirty="0">
              <a:solidFill>
                <a:srgbClr val="FFFF00"/>
              </a:solidFill>
              <a:highlight>
                <a:srgbClr val="0033CC"/>
              </a:highlight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testScanner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4"/>
            <a:endParaRPr lang="en-US" dirty="0"/>
          </a:p>
          <a:p>
            <a:r>
              <a:rPr lang="en-US" dirty="0" err="1">
                <a:solidFill>
                  <a:srgbClr val="FFFF00"/>
                </a:solidFill>
                <a:highlight>
                  <a:srgbClr val="0033CC"/>
                </a:highlight>
                <a:cs typeface="Courier New" panose="02070309020205020404" pitchFamily="49" charset="0"/>
              </a:rPr>
              <a:t>Source.java</a:t>
            </a:r>
            <a:endParaRPr lang="en-US" dirty="0">
              <a:solidFill>
                <a:srgbClr val="FFFF00"/>
              </a:solidFill>
              <a:highlight>
                <a:srgbClr val="0033CC"/>
              </a:highlight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currentChar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nextChar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4"/>
            <a:endParaRPr lang="en-US" dirty="0"/>
          </a:p>
          <a:p>
            <a:r>
              <a:rPr lang="en-US" dirty="0" err="1">
                <a:solidFill>
                  <a:srgbClr val="FFFF00"/>
                </a:solidFill>
                <a:highlight>
                  <a:srgbClr val="0033CC"/>
                </a:highlight>
                <a:cs typeface="Courier New" panose="02070309020205020404" pitchFamily="49" charset="0"/>
              </a:rPr>
              <a:t>Scanner.java</a:t>
            </a:r>
            <a:endParaRPr lang="en-US" dirty="0">
              <a:solidFill>
                <a:srgbClr val="FFFF00"/>
              </a:solidFill>
              <a:highlight>
                <a:srgbClr val="0033CC"/>
              </a:highlight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nextToken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0166E9-3A2A-3E4D-A50B-9D2471E86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AEC427-89CB-A64B-AA9C-306EF1F42579}"/>
              </a:ext>
            </a:extLst>
          </p:cNvPr>
          <p:cNvSpPr txBox="1"/>
          <p:nvPr/>
        </p:nvSpPr>
        <p:spPr>
          <a:xfrm>
            <a:off x="3985104" y="4526268"/>
            <a:ext cx="374814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 scanner extracts the </a:t>
            </a:r>
            <a:r>
              <a:rPr lang="en-US" u="sng" dirty="0">
                <a:solidFill>
                  <a:srgbClr val="0033CC"/>
                </a:solidFill>
              </a:rPr>
              <a:t>first character</a:t>
            </a:r>
          </a:p>
          <a:p>
            <a:r>
              <a:rPr lang="en-US" dirty="0">
                <a:solidFill>
                  <a:srgbClr val="0033CC"/>
                </a:solidFill>
              </a:rPr>
              <a:t>of the </a:t>
            </a:r>
            <a:r>
              <a:rPr lang="en-US" u="sng" dirty="0">
                <a:solidFill>
                  <a:srgbClr val="0033CC"/>
                </a:solidFill>
              </a:rPr>
              <a:t>next token</a:t>
            </a:r>
            <a:r>
              <a:rPr lang="en-US" dirty="0">
                <a:solidFill>
                  <a:srgbClr val="0033CC"/>
                </a:solidFill>
              </a:rPr>
              <a:t>. That first character </a:t>
            </a:r>
          </a:p>
          <a:p>
            <a:r>
              <a:rPr lang="en-US" dirty="0">
                <a:solidFill>
                  <a:srgbClr val="0033CC"/>
                </a:solidFill>
              </a:rPr>
              <a:t>determines what type of token is next.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D90A86-2DE1-ED42-976A-74FC87BFF52F}"/>
              </a:ext>
            </a:extLst>
          </p:cNvPr>
          <p:cNvSpPr txBox="1"/>
          <p:nvPr/>
        </p:nvSpPr>
        <p:spPr>
          <a:xfrm>
            <a:off x="3985104" y="3590368"/>
            <a:ext cx="406553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Keep track of the </a:t>
            </a:r>
            <a:r>
              <a:rPr lang="en-US" u="sng" dirty="0">
                <a:solidFill>
                  <a:srgbClr val="0033CC"/>
                </a:solidFill>
              </a:rPr>
              <a:t>current</a:t>
            </a:r>
            <a:r>
              <a:rPr lang="en-US" dirty="0">
                <a:solidFill>
                  <a:srgbClr val="0033CC"/>
                </a:solidFill>
              </a:rPr>
              <a:t> input character</a:t>
            </a:r>
          </a:p>
          <a:p>
            <a:r>
              <a:rPr lang="en-US" dirty="0">
                <a:solidFill>
                  <a:srgbClr val="0033CC"/>
                </a:solidFill>
              </a:rPr>
              <a:t>and read the </a:t>
            </a:r>
            <a:r>
              <a:rPr lang="en-US" u="sng" dirty="0">
                <a:solidFill>
                  <a:srgbClr val="0033CC"/>
                </a:solidFill>
              </a:rPr>
              <a:t>next</a:t>
            </a:r>
            <a:r>
              <a:rPr lang="en-US" dirty="0">
                <a:solidFill>
                  <a:srgbClr val="0033CC"/>
                </a:solidFill>
              </a:rPr>
              <a:t> character upon demand.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1BF582-9D91-EB43-A629-95BAE3F2EC8E}"/>
              </a:ext>
            </a:extLst>
          </p:cNvPr>
          <p:cNvSpPr txBox="1"/>
          <p:nvPr/>
        </p:nvSpPr>
        <p:spPr>
          <a:xfrm>
            <a:off x="4990186" y="2999007"/>
            <a:ext cx="1770036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package frontend</a:t>
            </a:r>
          </a:p>
        </p:txBody>
      </p:sp>
    </p:spTree>
    <p:extLst>
      <p:ext uri="{BB962C8B-B14F-4D97-AF65-F5344CB8AC3E}">
        <p14:creationId xmlns:p14="http://schemas.microsoft.com/office/powerpoint/2010/main" val="307270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47A4C6E-305B-F649-A9AA-F4C07D236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the Scanner</a:t>
            </a:r>
            <a:r>
              <a:rPr lang="en-US" i="1" dirty="0"/>
              <a:t>, cont’d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CE82A5-9151-7A45-960A-38D1A9D53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704" y="1263043"/>
            <a:ext cx="8229600" cy="4835525"/>
          </a:xfrm>
        </p:spPr>
        <p:txBody>
          <a:bodyPr/>
          <a:lstStyle/>
          <a:p>
            <a:r>
              <a:rPr lang="en-US" dirty="0" err="1">
                <a:solidFill>
                  <a:srgbClr val="FFFF00"/>
                </a:solidFill>
                <a:highlight>
                  <a:srgbClr val="0033CC"/>
                </a:highlight>
                <a:cs typeface="Courier New" panose="02070309020205020404" pitchFamily="49" charset="0"/>
              </a:rPr>
              <a:t>Token.java</a:t>
            </a:r>
            <a:endParaRPr lang="en-US" dirty="0">
              <a:solidFill>
                <a:srgbClr val="FFFF00"/>
              </a:solidFill>
              <a:highlight>
                <a:srgbClr val="0033CC"/>
              </a:highlight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reservedWords</a:t>
            </a:r>
            <a:r>
              <a:rPr lang="en-US" dirty="0"/>
              <a:t> table</a:t>
            </a:r>
          </a:p>
          <a:p>
            <a:pPr lvl="4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word()</a:t>
            </a:r>
          </a:p>
          <a:p>
            <a:pPr lvl="2"/>
            <a:r>
              <a:rPr lang="en-US" dirty="0"/>
              <a:t>identifier</a:t>
            </a:r>
          </a:p>
          <a:p>
            <a:pPr lvl="2"/>
            <a:r>
              <a:rPr lang="en-US" dirty="0"/>
              <a:t>reserved word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number()</a:t>
            </a:r>
          </a:p>
          <a:p>
            <a:pPr lvl="2"/>
            <a:r>
              <a:rPr lang="en-US" dirty="0"/>
              <a:t>integer</a:t>
            </a:r>
          </a:p>
          <a:p>
            <a:pPr lvl="2"/>
            <a:r>
              <a:rPr lang="en-US" dirty="0"/>
              <a:t>real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specialSymbol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4BE94-F336-6441-A427-FE13F936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3FA9D4-D480-BF43-800D-E54BEC349983}"/>
              </a:ext>
            </a:extLst>
          </p:cNvPr>
          <p:cNvSpPr txBox="1"/>
          <p:nvPr/>
        </p:nvSpPr>
        <p:spPr>
          <a:xfrm>
            <a:off x="5236817" y="3453072"/>
            <a:ext cx="344036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Each of these static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Token</a:t>
            </a:r>
            <a:r>
              <a:rPr lang="en-US" dirty="0">
                <a:solidFill>
                  <a:srgbClr val="0033CC"/>
                </a:solidFill>
              </a:rPr>
              <a:t> member</a:t>
            </a:r>
          </a:p>
          <a:p>
            <a:r>
              <a:rPr lang="en-US" dirty="0">
                <a:solidFill>
                  <a:srgbClr val="0033CC"/>
                </a:solidFill>
              </a:rPr>
              <a:t>functions is called by the scanner </a:t>
            </a:r>
          </a:p>
          <a:p>
            <a:r>
              <a:rPr lang="en-US" dirty="0">
                <a:solidFill>
                  <a:srgbClr val="0033CC"/>
                </a:solidFill>
              </a:rPr>
              <a:t>to create a token of the appropriate </a:t>
            </a:r>
          </a:p>
          <a:p>
            <a:r>
              <a:rPr lang="en-US" dirty="0">
                <a:solidFill>
                  <a:srgbClr val="0033CC"/>
                </a:solidFill>
              </a:rPr>
              <a:t>type and to extract the remaining </a:t>
            </a:r>
          </a:p>
          <a:p>
            <a:r>
              <a:rPr lang="en-US" dirty="0">
                <a:solidFill>
                  <a:srgbClr val="0033CC"/>
                </a:solidFill>
              </a:rPr>
              <a:t>characters of the token.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D617CD-0CDD-2D4C-885D-25002C7C45A3}"/>
              </a:ext>
            </a:extLst>
          </p:cNvPr>
          <p:cNvSpPr txBox="1"/>
          <p:nvPr/>
        </p:nvSpPr>
        <p:spPr>
          <a:xfrm>
            <a:off x="4846317" y="1691659"/>
            <a:ext cx="2861681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Distinguishes reserved words</a:t>
            </a:r>
          </a:p>
          <a:p>
            <a:r>
              <a:rPr lang="en-US" dirty="0">
                <a:solidFill>
                  <a:srgbClr val="0033CC"/>
                </a:solidFill>
              </a:rPr>
              <a:t>from identifiers.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E2C45103-FCF2-4845-81B1-370CBA5D8216}"/>
              </a:ext>
            </a:extLst>
          </p:cNvPr>
          <p:cNvSpPr/>
          <p:nvPr/>
        </p:nvSpPr>
        <p:spPr bwMode="auto">
          <a:xfrm>
            <a:off x="4297683" y="2514610"/>
            <a:ext cx="731512" cy="3200365"/>
          </a:xfrm>
          <a:prstGeom prst="rightBrac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4D80A-F80F-7549-81E0-9F405354ECEC}"/>
              </a:ext>
            </a:extLst>
          </p:cNvPr>
          <p:cNvSpPr txBox="1"/>
          <p:nvPr/>
        </p:nvSpPr>
        <p:spPr>
          <a:xfrm>
            <a:off x="5929313" y="5098985"/>
            <a:ext cx="1770036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package frontend</a:t>
            </a:r>
          </a:p>
        </p:txBody>
      </p:sp>
    </p:spTree>
    <p:extLst>
      <p:ext uri="{BB962C8B-B14F-4D97-AF65-F5344CB8AC3E}">
        <p14:creationId xmlns:p14="http://schemas.microsoft.com/office/powerpoint/2010/main" val="404590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7578D-6C6D-5C44-AC11-A0AC6239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Scanner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600E-6E8E-A747-A4E5-E674B4E97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053818"/>
          </a:xfrm>
        </p:spPr>
        <p:txBody>
          <a:bodyPr/>
          <a:lstStyle/>
          <a:p>
            <a:r>
              <a:rPr lang="en-US" dirty="0"/>
              <a:t>Make the scanner more complete: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Reserved words:</a:t>
            </a:r>
          </a:p>
          <a:p>
            <a:pPr lvl="4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Special symbols: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</a:t>
            </a:r>
            <a:r>
              <a:rPr lang="en-US" sz="18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.  ,  :  :=  ;   +  -  *  /  (   )  </a:t>
            </a:r>
            <a:br>
              <a:rPr lang="en-US" sz="18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</a:br>
            <a:r>
              <a:rPr lang="en-US" sz="18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=  &lt;&gt;  &lt;  &lt;=  &gt;  &gt;=  ..  '  [  ]  ^</a:t>
            </a:r>
          </a:p>
          <a:p>
            <a:pPr lvl="5"/>
            <a:r>
              <a:rPr lang="en-US" dirty="0"/>
              <a:t>	</a:t>
            </a:r>
          </a:p>
          <a:p>
            <a:pPr lvl="1"/>
            <a:r>
              <a:rPr lang="en-US" dirty="0"/>
              <a:t>String and character literals.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4FBF4-6D54-8F40-9584-DF3DD375E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13605B-188E-F74D-8442-EFFB8D5AE1E3}"/>
              </a:ext>
            </a:extLst>
          </p:cNvPr>
          <p:cNvSpPr txBox="1"/>
          <p:nvPr/>
        </p:nvSpPr>
        <p:spPr>
          <a:xfrm>
            <a:off x="2377464" y="2514610"/>
            <a:ext cx="3060453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Pascal is not case-sensitive.</a:t>
            </a:r>
          </a:p>
          <a:p>
            <a:pPr algn="ctr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 begin Begin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dirty="0">
                <a:solidFill>
                  <a:srgbClr val="0033CC"/>
                </a:solidFill>
              </a:rPr>
              <a:t>are all the same reserved word!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647315-73DB-3441-F446-AC7C1D8BBADB}"/>
              </a:ext>
            </a:extLst>
          </p:cNvPr>
          <p:cNvSpPr txBox="1"/>
          <p:nvPr/>
        </p:nvSpPr>
        <p:spPr>
          <a:xfrm>
            <a:off x="3475161" y="5440658"/>
            <a:ext cx="2193677" cy="400110"/>
          </a:xfrm>
          <a:prstGeom prst="rect">
            <a:avLst/>
          </a:prstGeom>
          <a:solidFill>
            <a:srgbClr val="B23C00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Team assignment</a:t>
            </a:r>
          </a:p>
        </p:txBody>
      </p:sp>
    </p:spTree>
    <p:extLst>
      <p:ext uri="{BB962C8B-B14F-4D97-AF65-F5344CB8AC3E}">
        <p14:creationId xmlns:p14="http://schemas.microsoft.com/office/powerpoint/2010/main" val="4173481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4506F-75FD-2444-8A34-7F5878B133F3}" type="slidenum">
              <a:rPr lang="en-US"/>
              <a:pPr/>
              <a:t>7</a:t>
            </a:fld>
            <a:endParaRPr 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Statement Syntax Diagrams</a:t>
            </a:r>
            <a:endParaRPr lang="en-US" i="1" dirty="0"/>
          </a:p>
        </p:txBody>
      </p:sp>
      <p:pic>
        <p:nvPicPr>
          <p:cNvPr id="176132" name="Picture 4" descr="CS153-08091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825" y="1587500"/>
            <a:ext cx="6597650" cy="275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54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2F17-5604-6343-9272-86421ED994AB}" type="slidenum">
              <a:rPr lang="en-US"/>
              <a:pPr/>
              <a:t>8</a:t>
            </a:fld>
            <a:endParaRPr 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Statement Syntax Diagrams</a:t>
            </a:r>
            <a:r>
              <a:rPr lang="en-US" i="1" dirty="0"/>
              <a:t>, cont'd</a:t>
            </a:r>
          </a:p>
        </p:txBody>
      </p:sp>
      <p:pic>
        <p:nvPicPr>
          <p:cNvPr id="177160" name="Picture 8" descr="CS153-080910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088" y="1417342"/>
            <a:ext cx="4633912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3659981" y="3977634"/>
            <a:ext cx="1762125" cy="590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33CC"/>
                </a:solidFill>
              </a:rPr>
              <a:t>For now,</a:t>
            </a:r>
          </a:p>
          <a:p>
            <a:pPr algn="ctr"/>
            <a:r>
              <a:rPr lang="en-US">
                <a:solidFill>
                  <a:srgbClr val="0033CC"/>
                </a:solidFill>
              </a:rPr>
              <a:t>greatly simplified!</a:t>
            </a:r>
          </a:p>
        </p:txBody>
      </p:sp>
    </p:spTree>
    <p:extLst>
      <p:ext uri="{BB962C8B-B14F-4D97-AF65-F5344CB8AC3E}">
        <p14:creationId xmlns:p14="http://schemas.microsoft.com/office/powerpoint/2010/main" val="1000431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3B1E7-E579-8B40-8F47-A7887D4A1335}" type="slidenum">
              <a:rPr lang="en-US"/>
              <a:pPr/>
              <a:t>9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Expression Syntax Diagrams</a:t>
            </a:r>
            <a:endParaRPr lang="en-US" i="1"/>
          </a:p>
        </p:txBody>
      </p:sp>
      <p:pic>
        <p:nvPicPr>
          <p:cNvPr id="231427" name="Picture 3" descr="CS153-080910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" y="1508125"/>
            <a:ext cx="7162800" cy="4406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25483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28938</TotalTime>
  <Words>1256</Words>
  <Application>Microsoft Macintosh PowerPoint</Application>
  <PresentationFormat>On-screen Show (4:3)</PresentationFormat>
  <Paragraphs>286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Courier New</vt:lpstr>
      <vt:lpstr>Times New Roman</vt:lpstr>
      <vt:lpstr>Wingdings</vt:lpstr>
      <vt:lpstr>Quadrant</vt:lpstr>
      <vt:lpstr>CS 153: Concepts of Compiler Design August 28 Class Meeting</vt:lpstr>
      <vt:lpstr>Three Java Packages</vt:lpstr>
      <vt:lpstr>Pascal Token Syntax Diagrams</vt:lpstr>
      <vt:lpstr>Test the Scanner</vt:lpstr>
      <vt:lpstr>Test the Scanner, cont’d</vt:lpstr>
      <vt:lpstr>Assignment #2: Scanner</vt:lpstr>
      <vt:lpstr>Pascal Statement Syntax Diagrams</vt:lpstr>
      <vt:lpstr>Pascal Statement Syntax Diagrams, cont'd</vt:lpstr>
      <vt:lpstr>Pascal Expression Syntax Diagrams</vt:lpstr>
      <vt:lpstr>Expression Syntax Diagrams, cont’d</vt:lpstr>
      <vt:lpstr>Expression Syntax Diagrams, cont’d</vt:lpstr>
      <vt:lpstr>Pascal’s Operator Precedence Rules</vt:lpstr>
      <vt:lpstr>Example Decomposition</vt:lpstr>
      <vt:lpstr>Pascal Control Statements</vt:lpstr>
      <vt:lpstr>Statement Syntax Diagram</vt:lpstr>
      <vt:lpstr>REPEAT Statement Syntax Diagram</vt:lpstr>
      <vt:lpstr>Three Java Packages</vt:lpstr>
      <vt:lpstr>Parse Tree: Conceptual Design</vt:lpstr>
      <vt:lpstr>Parse Tree: Basic Tree Operations</vt:lpstr>
      <vt:lpstr>Test the Simple Parser</vt:lpstr>
      <vt:lpstr>Building a Parse Tree</vt:lpstr>
      <vt:lpstr>Building a Parse Tree</vt:lpstr>
      <vt:lpstr>Building a Parse Tree</vt:lpstr>
      <vt:lpstr>Building a Parse Tree</vt:lpstr>
      <vt:lpstr>Parse Tree Node</vt:lpstr>
      <vt:lpstr>Types of Parse Tree Nodes</vt:lpstr>
      <vt:lpstr>Printing Parse Trees</vt:lpstr>
      <vt:lpstr>Example: HelloWorld5.txt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303</cp:revision>
  <dcterms:created xsi:type="dcterms:W3CDTF">2008-01-12T03:52:55Z</dcterms:created>
  <dcterms:modified xsi:type="dcterms:W3CDTF">2024-08-30T00:17:26Z</dcterms:modified>
</cp:coreProperties>
</file>