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6"/>
  </p:notesMasterIdLst>
  <p:handoutMasterIdLst>
    <p:handoutMasterId r:id="rId47"/>
  </p:handoutMasterIdLst>
  <p:sldIdLst>
    <p:sldId id="282" r:id="rId2"/>
    <p:sldId id="325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8" r:id="rId29"/>
    <p:sldId id="309" r:id="rId30"/>
    <p:sldId id="310" r:id="rId31"/>
    <p:sldId id="311" r:id="rId32"/>
    <p:sldId id="312" r:id="rId33"/>
    <p:sldId id="313" r:id="rId34"/>
    <p:sldId id="314" r:id="rId35"/>
    <p:sldId id="315" r:id="rId36"/>
    <p:sldId id="316" r:id="rId37"/>
    <p:sldId id="317" r:id="rId38"/>
    <p:sldId id="318" r:id="rId39"/>
    <p:sldId id="319" r:id="rId40"/>
    <p:sldId id="320" r:id="rId41"/>
    <p:sldId id="321" r:id="rId42"/>
    <p:sldId id="322" r:id="rId43"/>
    <p:sldId id="323" r:id="rId44"/>
    <p:sldId id="324" r:id="rId4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23300"/>
    <a:srgbClr val="006600"/>
    <a:srgbClr val="D60093"/>
    <a:srgbClr val="FFFF00"/>
    <a:srgbClr val="EAEAEA"/>
    <a:srgbClr val="0033CC"/>
    <a:srgbClr val="CCFFFF"/>
    <a:srgbClr val="5F5F5F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870" autoAdjust="0"/>
    <p:restoredTop sz="99504" autoAdjust="0"/>
  </p:normalViewPr>
  <p:slideViewPr>
    <p:cSldViewPr>
      <p:cViewPr varScale="1">
        <p:scale>
          <a:sx n="122" d="100"/>
          <a:sy n="122" d="100"/>
        </p:scale>
        <p:origin x="-1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1232"/>
    </p:cViewPr>
  </p:sorterViewPr>
  <p:notesViewPr>
    <p:cSldViewPr>
      <p:cViewPr varScale="1">
        <p:scale>
          <a:sx n="80" d="100"/>
          <a:sy n="80" d="100"/>
        </p:scale>
        <p:origin x="-2880" y="-77"/>
      </p:cViewPr>
      <p:guideLst>
        <p:guide orient="horz" pos="2880"/>
        <p:guide pos="2160"/>
      </p:guideLst>
    </p:cSldViewPr>
  </p:notesViewPr>
  <p:gridSpacing cx="91439" cy="91439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handoutMaster" Target="handoutMasters/handoutMaster1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B06F63C-3D3B-3649-90F7-26A44BADE3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661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F3E7694-D114-4B4C-A050-9BFCAFAB85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5372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CS 149: Operating Systems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CA134C-C627-E040-8106-0CD72888AEC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2208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2963" y="6248400"/>
            <a:ext cx="3292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r>
              <a:rPr lang="en-US" smtClean="0"/>
              <a:t>CS 149: Operating Systems © R. Mak</a:t>
            </a:r>
            <a:endParaRPr 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B03E17C-55C6-CC4E-AD90-98713021E87B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06475" y="6248400"/>
            <a:ext cx="210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5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BM_1401" TargetMode="External"/><Relationship Id="rId4" Type="http://schemas.openxmlformats.org/officeDocument/2006/relationships/hyperlink" Target="http://www.cs.sjsu.edu/~mak/1401/" TargetMode="External"/><Relationship Id="rId5" Type="http://schemas.openxmlformats.org/officeDocument/2006/relationships/hyperlink" Target="http://ed-thelen.org/1401Project/1401RestorationPage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omputerhistory.org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b="1" dirty="0"/>
              <a:t>CS 149: Operating Systems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April </a:t>
            </a:r>
            <a:r>
              <a:rPr lang="en-US" sz="2400" dirty="0" smtClean="0"/>
              <a:t>28 </a:t>
            </a:r>
            <a:r>
              <a:rPr lang="en-US" sz="2400" dirty="0" smtClean="0"/>
              <a:t>Class </a:t>
            </a:r>
            <a:r>
              <a:rPr lang="en-US" sz="2400" dirty="0"/>
              <a:t>Meeting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03438" y="3765550"/>
            <a:ext cx="4846637" cy="2224088"/>
          </a:xfrm>
        </p:spPr>
        <p:txBody>
          <a:bodyPr/>
          <a:lstStyle/>
          <a:p>
            <a:pPr algn="ctr"/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000" dirty="0"/>
              <a:t/>
            </a:r>
            <a:br>
              <a:rPr lang="en-US" sz="1000" dirty="0"/>
            </a:br>
            <a:r>
              <a:rPr lang="en-US" dirty="0"/>
              <a:t>Spring </a:t>
            </a:r>
            <a:r>
              <a:rPr lang="en-US" dirty="0" smtClean="0"/>
              <a:t>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/>
            <a:r>
              <a:rPr lang="en-US" dirty="0">
                <a:hlinkClick r:id="rId2"/>
              </a:rPr>
              <a:t>www.cs.sjsu.edu/~mak</a:t>
            </a:r>
            <a:r>
              <a:rPr lang="en-US" dirty="0"/>
              <a:t> </a:t>
            </a:r>
          </a:p>
        </p:txBody>
      </p:sp>
      <p:pic>
        <p:nvPicPr>
          <p:cNvPr id="313348" name="Picture 4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563" y="4689475"/>
            <a:ext cx="1189037" cy="111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33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708525"/>
            <a:ext cx="106680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B4D7-3F38-B24D-818A-0CE0379C50D8}" type="slidenum">
              <a:rPr lang="en-US"/>
              <a:pPr/>
              <a:t>10</a:t>
            </a:fld>
            <a:endParaRPr lang="en-US"/>
          </a:p>
        </p:txBody>
      </p:sp>
      <p:sp>
        <p:nvSpPr>
          <p:cNvPr id="1113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Naming and Transparency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11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File migration</a:t>
            </a:r>
            <a:r>
              <a:rPr lang="en-US" sz="2800" dirty="0"/>
              <a:t> (file mobility)</a:t>
            </a:r>
          </a:p>
          <a:p>
            <a:pPr lvl="1"/>
            <a:r>
              <a:rPr lang="en-US" sz="2400" dirty="0"/>
              <a:t>Automatically change a </a:t>
            </a:r>
            <a:r>
              <a:rPr lang="en-US" sz="2400" dirty="0" smtClean="0"/>
              <a:t>file</a:t>
            </a:r>
            <a:r>
              <a:rPr lang="en-US" dirty="0" smtClean="0">
                <a:latin typeface="Arial"/>
              </a:rPr>
              <a:t>’</a:t>
            </a:r>
            <a:r>
              <a:rPr lang="en-US" sz="2400" dirty="0" smtClean="0"/>
              <a:t>s </a:t>
            </a:r>
            <a:r>
              <a:rPr lang="en-US" sz="2400" dirty="0"/>
              <a:t>location.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Examples: </a:t>
            </a:r>
          </a:p>
          <a:p>
            <a:pPr lvl="2"/>
            <a:r>
              <a:rPr lang="en-US" sz="2000" dirty="0"/>
              <a:t>The </a:t>
            </a:r>
            <a:r>
              <a:rPr lang="en-US" sz="2000" dirty="0" err="1">
                <a:solidFill>
                  <a:schemeClr val="folHlink"/>
                </a:solidFill>
              </a:rPr>
              <a:t>Hadoop</a:t>
            </a:r>
            <a:r>
              <a:rPr lang="en-US" sz="2000" dirty="0">
                <a:solidFill>
                  <a:schemeClr val="folHlink"/>
                </a:solidFill>
              </a:rPr>
              <a:t> Distributed File System</a:t>
            </a:r>
            <a:r>
              <a:rPr lang="en-US" sz="2000" dirty="0"/>
              <a:t> (HDFS)</a:t>
            </a:r>
          </a:p>
          <a:p>
            <a:pPr lvl="2"/>
            <a:r>
              <a:rPr lang="en-US" sz="2000" dirty="0" smtClean="0">
                <a:solidFill>
                  <a:schemeClr val="folHlink"/>
                </a:solidFill>
              </a:rPr>
              <a:t>Amazon</a:t>
            </a:r>
            <a:r>
              <a:rPr lang="en-US" dirty="0" smtClean="0">
                <a:solidFill>
                  <a:schemeClr val="folHlink"/>
                </a:solidFill>
                <a:latin typeface="Arial"/>
              </a:rPr>
              <a:t>’</a:t>
            </a:r>
            <a:r>
              <a:rPr lang="en-US" sz="2000" dirty="0" smtClean="0">
                <a:solidFill>
                  <a:schemeClr val="folHlink"/>
                </a:solidFill>
              </a:rPr>
              <a:t>s </a:t>
            </a:r>
            <a:r>
              <a:rPr lang="en-US" sz="2000" dirty="0">
                <a:solidFill>
                  <a:schemeClr val="folHlink"/>
                </a:solidFill>
              </a:rPr>
              <a:t>S3</a:t>
            </a:r>
            <a:r>
              <a:rPr lang="en-US" sz="2000" dirty="0"/>
              <a:t> (Simple Storage Service) </a:t>
            </a:r>
            <a:br>
              <a:rPr lang="en-US" sz="2000" dirty="0"/>
            </a:br>
            <a:r>
              <a:rPr lang="en-US" sz="2000" dirty="0"/>
              <a:t>cloud storage </a:t>
            </a:r>
            <a:r>
              <a:rPr lang="en-US" sz="2000" dirty="0" smtClean="0"/>
              <a:t>facility</a:t>
            </a:r>
            <a:endParaRPr lang="en-US" sz="20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80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3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13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3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13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3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13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65AD7-A92D-D341-9172-6F6D7C2EC16D}" type="slidenum">
              <a:rPr lang="en-US"/>
              <a:pPr/>
              <a:t>11</a:t>
            </a:fld>
            <a:endParaRPr lang="en-US"/>
          </a:p>
        </p:txBody>
      </p:sp>
      <p:sp>
        <p:nvSpPr>
          <p:cNvPr id="1074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Naming Schemes</a:t>
            </a:r>
          </a:p>
        </p:txBody>
      </p:sp>
      <p:sp>
        <p:nvSpPr>
          <p:cNvPr id="1074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Files are named by combination </a:t>
            </a:r>
            <a:br>
              <a:rPr lang="en-US" sz="2800" dirty="0"/>
            </a:br>
            <a:r>
              <a:rPr lang="en-US" sz="2800" dirty="0"/>
              <a:t>of their host name and local name.</a:t>
            </a:r>
          </a:p>
          <a:p>
            <a:pPr lvl="1"/>
            <a:r>
              <a:rPr lang="en-US" sz="2400" dirty="0"/>
              <a:t>Guarantees a </a:t>
            </a:r>
            <a:r>
              <a:rPr lang="en-US" sz="2400" dirty="0">
                <a:solidFill>
                  <a:srgbClr val="B23300"/>
                </a:solidFill>
              </a:rPr>
              <a:t>unique system-wide name</a:t>
            </a:r>
            <a:r>
              <a:rPr lang="en-US" sz="2400" dirty="0"/>
              <a:t>.</a:t>
            </a:r>
          </a:p>
          <a:p>
            <a:pPr lvl="4"/>
            <a:endParaRPr lang="en-US" sz="1200" dirty="0"/>
          </a:p>
          <a:p>
            <a:r>
              <a:rPr lang="en-US" sz="2800" dirty="0"/>
              <a:t>Mount remote directories to local directories.</a:t>
            </a:r>
          </a:p>
          <a:p>
            <a:pPr lvl="1"/>
            <a:r>
              <a:rPr lang="en-US" sz="2400" dirty="0" smtClean="0"/>
              <a:t>Give </a:t>
            </a:r>
            <a:r>
              <a:rPr lang="en-US" sz="2400" dirty="0"/>
              <a:t>the appearance of a </a:t>
            </a:r>
            <a:r>
              <a:rPr lang="en-US" sz="2400" dirty="0">
                <a:solidFill>
                  <a:srgbClr val="B23300"/>
                </a:solidFill>
              </a:rPr>
              <a:t>coherent directory tree</a:t>
            </a:r>
            <a:r>
              <a:rPr lang="en-US" sz="2400" dirty="0"/>
              <a:t>.</a:t>
            </a:r>
          </a:p>
          <a:p>
            <a:pPr lvl="4"/>
            <a:endParaRPr lang="en-US" sz="1200" dirty="0"/>
          </a:p>
          <a:p>
            <a:r>
              <a:rPr lang="en-US" sz="2800" dirty="0"/>
              <a:t>Only mounted remote directories </a:t>
            </a:r>
            <a:br>
              <a:rPr lang="en-US" sz="2800" dirty="0"/>
            </a:br>
            <a:r>
              <a:rPr lang="en-US" sz="2800" dirty="0"/>
              <a:t>can be accessed transparently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497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4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74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4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74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4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74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74A7-6A40-EB40-9918-250F6C7DAF40}" type="slidenum">
              <a:rPr lang="en-US"/>
              <a:pPr/>
              <a:t>12</a:t>
            </a:fld>
            <a:endParaRPr lang="en-US"/>
          </a:p>
        </p:txBody>
      </p:sp>
      <p:sp>
        <p:nvSpPr>
          <p:cNvPr id="1114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Naming Schemes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114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Total integration of the component file systems.</a:t>
            </a:r>
          </a:p>
          <a:p>
            <a:pPr lvl="4"/>
            <a:endParaRPr lang="en-US" sz="1200" dirty="0"/>
          </a:p>
          <a:p>
            <a:r>
              <a:rPr lang="en-US" sz="2800" dirty="0"/>
              <a:t>A </a:t>
            </a:r>
            <a:r>
              <a:rPr lang="en-US" sz="2800" dirty="0">
                <a:solidFill>
                  <a:srgbClr val="B23300"/>
                </a:solidFill>
              </a:rPr>
              <a:t>single global name structure 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spans all the files in the system.</a:t>
            </a:r>
          </a:p>
          <a:p>
            <a:pPr lvl="5"/>
            <a:endParaRPr lang="en-US" sz="1150" dirty="0"/>
          </a:p>
          <a:p>
            <a:r>
              <a:rPr lang="en-US" sz="2800" dirty="0"/>
              <a:t>If a server is unavailable, some arbitrary set of directories on different machines also becomes unavailable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310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593-C678-2C42-A485-85A6DE4A4916}" type="slidenum">
              <a:rPr lang="en-US"/>
              <a:pPr/>
              <a:t>13</a:t>
            </a:fld>
            <a:endParaRPr lang="en-US"/>
          </a:p>
        </p:txBody>
      </p:sp>
      <p:sp>
        <p:nvSpPr>
          <p:cNvPr id="1075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Remote File Access</a:t>
            </a:r>
          </a:p>
        </p:txBody>
      </p:sp>
      <p:sp>
        <p:nvSpPr>
          <p:cNvPr id="1075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12163" cy="4876800"/>
          </a:xfrm>
        </p:spPr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Remote-service mechanism</a:t>
            </a:r>
          </a:p>
          <a:p>
            <a:pPr lvl="1"/>
            <a:r>
              <a:rPr lang="en-US" sz="2400" dirty="0"/>
              <a:t>A server on the network handles </a:t>
            </a:r>
            <a:br>
              <a:rPr lang="en-US" sz="2400" dirty="0"/>
            </a:br>
            <a:r>
              <a:rPr lang="en-US" sz="2400" dirty="0"/>
              <a:t>all remote file access requests.</a:t>
            </a:r>
          </a:p>
          <a:p>
            <a:pPr lvl="4"/>
            <a:endParaRPr lang="en-US" sz="1200" dirty="0"/>
          </a:p>
          <a:p>
            <a:r>
              <a:rPr lang="en-US" sz="2800" dirty="0"/>
              <a:t>Retain recently accessed disk blocks in a </a:t>
            </a:r>
            <a:r>
              <a:rPr lang="en-US" sz="2800" dirty="0">
                <a:solidFill>
                  <a:schemeClr val="folHlink"/>
                </a:solidFill>
              </a:rPr>
              <a:t>cache</a:t>
            </a:r>
            <a:r>
              <a:rPr lang="en-US" sz="2800" dirty="0"/>
              <a:t>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Reduce network traffic.</a:t>
            </a:r>
          </a:p>
          <a:p>
            <a:pPr lvl="1"/>
            <a:r>
              <a:rPr lang="en-US" sz="2400" dirty="0"/>
              <a:t>Repeated accesses to the same information </a:t>
            </a:r>
            <a:br>
              <a:rPr lang="en-US" sz="2400" dirty="0"/>
            </a:br>
            <a:r>
              <a:rPr lang="en-US" sz="2400" dirty="0"/>
              <a:t>can be handled locally.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If needed </a:t>
            </a:r>
            <a:r>
              <a:rPr lang="en-US" sz="2400" dirty="0" smtClean="0"/>
              <a:t>data is </a:t>
            </a:r>
            <a:r>
              <a:rPr lang="en-US" sz="2400" dirty="0"/>
              <a:t>not already cached,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a </a:t>
            </a:r>
            <a:r>
              <a:rPr lang="en-US" sz="2400" dirty="0"/>
              <a:t>copy of data is brought from the server to the user.</a:t>
            </a:r>
          </a:p>
          <a:p>
            <a:pPr lvl="2"/>
            <a:r>
              <a:rPr lang="en-US" sz="2000" dirty="0"/>
              <a:t>Accesses are performed on the cached copy.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786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75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75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75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75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53C0-EFA3-EA48-8797-15DB72B39529}" type="slidenum">
              <a:rPr lang="en-US"/>
              <a:pPr/>
              <a:t>14</a:t>
            </a:fld>
            <a:endParaRPr lang="en-US"/>
          </a:p>
        </p:txBody>
      </p:sp>
      <p:sp>
        <p:nvSpPr>
          <p:cNvPr id="1115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Remote File Access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115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12163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Identify files with </a:t>
            </a:r>
            <a:r>
              <a:rPr lang="en-US" sz="2800" dirty="0">
                <a:solidFill>
                  <a:schemeClr val="folHlink"/>
                </a:solidFill>
              </a:rPr>
              <a:t>one master copy </a:t>
            </a:r>
            <a:br>
              <a:rPr lang="en-US" sz="2800" dirty="0">
                <a:solidFill>
                  <a:schemeClr val="folHlink"/>
                </a:solidFill>
              </a:rPr>
            </a:br>
            <a:r>
              <a:rPr lang="en-US" sz="2800" dirty="0"/>
              <a:t>residing at the server.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Copies of (parts of) the file </a:t>
            </a:r>
            <a:br>
              <a:rPr lang="en-US" sz="2400" dirty="0"/>
            </a:br>
            <a:r>
              <a:rPr lang="en-US" sz="2400" dirty="0"/>
              <a:t>are scattered in different caches.</a:t>
            </a:r>
          </a:p>
          <a:p>
            <a:pPr lvl="4">
              <a:lnSpc>
                <a:spcPct val="90000"/>
              </a:lnSpc>
            </a:pPr>
            <a:endParaRPr lang="en-US" sz="1200" dirty="0"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folHlink"/>
                </a:solidFill>
              </a:rPr>
              <a:t>Cache-consistency problem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Keep the cached copies consistent </a:t>
            </a:r>
            <a:br>
              <a:rPr lang="en-US" sz="2400" dirty="0"/>
            </a:br>
            <a:r>
              <a:rPr lang="en-US" sz="2400" dirty="0"/>
              <a:t>with the master file.</a:t>
            </a:r>
          </a:p>
          <a:p>
            <a:pPr lvl="4">
              <a:lnSpc>
                <a:spcPct val="90000"/>
              </a:lnSpc>
            </a:pPr>
            <a:endParaRPr lang="en-US" sz="1200" dirty="0"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folHlink"/>
                </a:solidFill>
              </a:rPr>
              <a:t>Network virtual memory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Demand-paged virtual memory </a:t>
            </a:r>
            <a:br>
              <a:rPr lang="en-US" sz="2400" dirty="0"/>
            </a:br>
            <a:r>
              <a:rPr lang="en-US" sz="2400" dirty="0"/>
              <a:t>with a remote backing store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532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15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15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15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15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3C8ED-29C8-C648-8CD6-74502D8FC8AB}" type="slidenum">
              <a:rPr lang="en-US"/>
              <a:pPr/>
              <a:t>15</a:t>
            </a:fld>
            <a:endParaRPr lang="en-US"/>
          </a:p>
        </p:txBody>
      </p:sp>
      <p:sp>
        <p:nvSpPr>
          <p:cNvPr id="1076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Cache Location</a:t>
            </a:r>
          </a:p>
        </p:txBody>
      </p:sp>
      <p:sp>
        <p:nvSpPr>
          <p:cNvPr id="107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Advantages of </a:t>
            </a:r>
            <a:r>
              <a:rPr lang="en-US" sz="2800" dirty="0">
                <a:solidFill>
                  <a:schemeClr val="folHlink"/>
                </a:solidFill>
              </a:rPr>
              <a:t>disk caches</a:t>
            </a:r>
            <a:r>
              <a:rPr lang="en-US" sz="2800" dirty="0" smtClean="0">
                <a:solidFill>
                  <a:schemeClr val="folHlink"/>
                </a:solidFill>
              </a:rPr>
              <a:t>:</a:t>
            </a:r>
          </a:p>
          <a:p>
            <a:pPr lvl="4"/>
            <a:endParaRPr lang="en-US" sz="1050" dirty="0">
              <a:solidFill>
                <a:schemeClr val="folHlink"/>
              </a:solidFill>
            </a:endParaRPr>
          </a:p>
          <a:p>
            <a:pPr lvl="1"/>
            <a:r>
              <a:rPr lang="en-US" sz="2400" dirty="0"/>
              <a:t>More reliable.</a:t>
            </a:r>
          </a:p>
          <a:p>
            <a:pPr lvl="1"/>
            <a:r>
              <a:rPr lang="en-US" sz="2400" dirty="0"/>
              <a:t>Cached data kept on disk are still there during recovery and </a:t>
            </a:r>
            <a:r>
              <a:rPr lang="en-US" sz="2400" dirty="0" smtClean="0"/>
              <a:t>don</a:t>
            </a:r>
            <a:r>
              <a:rPr lang="en-US" dirty="0" smtClean="0">
                <a:latin typeface="Arial"/>
              </a:rPr>
              <a:t>’</a:t>
            </a:r>
            <a:r>
              <a:rPr lang="en-US" sz="2400" dirty="0" smtClean="0"/>
              <a:t>t </a:t>
            </a:r>
            <a:r>
              <a:rPr lang="en-US" sz="2400" dirty="0"/>
              <a:t>need to be fetched again.</a:t>
            </a:r>
          </a:p>
          <a:p>
            <a:pPr lvl="4"/>
            <a:endParaRPr lang="en-US" sz="1200" dirty="0"/>
          </a:p>
          <a:p>
            <a:r>
              <a:rPr lang="en-US" sz="2800" dirty="0"/>
              <a:t>Advantages of </a:t>
            </a:r>
            <a:r>
              <a:rPr lang="en-US" sz="2800" dirty="0" smtClean="0">
                <a:solidFill>
                  <a:schemeClr val="folHlink"/>
                </a:solidFill>
              </a:rPr>
              <a:t>main memory </a:t>
            </a:r>
            <a:r>
              <a:rPr lang="en-US" sz="2800" dirty="0">
                <a:solidFill>
                  <a:schemeClr val="folHlink"/>
                </a:solidFill>
              </a:rPr>
              <a:t>caches</a:t>
            </a:r>
            <a:r>
              <a:rPr lang="en-US" sz="2800" dirty="0" smtClean="0">
                <a:solidFill>
                  <a:schemeClr val="folHlink"/>
                </a:solidFill>
              </a:rPr>
              <a:t>:</a:t>
            </a:r>
          </a:p>
          <a:p>
            <a:pPr lvl="4"/>
            <a:endParaRPr lang="en-US" sz="1050" dirty="0">
              <a:solidFill>
                <a:schemeClr val="folHlink"/>
              </a:solidFill>
            </a:endParaRPr>
          </a:p>
          <a:p>
            <a:pPr lvl="1"/>
            <a:r>
              <a:rPr lang="en-US" sz="2400" dirty="0"/>
              <a:t>Permit workstations to be diskless.</a:t>
            </a:r>
          </a:p>
          <a:p>
            <a:pPr lvl="1"/>
            <a:r>
              <a:rPr lang="en-US" sz="2400" dirty="0"/>
              <a:t>Data can be accessed more quickly.</a:t>
            </a:r>
          </a:p>
          <a:p>
            <a:pPr lvl="1"/>
            <a:r>
              <a:rPr lang="en-US" sz="2400" dirty="0"/>
              <a:t>Performance speedup in bigger memories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326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76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76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76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76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622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B41F0-F1CD-5D41-A95E-711D9405CF60}" type="slidenum">
              <a:rPr lang="en-US"/>
              <a:pPr/>
              <a:t>16</a:t>
            </a:fld>
            <a:endParaRPr lang="en-US"/>
          </a:p>
        </p:txBody>
      </p:sp>
      <p:sp>
        <p:nvSpPr>
          <p:cNvPr id="1077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Cache Update Policy: Write-Through</a:t>
            </a:r>
          </a:p>
        </p:txBody>
      </p:sp>
      <p:sp>
        <p:nvSpPr>
          <p:cNvPr id="1077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Write data </a:t>
            </a:r>
            <a:r>
              <a:rPr lang="en-US" sz="2800" dirty="0">
                <a:solidFill>
                  <a:schemeClr val="folHlink"/>
                </a:solidFill>
              </a:rPr>
              <a:t>through to disk</a:t>
            </a:r>
            <a:r>
              <a:rPr lang="en-US" sz="2800" dirty="0"/>
              <a:t> as soon as </a:t>
            </a:r>
            <a:br>
              <a:rPr lang="en-US" sz="2800" dirty="0"/>
            </a:br>
            <a:r>
              <a:rPr lang="en-US" sz="2800" dirty="0"/>
              <a:t>they are placed on any cache.</a:t>
            </a:r>
          </a:p>
          <a:p>
            <a:pPr lvl="4"/>
            <a:endParaRPr lang="en-US" sz="1200" dirty="0"/>
          </a:p>
          <a:p>
            <a:r>
              <a:rPr lang="en-US" sz="2800" dirty="0"/>
              <a:t>Reliable, but poor performance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48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50205-D3B8-4648-800B-E0FB6AAE166A}" type="slidenum">
              <a:rPr lang="en-US"/>
              <a:pPr/>
              <a:t>17</a:t>
            </a:fld>
            <a:endParaRPr lang="en-US"/>
          </a:p>
        </p:txBody>
      </p:sp>
      <p:sp>
        <p:nvSpPr>
          <p:cNvPr id="1078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Cache Update Policy: Delayed Write</a:t>
            </a:r>
          </a:p>
        </p:txBody>
      </p:sp>
      <p:sp>
        <p:nvSpPr>
          <p:cNvPr id="1078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Modifications are written to the cache </a:t>
            </a:r>
            <a:br>
              <a:rPr lang="en-US" sz="2800" dirty="0"/>
            </a:br>
            <a:r>
              <a:rPr lang="en-US" sz="2800" dirty="0"/>
              <a:t>and then written through to the server </a:t>
            </a:r>
            <a:r>
              <a:rPr lang="en-US" sz="2800" dirty="0">
                <a:solidFill>
                  <a:schemeClr val="folHlink"/>
                </a:solidFill>
              </a:rPr>
              <a:t>later</a:t>
            </a:r>
            <a:r>
              <a:rPr lang="en-US" sz="2800" dirty="0"/>
              <a:t>.</a:t>
            </a:r>
          </a:p>
          <a:p>
            <a:pPr lvl="1"/>
            <a:r>
              <a:rPr lang="en-US" sz="2400" dirty="0"/>
              <a:t>AKA </a:t>
            </a:r>
            <a:r>
              <a:rPr lang="en-US" sz="2400" dirty="0">
                <a:solidFill>
                  <a:schemeClr val="folHlink"/>
                </a:solidFill>
              </a:rPr>
              <a:t>write-back caching</a:t>
            </a:r>
          </a:p>
          <a:p>
            <a:pPr lvl="4"/>
            <a:endParaRPr lang="en-US" sz="1200" dirty="0"/>
          </a:p>
          <a:p>
            <a:r>
              <a:rPr lang="en-US" sz="2800" dirty="0"/>
              <a:t>Write accesses complete quickly.</a:t>
            </a:r>
          </a:p>
          <a:p>
            <a:pPr lvl="1"/>
            <a:r>
              <a:rPr lang="en-US" sz="2400" dirty="0"/>
              <a:t>Some data cached may be overwritten </a:t>
            </a:r>
            <a:br>
              <a:rPr lang="en-US" sz="2400" dirty="0"/>
            </a:br>
            <a:r>
              <a:rPr lang="en-US" sz="2400" dirty="0"/>
              <a:t>before they are written back, and so </a:t>
            </a:r>
            <a:br>
              <a:rPr lang="en-US" sz="2400" dirty="0"/>
            </a:br>
            <a:r>
              <a:rPr lang="en-US" sz="2400" dirty="0" smtClean="0"/>
              <a:t>don</a:t>
            </a:r>
            <a:r>
              <a:rPr lang="en-US" dirty="0" smtClean="0">
                <a:latin typeface="Arial"/>
              </a:rPr>
              <a:t>’</a:t>
            </a:r>
            <a:r>
              <a:rPr lang="en-US" sz="2400" dirty="0" smtClean="0"/>
              <a:t>t </a:t>
            </a:r>
            <a:r>
              <a:rPr lang="en-US" sz="2400" dirty="0"/>
              <a:t>need to be written to the server at all.</a:t>
            </a:r>
          </a:p>
          <a:p>
            <a:pPr lvl="4"/>
            <a:endParaRPr lang="en-US" sz="1200" dirty="0"/>
          </a:p>
          <a:p>
            <a:r>
              <a:rPr lang="en-US" sz="2800" dirty="0"/>
              <a:t>Poor reliability</a:t>
            </a:r>
          </a:p>
          <a:p>
            <a:pPr lvl="1"/>
            <a:r>
              <a:rPr lang="en-US" sz="2400" dirty="0"/>
              <a:t>Unwritten data will be lost whenever </a:t>
            </a:r>
            <a:br>
              <a:rPr lang="en-US" sz="2400" dirty="0"/>
            </a:br>
            <a:r>
              <a:rPr lang="en-US" sz="2400" dirty="0"/>
              <a:t>a user machine crashes.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841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8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78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8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78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8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78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8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78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827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636FF-2E9F-1343-9BB6-0ED437DD3A57}" type="slidenum">
              <a:rPr lang="en-US"/>
              <a:pPr/>
              <a:t>18</a:t>
            </a:fld>
            <a:endParaRPr lang="en-US"/>
          </a:p>
        </p:txBody>
      </p:sp>
      <p:sp>
        <p:nvSpPr>
          <p:cNvPr id="1116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Cache Update Policy: Delayed Write</a:t>
            </a:r>
            <a:r>
              <a:rPr lang="en-US" i="1"/>
              <a:t>, cont</a:t>
            </a:r>
            <a:r>
              <a:rPr lang="ja-JP" altLang="en-US" i="1">
                <a:latin typeface="Arial"/>
              </a:rPr>
              <a:t>’</a:t>
            </a:r>
            <a:r>
              <a:rPr lang="en-US" i="1"/>
              <a:t>d</a:t>
            </a:r>
          </a:p>
        </p:txBody>
      </p:sp>
      <p:sp>
        <p:nvSpPr>
          <p:cNvPr id="1116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Variation: </a:t>
            </a:r>
            <a:r>
              <a:rPr lang="en-US" sz="2800" dirty="0">
                <a:solidFill>
                  <a:schemeClr val="folHlink"/>
                </a:solidFill>
              </a:rPr>
              <a:t>Scan the cache</a:t>
            </a:r>
            <a:r>
              <a:rPr lang="en-US" sz="2800" dirty="0"/>
              <a:t> at regular intervals.</a:t>
            </a:r>
          </a:p>
          <a:p>
            <a:pPr lvl="1"/>
            <a:r>
              <a:rPr lang="en-US" sz="2400" dirty="0"/>
              <a:t>Flush blocks that have been modified </a:t>
            </a:r>
            <a:br>
              <a:rPr lang="en-US" sz="2400" dirty="0"/>
            </a:br>
            <a:r>
              <a:rPr lang="en-US" sz="2400" dirty="0"/>
              <a:t>since the last scan.</a:t>
            </a:r>
          </a:p>
          <a:p>
            <a:pPr lvl="3"/>
            <a:endParaRPr lang="en-US" sz="1600" dirty="0"/>
          </a:p>
          <a:p>
            <a:r>
              <a:rPr lang="en-US" sz="2800" dirty="0"/>
              <a:t>Variation: </a:t>
            </a:r>
            <a:r>
              <a:rPr lang="en-US" sz="2800" dirty="0">
                <a:solidFill>
                  <a:schemeClr val="folHlink"/>
                </a:solidFill>
              </a:rPr>
              <a:t>Write-on-close</a:t>
            </a:r>
          </a:p>
          <a:p>
            <a:pPr lvl="1"/>
            <a:r>
              <a:rPr lang="en-US" sz="2400" dirty="0"/>
              <a:t>Write data back to the server when the file is closed.</a:t>
            </a:r>
          </a:p>
          <a:p>
            <a:pPr lvl="1"/>
            <a:r>
              <a:rPr lang="en-US" sz="2400" dirty="0"/>
              <a:t>Best for files that are open for long periods </a:t>
            </a:r>
            <a:br>
              <a:rPr lang="en-US" sz="2400" dirty="0"/>
            </a:br>
            <a:r>
              <a:rPr lang="en-US" sz="2400" dirty="0"/>
              <a:t>and are frequently modified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01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16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16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16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6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5A64E-3B7D-CC44-A6D4-E2E8A5F3CDDE}" type="slidenum">
              <a:rPr lang="en-US"/>
              <a:pPr/>
              <a:t>19</a:t>
            </a:fld>
            <a:endParaRPr lang="en-US"/>
          </a:p>
        </p:txBody>
      </p:sp>
      <p:sp>
        <p:nvSpPr>
          <p:cNvPr id="1079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Caching in a Network</a:t>
            </a:r>
          </a:p>
        </p:txBody>
      </p:sp>
      <p:pic>
        <p:nvPicPr>
          <p:cNvPr id="1079299" name="Picture 4" descr="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5913" y="1254125"/>
            <a:ext cx="6070600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9300" name="Rectangle 4"/>
          <p:cNvSpPr>
            <a:spLocks noChangeArrowheads="1"/>
          </p:cNvSpPr>
          <p:nvPr/>
        </p:nvSpPr>
        <p:spPr bwMode="auto">
          <a:xfrm>
            <a:off x="365125" y="5622925"/>
            <a:ext cx="3251200" cy="45878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 Concepts, 9</a:t>
            </a:r>
            <a:r>
              <a:rPr lang="en-US" sz="800" b="1" baseline="30000">
                <a:solidFill>
                  <a:srgbClr val="969696"/>
                </a:solidFill>
              </a:rPr>
              <a:t>th</a:t>
            </a:r>
            <a:r>
              <a:rPr lang="en-US" sz="800" b="1">
                <a:solidFill>
                  <a:srgbClr val="969696"/>
                </a:solidFill>
              </a:rPr>
              <a:t> edition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Silberschatz, Galvin, and Gagne </a:t>
            </a:r>
          </a:p>
          <a:p>
            <a:r>
              <a:rPr lang="en-US" sz="800">
                <a:solidFill>
                  <a:srgbClr val="969696"/>
                </a:solidFill>
              </a:rPr>
              <a:t>(c) 2013 John Wiley &amp; Sons. All rights reserved. 978-1-118-06333-0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73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BE10-432E-064A-91F9-C806971AAEDF}" type="slidenum">
              <a:rPr lang="en-US"/>
              <a:pPr/>
              <a:t>2</a:t>
            </a:fld>
            <a:endParaRPr lang="en-US"/>
          </a:p>
        </p:txBody>
      </p:sp>
      <p:sp>
        <p:nvSpPr>
          <p:cNvPr id="640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Unofficial Field Trip</a:t>
            </a:r>
          </a:p>
        </p:txBody>
      </p:sp>
      <p:sp>
        <p:nvSpPr>
          <p:cNvPr id="640003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 dirty="0">
                <a:solidFill>
                  <a:srgbClr val="B23C00"/>
                </a:solidFill>
              </a:rPr>
              <a:t>Computer History Museum in Mt. View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hlinkClick r:id="rId2"/>
              </a:rPr>
              <a:t>http://www.computerhistory.org/</a:t>
            </a:r>
            <a:endParaRPr lang="en-US" sz="2000" dirty="0"/>
          </a:p>
          <a:p>
            <a:pPr lvl="4">
              <a:lnSpc>
                <a:spcPct val="90000"/>
              </a:lnSpc>
            </a:pPr>
            <a:endParaRPr lang="en-US" sz="1100" dirty="0"/>
          </a:p>
          <a:p>
            <a:pPr>
              <a:lnSpc>
                <a:spcPct val="90000"/>
              </a:lnSpc>
            </a:pPr>
            <a:r>
              <a:rPr lang="en-US" sz="2400" b="1" dirty="0">
                <a:solidFill>
                  <a:srgbClr val="0033CC"/>
                </a:solidFill>
              </a:rPr>
              <a:t>Saturday, </a:t>
            </a:r>
            <a:r>
              <a:rPr lang="en-US" sz="2400" b="1" dirty="0" smtClean="0">
                <a:solidFill>
                  <a:srgbClr val="0033CC"/>
                </a:solidFill>
              </a:rPr>
              <a:t>May 9, </a:t>
            </a:r>
            <a:r>
              <a:rPr lang="en-US" sz="2400" b="1" dirty="0">
                <a:solidFill>
                  <a:srgbClr val="0033CC"/>
                </a:solidFill>
              </a:rPr>
              <a:t>11:30 – closing time</a:t>
            </a:r>
          </a:p>
          <a:p>
            <a:pPr lvl="4">
              <a:lnSpc>
                <a:spcPct val="90000"/>
              </a:lnSpc>
            </a:pPr>
            <a:endParaRPr lang="en-US" sz="1100" dirty="0">
              <a:solidFill>
                <a:schemeClr val="folHlink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000" dirty="0"/>
              <a:t>Special free admission.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Do a self-guided tour of the new </a:t>
            </a:r>
            <a:r>
              <a:rPr lang="en-US" sz="2000" dirty="0">
                <a:solidFill>
                  <a:srgbClr val="B23C00"/>
                </a:solidFill>
              </a:rPr>
              <a:t>Revolution </a:t>
            </a:r>
            <a:r>
              <a:rPr lang="en-US" sz="2000" dirty="0"/>
              <a:t>exhibit.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See a life-size working model of Charles Babbage</a:t>
            </a:r>
            <a:r>
              <a:rPr lang="ja-JP" altLang="en-US" sz="2000" dirty="0">
                <a:latin typeface="Arial"/>
              </a:rPr>
              <a:t>’</a:t>
            </a:r>
            <a:r>
              <a:rPr lang="en-US" sz="2000" dirty="0"/>
              <a:t>s </a:t>
            </a:r>
            <a:br>
              <a:rPr lang="en-US" sz="2000" dirty="0"/>
            </a:br>
            <a:r>
              <a:rPr lang="en-US" sz="2000" dirty="0">
                <a:solidFill>
                  <a:srgbClr val="B23C00"/>
                </a:solidFill>
              </a:rPr>
              <a:t>Difference Engine </a:t>
            </a:r>
            <a:r>
              <a:rPr lang="en-US" sz="2000" dirty="0"/>
              <a:t>in operation, a hand-cranked mechanical computer designed in the early 1800s.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Experience a fully restored </a:t>
            </a:r>
            <a:r>
              <a:rPr lang="en-US" sz="2000" dirty="0">
                <a:solidFill>
                  <a:srgbClr val="B23C00"/>
                </a:solidFill>
              </a:rPr>
              <a:t>IBM 1401 </a:t>
            </a:r>
            <a:r>
              <a:rPr lang="en-US" sz="2000" dirty="0"/>
              <a:t>mainframe computer </a:t>
            </a:r>
            <a:br>
              <a:rPr lang="en-US" sz="2000" dirty="0"/>
            </a:br>
            <a:r>
              <a:rPr lang="en-US" sz="2000" dirty="0"/>
              <a:t>from the early 1960s in operation.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General info: </a:t>
            </a:r>
            <a:r>
              <a:rPr lang="en-US" sz="1800" dirty="0">
                <a:hlinkClick r:id="rId3"/>
              </a:rPr>
              <a:t>http://en.wikipedia.org/wiki/IBM_1401</a:t>
            </a:r>
            <a:endParaRPr lang="en-US" sz="1800" dirty="0"/>
          </a:p>
          <a:p>
            <a:pPr lvl="2">
              <a:lnSpc>
                <a:spcPct val="90000"/>
              </a:lnSpc>
            </a:pPr>
            <a:r>
              <a:rPr lang="en-US" sz="1800" dirty="0"/>
              <a:t>My summer seminar: </a:t>
            </a:r>
            <a:r>
              <a:rPr lang="en-US" sz="1800" dirty="0">
                <a:hlinkClick r:id="rId4"/>
              </a:rPr>
              <a:t>http://www.cs.sjsu.edu/~mak/1401/</a:t>
            </a:r>
            <a:endParaRPr lang="en-US" sz="1800" dirty="0"/>
          </a:p>
          <a:p>
            <a:pPr lvl="2">
              <a:lnSpc>
                <a:spcPct val="90000"/>
              </a:lnSpc>
            </a:pPr>
            <a:r>
              <a:rPr lang="en-US" sz="1800" dirty="0"/>
              <a:t>Restoration: </a:t>
            </a:r>
            <a:r>
              <a:rPr lang="en-US" sz="1800" dirty="0">
                <a:hlinkClick r:id="rId5"/>
              </a:rPr>
              <a:t>http://ed-thelen.org/1401Project/1401RestorationPage.html</a:t>
            </a: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6766536" y="1783098"/>
            <a:ext cx="2000543" cy="954107"/>
          </a:xfrm>
          <a:prstGeom prst="rect">
            <a:avLst/>
          </a:prstGeom>
          <a:solidFill>
            <a:srgbClr val="FFFDC7"/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8000"/>
                </a:solidFill>
              </a:rPr>
              <a:t>Extra credit</a:t>
            </a:r>
          </a:p>
          <a:p>
            <a:pPr algn="ctr"/>
            <a:r>
              <a:rPr lang="en-US" sz="2800" dirty="0" smtClean="0">
                <a:solidFill>
                  <a:srgbClr val="008000"/>
                </a:solidFill>
              </a:rPr>
              <a:t>fun quiz!</a:t>
            </a:r>
            <a:endParaRPr lang="en-US" sz="2800" dirty="0">
              <a:solidFill>
                <a:srgbClr val="008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375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48629-D00B-4C41-B033-918046BFDAA9}" type="slidenum">
              <a:rPr lang="en-US"/>
              <a:pPr/>
              <a:t>20</a:t>
            </a:fld>
            <a:endParaRPr lang="en-US"/>
          </a:p>
        </p:txBody>
      </p:sp>
      <p:sp>
        <p:nvSpPr>
          <p:cNvPr id="1080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Caching Consistency</a:t>
            </a:r>
          </a:p>
        </p:txBody>
      </p:sp>
      <p:sp>
        <p:nvSpPr>
          <p:cNvPr id="1080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Is the </a:t>
            </a:r>
            <a:r>
              <a:rPr lang="en-US" sz="2800" dirty="0">
                <a:solidFill>
                  <a:schemeClr val="folHlink"/>
                </a:solidFill>
              </a:rPr>
              <a:t>locally cached copy</a:t>
            </a:r>
            <a:r>
              <a:rPr lang="en-US" sz="2800" dirty="0"/>
              <a:t> of the data </a:t>
            </a:r>
            <a:br>
              <a:rPr lang="en-US" sz="2800" dirty="0"/>
            </a:br>
            <a:r>
              <a:rPr lang="en-US" sz="2800" dirty="0"/>
              <a:t>consistent with the </a:t>
            </a:r>
            <a:r>
              <a:rPr lang="en-US" sz="2800" dirty="0">
                <a:solidFill>
                  <a:schemeClr val="folHlink"/>
                </a:solidFill>
              </a:rPr>
              <a:t>master copy</a:t>
            </a:r>
            <a:r>
              <a:rPr lang="en-US" sz="2800" dirty="0" smtClean="0"/>
              <a:t>?</a:t>
            </a:r>
            <a:endParaRPr lang="en-US" sz="2800" dirty="0"/>
          </a:p>
          <a:p>
            <a:pPr lvl="4"/>
            <a:endParaRPr lang="en-US" sz="12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738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C851-5DA2-6C47-9E52-B22E070764C0}" type="slidenum">
              <a:rPr lang="en-US"/>
              <a:pPr/>
              <a:t>21</a:t>
            </a:fld>
            <a:endParaRPr lang="en-US"/>
          </a:p>
        </p:txBody>
      </p:sp>
      <p:sp>
        <p:nvSpPr>
          <p:cNvPr id="1117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Caching Consistency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117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Client-initiated</a:t>
            </a:r>
          </a:p>
          <a:p>
            <a:pPr lvl="1"/>
            <a:r>
              <a:rPr lang="en-US" sz="2400" dirty="0"/>
              <a:t>The client initiates a validity check.</a:t>
            </a:r>
          </a:p>
          <a:p>
            <a:pPr lvl="1"/>
            <a:r>
              <a:rPr lang="en-US" sz="2400" dirty="0"/>
              <a:t>The server checks whether the local data are consistent with the master copy.</a:t>
            </a:r>
          </a:p>
          <a:p>
            <a:pPr lvl="4"/>
            <a:endParaRPr lang="en-US" sz="1200" dirty="0"/>
          </a:p>
          <a:p>
            <a:r>
              <a:rPr lang="en-US" sz="2800" dirty="0">
                <a:solidFill>
                  <a:schemeClr val="folHlink"/>
                </a:solidFill>
              </a:rPr>
              <a:t>Server-initiated</a:t>
            </a:r>
          </a:p>
          <a:p>
            <a:pPr lvl="1"/>
            <a:r>
              <a:rPr lang="en-US" sz="2400" dirty="0"/>
              <a:t>The server records, for each client, </a:t>
            </a:r>
            <a:br>
              <a:rPr lang="en-US" sz="2400" dirty="0"/>
            </a:br>
            <a:r>
              <a:rPr lang="en-US" sz="2400" dirty="0"/>
              <a:t>the (parts of) files it caches. </a:t>
            </a:r>
          </a:p>
          <a:p>
            <a:pPr lvl="1"/>
            <a:r>
              <a:rPr lang="en-US" sz="2400" dirty="0"/>
              <a:t>The server reacts when it detects </a:t>
            </a:r>
            <a:br>
              <a:rPr lang="en-US" sz="2400" dirty="0"/>
            </a:br>
            <a:r>
              <a:rPr lang="en-US" sz="2400" dirty="0"/>
              <a:t>a potential inconsistency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251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17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17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17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AD819-6A82-3741-BBA9-E9F63728B169}" type="slidenum">
              <a:rPr lang="en-US"/>
              <a:pPr/>
              <a:t>22</a:t>
            </a:fld>
            <a:endParaRPr lang="en-US"/>
          </a:p>
        </p:txBody>
      </p:sp>
      <p:sp>
        <p:nvSpPr>
          <p:cNvPr id="109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Protection</a:t>
            </a:r>
          </a:p>
        </p:txBody>
      </p:sp>
      <p:sp>
        <p:nvSpPr>
          <p:cNvPr id="1092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An operating system must protect users and processes from </a:t>
            </a:r>
            <a:r>
              <a:rPr lang="en-US" sz="2800" dirty="0">
                <a:solidFill>
                  <a:schemeClr val="folHlink"/>
                </a:solidFill>
              </a:rPr>
              <a:t>each </a:t>
            </a:r>
            <a:r>
              <a:rPr lang="en-US" sz="2800" dirty="0" smtClean="0">
                <a:solidFill>
                  <a:schemeClr val="folHlink"/>
                </a:solidFill>
              </a:rPr>
              <a:t>other</a:t>
            </a:r>
            <a:r>
              <a:rPr lang="en-US" dirty="0" smtClean="0">
                <a:solidFill>
                  <a:schemeClr val="folHlink"/>
                </a:solidFill>
                <a:latin typeface="Arial"/>
              </a:rPr>
              <a:t>’</a:t>
            </a:r>
            <a:r>
              <a:rPr lang="en-US" sz="2800" dirty="0" smtClean="0">
                <a:solidFill>
                  <a:schemeClr val="folHlink"/>
                </a:solidFill>
              </a:rPr>
              <a:t>s </a:t>
            </a:r>
            <a:r>
              <a:rPr lang="en-US" sz="2800" dirty="0">
                <a:solidFill>
                  <a:schemeClr val="folHlink"/>
                </a:solidFill>
              </a:rPr>
              <a:t>activities</a:t>
            </a:r>
            <a:r>
              <a:rPr lang="en-US" sz="2800" dirty="0"/>
              <a:t>.</a:t>
            </a:r>
          </a:p>
          <a:p>
            <a:pPr lvl="1"/>
            <a:r>
              <a:rPr lang="en-US" sz="2400" dirty="0"/>
              <a:t>Mechanisms to control the access by programs, processes, or users to the computer system resources.</a:t>
            </a:r>
          </a:p>
          <a:p>
            <a:pPr lvl="4"/>
            <a:endParaRPr lang="en-US" sz="1200" dirty="0"/>
          </a:p>
          <a:p>
            <a:r>
              <a:rPr lang="en-US" sz="2800" dirty="0"/>
              <a:t>Each resource object has a </a:t>
            </a:r>
            <a:r>
              <a:rPr lang="en-US" sz="2800" dirty="0">
                <a:solidFill>
                  <a:schemeClr val="folHlink"/>
                </a:solidFill>
              </a:rPr>
              <a:t>unique name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and can be accessed through </a:t>
            </a:r>
            <a:br>
              <a:rPr lang="en-US" sz="2800" dirty="0"/>
            </a:br>
            <a:r>
              <a:rPr lang="en-US" sz="2800" dirty="0"/>
              <a:t>a well-defined set of operations.</a:t>
            </a:r>
          </a:p>
          <a:p>
            <a:pPr lvl="1"/>
            <a:r>
              <a:rPr lang="en-US" sz="2400" dirty="0"/>
              <a:t>Ensure that each object is accessed correctly and only by those processes that are allowed to do so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0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92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92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6B9E7-DEE3-DA46-9405-DF562994297C}" type="slidenum">
              <a:rPr lang="en-US"/>
              <a:pPr/>
              <a:t>23</a:t>
            </a:fld>
            <a:endParaRPr lang="en-US"/>
          </a:p>
        </p:txBody>
      </p:sp>
      <p:sp>
        <p:nvSpPr>
          <p:cNvPr id="1093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Principle of Least Authority (POLA) </a:t>
            </a:r>
          </a:p>
        </p:txBody>
      </p:sp>
      <p:sp>
        <p:nvSpPr>
          <p:cNvPr id="109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A guiding principle of protection.</a:t>
            </a:r>
          </a:p>
          <a:p>
            <a:pPr lvl="4"/>
            <a:endParaRPr lang="en-US" sz="1200" dirty="0"/>
          </a:p>
          <a:p>
            <a:r>
              <a:rPr lang="en-US" sz="2800" dirty="0"/>
              <a:t>Give programs, users and systems</a:t>
            </a:r>
            <a:br>
              <a:rPr lang="en-US" sz="2800" dirty="0"/>
            </a:br>
            <a:r>
              <a:rPr lang="en-US" sz="2800" dirty="0"/>
              <a:t>just enough privileges to perform their tasks.</a:t>
            </a:r>
          </a:p>
          <a:p>
            <a:pPr lvl="4"/>
            <a:endParaRPr lang="en-US" sz="1200" dirty="0"/>
          </a:p>
          <a:p>
            <a:r>
              <a:rPr lang="en-US" sz="2800" dirty="0"/>
              <a:t>Limit damage if an entity has a bug or gets abused.</a:t>
            </a:r>
          </a:p>
          <a:p>
            <a:pPr lvl="4"/>
            <a:endParaRPr lang="en-US" sz="1200" dirty="0"/>
          </a:p>
          <a:p>
            <a:r>
              <a:rPr lang="ja-JP" altLang="en-US" sz="2800" dirty="0">
                <a:solidFill>
                  <a:schemeClr val="folHlink"/>
                </a:solidFill>
                <a:latin typeface="Arial"/>
              </a:rPr>
              <a:t>“</a:t>
            </a:r>
            <a:r>
              <a:rPr lang="en-US" sz="2800" dirty="0">
                <a:solidFill>
                  <a:schemeClr val="folHlink"/>
                </a:solidFill>
              </a:rPr>
              <a:t>Need to know</a:t>
            </a:r>
            <a:r>
              <a:rPr lang="ja-JP" altLang="en-US" sz="2800" dirty="0">
                <a:solidFill>
                  <a:schemeClr val="folHlink"/>
                </a:solidFill>
                <a:latin typeface="Arial"/>
              </a:rPr>
              <a:t>”</a:t>
            </a:r>
            <a:r>
              <a:rPr lang="en-US" sz="2800" dirty="0"/>
              <a:t> </a:t>
            </a:r>
          </a:p>
          <a:p>
            <a:pPr lvl="1"/>
            <a:r>
              <a:rPr lang="en-US" sz="2400" dirty="0"/>
              <a:t>At any time, a process should be able to access </a:t>
            </a:r>
            <a:br>
              <a:rPr lang="en-US" sz="2400" dirty="0"/>
            </a:br>
            <a:r>
              <a:rPr lang="en-US" sz="2400" dirty="0"/>
              <a:t>only those resources that it currently requires </a:t>
            </a:r>
            <a:br>
              <a:rPr lang="en-US" sz="2400" dirty="0"/>
            </a:br>
            <a:r>
              <a:rPr lang="en-US" sz="2400" dirty="0"/>
              <a:t>to complete its task.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573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93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93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363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A25DB-DF9D-1641-8FDC-85F3616BB577}" type="slidenum">
              <a:rPr lang="en-US"/>
              <a:pPr/>
              <a:t>24</a:t>
            </a:fld>
            <a:endParaRPr lang="en-US"/>
          </a:p>
        </p:txBody>
      </p:sp>
      <p:sp>
        <p:nvSpPr>
          <p:cNvPr id="109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Protection Granularity</a:t>
            </a:r>
          </a:p>
        </p:txBody>
      </p:sp>
      <p:sp>
        <p:nvSpPr>
          <p:cNvPr id="109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Rough-grained</a:t>
            </a:r>
            <a:r>
              <a:rPr lang="en-US" sz="2800" dirty="0"/>
              <a:t> privilege management </a:t>
            </a:r>
            <a:br>
              <a:rPr lang="en-US" sz="2800" dirty="0"/>
            </a:br>
            <a:r>
              <a:rPr lang="en-US" sz="2800" dirty="0"/>
              <a:t>is easier and simpler.</a:t>
            </a:r>
          </a:p>
          <a:p>
            <a:pPr lvl="1"/>
            <a:r>
              <a:rPr lang="en-US" sz="2400" dirty="0"/>
              <a:t>Principle of least authority done in large chunks.</a:t>
            </a:r>
          </a:p>
          <a:p>
            <a:pPr lvl="1"/>
            <a:r>
              <a:rPr lang="en-US" sz="2400" dirty="0"/>
              <a:t>Example: Traditional UNIX processes either have abilities of the associated user or of root.</a:t>
            </a:r>
          </a:p>
          <a:p>
            <a:pPr lvl="3"/>
            <a:endParaRPr lang="en-US" sz="1600" dirty="0"/>
          </a:p>
          <a:p>
            <a:r>
              <a:rPr lang="en-US" sz="2800" dirty="0">
                <a:solidFill>
                  <a:schemeClr val="folHlink"/>
                </a:solidFill>
              </a:rPr>
              <a:t>Fine-grained</a:t>
            </a:r>
            <a:r>
              <a:rPr lang="en-US" sz="2800" dirty="0"/>
              <a:t> management is more complex </a:t>
            </a:r>
            <a:br>
              <a:rPr lang="en-US" sz="2800" dirty="0"/>
            </a:br>
            <a:r>
              <a:rPr lang="en-US" sz="2800" dirty="0"/>
              <a:t>and more overhead, but more protective.</a:t>
            </a:r>
          </a:p>
          <a:p>
            <a:pPr lvl="1"/>
            <a:r>
              <a:rPr lang="en-US" sz="2400" dirty="0"/>
              <a:t>Examples: </a:t>
            </a:r>
          </a:p>
          <a:p>
            <a:pPr lvl="2"/>
            <a:r>
              <a:rPr lang="en-US" sz="2000" dirty="0"/>
              <a:t>File access control lists (ACLs)</a:t>
            </a:r>
          </a:p>
          <a:p>
            <a:pPr lvl="2"/>
            <a:r>
              <a:rPr lang="en-US" sz="2000" dirty="0"/>
              <a:t>Role-based access control (RBAC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362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94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94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94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94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465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EBF08-E79F-EB47-8D13-EFD2F24C881F}" type="slidenum">
              <a:rPr lang="en-US"/>
              <a:pPr/>
              <a:t>25</a:t>
            </a:fld>
            <a:endParaRPr lang="en-US"/>
          </a:p>
        </p:txBody>
      </p:sp>
      <p:sp>
        <p:nvSpPr>
          <p:cNvPr id="1095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Protection Domains</a:t>
            </a:r>
          </a:p>
        </p:txBody>
      </p:sp>
      <p:sp>
        <p:nvSpPr>
          <p:cNvPr id="1095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563" y="1295400"/>
            <a:ext cx="8686800" cy="4876800"/>
          </a:xfrm>
        </p:spPr>
        <p:txBody>
          <a:bodyPr/>
          <a:lstStyle/>
          <a:p>
            <a:r>
              <a:rPr lang="en-US" sz="2800" dirty="0"/>
              <a:t>A </a:t>
            </a:r>
            <a:r>
              <a:rPr lang="en-US" sz="2800" dirty="0">
                <a:solidFill>
                  <a:schemeClr val="folHlink"/>
                </a:solidFill>
              </a:rPr>
              <a:t>domain</a:t>
            </a:r>
            <a:r>
              <a:rPr lang="en-US" sz="2800" dirty="0"/>
              <a:t> is a set of </a:t>
            </a:r>
            <a:r>
              <a:rPr lang="en-US" sz="2800" dirty="0">
                <a:solidFill>
                  <a:schemeClr val="folHlink"/>
                </a:solidFill>
              </a:rPr>
              <a:t>resource objects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and their allowable operations.</a:t>
            </a:r>
          </a:p>
          <a:p>
            <a:pPr lvl="1"/>
            <a:r>
              <a:rPr lang="en-US" sz="2400" dirty="0"/>
              <a:t>A set of access rights as </a:t>
            </a:r>
            <a:r>
              <a:rPr lang="en-US" sz="2400" dirty="0">
                <a:solidFill>
                  <a:srgbClr val="0033CC"/>
                </a:solidFill>
              </a:rPr>
              <a:t>&lt;object-name, rights-set&gt;</a:t>
            </a:r>
            <a:r>
              <a:rPr lang="en-US" sz="2400" dirty="0"/>
              <a:t> pairs</a:t>
            </a:r>
          </a:p>
          <a:p>
            <a:pPr lvl="1"/>
            <a:r>
              <a:rPr lang="en-US" sz="2400" dirty="0"/>
              <a:t>Example: </a:t>
            </a:r>
            <a:r>
              <a:rPr lang="en-US" sz="2400" dirty="0">
                <a:solidFill>
                  <a:srgbClr val="0033CC"/>
                </a:solidFill>
              </a:rPr>
              <a:t>&lt;file </a:t>
            </a:r>
            <a:r>
              <a:rPr lang="en-US" sz="2400" i="1" dirty="0">
                <a:solidFill>
                  <a:srgbClr val="0033CC"/>
                </a:solidFill>
              </a:rPr>
              <a:t>F</a:t>
            </a:r>
            <a:r>
              <a:rPr lang="en-US" sz="2400" dirty="0">
                <a:solidFill>
                  <a:srgbClr val="0033CC"/>
                </a:solidFill>
              </a:rPr>
              <a:t>, {read, write}&gt;</a:t>
            </a:r>
          </a:p>
          <a:p>
            <a:r>
              <a:rPr lang="en-US" sz="2800" dirty="0"/>
              <a:t>Users, processes, and program procedures </a:t>
            </a:r>
            <a:br>
              <a:rPr lang="en-US" sz="2800" dirty="0"/>
            </a:br>
            <a:r>
              <a:rPr lang="en-US" sz="2800" dirty="0"/>
              <a:t>can be in domains.</a:t>
            </a:r>
          </a:p>
        </p:txBody>
      </p:sp>
      <p:pic>
        <p:nvPicPr>
          <p:cNvPr id="109568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048125"/>
            <a:ext cx="64008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95685" name="Rectangle 5"/>
          <p:cNvSpPr>
            <a:spLocks noChangeArrowheads="1"/>
          </p:cNvSpPr>
          <p:nvPr/>
        </p:nvSpPr>
        <p:spPr bwMode="auto">
          <a:xfrm>
            <a:off x="5486400" y="5715000"/>
            <a:ext cx="3251200" cy="45878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 Concepts, 9</a:t>
            </a:r>
            <a:r>
              <a:rPr lang="en-US" sz="800" b="1" baseline="30000">
                <a:solidFill>
                  <a:srgbClr val="969696"/>
                </a:solidFill>
              </a:rPr>
              <a:t>th</a:t>
            </a:r>
            <a:r>
              <a:rPr lang="en-US" sz="800" b="1">
                <a:solidFill>
                  <a:srgbClr val="969696"/>
                </a:solidFill>
              </a:rPr>
              <a:t> edition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Silberschatz, Galvin, and Gagne </a:t>
            </a:r>
          </a:p>
          <a:p>
            <a:r>
              <a:rPr lang="en-US" sz="800">
                <a:solidFill>
                  <a:srgbClr val="969696"/>
                </a:solidFill>
              </a:rPr>
              <a:t>(c) 2013 John Wiley &amp; Sons. All rights reserved. 978-1-118-06333-0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124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95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95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B2917-BB69-9543-BA2D-895359A1753B}" type="slidenum">
              <a:rPr lang="en-US"/>
              <a:pPr/>
              <a:t>26</a:t>
            </a:fld>
            <a:endParaRPr lang="en-US" dirty="0"/>
          </a:p>
        </p:txBody>
      </p:sp>
      <p:sp>
        <p:nvSpPr>
          <p:cNvPr id="109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UNIX Domains</a:t>
            </a:r>
          </a:p>
        </p:txBody>
      </p:sp>
      <p:sp>
        <p:nvSpPr>
          <p:cNvPr id="1096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In UNIX, a </a:t>
            </a:r>
            <a:r>
              <a:rPr lang="en-US" sz="2800" dirty="0" smtClean="0"/>
              <a:t>process</a:t>
            </a:r>
            <a:r>
              <a:rPr lang="en-US" dirty="0" smtClean="0">
                <a:latin typeface="Arial"/>
              </a:rPr>
              <a:t>’</a:t>
            </a:r>
            <a:r>
              <a:rPr lang="en-US" sz="2800" dirty="0" smtClean="0"/>
              <a:t>s </a:t>
            </a:r>
            <a:r>
              <a:rPr lang="en-US" sz="2800" dirty="0"/>
              <a:t>domain is defined </a:t>
            </a:r>
            <a:br>
              <a:rPr lang="en-US" sz="2800" dirty="0"/>
            </a:br>
            <a:r>
              <a:rPr lang="en-US" sz="2800" dirty="0"/>
              <a:t>by its </a:t>
            </a:r>
            <a:r>
              <a:rPr lang="en-US" sz="2800" dirty="0">
                <a:solidFill>
                  <a:schemeClr val="folHlink"/>
                </a:solidFill>
              </a:rPr>
              <a:t>UID</a:t>
            </a:r>
            <a:r>
              <a:rPr lang="en-US" sz="2800" dirty="0"/>
              <a:t> (user ID) and </a:t>
            </a:r>
            <a:r>
              <a:rPr lang="en-US" sz="2800" dirty="0">
                <a:solidFill>
                  <a:schemeClr val="folHlink"/>
                </a:solidFill>
              </a:rPr>
              <a:t>GID</a:t>
            </a:r>
            <a:r>
              <a:rPr lang="en-US" sz="2800" dirty="0"/>
              <a:t> (group ID).</a:t>
            </a:r>
          </a:p>
          <a:p>
            <a:pPr lvl="4"/>
            <a:endParaRPr lang="en-US" sz="1200" dirty="0"/>
          </a:p>
          <a:p>
            <a:r>
              <a:rPr lang="en-US" sz="2800" dirty="0"/>
              <a:t>A (UID, GID) combination determines: </a:t>
            </a:r>
          </a:p>
          <a:p>
            <a:pPr lvl="1"/>
            <a:r>
              <a:rPr lang="en-US" sz="2400" dirty="0"/>
              <a:t>A complete list of all the </a:t>
            </a:r>
            <a:br>
              <a:rPr lang="en-US" sz="2400" dirty="0"/>
            </a:br>
            <a:r>
              <a:rPr lang="en-US" sz="2400" dirty="0"/>
              <a:t>accessible resource objects.</a:t>
            </a:r>
          </a:p>
          <a:p>
            <a:pPr lvl="1"/>
            <a:r>
              <a:rPr lang="en-US" sz="2400" dirty="0"/>
              <a:t>Whether they can be read, written, or executed.</a:t>
            </a:r>
            <a:br>
              <a:rPr lang="en-US" sz="2400" dirty="0"/>
            </a:br>
            <a:endParaRPr lang="en-US" sz="2400" dirty="0"/>
          </a:p>
          <a:p>
            <a:pPr lvl="4"/>
            <a:endParaRPr lang="en-US" sz="12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22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301F6-020B-E74E-811F-F7EEF2EA1D4C}" type="slidenum">
              <a:rPr lang="en-US"/>
              <a:pPr/>
              <a:t>27</a:t>
            </a:fld>
            <a:endParaRPr lang="en-US"/>
          </a:p>
        </p:txBody>
      </p:sp>
      <p:sp>
        <p:nvSpPr>
          <p:cNvPr id="1119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UNIX Domains</a:t>
            </a:r>
            <a:r>
              <a:rPr lang="en-US" i="1"/>
              <a:t>, cont</a:t>
            </a:r>
            <a:r>
              <a:rPr lang="ja-JP" altLang="en-US" i="1">
                <a:latin typeface="Arial"/>
              </a:rPr>
              <a:t>’</a:t>
            </a:r>
            <a:r>
              <a:rPr lang="en-US" i="1"/>
              <a:t>d</a:t>
            </a:r>
          </a:p>
        </p:txBody>
      </p:sp>
      <p:sp>
        <p:nvSpPr>
          <p:cNvPr id="1119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Two processes with the same (UID, GID) combination have access to the </a:t>
            </a:r>
            <a:br>
              <a:rPr lang="en-US" sz="2800" dirty="0"/>
            </a:br>
            <a:r>
              <a:rPr lang="en-US" sz="2800" dirty="0">
                <a:solidFill>
                  <a:schemeClr val="folHlink"/>
                </a:solidFill>
              </a:rPr>
              <a:t>same set</a:t>
            </a:r>
            <a:r>
              <a:rPr lang="en-US" sz="2800" dirty="0"/>
              <a:t> of objects.</a:t>
            </a:r>
          </a:p>
          <a:p>
            <a:pPr lvl="4"/>
            <a:endParaRPr lang="en-US" sz="1200" dirty="0"/>
          </a:p>
          <a:p>
            <a:r>
              <a:rPr lang="en-US" sz="2800" dirty="0"/>
              <a:t>Processes with different (UID, GID) combinations will have access </a:t>
            </a:r>
            <a:br>
              <a:rPr lang="en-US" sz="2800" dirty="0"/>
            </a:br>
            <a:r>
              <a:rPr lang="en-US" sz="2800" dirty="0"/>
              <a:t>to </a:t>
            </a:r>
            <a:r>
              <a:rPr lang="en-US" sz="2800" dirty="0">
                <a:solidFill>
                  <a:schemeClr val="folHlink"/>
                </a:solidFill>
              </a:rPr>
              <a:t>different but possibly overlapping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sets of objects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853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2935B-A860-5D4D-9548-DB46B32ADE91}" type="slidenum">
              <a:rPr lang="en-US"/>
              <a:pPr/>
              <a:t>28</a:t>
            </a:fld>
            <a:endParaRPr lang="en-US"/>
          </a:p>
        </p:txBody>
      </p:sp>
      <p:sp>
        <p:nvSpPr>
          <p:cNvPr id="1097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UNIX Domain Switching</a:t>
            </a:r>
          </a:p>
        </p:txBody>
      </p:sp>
      <p:sp>
        <p:nvSpPr>
          <p:cNvPr id="1097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A system call causes a </a:t>
            </a:r>
            <a:r>
              <a:rPr lang="en-US" sz="2800" dirty="0">
                <a:solidFill>
                  <a:schemeClr val="folHlink"/>
                </a:solidFill>
              </a:rPr>
              <a:t>domain switch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from the </a:t>
            </a:r>
            <a:r>
              <a:rPr lang="en-US" sz="2800" dirty="0" smtClean="0"/>
              <a:t>user</a:t>
            </a:r>
            <a:r>
              <a:rPr lang="en-US" dirty="0" smtClean="0">
                <a:latin typeface="Arial"/>
              </a:rPr>
              <a:t>’</a:t>
            </a:r>
            <a:r>
              <a:rPr lang="en-US" sz="2800" dirty="0" smtClean="0"/>
              <a:t>s </a:t>
            </a:r>
            <a:r>
              <a:rPr lang="en-US" sz="2800" dirty="0"/>
              <a:t>domain to that of the kernel.</a:t>
            </a:r>
          </a:p>
          <a:p>
            <a:pPr lvl="4"/>
            <a:endParaRPr lang="en-US" sz="1200" dirty="0"/>
          </a:p>
          <a:p>
            <a:r>
              <a:rPr lang="en-US" sz="2800" dirty="0"/>
              <a:t>When a process executes a file </a:t>
            </a:r>
            <a:br>
              <a:rPr lang="en-US" sz="2800" dirty="0"/>
            </a:br>
            <a:r>
              <a:rPr lang="en-US" sz="2800" dirty="0"/>
              <a:t>with the </a:t>
            </a:r>
            <a:r>
              <a:rPr lang="en-US" sz="2800" dirty="0">
                <a:solidFill>
                  <a:schemeClr val="folHlink"/>
                </a:solidFill>
              </a:rPr>
              <a:t>SETUID</a:t>
            </a:r>
            <a:r>
              <a:rPr lang="en-US" sz="2800" dirty="0"/>
              <a:t> or </a:t>
            </a:r>
            <a:r>
              <a:rPr lang="en-US" sz="2800" dirty="0">
                <a:solidFill>
                  <a:schemeClr val="folHlink"/>
                </a:solidFill>
              </a:rPr>
              <a:t>SETGID</a:t>
            </a:r>
            <a:r>
              <a:rPr lang="en-US" sz="2800" dirty="0"/>
              <a:t> bit on, </a:t>
            </a:r>
            <a:br>
              <a:rPr lang="en-US" sz="2800" dirty="0"/>
            </a:br>
            <a:r>
              <a:rPr lang="en-US" sz="2800" dirty="0"/>
              <a:t>it acquires the UID or GID of the file owner.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Get a </a:t>
            </a:r>
            <a:r>
              <a:rPr lang="en-US" sz="2400" dirty="0">
                <a:solidFill>
                  <a:schemeClr val="folHlink"/>
                </a:solidFill>
              </a:rPr>
              <a:t>different set</a:t>
            </a:r>
            <a:r>
              <a:rPr lang="en-US" sz="2400" dirty="0"/>
              <a:t> of access rights.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The UID and GID are reset </a:t>
            </a:r>
            <a:br>
              <a:rPr lang="en-US" sz="2400" dirty="0"/>
            </a:br>
            <a:r>
              <a:rPr lang="en-US" sz="2400" dirty="0"/>
              <a:t>when the execution completes</a:t>
            </a:r>
            <a:r>
              <a:rPr lang="en-US" sz="2400" dirty="0" smtClean="0"/>
              <a:t>.</a:t>
            </a:r>
            <a:endParaRPr lang="en-US" sz="2400" dirty="0"/>
          </a:p>
          <a:p>
            <a:pPr lvl="4"/>
            <a:endParaRPr lang="en-US" sz="12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15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97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97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8C5E-70CF-BE4C-9926-2519DAA11DC6}" type="slidenum">
              <a:rPr lang="en-US"/>
              <a:pPr/>
              <a:t>29</a:t>
            </a:fld>
            <a:endParaRPr lang="en-US"/>
          </a:p>
        </p:txBody>
      </p:sp>
      <p:sp>
        <p:nvSpPr>
          <p:cNvPr id="1120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UNIX Domain Switching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120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Domain switch accomplished via passwords.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>
                <a:cs typeface="Courier New" charset="0"/>
              </a:rPr>
              <a:t>The</a:t>
            </a:r>
            <a:r>
              <a:rPr lang="en-US" sz="2400" dirty="0">
                <a:latin typeface="Courier New" charset="0"/>
                <a:cs typeface="Courier New" charset="0"/>
              </a:rPr>
              <a:t> </a:t>
            </a:r>
            <a:r>
              <a:rPr lang="en-US" sz="2400" b="1" dirty="0" err="1">
                <a:solidFill>
                  <a:srgbClr val="0033CC"/>
                </a:solidFill>
                <a:latin typeface="Courier New" charset="0"/>
                <a:cs typeface="Courier New" charset="0"/>
              </a:rPr>
              <a:t>su</a:t>
            </a:r>
            <a:r>
              <a:rPr lang="en-US" sz="2400" dirty="0"/>
              <a:t> command temporarily switches </a:t>
            </a:r>
            <a:br>
              <a:rPr lang="en-US" sz="2400" dirty="0"/>
            </a:br>
            <a:r>
              <a:rPr lang="en-US" sz="2400" dirty="0"/>
              <a:t>to another user</a:t>
            </a:r>
            <a:r>
              <a:rPr lang="ja-JP" altLang="en-US" sz="2400" dirty="0">
                <a:latin typeface="Arial"/>
              </a:rPr>
              <a:t>’</a:t>
            </a:r>
            <a:r>
              <a:rPr lang="en-US" sz="2400" dirty="0"/>
              <a:t>s domain when </a:t>
            </a:r>
            <a:br>
              <a:rPr lang="en-US" sz="2400" dirty="0"/>
            </a:br>
            <a:r>
              <a:rPr lang="en-US" sz="2400" dirty="0"/>
              <a:t>the other domain</a:t>
            </a:r>
            <a:r>
              <a:rPr lang="ja-JP" altLang="en-US" sz="2400" dirty="0">
                <a:latin typeface="Arial"/>
              </a:rPr>
              <a:t>’</a:t>
            </a:r>
            <a:r>
              <a:rPr lang="en-US" sz="2400" dirty="0"/>
              <a:t>s password is provided.</a:t>
            </a:r>
          </a:p>
          <a:p>
            <a:pPr lvl="4"/>
            <a:endParaRPr lang="en-US" sz="1200" dirty="0"/>
          </a:p>
          <a:p>
            <a:r>
              <a:rPr lang="en-US" sz="2800" dirty="0"/>
              <a:t>Domain switching via commands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>
                <a:cs typeface="Courier New" charset="0"/>
              </a:rPr>
              <a:t>The</a:t>
            </a:r>
            <a:r>
              <a:rPr lang="en-US" sz="2400" dirty="0">
                <a:latin typeface="Courier New" charset="0"/>
                <a:cs typeface="Courier New" charset="0"/>
              </a:rPr>
              <a:t> </a:t>
            </a:r>
            <a:r>
              <a:rPr lang="en-US" sz="2400" b="1" dirty="0" err="1">
                <a:solidFill>
                  <a:srgbClr val="0033CC"/>
                </a:solidFill>
                <a:latin typeface="Courier New" charset="0"/>
                <a:cs typeface="Courier New" charset="0"/>
              </a:rPr>
              <a:t>sudo</a:t>
            </a:r>
            <a:r>
              <a:rPr lang="en-US" sz="2400" dirty="0"/>
              <a:t> command prefix executes </a:t>
            </a:r>
            <a:br>
              <a:rPr lang="en-US" sz="2400" dirty="0"/>
            </a:br>
            <a:r>
              <a:rPr lang="en-US" sz="2400" dirty="0"/>
              <a:t>a specified command in another domain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2451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0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0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0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20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20FBA-27AF-9F47-B615-845A5AD7C563}" type="slidenum">
              <a:rPr lang="en-US"/>
              <a:pPr/>
              <a:t>3</a:t>
            </a:fld>
            <a:endParaRPr lang="en-US"/>
          </a:p>
        </p:txBody>
      </p:sp>
      <p:sp>
        <p:nvSpPr>
          <p:cNvPr id="1070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Distributed File System (DFS)</a:t>
            </a:r>
          </a:p>
        </p:txBody>
      </p:sp>
      <p:sp>
        <p:nvSpPr>
          <p:cNvPr id="1070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A distributed implementation of the </a:t>
            </a:r>
            <a:br>
              <a:rPr lang="en-US" sz="2800" dirty="0"/>
            </a:br>
            <a:r>
              <a:rPr lang="en-US" sz="2800" dirty="0"/>
              <a:t>classic time-sharing model of a file system.</a:t>
            </a:r>
          </a:p>
          <a:p>
            <a:pPr lvl="1"/>
            <a:r>
              <a:rPr lang="en-US" dirty="0">
                <a:solidFill>
                  <a:srgbClr val="B23300"/>
                </a:solidFill>
              </a:rPr>
              <a:t>Multiple users share files and storage resources.</a:t>
            </a:r>
          </a:p>
          <a:p>
            <a:pPr lvl="4"/>
            <a:endParaRPr lang="en-US" sz="1200" dirty="0">
              <a:solidFill>
                <a:schemeClr val="folHlink"/>
              </a:solidFill>
            </a:endParaRPr>
          </a:p>
          <a:p>
            <a:r>
              <a:rPr lang="en-US" sz="2800" dirty="0"/>
              <a:t>A DFS manages a set of </a:t>
            </a:r>
            <a:br>
              <a:rPr lang="en-US" sz="2800" dirty="0"/>
            </a:br>
            <a:r>
              <a:rPr lang="en-US" sz="2800" dirty="0">
                <a:solidFill>
                  <a:srgbClr val="B23300"/>
                </a:solidFill>
              </a:rPr>
              <a:t>dispersed storage devices</a:t>
            </a:r>
            <a:r>
              <a:rPr lang="en-US" sz="2800" dirty="0" smtClean="0"/>
              <a:t>.</a:t>
            </a:r>
            <a:endParaRPr lang="en-US" sz="2800" dirty="0"/>
          </a:p>
          <a:p>
            <a:pPr lvl="4"/>
            <a:endParaRPr lang="en-US" sz="12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767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70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008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CD530-4C55-1243-94BA-B03B46859EBF}" type="slidenum">
              <a:rPr lang="en-US"/>
              <a:pPr/>
              <a:t>30</a:t>
            </a:fld>
            <a:endParaRPr lang="en-US"/>
          </a:p>
        </p:txBody>
      </p:sp>
      <p:sp>
        <p:nvSpPr>
          <p:cNvPr id="1098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Access Matrix</a:t>
            </a:r>
          </a:p>
        </p:txBody>
      </p:sp>
      <p:sp>
        <p:nvSpPr>
          <p:cNvPr id="1098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292570"/>
            <a:ext cx="8229600" cy="1879600"/>
          </a:xfrm>
        </p:spPr>
        <p:txBody>
          <a:bodyPr/>
          <a:lstStyle/>
          <a:p>
            <a:r>
              <a:rPr lang="en-US" sz="2400" dirty="0"/>
              <a:t>Rows represent domains</a:t>
            </a:r>
          </a:p>
          <a:p>
            <a:r>
              <a:rPr lang="en-US" sz="2400" dirty="0"/>
              <a:t>Columns represent objects</a:t>
            </a:r>
          </a:p>
          <a:p>
            <a:r>
              <a:rPr lang="en-US" sz="2400" dirty="0"/>
              <a:t>Access(</a:t>
            </a:r>
            <a:r>
              <a:rPr lang="en-US" sz="2400" i="1" dirty="0" err="1"/>
              <a:t>i</a:t>
            </a:r>
            <a:r>
              <a:rPr lang="en-US" sz="2400" i="1" dirty="0"/>
              <a:t>, j</a:t>
            </a:r>
            <a:r>
              <a:rPr lang="en-US" sz="2400" dirty="0"/>
              <a:t>) is the set of operations that a process executing in </a:t>
            </a:r>
            <a:r>
              <a:rPr lang="en-US" sz="2400" dirty="0" err="1"/>
              <a:t>Domain</a:t>
            </a:r>
            <a:r>
              <a:rPr lang="en-US" i="1" baseline="-25000" dirty="0" err="1"/>
              <a:t>i</a:t>
            </a:r>
            <a:r>
              <a:rPr lang="en-US" sz="2400" dirty="0"/>
              <a:t> can invoke on </a:t>
            </a:r>
            <a:r>
              <a:rPr lang="en-US" sz="2400" dirty="0" err="1"/>
              <a:t>Object</a:t>
            </a:r>
            <a:r>
              <a:rPr lang="en-US" i="1" baseline="-25000" dirty="0" err="1"/>
              <a:t>j</a:t>
            </a:r>
            <a:endParaRPr lang="en-US" i="1" baseline="-25000" dirty="0"/>
          </a:p>
        </p:txBody>
      </p:sp>
      <p:pic>
        <p:nvPicPr>
          <p:cNvPr id="1098756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0" y="1325563"/>
            <a:ext cx="5381625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98757" name="Rectangle 5"/>
          <p:cNvSpPr>
            <a:spLocks noChangeArrowheads="1"/>
          </p:cNvSpPr>
          <p:nvPr/>
        </p:nvSpPr>
        <p:spPr bwMode="auto">
          <a:xfrm>
            <a:off x="5943585" y="6080731"/>
            <a:ext cx="2194536" cy="584776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 Concepts, 9</a:t>
            </a:r>
            <a:r>
              <a:rPr lang="en-US" sz="800" b="1" baseline="30000">
                <a:solidFill>
                  <a:srgbClr val="969696"/>
                </a:solidFill>
              </a:rPr>
              <a:t>th</a:t>
            </a:r>
            <a:r>
              <a:rPr lang="en-US" sz="800" b="1">
                <a:solidFill>
                  <a:srgbClr val="969696"/>
                </a:solidFill>
              </a:rPr>
              <a:t> edition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Silberschatz, Galvin, and Gagne </a:t>
            </a:r>
          </a:p>
          <a:p>
            <a:r>
              <a:rPr lang="en-US" sz="800">
                <a:solidFill>
                  <a:srgbClr val="969696"/>
                </a:solidFill>
              </a:rPr>
              <a:t>(c) 2013 John Wiley &amp; Sons. All rights reserved. 978-1-118-06333-0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 149: Operating Systems</a:t>
            </a:r>
            <a:br>
              <a:rPr lang="en-US" dirty="0" smtClean="0"/>
            </a:br>
            <a:r>
              <a:rPr lang="en-US" dirty="0" smtClean="0">
                <a:cs typeface="Arial" charset="0"/>
              </a:rPr>
              <a:t>© </a:t>
            </a:r>
            <a:r>
              <a:rPr lang="en-US" dirty="0" smtClean="0"/>
              <a:t>R. Mak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943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2D5C3-4092-5145-AC9E-27366621466F}" type="slidenum">
              <a:rPr lang="en-US"/>
              <a:pPr/>
              <a:t>31</a:t>
            </a:fld>
            <a:endParaRPr lang="en-US"/>
          </a:p>
        </p:txBody>
      </p:sp>
      <p:sp>
        <p:nvSpPr>
          <p:cNvPr id="109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Access Matrix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099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036638"/>
          </a:xfrm>
        </p:spPr>
        <p:txBody>
          <a:bodyPr/>
          <a:lstStyle/>
          <a:p>
            <a:r>
              <a:rPr lang="en-US" sz="2800" dirty="0"/>
              <a:t>Domains are also objects.</a:t>
            </a:r>
          </a:p>
          <a:p>
            <a:pPr lvl="1"/>
            <a:r>
              <a:rPr lang="en-US" sz="2400" dirty="0"/>
              <a:t>Allow switching operations between domains.</a:t>
            </a:r>
          </a:p>
        </p:txBody>
      </p:sp>
      <p:pic>
        <p:nvPicPr>
          <p:cNvPr id="1099780" name="Picture 6" descr="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475" y="2514600"/>
            <a:ext cx="7208838" cy="266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99781" name="Rectangle 5"/>
          <p:cNvSpPr>
            <a:spLocks noChangeArrowheads="1"/>
          </p:cNvSpPr>
          <p:nvPr/>
        </p:nvSpPr>
        <p:spPr bwMode="auto">
          <a:xfrm>
            <a:off x="5394325" y="5715000"/>
            <a:ext cx="3251200" cy="45878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 Concepts, 9</a:t>
            </a:r>
            <a:r>
              <a:rPr lang="en-US" sz="800" b="1" baseline="30000">
                <a:solidFill>
                  <a:srgbClr val="969696"/>
                </a:solidFill>
              </a:rPr>
              <a:t>th</a:t>
            </a:r>
            <a:r>
              <a:rPr lang="en-US" sz="800" b="1">
                <a:solidFill>
                  <a:srgbClr val="969696"/>
                </a:solidFill>
              </a:rPr>
              <a:t> edition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Silberschatz, Galvin, and Gagne </a:t>
            </a:r>
          </a:p>
          <a:p>
            <a:r>
              <a:rPr lang="en-US" sz="800">
                <a:solidFill>
                  <a:srgbClr val="969696"/>
                </a:solidFill>
              </a:rPr>
              <a:t>(c) 2013 John Wiley &amp; Sons. All rights reserved. 978-1-118-06333-0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302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36F83-030E-3B44-A150-E736D4255C06}" type="slidenum">
              <a:rPr lang="en-US"/>
              <a:pPr/>
              <a:t>32</a:t>
            </a:fld>
            <a:endParaRPr lang="en-US"/>
          </a:p>
        </p:txBody>
      </p:sp>
      <p:sp>
        <p:nvSpPr>
          <p:cNvPr id="1100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Access Matrix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100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Separate mechanism from policy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>
                <a:solidFill>
                  <a:schemeClr val="folHlink"/>
                </a:solidFill>
              </a:rPr>
              <a:t>Mechanism</a:t>
            </a:r>
            <a:r>
              <a:rPr lang="en-US" sz="2400" dirty="0"/>
              <a:t> </a:t>
            </a:r>
          </a:p>
          <a:p>
            <a:pPr lvl="2"/>
            <a:r>
              <a:rPr lang="en-US" sz="2000" dirty="0"/>
              <a:t>The operating system provides access matrix + rules.</a:t>
            </a:r>
          </a:p>
          <a:p>
            <a:pPr lvl="2"/>
            <a:r>
              <a:rPr lang="en-US" sz="2000" dirty="0"/>
              <a:t>The OS ensures that the matrix is only manipulated by </a:t>
            </a:r>
            <a:br>
              <a:rPr lang="en-US" sz="2000" dirty="0"/>
            </a:br>
            <a:r>
              <a:rPr lang="en-US" sz="2000" dirty="0"/>
              <a:t>authorized agents and that rules are strictly enforced.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>
                <a:solidFill>
                  <a:schemeClr val="folHlink"/>
                </a:solidFill>
              </a:rPr>
              <a:t>Policy</a:t>
            </a:r>
          </a:p>
          <a:p>
            <a:pPr lvl="2"/>
            <a:r>
              <a:rPr lang="en-US" sz="2000" dirty="0"/>
              <a:t>User dictates policy.</a:t>
            </a:r>
          </a:p>
          <a:p>
            <a:pPr lvl="2"/>
            <a:r>
              <a:rPr lang="en-US" sz="2000" dirty="0"/>
              <a:t>Who can access what object and in what mode.</a:t>
            </a:r>
          </a:p>
          <a:p>
            <a:pPr lvl="4"/>
            <a:endParaRPr lang="en-US" sz="1200" dirty="0"/>
          </a:p>
          <a:p>
            <a:r>
              <a:rPr lang="en-US" sz="2800" dirty="0"/>
              <a:t>The access matrix is generally </a:t>
            </a:r>
            <a:r>
              <a:rPr lang="en-US" sz="2800" dirty="0">
                <a:solidFill>
                  <a:schemeClr val="folHlink"/>
                </a:solidFill>
              </a:rPr>
              <a:t>very sparse</a:t>
            </a:r>
            <a:r>
              <a:rPr lang="en-US" sz="2800" dirty="0"/>
              <a:t>.</a:t>
            </a:r>
          </a:p>
          <a:p>
            <a:pPr lvl="1"/>
            <a:r>
              <a:rPr lang="en-US" sz="2400" dirty="0"/>
              <a:t>Can be implemented in other more efficient ways.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4892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08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008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08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008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10CCF-D0B4-224F-B4EE-B1322C17210C}" type="slidenum">
              <a:rPr lang="en-US"/>
              <a:pPr/>
              <a:t>33</a:t>
            </a:fld>
            <a:endParaRPr lang="en-US"/>
          </a:p>
        </p:txBody>
      </p:sp>
      <p:sp>
        <p:nvSpPr>
          <p:cNvPr id="1101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Access Control List</a:t>
            </a:r>
          </a:p>
        </p:txBody>
      </p:sp>
      <p:sp>
        <p:nvSpPr>
          <p:cNvPr id="1101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sz="2800" dirty="0"/>
              <a:t>Use </a:t>
            </a:r>
            <a:r>
              <a:rPr lang="en-US" sz="2800" dirty="0">
                <a:solidFill>
                  <a:schemeClr val="folHlink"/>
                </a:solidFill>
              </a:rPr>
              <a:t>access control lists</a:t>
            </a:r>
            <a:r>
              <a:rPr lang="en-US" sz="2800" dirty="0"/>
              <a:t> (</a:t>
            </a:r>
            <a:r>
              <a:rPr lang="en-US" sz="2800" dirty="0">
                <a:solidFill>
                  <a:schemeClr val="folHlink"/>
                </a:solidFill>
              </a:rPr>
              <a:t>ACLs</a:t>
            </a:r>
            <a:r>
              <a:rPr lang="en-US" sz="2800" dirty="0"/>
              <a:t>) </a:t>
            </a:r>
            <a:br>
              <a:rPr lang="en-US" sz="2800" dirty="0"/>
            </a:br>
            <a:r>
              <a:rPr lang="en-US" sz="2800" dirty="0"/>
              <a:t>to protect resources.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pPr lvl="4"/>
            <a:endParaRPr lang="en-US" sz="1200" dirty="0"/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A </a:t>
            </a:r>
            <a:r>
              <a:rPr lang="en-US" sz="2400" dirty="0" smtClean="0"/>
              <a:t>file</a:t>
            </a:r>
            <a:r>
              <a:rPr lang="en-US" dirty="0" smtClean="0">
                <a:latin typeface="Arial"/>
              </a:rPr>
              <a:t>’</a:t>
            </a:r>
            <a:r>
              <a:rPr lang="en-US" sz="2400" dirty="0" smtClean="0"/>
              <a:t>s </a:t>
            </a:r>
            <a:r>
              <a:rPr lang="en-US" sz="2400" dirty="0"/>
              <a:t>ACL determines which processes </a:t>
            </a:r>
            <a:br>
              <a:rPr lang="en-US" sz="2400" dirty="0"/>
            </a:br>
            <a:r>
              <a:rPr lang="en-US" sz="2400" dirty="0"/>
              <a:t>can read, write, or execute it.</a:t>
            </a:r>
          </a:p>
        </p:txBody>
      </p:sp>
      <p:pic>
        <p:nvPicPr>
          <p:cNvPr id="1101828" name="Picture 4" descr="5-2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525" y="2252663"/>
            <a:ext cx="6577013" cy="2913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01830" name="Rectangle 6"/>
          <p:cNvSpPr>
            <a:spLocks noChangeArrowheads="1"/>
          </p:cNvSpPr>
          <p:nvPr/>
        </p:nvSpPr>
        <p:spPr bwMode="auto">
          <a:xfrm>
            <a:off x="6035675" y="5989638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0926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71D12-8439-E344-9799-0B9A9961DAC4}" type="slidenum">
              <a:rPr lang="en-US"/>
              <a:pPr/>
              <a:t>34</a:t>
            </a:fld>
            <a:endParaRPr lang="en-US"/>
          </a:p>
        </p:txBody>
      </p:sp>
      <p:sp>
        <p:nvSpPr>
          <p:cNvPr id="110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 Control List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102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3140075"/>
          </a:xfrm>
        </p:spPr>
        <p:txBody>
          <a:bodyPr/>
          <a:lstStyle/>
          <a:p>
            <a:r>
              <a:rPr lang="en-US" sz="2800" dirty="0"/>
              <a:t>An ACL can also define access rights </a:t>
            </a:r>
            <a:br>
              <a:rPr lang="en-US" sz="2800" dirty="0"/>
            </a:br>
            <a:r>
              <a:rPr lang="en-US" sz="2800" dirty="0"/>
              <a:t>for groups of users.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When a request is made to access an object, </a:t>
            </a:r>
            <a:br>
              <a:rPr lang="en-US" sz="2400" dirty="0"/>
            </a:br>
            <a:r>
              <a:rPr lang="en-US" sz="2400" dirty="0"/>
              <a:t>the </a:t>
            </a:r>
            <a:r>
              <a:rPr lang="en-US" sz="2400" dirty="0" smtClean="0"/>
              <a:t>caller</a:t>
            </a:r>
            <a:r>
              <a:rPr lang="en-US" dirty="0" smtClean="0">
                <a:latin typeface="Arial"/>
              </a:rPr>
              <a:t>’</a:t>
            </a:r>
            <a:r>
              <a:rPr lang="en-US" sz="2400" dirty="0" smtClean="0"/>
              <a:t>s UID </a:t>
            </a:r>
            <a:r>
              <a:rPr lang="en-US" sz="2400" dirty="0"/>
              <a:t>and GID are checked to see </a:t>
            </a:r>
            <a:br>
              <a:rPr lang="en-US" sz="2400" dirty="0"/>
            </a:br>
            <a:r>
              <a:rPr lang="en-US" sz="2400" dirty="0"/>
              <a:t>if </a:t>
            </a:r>
            <a:r>
              <a:rPr lang="en-US" sz="2400" dirty="0" smtClean="0"/>
              <a:t>they</a:t>
            </a:r>
            <a:r>
              <a:rPr lang="en-US" dirty="0" smtClean="0">
                <a:latin typeface="Arial"/>
              </a:rPr>
              <a:t>’</a:t>
            </a:r>
            <a:r>
              <a:rPr lang="en-US" sz="2400" dirty="0" smtClean="0"/>
              <a:t>re </a:t>
            </a:r>
            <a:r>
              <a:rPr lang="en-US" sz="2400" dirty="0"/>
              <a:t>present in the ACL.</a:t>
            </a:r>
          </a:p>
          <a:p>
            <a:pPr lvl="4"/>
            <a:endParaRPr lang="en-US" sz="1200" dirty="0"/>
          </a:p>
          <a:p>
            <a:r>
              <a:rPr lang="en-US" sz="2800" dirty="0"/>
              <a:t>Groups can define roles.</a:t>
            </a:r>
          </a:p>
        </p:txBody>
      </p:sp>
      <p:pic>
        <p:nvPicPr>
          <p:cNvPr id="11028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354513"/>
            <a:ext cx="6400800" cy="145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548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02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02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2851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570F3-3172-EE4C-87D9-AB4C980225E1}" type="slidenum">
              <a:rPr lang="en-US"/>
              <a:pPr/>
              <a:t>35</a:t>
            </a:fld>
            <a:endParaRPr lang="en-US"/>
          </a:p>
        </p:txBody>
      </p:sp>
      <p:sp>
        <p:nvSpPr>
          <p:cNvPr id="1121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 Control List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121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127125"/>
          </a:xfrm>
        </p:spPr>
        <p:txBody>
          <a:bodyPr/>
          <a:lstStyle/>
          <a:p>
            <a:r>
              <a:rPr lang="en-US" sz="2800"/>
              <a:t>An ACL represents a </a:t>
            </a:r>
            <a:r>
              <a:rPr lang="en-US" sz="2800">
                <a:solidFill>
                  <a:schemeClr val="folHlink"/>
                </a:solidFill>
              </a:rPr>
              <a:t>column</a:t>
            </a:r>
            <a:r>
              <a:rPr lang="en-US" sz="2800"/>
              <a:t> </a:t>
            </a:r>
            <a:br>
              <a:rPr lang="en-US" sz="2800"/>
            </a:br>
            <a:r>
              <a:rPr lang="en-US" sz="2800"/>
              <a:t>of an access matrix.</a:t>
            </a:r>
          </a:p>
        </p:txBody>
      </p:sp>
      <p:pic>
        <p:nvPicPr>
          <p:cNvPr id="1121284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438" y="2384425"/>
            <a:ext cx="5381625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1285" name="Rectangle 5"/>
          <p:cNvSpPr>
            <a:spLocks noChangeArrowheads="1"/>
          </p:cNvSpPr>
          <p:nvPr/>
        </p:nvSpPr>
        <p:spPr bwMode="auto">
          <a:xfrm>
            <a:off x="5394325" y="5715000"/>
            <a:ext cx="3251200" cy="45878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 Concepts, 9</a:t>
            </a:r>
            <a:r>
              <a:rPr lang="en-US" sz="800" b="1" baseline="30000">
                <a:solidFill>
                  <a:srgbClr val="969696"/>
                </a:solidFill>
              </a:rPr>
              <a:t>th</a:t>
            </a:r>
            <a:r>
              <a:rPr lang="en-US" sz="800" b="1">
                <a:solidFill>
                  <a:srgbClr val="969696"/>
                </a:solidFill>
              </a:rPr>
              <a:t> edition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Silberschatz, Galvin, and Gagne </a:t>
            </a:r>
          </a:p>
          <a:p>
            <a:r>
              <a:rPr lang="en-US" sz="800">
                <a:solidFill>
                  <a:srgbClr val="969696"/>
                </a:solidFill>
              </a:rPr>
              <a:t>(c) 2013 John Wiley &amp; Sons. All rights reserved. 978-1-118-06333-0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965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7435F-731C-2C4B-8D0E-5FAABF8BB718}" type="slidenum">
              <a:rPr lang="en-US"/>
              <a:pPr/>
              <a:t>36</a:t>
            </a:fld>
            <a:endParaRPr lang="en-US"/>
          </a:p>
        </p:txBody>
      </p:sp>
      <p:sp>
        <p:nvSpPr>
          <p:cNvPr id="1122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Capability List</a:t>
            </a:r>
          </a:p>
        </p:txBody>
      </p:sp>
      <p:sp>
        <p:nvSpPr>
          <p:cNvPr id="1122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68763"/>
            <a:ext cx="8229600" cy="2103407"/>
          </a:xfrm>
        </p:spPr>
        <p:txBody>
          <a:bodyPr/>
          <a:lstStyle/>
          <a:p>
            <a:r>
              <a:rPr lang="en-US" sz="2800" dirty="0"/>
              <a:t>Each process has a </a:t>
            </a:r>
            <a:r>
              <a:rPr lang="en-US" sz="2800" dirty="0">
                <a:solidFill>
                  <a:schemeClr val="folHlink"/>
                </a:solidFill>
              </a:rPr>
              <a:t>capability list</a:t>
            </a:r>
            <a:r>
              <a:rPr lang="en-US" sz="2800" dirty="0"/>
              <a:t>.</a:t>
            </a:r>
          </a:p>
          <a:p>
            <a:pPr lvl="1"/>
            <a:r>
              <a:rPr lang="en-US" sz="2400" dirty="0"/>
              <a:t>The list includes objects that the process can access and what operations it can perform on each object.</a:t>
            </a:r>
          </a:p>
          <a:p>
            <a:r>
              <a:rPr lang="en-US" sz="2800" dirty="0"/>
              <a:t>In other words, the </a:t>
            </a:r>
            <a:r>
              <a:rPr lang="en-US" sz="2800" dirty="0">
                <a:solidFill>
                  <a:schemeClr val="folHlink"/>
                </a:solidFill>
              </a:rPr>
              <a:t>list defines the </a:t>
            </a:r>
            <a:r>
              <a:rPr lang="en-US" sz="2800" dirty="0" smtClean="0">
                <a:solidFill>
                  <a:schemeClr val="folHlink"/>
                </a:solidFill>
              </a:rPr>
              <a:t>process</a:t>
            </a:r>
            <a:r>
              <a:rPr lang="en-US" dirty="0" smtClean="0">
                <a:solidFill>
                  <a:schemeClr val="folHlink"/>
                </a:solidFill>
                <a:latin typeface="Arial"/>
              </a:rPr>
              <a:t>’</a:t>
            </a:r>
            <a:r>
              <a:rPr lang="en-US" sz="2800" dirty="0" smtClean="0">
                <a:solidFill>
                  <a:schemeClr val="folHlink"/>
                </a:solidFill>
              </a:rPr>
              <a:t>s </a:t>
            </a:r>
            <a:r>
              <a:rPr lang="en-US" sz="2800" dirty="0">
                <a:solidFill>
                  <a:schemeClr val="folHlink"/>
                </a:solidFill>
              </a:rPr>
              <a:t>domain</a:t>
            </a:r>
            <a:r>
              <a:rPr lang="en-US" sz="2800" dirty="0"/>
              <a:t>.</a:t>
            </a:r>
          </a:p>
        </p:txBody>
      </p:sp>
      <p:pic>
        <p:nvPicPr>
          <p:cNvPr id="1122308" name="Picture 4" descr="5-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963" y="1244600"/>
            <a:ext cx="5984875" cy="264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2310" name="Rectangle 6"/>
          <p:cNvSpPr>
            <a:spLocks noChangeArrowheads="1"/>
          </p:cNvSpPr>
          <p:nvPr/>
        </p:nvSpPr>
        <p:spPr bwMode="auto">
          <a:xfrm>
            <a:off x="6035675" y="5989638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671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2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2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45DED-3EBF-5243-B2A7-09659732E4C0}" type="slidenum">
              <a:rPr lang="en-US"/>
              <a:pPr/>
              <a:t>37</a:t>
            </a:fld>
            <a:endParaRPr lang="en-US"/>
          </a:p>
        </p:txBody>
      </p:sp>
      <p:sp>
        <p:nvSpPr>
          <p:cNvPr id="110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Capability List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10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sz="2800"/>
              <a:t>A </a:t>
            </a:r>
            <a:r>
              <a:rPr lang="en-US" sz="2800">
                <a:solidFill>
                  <a:schemeClr val="folHlink"/>
                </a:solidFill>
              </a:rPr>
              <a:t>capability list</a:t>
            </a:r>
            <a:r>
              <a:rPr lang="en-US" sz="2800"/>
              <a:t> represents a </a:t>
            </a:r>
            <a:r>
              <a:rPr lang="en-US" sz="2800">
                <a:solidFill>
                  <a:schemeClr val="folHlink"/>
                </a:solidFill>
              </a:rPr>
              <a:t>row</a:t>
            </a:r>
            <a:r>
              <a:rPr lang="en-US" sz="2800"/>
              <a:t> </a:t>
            </a:r>
            <a:br>
              <a:rPr lang="en-US" sz="2800"/>
            </a:br>
            <a:r>
              <a:rPr lang="en-US" sz="2800"/>
              <a:t>of an access matrix.</a:t>
            </a:r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endParaRPr lang="en-US" sz="2800"/>
          </a:p>
          <a:p>
            <a:pPr lvl="4"/>
            <a:endParaRPr lang="en-US" sz="1200"/>
          </a:p>
        </p:txBody>
      </p:sp>
      <p:pic>
        <p:nvPicPr>
          <p:cNvPr id="1103879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438" y="2384425"/>
            <a:ext cx="5381625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03880" name="Rectangle 8"/>
          <p:cNvSpPr>
            <a:spLocks noChangeArrowheads="1"/>
          </p:cNvSpPr>
          <p:nvPr/>
        </p:nvSpPr>
        <p:spPr bwMode="auto">
          <a:xfrm>
            <a:off x="5394325" y="5715000"/>
            <a:ext cx="3251200" cy="45878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 Concepts, 9</a:t>
            </a:r>
            <a:r>
              <a:rPr lang="en-US" sz="800" b="1" baseline="30000">
                <a:solidFill>
                  <a:srgbClr val="969696"/>
                </a:solidFill>
              </a:rPr>
              <a:t>th</a:t>
            </a:r>
            <a:r>
              <a:rPr lang="en-US" sz="800" b="1">
                <a:solidFill>
                  <a:srgbClr val="969696"/>
                </a:solidFill>
              </a:rPr>
              <a:t> edition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Silberschatz, Galvin, and Gagne </a:t>
            </a:r>
          </a:p>
          <a:p>
            <a:r>
              <a:rPr lang="en-US" sz="800">
                <a:solidFill>
                  <a:srgbClr val="969696"/>
                </a:solidFill>
              </a:rPr>
              <a:t>(c) 2013 John Wiley &amp; Sons. All rights reserved. 978-1-118-06333-0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985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3F038-8C87-D44B-BCCE-3429B37660E5}" type="slidenum">
              <a:rPr lang="en-US"/>
              <a:pPr/>
              <a:t>38</a:t>
            </a:fld>
            <a:endParaRPr lang="en-US"/>
          </a:p>
        </p:txBody>
      </p:sp>
      <p:sp>
        <p:nvSpPr>
          <p:cNvPr id="110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Capability List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104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sz="2800" dirty="0"/>
              <a:t>Capability lists must be protected </a:t>
            </a:r>
            <a:br>
              <a:rPr lang="en-US" sz="2800" dirty="0"/>
            </a:br>
            <a:r>
              <a:rPr lang="en-US" sz="2800" dirty="0"/>
              <a:t>from user tampering.</a:t>
            </a:r>
          </a:p>
          <a:p>
            <a:pPr lvl="4"/>
            <a:endParaRPr lang="en-US" sz="1200" dirty="0"/>
          </a:p>
          <a:p>
            <a:r>
              <a:rPr lang="en-US" sz="2800" dirty="0">
                <a:solidFill>
                  <a:schemeClr val="folHlink"/>
                </a:solidFill>
              </a:rPr>
              <a:t>Tagged memory architecture</a:t>
            </a:r>
          </a:p>
          <a:p>
            <a:pPr lvl="4"/>
            <a:endParaRPr lang="en-US" sz="1200" dirty="0">
              <a:solidFill>
                <a:schemeClr val="folHlink"/>
              </a:solidFill>
            </a:endParaRPr>
          </a:p>
          <a:p>
            <a:pPr lvl="1"/>
            <a:r>
              <a:rPr lang="en-US" sz="2400" dirty="0"/>
              <a:t>Memory locations each has an extra tag bit </a:t>
            </a:r>
            <a:br>
              <a:rPr lang="en-US" sz="2400" dirty="0"/>
            </a:br>
            <a:r>
              <a:rPr lang="en-US" sz="2400" dirty="0"/>
              <a:t>that tells whether or not it contains a capability.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Tagged memory can only be modified </a:t>
            </a:r>
            <a:br>
              <a:rPr lang="en-US" sz="2400" dirty="0"/>
            </a:br>
            <a:r>
              <a:rPr lang="en-US" sz="2400" dirty="0"/>
              <a:t>by kernel programs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637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4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04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4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04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4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04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4899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EE4E-8215-C942-B375-B986E1113300}" type="slidenum">
              <a:rPr lang="en-US"/>
              <a:pPr/>
              <a:t>39</a:t>
            </a:fld>
            <a:endParaRPr lang="en-US"/>
          </a:p>
        </p:txBody>
      </p:sp>
      <p:sp>
        <p:nvSpPr>
          <p:cNvPr id="1123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Capability List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123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Maintain</a:t>
            </a:r>
            <a:r>
              <a:rPr lang="en-US" sz="2800" dirty="0"/>
              <a:t> capability lists </a:t>
            </a:r>
            <a:br>
              <a:rPr lang="en-US" sz="2800" dirty="0"/>
            </a:br>
            <a:r>
              <a:rPr lang="en-US" sz="2800" dirty="0"/>
              <a:t>inside the operating system.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Example: UNIX file descriptors </a:t>
            </a:r>
            <a:br>
              <a:rPr lang="en-US" sz="2400" dirty="0"/>
            </a:br>
            <a:r>
              <a:rPr lang="en-US" sz="2400" dirty="0"/>
              <a:t>point to capability lists.</a:t>
            </a:r>
          </a:p>
          <a:p>
            <a:pPr lvl="4"/>
            <a:endParaRPr lang="en-US" sz="1200" dirty="0"/>
          </a:p>
          <a:p>
            <a:r>
              <a:rPr lang="en-US" sz="2800" dirty="0"/>
              <a:t>Use </a:t>
            </a:r>
            <a:r>
              <a:rPr lang="en-US" sz="2800" dirty="0">
                <a:solidFill>
                  <a:schemeClr val="folHlink"/>
                </a:solidFill>
              </a:rPr>
              <a:t>encryption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749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3331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2F97-94FE-C74B-ABB3-8B707C265002}" type="slidenum">
              <a:rPr lang="en-US"/>
              <a:pPr/>
              <a:t>4</a:t>
            </a:fld>
            <a:endParaRPr lang="en-US"/>
          </a:p>
        </p:txBody>
      </p:sp>
      <p:sp>
        <p:nvSpPr>
          <p:cNvPr id="1110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Distributed File System (DFS), </a:t>
            </a:r>
            <a:r>
              <a:rPr lang="en-US" i="1"/>
              <a:t>cont</a:t>
            </a:r>
            <a:r>
              <a:rPr lang="ja-JP" altLang="en-US" i="1">
                <a:latin typeface="Arial"/>
              </a:rPr>
              <a:t>’</a:t>
            </a:r>
            <a:r>
              <a:rPr lang="en-US" i="1"/>
              <a:t>d</a:t>
            </a:r>
          </a:p>
        </p:txBody>
      </p:sp>
      <p:sp>
        <p:nvSpPr>
          <p:cNvPr id="1110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The overall storage space managed by a DFS is composed of different, remotely located, smaller storage spaces.</a:t>
            </a:r>
          </a:p>
          <a:p>
            <a:pPr lvl="4"/>
            <a:endParaRPr lang="en-US" sz="1200" dirty="0"/>
          </a:p>
          <a:p>
            <a:r>
              <a:rPr lang="en-US" sz="2800" dirty="0"/>
              <a:t>There is usually a correspondence </a:t>
            </a:r>
            <a:br>
              <a:rPr lang="en-US" sz="2800" dirty="0"/>
            </a:br>
            <a:r>
              <a:rPr lang="en-US" sz="2800" dirty="0"/>
              <a:t>between storage spaces and sets of files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395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10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0019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15AB0-7CF5-894C-8EC6-50B2DD05B2EC}" type="slidenum">
              <a:rPr lang="en-US"/>
              <a:pPr/>
              <a:t>40</a:t>
            </a:fld>
            <a:endParaRPr lang="en-US"/>
          </a:p>
        </p:txBody>
      </p:sp>
      <p:sp>
        <p:nvSpPr>
          <p:cNvPr id="110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Role-Based Access Control (RBAC)</a:t>
            </a:r>
          </a:p>
        </p:txBody>
      </p:sp>
      <p:sp>
        <p:nvSpPr>
          <p:cNvPr id="1105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sz="2800" dirty="0"/>
              <a:t>Implements the principle of least authority.</a:t>
            </a:r>
          </a:p>
          <a:p>
            <a:pPr lvl="4"/>
            <a:endParaRPr lang="en-US" sz="1200" dirty="0"/>
          </a:p>
          <a:p>
            <a:r>
              <a:rPr lang="en-US" sz="2800" dirty="0"/>
              <a:t>Users are assigned </a:t>
            </a:r>
            <a:r>
              <a:rPr lang="en-US" sz="2800" dirty="0">
                <a:solidFill>
                  <a:schemeClr val="folHlink"/>
                </a:solidFill>
              </a:rPr>
              <a:t>roles</a:t>
            </a:r>
            <a:r>
              <a:rPr lang="en-US" sz="2800" i="1" dirty="0"/>
              <a:t> </a:t>
            </a:r>
            <a:br>
              <a:rPr lang="en-US" sz="2800" i="1" dirty="0"/>
            </a:br>
            <a:r>
              <a:rPr lang="en-US" sz="2800" dirty="0"/>
              <a:t>that grant access to </a:t>
            </a:r>
            <a:br>
              <a:rPr lang="en-US" sz="2800" dirty="0"/>
            </a:br>
            <a:r>
              <a:rPr lang="en-US" sz="2800" dirty="0"/>
              <a:t>privileges and programs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Enable a role via a password </a:t>
            </a:r>
            <a:br>
              <a:rPr lang="en-US" sz="2400" dirty="0"/>
            </a:br>
            <a:r>
              <a:rPr lang="en-US" sz="2400" dirty="0"/>
              <a:t>to gain its privileges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pic>
        <p:nvPicPr>
          <p:cNvPr id="110592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1338" y="1965325"/>
            <a:ext cx="2790825" cy="347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05925" name="Rectangle 5"/>
          <p:cNvSpPr>
            <a:spLocks noChangeArrowheads="1"/>
          </p:cNvSpPr>
          <p:nvPr/>
        </p:nvSpPr>
        <p:spPr bwMode="auto">
          <a:xfrm>
            <a:off x="5486400" y="5715000"/>
            <a:ext cx="3251200" cy="45878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 Concepts, 9</a:t>
            </a:r>
            <a:r>
              <a:rPr lang="en-US" sz="800" b="1" baseline="30000">
                <a:solidFill>
                  <a:srgbClr val="969696"/>
                </a:solidFill>
              </a:rPr>
              <a:t>th</a:t>
            </a:r>
            <a:r>
              <a:rPr lang="en-US" sz="800" b="1">
                <a:solidFill>
                  <a:srgbClr val="969696"/>
                </a:solidFill>
              </a:rPr>
              <a:t> edition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Silberschatz, Galvin, and Gagne </a:t>
            </a:r>
          </a:p>
          <a:p>
            <a:r>
              <a:rPr lang="en-US" sz="800">
                <a:solidFill>
                  <a:srgbClr val="969696"/>
                </a:solidFill>
              </a:rPr>
              <a:t>(c) 2013 John Wiley &amp; Sons. All rights reserved. 978-1-118-06333-0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768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05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05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05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23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50CA6-7663-3E44-91C6-94BCD56776F0}" type="slidenum">
              <a:rPr lang="en-US"/>
              <a:pPr/>
              <a:t>41</a:t>
            </a:fld>
            <a:endParaRPr lang="en-US"/>
          </a:p>
        </p:txBody>
      </p:sp>
      <p:sp>
        <p:nvSpPr>
          <p:cNvPr id="110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Covert Channels</a:t>
            </a:r>
          </a:p>
        </p:txBody>
      </p:sp>
      <p:sp>
        <p:nvSpPr>
          <p:cNvPr id="1106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133600"/>
          </a:xfrm>
        </p:spPr>
        <p:txBody>
          <a:bodyPr/>
          <a:lstStyle/>
          <a:p>
            <a:r>
              <a:rPr lang="en-US" sz="2800" dirty="0"/>
              <a:t>Protection mechanisms are often insufficient </a:t>
            </a:r>
            <a:br>
              <a:rPr lang="en-US" sz="2800" dirty="0"/>
            </a:br>
            <a:r>
              <a:rPr lang="en-US" sz="2800" dirty="0"/>
              <a:t>to solve the </a:t>
            </a:r>
            <a:r>
              <a:rPr lang="en-US" sz="2800" dirty="0">
                <a:solidFill>
                  <a:schemeClr val="folHlink"/>
                </a:solidFill>
              </a:rPr>
              <a:t>confinement problem</a:t>
            </a:r>
            <a:r>
              <a:rPr lang="en-US" sz="2800" dirty="0"/>
              <a:t>.</a:t>
            </a:r>
          </a:p>
          <a:p>
            <a:pPr lvl="1"/>
            <a:r>
              <a:rPr lang="en-US" sz="2400" dirty="0"/>
              <a:t>Sensitive data between a client process and a server process leaks out to a collaborator process via </a:t>
            </a:r>
            <a:r>
              <a:rPr lang="en-US" sz="2400" dirty="0">
                <a:solidFill>
                  <a:schemeClr val="folHlink"/>
                </a:solidFill>
              </a:rPr>
              <a:t>covert channels</a:t>
            </a:r>
            <a:r>
              <a:rPr lang="en-US" sz="2400" dirty="0"/>
              <a:t>.</a:t>
            </a:r>
          </a:p>
        </p:txBody>
      </p:sp>
      <p:pic>
        <p:nvPicPr>
          <p:cNvPr id="1106948" name="Picture 4" descr="5-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375" y="3575050"/>
            <a:ext cx="7480300" cy="2689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06950" name="Rectangle 6"/>
          <p:cNvSpPr>
            <a:spLocks noChangeArrowheads="1"/>
          </p:cNvSpPr>
          <p:nvPr/>
        </p:nvSpPr>
        <p:spPr bwMode="auto">
          <a:xfrm>
            <a:off x="6200775" y="6140450"/>
            <a:ext cx="2120900" cy="58102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Modern Operating Systems, 3</a:t>
            </a:r>
            <a:r>
              <a:rPr lang="en-US" sz="800" b="1" baseline="30000">
                <a:solidFill>
                  <a:srgbClr val="969696"/>
                </a:solidFill>
              </a:rPr>
              <a:t>rd</a:t>
            </a:r>
            <a:r>
              <a:rPr lang="en-US" sz="800" b="1">
                <a:solidFill>
                  <a:srgbClr val="969696"/>
                </a:solidFill>
              </a:rPr>
              <a:t> ed.</a:t>
            </a:r>
            <a:endParaRPr lang="en-US" sz="800">
              <a:solidFill>
                <a:srgbClr val="969696"/>
              </a:solidFill>
            </a:endParaRPr>
          </a:p>
          <a:p>
            <a:r>
              <a:rPr lang="en-US" sz="800">
                <a:solidFill>
                  <a:srgbClr val="969696"/>
                </a:solidFill>
              </a:rPr>
              <a:t>Andrew Tanenbaum</a:t>
            </a:r>
          </a:p>
          <a:p>
            <a:r>
              <a:rPr lang="en-US" sz="800">
                <a:solidFill>
                  <a:srgbClr val="969696"/>
                </a:solidFill>
              </a:rPr>
              <a:t>(c) 2008 Prentice-Hall, Inc.. 0-13-600663-9</a:t>
            </a:r>
          </a:p>
          <a:p>
            <a:r>
              <a:rPr lang="en-US" sz="800">
                <a:solidFill>
                  <a:srgbClr val="969696"/>
                </a:solidFill>
              </a:rPr>
              <a:t>All rights reserved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43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06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06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947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FAD9-E394-1C46-841B-6F0A8AC911C7}" type="slidenum">
              <a:rPr lang="en-US"/>
              <a:pPr/>
              <a:t>42</a:t>
            </a:fld>
            <a:endParaRPr lang="en-US"/>
          </a:p>
        </p:txBody>
      </p:sp>
      <p:sp>
        <p:nvSpPr>
          <p:cNvPr id="1107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Covert Channels</a:t>
            </a:r>
          </a:p>
        </p:txBody>
      </p:sp>
      <p:sp>
        <p:nvSpPr>
          <p:cNvPr id="1107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An untrustworthy server can secretly </a:t>
            </a:r>
            <a:br>
              <a:rPr lang="en-US" sz="2800" dirty="0"/>
            </a:br>
            <a:r>
              <a:rPr lang="en-US" sz="2800" dirty="0"/>
              <a:t>send information to a collaborator.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Modulate CPU usage</a:t>
            </a:r>
          </a:p>
          <a:p>
            <a:pPr lvl="1"/>
            <a:r>
              <a:rPr lang="ja-JP" altLang="en-US" sz="2400" dirty="0">
                <a:latin typeface="Arial"/>
              </a:rPr>
              <a:t>“</a:t>
            </a:r>
            <a:r>
              <a:rPr lang="en-US" sz="2400" dirty="0"/>
              <a:t>Morse code</a:t>
            </a:r>
            <a:r>
              <a:rPr lang="ja-JP" altLang="en-US" sz="2400" dirty="0">
                <a:latin typeface="Arial"/>
              </a:rPr>
              <a:t>”</a:t>
            </a:r>
            <a:r>
              <a:rPr lang="en-US" sz="2400" dirty="0"/>
              <a:t> via file locking and unlocking</a:t>
            </a:r>
          </a:p>
          <a:p>
            <a:pPr lvl="1"/>
            <a:r>
              <a:rPr lang="en-US" sz="2400" dirty="0"/>
              <a:t>Signal via acquiring and releasing resources</a:t>
            </a:r>
          </a:p>
          <a:p>
            <a:pPr lvl="4"/>
            <a:endParaRPr lang="en-US" sz="1200" dirty="0"/>
          </a:p>
          <a:p>
            <a:r>
              <a:rPr lang="en-US" sz="2800" dirty="0"/>
              <a:t>Finding covert channels and then blocking them </a:t>
            </a:r>
            <a:br>
              <a:rPr lang="en-US" sz="2800" dirty="0"/>
            </a:br>
            <a:r>
              <a:rPr lang="en-US" sz="2800" dirty="0"/>
              <a:t>are extremely difficult to accomplish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459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7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07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7971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2C4A-0F39-464E-89B2-7F532F0B596B}" type="slidenum">
              <a:rPr lang="en-US"/>
              <a:pPr/>
              <a:t>43</a:t>
            </a:fld>
            <a:endParaRPr lang="en-US"/>
          </a:p>
        </p:txBody>
      </p:sp>
      <p:sp>
        <p:nvSpPr>
          <p:cNvPr id="110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Program-Level Protection</a:t>
            </a:r>
          </a:p>
        </p:txBody>
      </p:sp>
      <p:sp>
        <p:nvSpPr>
          <p:cNvPr id="1108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Programming languages can have </a:t>
            </a:r>
            <a:br>
              <a:rPr lang="en-US" sz="2800" dirty="0"/>
            </a:br>
            <a:r>
              <a:rPr lang="en-US" sz="2800" dirty="0"/>
              <a:t>built-in protection mechanisms.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Allow the high-level description of policies </a:t>
            </a:r>
            <a:br>
              <a:rPr lang="en-US" sz="2400" dirty="0"/>
            </a:br>
            <a:r>
              <a:rPr lang="en-US" sz="2400" dirty="0"/>
              <a:t>for the allocation and use of resources.</a:t>
            </a:r>
          </a:p>
          <a:p>
            <a:pPr lvl="4"/>
            <a:endParaRPr lang="en-US" sz="1200" dirty="0"/>
          </a:p>
          <a:p>
            <a:pPr lvl="1"/>
            <a:r>
              <a:rPr lang="en-US" sz="2400" dirty="0"/>
              <a:t>Provide software for protection enforcement </a:t>
            </a:r>
            <a:br>
              <a:rPr lang="en-US" sz="2400" dirty="0"/>
            </a:br>
            <a:r>
              <a:rPr lang="en-US" sz="2400" dirty="0"/>
              <a:t>when automatic hardware-supported checking </a:t>
            </a:r>
            <a:br>
              <a:rPr lang="en-US" sz="2400" dirty="0"/>
            </a:br>
            <a:r>
              <a:rPr lang="en-US" sz="2400" dirty="0"/>
              <a:t>is unavailable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394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08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08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8995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2C7BD-2C06-9F4F-9B40-D6D3124087CA}" type="slidenum">
              <a:rPr lang="en-US"/>
              <a:pPr/>
              <a:t>44</a:t>
            </a:fld>
            <a:endParaRPr lang="en-US"/>
          </a:p>
        </p:txBody>
      </p:sp>
      <p:sp>
        <p:nvSpPr>
          <p:cNvPr id="112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Program-Level Protection: Jav	a</a:t>
            </a:r>
            <a:endParaRPr lang="en-US" i="1"/>
          </a:p>
        </p:txBody>
      </p:sp>
      <p:sp>
        <p:nvSpPr>
          <p:cNvPr id="1124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The </a:t>
            </a:r>
            <a:r>
              <a:rPr lang="en-US" sz="2800" dirty="0">
                <a:solidFill>
                  <a:schemeClr val="folHlink"/>
                </a:solidFill>
              </a:rPr>
              <a:t>Java Virtual Machine</a:t>
            </a:r>
            <a:r>
              <a:rPr lang="en-US" sz="2800" dirty="0"/>
              <a:t> (JVM) </a:t>
            </a:r>
            <a:br>
              <a:rPr lang="en-US" sz="2800" dirty="0"/>
            </a:br>
            <a:r>
              <a:rPr lang="en-US" sz="2800" dirty="0"/>
              <a:t>is a protected </a:t>
            </a:r>
            <a:r>
              <a:rPr lang="ja-JP" altLang="en-US" sz="2800" dirty="0">
                <a:latin typeface="Arial"/>
              </a:rPr>
              <a:t>“</a:t>
            </a:r>
            <a:r>
              <a:rPr lang="en-US" sz="2800" dirty="0"/>
              <a:t>sandbox</a:t>
            </a:r>
            <a:r>
              <a:rPr lang="ja-JP" altLang="en-US" sz="2800" dirty="0">
                <a:latin typeface="Arial"/>
              </a:rPr>
              <a:t>”</a:t>
            </a:r>
            <a:r>
              <a:rPr lang="en-US" sz="2800" dirty="0"/>
              <a:t>.</a:t>
            </a:r>
          </a:p>
          <a:p>
            <a:pPr lvl="4">
              <a:lnSpc>
                <a:spcPct val="90000"/>
              </a:lnSpc>
            </a:pPr>
            <a:endParaRPr lang="en-US" sz="1200" dirty="0"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folHlink"/>
                </a:solidFill>
              </a:rPr>
              <a:t>Stack inspection</a:t>
            </a:r>
          </a:p>
          <a:p>
            <a:pPr lvl="4">
              <a:lnSpc>
                <a:spcPct val="90000"/>
              </a:lnSpc>
            </a:pPr>
            <a:endParaRPr lang="en-US" sz="12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When a program requests access to a </a:t>
            </a:r>
            <a:br>
              <a:rPr lang="en-US" sz="2400" dirty="0"/>
            </a:br>
            <a:r>
              <a:rPr lang="en-US" sz="2400" dirty="0"/>
              <a:t>protected resource, the JVM inspects </a:t>
            </a:r>
            <a:br>
              <a:rPr lang="en-US" sz="2400" dirty="0"/>
            </a:br>
            <a:r>
              <a:rPr lang="en-US" sz="2400" dirty="0"/>
              <a:t>the program</a:t>
            </a:r>
            <a:r>
              <a:rPr lang="ja-JP" altLang="en-US" sz="2400" dirty="0">
                <a:latin typeface="Arial"/>
              </a:rPr>
              <a:t>’</a:t>
            </a:r>
            <a:r>
              <a:rPr lang="en-US" sz="2400" dirty="0"/>
              <a:t>s runtime stack.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The request is denied if any stack frame is found that does not have the proper access rights.</a:t>
            </a:r>
          </a:p>
          <a:p>
            <a:pPr lvl="4">
              <a:lnSpc>
                <a:spcPct val="90000"/>
              </a:lnSpc>
            </a:pPr>
            <a:endParaRPr lang="en-US" sz="1200" dirty="0"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folHlink"/>
                </a:solidFill>
              </a:rPr>
              <a:t>Type safety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chemeClr val="folHlink"/>
                </a:solidFill>
              </a:rPr>
              <a:t>Data </a:t>
            </a:r>
            <a:r>
              <a:rPr lang="en-US" sz="2800" dirty="0">
                <a:solidFill>
                  <a:schemeClr val="folHlink"/>
                </a:solidFill>
              </a:rPr>
              <a:t>encapsulation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 149: Operating Systems</a:t>
            </a:r>
            <a:br>
              <a:rPr lang="en-US" dirty="0" smtClean="0"/>
            </a:br>
            <a:r>
              <a:rPr lang="en-US" dirty="0" smtClean="0">
                <a:cs typeface="Arial" charset="0"/>
              </a:rPr>
              <a:t>© </a:t>
            </a:r>
            <a:r>
              <a:rPr lang="en-US" dirty="0" smtClean="0"/>
              <a:t>R. Mak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413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4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4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4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24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4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24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4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24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435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7FAC-833C-3F49-A849-E76A41048283}" type="slidenum">
              <a:rPr lang="en-US"/>
              <a:pPr/>
              <a:t>5</a:t>
            </a:fld>
            <a:endParaRPr lang="en-US"/>
          </a:p>
        </p:txBody>
      </p:sp>
      <p:sp>
        <p:nvSpPr>
          <p:cNvPr id="1071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DFS Structure</a:t>
            </a:r>
          </a:p>
        </p:txBody>
      </p:sp>
      <p:sp>
        <p:nvSpPr>
          <p:cNvPr id="1071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Service</a:t>
            </a:r>
          </a:p>
          <a:p>
            <a:pPr lvl="1"/>
            <a:r>
              <a:rPr lang="en-US" sz="2400" dirty="0"/>
              <a:t>Software running on one or more machines.</a:t>
            </a:r>
          </a:p>
          <a:p>
            <a:pPr lvl="1"/>
            <a:r>
              <a:rPr lang="en-US" sz="2400" dirty="0"/>
              <a:t>Provide a particular type of function </a:t>
            </a:r>
            <a:br>
              <a:rPr lang="en-US" sz="2400" dirty="0"/>
            </a:br>
            <a:r>
              <a:rPr lang="en-US" sz="2400" dirty="0"/>
              <a:t>to unknown clients</a:t>
            </a:r>
            <a:r>
              <a:rPr lang="en-US" sz="2400" dirty="0" smtClean="0"/>
              <a:t>.</a:t>
            </a:r>
            <a:endParaRPr lang="en-US" sz="2400" dirty="0"/>
          </a:p>
          <a:p>
            <a:pPr lvl="4"/>
            <a:endParaRPr lang="en-US" sz="12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500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43ED72-44B3-6542-AC45-4C7E9C7D4A3C}" type="slidenum">
              <a:rPr lang="en-US"/>
              <a:pPr/>
              <a:t>6</a:t>
            </a:fld>
            <a:endParaRPr lang="en-US"/>
          </a:p>
        </p:txBody>
      </p:sp>
      <p:sp>
        <p:nvSpPr>
          <p:cNvPr id="111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DFS Structure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111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Server</a:t>
            </a:r>
          </a:p>
          <a:p>
            <a:pPr lvl="1"/>
            <a:r>
              <a:rPr lang="en-US" sz="2400" dirty="0"/>
              <a:t>Service software running on a single machine.</a:t>
            </a:r>
          </a:p>
          <a:p>
            <a:pPr lvl="4"/>
            <a:endParaRPr lang="en-US" sz="1200" dirty="0"/>
          </a:p>
          <a:p>
            <a:r>
              <a:rPr lang="en-US" sz="2800" dirty="0">
                <a:solidFill>
                  <a:schemeClr val="folHlink"/>
                </a:solidFill>
              </a:rPr>
              <a:t>Client</a:t>
            </a:r>
          </a:p>
          <a:p>
            <a:pPr lvl="1"/>
            <a:r>
              <a:rPr lang="en-US" sz="2400" dirty="0"/>
              <a:t>Process that invokes a service using </a:t>
            </a:r>
            <a:br>
              <a:rPr lang="en-US" sz="2400" dirty="0"/>
            </a:br>
            <a:r>
              <a:rPr lang="en-US" sz="2400" dirty="0"/>
              <a:t>a set of operations that forms its </a:t>
            </a:r>
            <a:r>
              <a:rPr lang="en-US" sz="2400" dirty="0">
                <a:solidFill>
                  <a:schemeClr val="folHlink"/>
                </a:solidFill>
              </a:rPr>
              <a:t>client interface</a:t>
            </a:r>
            <a:r>
              <a:rPr lang="en-US" sz="2400" dirty="0"/>
              <a:t>.</a:t>
            </a:r>
          </a:p>
          <a:p>
            <a:pPr lvl="1"/>
            <a:r>
              <a:rPr lang="en-US" sz="2400" dirty="0"/>
              <a:t>A client interface for a file service is formed by </a:t>
            </a:r>
            <a:br>
              <a:rPr lang="en-US" sz="2400" dirty="0"/>
            </a:br>
            <a:r>
              <a:rPr lang="en-US" sz="2400" dirty="0"/>
              <a:t>a set of </a:t>
            </a:r>
            <a:r>
              <a:rPr lang="en-US" sz="2400" dirty="0">
                <a:solidFill>
                  <a:schemeClr val="folHlink"/>
                </a:solidFill>
              </a:rPr>
              <a:t>primitive file operations</a:t>
            </a:r>
            <a:r>
              <a:rPr lang="en-US" sz="2400" dirty="0"/>
              <a:t> (create, delete, </a:t>
            </a:r>
            <a:br>
              <a:rPr lang="en-US" sz="2400" dirty="0"/>
            </a:br>
            <a:r>
              <a:rPr lang="en-US" sz="2400" dirty="0"/>
              <a:t>read, write).</a:t>
            </a:r>
          </a:p>
          <a:p>
            <a:pPr lvl="1"/>
            <a:r>
              <a:rPr lang="en-US" sz="2400" dirty="0"/>
              <a:t>The client interface of a DFS should be </a:t>
            </a:r>
            <a:r>
              <a:rPr lang="en-US" sz="2400" dirty="0">
                <a:solidFill>
                  <a:schemeClr val="folHlink"/>
                </a:solidFill>
              </a:rPr>
              <a:t>transparent</a:t>
            </a:r>
            <a:r>
              <a:rPr lang="en-US" sz="2400" dirty="0"/>
              <a:t>.</a:t>
            </a:r>
          </a:p>
          <a:p>
            <a:pPr lvl="1"/>
            <a:r>
              <a:rPr lang="en-US" dirty="0"/>
              <a:t>Don’t distinguish between local and remote files.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601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11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11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11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11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11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7D061-645A-0F4F-9855-702D7CF7A665}" type="slidenum">
              <a:rPr lang="en-US"/>
              <a:pPr/>
              <a:t>7</a:t>
            </a:fld>
            <a:endParaRPr lang="en-US"/>
          </a:p>
        </p:txBody>
      </p:sp>
      <p:sp>
        <p:nvSpPr>
          <p:cNvPr id="1072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Naming and Transparency</a:t>
            </a:r>
          </a:p>
        </p:txBody>
      </p:sp>
      <p:sp>
        <p:nvSpPr>
          <p:cNvPr id="1072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Naming</a:t>
            </a:r>
          </a:p>
          <a:p>
            <a:pPr lvl="1"/>
            <a:r>
              <a:rPr lang="en-US" sz="2400" dirty="0"/>
              <a:t>Mapping between logical and physical objects.</a:t>
            </a:r>
          </a:p>
          <a:p>
            <a:pPr lvl="4"/>
            <a:endParaRPr lang="en-US" sz="1200" dirty="0"/>
          </a:p>
          <a:p>
            <a:r>
              <a:rPr lang="en-US" sz="2800" dirty="0">
                <a:solidFill>
                  <a:schemeClr val="folHlink"/>
                </a:solidFill>
              </a:rPr>
              <a:t>Multilevel mapping</a:t>
            </a:r>
          </a:p>
          <a:p>
            <a:pPr lvl="1"/>
            <a:r>
              <a:rPr lang="en-US" sz="2400" dirty="0"/>
              <a:t>Abstraction of a file that hides the details of </a:t>
            </a:r>
            <a:br>
              <a:rPr lang="en-US" sz="2400" dirty="0"/>
            </a:br>
            <a:r>
              <a:rPr lang="en-US" sz="2400" dirty="0">
                <a:solidFill>
                  <a:schemeClr val="folHlink"/>
                </a:solidFill>
              </a:rPr>
              <a:t>how and where</a:t>
            </a:r>
            <a:r>
              <a:rPr lang="en-US" sz="2400" dirty="0"/>
              <a:t> on the disk the file is actually stored</a:t>
            </a:r>
            <a:r>
              <a:rPr lang="en-US" sz="2400" dirty="0" smtClean="0"/>
              <a:t>.</a:t>
            </a:r>
            <a:endParaRPr lang="en-US" sz="2400" dirty="0"/>
          </a:p>
          <a:p>
            <a:pPr lvl="4"/>
            <a:endParaRPr lang="en-US" sz="12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860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2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72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2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72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213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83272-38E3-FA41-848A-788F73550694}" type="slidenum">
              <a:rPr lang="en-US"/>
              <a:pPr/>
              <a:t>8</a:t>
            </a:fld>
            <a:endParaRPr lang="en-US"/>
          </a:p>
        </p:txBody>
      </p:sp>
      <p:sp>
        <p:nvSpPr>
          <p:cNvPr id="1112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Naming and Transparency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112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A transparent DFS </a:t>
            </a:r>
            <a:r>
              <a:rPr lang="en-US" sz="2800" dirty="0">
                <a:solidFill>
                  <a:schemeClr val="folHlink"/>
                </a:solidFill>
              </a:rPr>
              <a:t>hides the location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in the network where the file is stored.</a:t>
            </a:r>
          </a:p>
          <a:p>
            <a:pPr lvl="4"/>
            <a:endParaRPr lang="en-US" sz="1200" dirty="0"/>
          </a:p>
          <a:p>
            <a:r>
              <a:rPr lang="en-US" sz="2800" dirty="0"/>
              <a:t>For a file being replicated in several sites, </a:t>
            </a:r>
            <a:br>
              <a:rPr lang="en-US" sz="2800" dirty="0"/>
            </a:br>
            <a:r>
              <a:rPr lang="en-US" sz="2800" dirty="0"/>
              <a:t>the mapping returns a set of the locations </a:t>
            </a:r>
            <a:br>
              <a:rPr lang="en-US" sz="2800" dirty="0"/>
            </a:br>
            <a:r>
              <a:rPr lang="en-US" sz="2800" dirty="0"/>
              <a:t>of the </a:t>
            </a:r>
            <a:r>
              <a:rPr lang="en-US" sz="2800" dirty="0" smtClean="0"/>
              <a:t>file</a:t>
            </a:r>
            <a:r>
              <a:rPr lang="en-US" dirty="0" smtClean="0">
                <a:latin typeface="Arial"/>
              </a:rPr>
              <a:t>’</a:t>
            </a:r>
            <a:r>
              <a:rPr lang="en-US" sz="2800" dirty="0" smtClean="0"/>
              <a:t>s </a:t>
            </a:r>
            <a:r>
              <a:rPr lang="en-US" sz="2800" dirty="0"/>
              <a:t>replicas</a:t>
            </a:r>
            <a:r>
              <a:rPr lang="en-US" sz="2800" dirty="0" smtClean="0"/>
              <a:t>.</a:t>
            </a:r>
          </a:p>
          <a:p>
            <a:pPr lvl="5"/>
            <a:endParaRPr lang="en-US" sz="1000" dirty="0"/>
          </a:p>
          <a:p>
            <a:r>
              <a:rPr lang="en-US" dirty="0"/>
              <a:t>Both the existence of multiple copies and their location are hidden from a client.	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081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2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12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EC115-97A7-B64F-94D2-6403B82596C7}" type="slidenum">
              <a:rPr lang="en-US"/>
              <a:pPr/>
              <a:t>9</a:t>
            </a:fld>
            <a:endParaRPr lang="en-US"/>
          </a:p>
        </p:txBody>
      </p:sp>
      <p:sp>
        <p:nvSpPr>
          <p:cNvPr id="1073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Naming and Transparency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107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solidFill>
                  <a:schemeClr val="folHlink"/>
                </a:solidFill>
              </a:rPr>
              <a:t>Location transparency</a:t>
            </a:r>
          </a:p>
          <a:p>
            <a:pPr lvl="1"/>
            <a:r>
              <a:rPr lang="en-US" sz="2400" dirty="0"/>
              <a:t>A file name does not reveal </a:t>
            </a:r>
            <a:br>
              <a:rPr lang="en-US" sz="2400" dirty="0"/>
            </a:br>
            <a:r>
              <a:rPr lang="en-US" sz="2400" dirty="0"/>
              <a:t>the </a:t>
            </a:r>
            <a:r>
              <a:rPr lang="en-US" sz="2400" dirty="0" smtClean="0"/>
              <a:t>file</a:t>
            </a:r>
            <a:r>
              <a:rPr lang="en-US" dirty="0" smtClean="0">
                <a:latin typeface="Arial"/>
              </a:rPr>
              <a:t>’</a:t>
            </a:r>
            <a:r>
              <a:rPr lang="en-US" sz="2400" dirty="0" smtClean="0"/>
              <a:t>s </a:t>
            </a:r>
            <a:r>
              <a:rPr lang="en-US" sz="2400" dirty="0"/>
              <a:t>physical storage location.</a:t>
            </a:r>
          </a:p>
          <a:p>
            <a:pPr lvl="4"/>
            <a:endParaRPr lang="en-US" sz="1200" dirty="0"/>
          </a:p>
          <a:p>
            <a:r>
              <a:rPr lang="en-US" sz="2800" dirty="0">
                <a:solidFill>
                  <a:schemeClr val="folHlink"/>
                </a:solidFill>
              </a:rPr>
              <a:t>Location independence</a:t>
            </a:r>
          </a:p>
          <a:p>
            <a:pPr lvl="1"/>
            <a:r>
              <a:rPr lang="en-US" sz="2400" dirty="0"/>
              <a:t>A file name does not need to be changed </a:t>
            </a:r>
            <a:br>
              <a:rPr lang="en-US" sz="2400" dirty="0"/>
            </a:br>
            <a:r>
              <a:rPr lang="en-US" sz="2400" dirty="0"/>
              <a:t>when the </a:t>
            </a:r>
            <a:r>
              <a:rPr lang="en-US" sz="2400" dirty="0" smtClean="0"/>
              <a:t>file</a:t>
            </a:r>
            <a:r>
              <a:rPr lang="en-US" dirty="0" smtClean="0">
                <a:latin typeface="Arial"/>
              </a:rPr>
              <a:t>’</a:t>
            </a:r>
            <a:r>
              <a:rPr lang="en-US" sz="2400" dirty="0" smtClean="0"/>
              <a:t>s </a:t>
            </a:r>
            <a:r>
              <a:rPr lang="en-US" sz="2400" dirty="0"/>
              <a:t>physical storage location changes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Department of Computer Science Spring 2015: April 28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149: Operating Systems</a:t>
            </a:r>
            <a:br>
              <a:rPr lang="en-US" smtClean="0"/>
            </a:br>
            <a:r>
              <a:rPr lang="en-US" smtClean="0">
                <a:cs typeface="Arial" charset="0"/>
              </a:rPr>
              <a:t>© </a:t>
            </a:r>
            <a:r>
              <a:rPr lang="en-US" smtClean="0"/>
              <a:t>R. Mak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801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73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73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3155" grpId="0" build="p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43907</TotalTime>
  <Words>1762</Words>
  <Application>Microsoft Macintosh PowerPoint</Application>
  <PresentationFormat>On-screen Show (4:3)</PresentationFormat>
  <Paragraphs>454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Quadrant</vt:lpstr>
      <vt:lpstr>CS 149: Operating Systems April 28 Class Meeting</vt:lpstr>
      <vt:lpstr>Unofficial Field Trip</vt:lpstr>
      <vt:lpstr>Distributed File System (DFS)</vt:lpstr>
      <vt:lpstr>Distributed File System (DFS), cont’d</vt:lpstr>
      <vt:lpstr>DFS Structure</vt:lpstr>
      <vt:lpstr>DFS Structure, cont’d</vt:lpstr>
      <vt:lpstr>Naming and Transparency</vt:lpstr>
      <vt:lpstr>Naming and Transparency, cont’d</vt:lpstr>
      <vt:lpstr>Naming and Transparency, cont’d</vt:lpstr>
      <vt:lpstr>Naming and Transparency, cont’d</vt:lpstr>
      <vt:lpstr>Naming Schemes</vt:lpstr>
      <vt:lpstr>Naming Schemes, cont’d</vt:lpstr>
      <vt:lpstr>Remote File Access</vt:lpstr>
      <vt:lpstr>Remote File Access, cont’d</vt:lpstr>
      <vt:lpstr>Cache Location</vt:lpstr>
      <vt:lpstr>Cache Update Policy: Write-Through</vt:lpstr>
      <vt:lpstr>Cache Update Policy: Delayed Write</vt:lpstr>
      <vt:lpstr>Cache Update Policy: Delayed Write, cont’d</vt:lpstr>
      <vt:lpstr>Data Caching in a Network</vt:lpstr>
      <vt:lpstr>Caching Consistency</vt:lpstr>
      <vt:lpstr>Caching Consistency, cont’d</vt:lpstr>
      <vt:lpstr>Protection</vt:lpstr>
      <vt:lpstr>Principle of Least Authority (POLA) </vt:lpstr>
      <vt:lpstr>Protection Granularity</vt:lpstr>
      <vt:lpstr>Protection Domains</vt:lpstr>
      <vt:lpstr>UNIX Domains</vt:lpstr>
      <vt:lpstr>UNIX Domains, cont’d</vt:lpstr>
      <vt:lpstr>UNIX Domain Switching</vt:lpstr>
      <vt:lpstr>UNIX Domain Switching, cont’d</vt:lpstr>
      <vt:lpstr>The Access Matrix</vt:lpstr>
      <vt:lpstr>The Access Matrix, cont’d</vt:lpstr>
      <vt:lpstr>The Access Matrix, cont’d</vt:lpstr>
      <vt:lpstr>Access Control List</vt:lpstr>
      <vt:lpstr>Access Control List, cont’d</vt:lpstr>
      <vt:lpstr>Access Control List, cont’d</vt:lpstr>
      <vt:lpstr>Capability List</vt:lpstr>
      <vt:lpstr>Capability List, cont’d</vt:lpstr>
      <vt:lpstr>Capability List, cont’d</vt:lpstr>
      <vt:lpstr>Capability List, cont’d</vt:lpstr>
      <vt:lpstr>Role-Based Access Control (RBAC)</vt:lpstr>
      <vt:lpstr>Covert Channels</vt:lpstr>
      <vt:lpstr>Covert Channels</vt:lpstr>
      <vt:lpstr>Program-Level Protection</vt:lpstr>
      <vt:lpstr>Program-Level Protection: Jav a</vt:lpstr>
    </vt:vector>
  </TitlesOfParts>
  <Company>San Jose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146: Data Structures and Algorithms</dc:title>
  <dc:creator>Ronald Mak</dc:creator>
  <cp:lastModifiedBy>Ronald Mak</cp:lastModifiedBy>
  <cp:revision>836</cp:revision>
  <cp:lastPrinted>2015-02-03T07:34:34Z</cp:lastPrinted>
  <dcterms:created xsi:type="dcterms:W3CDTF">2008-01-12T03:52:55Z</dcterms:created>
  <dcterms:modified xsi:type="dcterms:W3CDTF">2015-04-29T17:36:30Z</dcterms:modified>
</cp:coreProperties>
</file>