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82" r:id="rId2"/>
    <p:sldId id="283" r:id="rId3"/>
    <p:sldId id="307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308" r:id="rId15"/>
    <p:sldId id="294" r:id="rId16"/>
    <p:sldId id="295" r:id="rId17"/>
    <p:sldId id="296" r:id="rId18"/>
    <p:sldId id="309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33" autoAdjust="0"/>
    <p:restoredTop sz="99504" autoAdjust="0"/>
  </p:normalViewPr>
  <p:slideViewPr>
    <p:cSldViewPr>
      <p:cViewPr varScale="1">
        <p:scale>
          <a:sx n="78" d="100"/>
          <a:sy n="78" d="100"/>
        </p:scale>
        <p:origin x="-14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April 9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April 9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9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1FBB-34BC-D744-9D36-53794A8A013D}" type="slidenum">
              <a:rPr lang="en-US"/>
              <a:pPr/>
              <a:t>10</a:t>
            </a:fld>
            <a:endParaRPr lang="en-US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#6</a:t>
            </a:r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Create a symbolic link to file to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dirty="0">
                <a:ea typeface="MS PGothic" charset="0"/>
                <a:cs typeface="MS PGothic" charset="0"/>
              </a:rPr>
              <a:t> with the command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sz="800" dirty="0">
                <a:ea typeface="MS PGothic" charset="0"/>
                <a:cs typeface="MS PGothic" charset="0"/>
              </a:rPr>
              <a:t/>
            </a:r>
            <a:br>
              <a:rPr lang="en-US" altLang="ja-JP" sz="8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 </a:t>
            </a:r>
            <a:r>
              <a:rPr lang="en-US" altLang="ja-JP" dirty="0" smtClean="0">
                <a:ea typeface="MS PGothic" charset="0"/>
                <a:cs typeface="MS PGothic" charset="0"/>
              </a:rPr>
              <a:t>          </a:t>
            </a:r>
            <a:r>
              <a:rPr lang="en-US" altLang="ja-JP" b="1" dirty="0" err="1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ln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 –s file3.txt file4.txt</a:t>
            </a:r>
            <a:endParaRPr lang="en-US" altLang="ja-JP" dirty="0">
              <a:ea typeface="MS PGothic" charset="0"/>
              <a:cs typeface="MS PGothic" charset="0"/>
            </a:endParaRP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What are the inode values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dirty="0">
                <a:ea typeface="MS PGothic" charset="0"/>
                <a:cs typeface="MS PGothic" charset="0"/>
              </a:rPr>
              <a:t> </a:t>
            </a:r>
            <a:r>
              <a:rPr lang="en-US" altLang="ja-JP" dirty="0" smtClean="0">
                <a:ea typeface="MS PGothic" charset="0"/>
                <a:cs typeface="MS PGothic" charset="0"/>
              </a:rPr>
              <a:t/>
            </a:r>
            <a:br>
              <a:rPr lang="en-US" altLang="ja-JP" dirty="0" smtClean="0">
                <a:ea typeface="MS PGothic" charset="0"/>
                <a:cs typeface="MS PGothic" charset="0"/>
              </a:rPr>
            </a:br>
            <a:r>
              <a:rPr lang="en-US" altLang="ja-JP" dirty="0" smtClean="0">
                <a:ea typeface="MS PGothic" charset="0"/>
                <a:cs typeface="MS PGothic" charset="0"/>
              </a:rPr>
              <a:t>and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dirty="0">
                <a:ea typeface="MS PGothic" charset="0"/>
                <a:cs typeface="MS PGothic" charset="0"/>
              </a:rPr>
              <a:t>?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Explain why they are the same or different. </a:t>
            </a:r>
            <a:endParaRPr lang="en-US" dirty="0"/>
          </a:p>
        </p:txBody>
      </p:sp>
      <p:sp>
        <p:nvSpPr>
          <p:cNvPr id="908292" name="Text Box 4"/>
          <p:cNvSpPr txBox="1">
            <a:spLocks noChangeArrowheads="1"/>
          </p:cNvSpPr>
          <p:nvPr/>
        </p:nvSpPr>
        <p:spPr bwMode="auto">
          <a:xfrm>
            <a:off x="2049463" y="4632393"/>
            <a:ext cx="5613962" cy="1631216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The inode values are system-dependent,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but they should be different numbers. </a:t>
            </a:r>
          </a:p>
          <a:p>
            <a:endParaRPr lang="en-US" altLang="ja-JP" sz="2000" dirty="0">
              <a:solidFill>
                <a:srgbClr val="FFFF00"/>
              </a:solidFill>
              <a:ea typeface="MS PGothic" charset="0"/>
              <a:cs typeface="MS PGothic" charset="0"/>
            </a:endParaRPr>
          </a:p>
          <a:p>
            <a:r>
              <a:rPr lang="en-US" altLang="ja-JP" sz="2000" b="1" dirty="0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 is a separate file. It’s a special type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that is merely a link to </a:t>
            </a:r>
            <a:r>
              <a:rPr lang="en-US" altLang="ja-JP" sz="2000" b="1" dirty="0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. 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68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0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1" grpId="0" uiExpand="1" build="p"/>
      <p:bldP spid="90829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C2735-BB4C-DB47-8B6A-E7E94B9FB8E5}" type="slidenum">
              <a:rPr lang="en-US"/>
              <a:pPr/>
              <a:t>11</a:t>
            </a:fld>
            <a:endParaRPr lang="en-US"/>
          </a:p>
        </p:txBody>
      </p:sp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#7</a:t>
            </a:r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Edit the contents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dirty="0">
                <a:ea typeface="MS PGothic" charset="0"/>
                <a:cs typeface="MS PGothic" charset="0"/>
              </a:rPr>
              <a:t>.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Examine the contents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dirty="0">
                <a:ea typeface="MS PGothic" charset="0"/>
                <a:cs typeface="MS PGothic" charset="0"/>
              </a:rPr>
              <a:t>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and explain what you see</a:t>
            </a:r>
            <a:r>
              <a:rPr lang="en-US" altLang="ja-JP" dirty="0" smtClean="0">
                <a:ea typeface="MS PGothic" charset="0"/>
                <a:cs typeface="MS PGothic" charset="0"/>
              </a:rPr>
              <a:t>.</a:t>
            </a:r>
            <a:endParaRPr lang="en-US" dirty="0"/>
          </a:p>
        </p:txBody>
      </p:sp>
      <p:sp>
        <p:nvSpPr>
          <p:cNvPr id="909316" name="Text Box 4"/>
          <p:cNvSpPr txBox="1">
            <a:spLocks noChangeArrowheads="1"/>
          </p:cNvSpPr>
          <p:nvPr/>
        </p:nvSpPr>
        <p:spPr bwMode="auto">
          <a:xfrm>
            <a:off x="2616200" y="3060700"/>
            <a:ext cx="4277132" cy="1631216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 will have the same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contents as </a:t>
            </a:r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. </a:t>
            </a:r>
          </a:p>
          <a:p>
            <a:endParaRPr lang="en-US" altLang="ja-JP" sz="2000">
              <a:solidFill>
                <a:srgbClr val="FFFF00"/>
              </a:solidFill>
              <a:ea typeface="MS PGothic" charset="0"/>
              <a:cs typeface="MS PGothic" charset="0"/>
            </a:endParaRP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When you edited </a:t>
            </a:r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,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you were really editing </a:t>
            </a:r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. </a:t>
            </a:r>
            <a:endParaRPr lang="en-US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26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93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FF842-8740-9847-A0BF-5D590DA88DBE}" type="slidenum">
              <a:rPr lang="en-US"/>
              <a:pPr/>
              <a:t>12</a:t>
            </a:fld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#8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767844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Remove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dirty="0">
                <a:ea typeface="MS PGothic" charset="0"/>
                <a:cs typeface="MS PGothic" charset="0"/>
              </a:rPr>
              <a:t>.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Explain what happens when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you then try to edit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dirty="0">
                <a:ea typeface="MS PGothic" charset="0"/>
                <a:cs typeface="MS PGothic" charset="0"/>
              </a:rPr>
              <a:t>. </a:t>
            </a:r>
            <a:endParaRPr lang="en-US" dirty="0"/>
          </a:p>
        </p:txBody>
      </p:sp>
      <p:sp>
        <p:nvSpPr>
          <p:cNvPr id="910340" name="Text Box 4"/>
          <p:cNvSpPr txBox="1">
            <a:spLocks noChangeArrowheads="1"/>
          </p:cNvSpPr>
          <p:nvPr/>
        </p:nvSpPr>
        <p:spPr bwMode="auto">
          <a:xfrm>
            <a:off x="1645952" y="3154683"/>
            <a:ext cx="6572132" cy="1938992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What happens depends on the Linux system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and what editor you used. </a:t>
            </a:r>
          </a:p>
          <a:p>
            <a:endParaRPr lang="en-US" altLang="ja-JP" sz="2000">
              <a:solidFill>
                <a:srgbClr val="FFFF00"/>
              </a:solidFill>
              <a:ea typeface="MS PGothic" charset="0"/>
              <a:cs typeface="MS PGothic" charset="0"/>
            </a:endParaRP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Either you get a message about a file no longer existing,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or you were allowed to edit a file. In the latter case,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a new </a:t>
            </a:r>
            <a:r>
              <a:rPr lang="en-US" altLang="ja-JP" sz="2000" b="1">
                <a:solidFill>
                  <a:srgbClr val="FFFF00"/>
                </a:solidFill>
                <a:ea typeface="MS PGothic" charset="0"/>
                <a:cs typeface="MS PGothic" charset="0"/>
              </a:rPr>
              <a:t>file3.txt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 is created and that’s what you edited. </a:t>
            </a:r>
            <a:endParaRPr lang="en-US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56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03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6418-BCF7-0D43-8F7D-4FCD355DEE5E}" type="slidenum">
              <a:rPr lang="en-US"/>
              <a:pPr/>
              <a:t>13</a:t>
            </a:fld>
            <a:endParaRPr lang="en-US"/>
          </a:p>
        </p:txBody>
      </p:sp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#9</a:t>
            </a:r>
          </a:p>
        </p:txBody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Explain what you see from the command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sz="800" dirty="0">
                <a:ea typeface="MS PGothic" charset="0"/>
                <a:cs typeface="MS PGothic" charset="0"/>
              </a:rPr>
              <a:t/>
            </a:r>
            <a:br>
              <a:rPr lang="en-US" altLang="ja-JP" sz="8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      </a:t>
            </a:r>
            <a:r>
              <a:rPr lang="en-US" altLang="ja-JP" dirty="0" smtClean="0">
                <a:ea typeface="MS PGothic" charset="0"/>
                <a:cs typeface="MS PGothic" charset="0"/>
              </a:rPr>
              <a:t>                </a:t>
            </a:r>
            <a:r>
              <a:rPr lang="en-US" altLang="ja-JP" b="1" dirty="0" err="1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ls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 –li file*.</a:t>
            </a:r>
            <a:r>
              <a:rPr lang="en-US" altLang="ja-JP" b="1" dirty="0" smtClean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txt</a:t>
            </a:r>
            <a:endParaRPr lang="en-US" b="1" dirty="0"/>
          </a:p>
        </p:txBody>
      </p:sp>
      <p:sp>
        <p:nvSpPr>
          <p:cNvPr id="911364" name="Text Box 4"/>
          <p:cNvSpPr txBox="1">
            <a:spLocks noChangeArrowheads="1"/>
          </p:cNvSpPr>
          <p:nvPr/>
        </p:nvSpPr>
        <p:spPr bwMode="auto">
          <a:xfrm>
            <a:off x="2651781" y="2606675"/>
            <a:ext cx="4006250" cy="1631216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If a new </a:t>
            </a:r>
            <a:r>
              <a:rPr lang="en-US" altLang="ja-JP" sz="2000" b="1" dirty="0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 was created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when you edited </a:t>
            </a:r>
            <a:r>
              <a:rPr lang="en-US" altLang="ja-JP" sz="2000" b="1" dirty="0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file4.txt</a:t>
            </a:r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,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you will see that it is a new file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with a different inode number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than the original </a:t>
            </a:r>
            <a:r>
              <a:rPr lang="en-US" altLang="ja-JP" sz="2000" b="1" dirty="0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. 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95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8246-5042-F04C-9CC6-9A0BCE696F1C}" type="slidenum">
              <a:rPr lang="en-US"/>
              <a:pPr/>
              <a:t>14</a:t>
            </a:fld>
            <a:endParaRPr lang="en-US"/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Disk Block Size</a:t>
            </a:r>
          </a:p>
        </p:txBody>
      </p:sp>
      <p:sp>
        <p:nvSpPr>
          <p:cNvPr id="871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Large block size</a:t>
            </a:r>
          </a:p>
          <a:p>
            <a:pPr lvl="1"/>
            <a:r>
              <a:rPr lang="en-US" dirty="0"/>
              <a:t>Much wasted space due to </a:t>
            </a:r>
            <a:r>
              <a:rPr lang="en-US" dirty="0">
                <a:solidFill>
                  <a:srgbClr val="B23C00"/>
                </a:solidFill>
              </a:rPr>
              <a:t>internal fragmentation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Small block size</a:t>
            </a:r>
          </a:p>
          <a:p>
            <a:pPr lvl="1"/>
            <a:r>
              <a:rPr lang="en-US" dirty="0"/>
              <a:t>More efficient use of space.</a:t>
            </a:r>
          </a:p>
          <a:p>
            <a:pPr lvl="1"/>
            <a:r>
              <a:rPr lang="en-US" dirty="0"/>
              <a:t>Each file consists of many blocks.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Reading a file will be slow.</a:t>
            </a:r>
          </a:p>
        </p:txBody>
      </p:sp>
    </p:spTree>
    <p:extLst>
      <p:ext uri="{BB962C8B-B14F-4D97-AF65-F5344CB8AC3E}">
        <p14:creationId xmlns:p14="http://schemas.microsoft.com/office/powerpoint/2010/main" val="155907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8246-5042-F04C-9CC6-9A0BCE696F1C}" type="slidenum">
              <a:rPr lang="en-US"/>
              <a:pPr/>
              <a:t>15</a:t>
            </a:fld>
            <a:endParaRPr lang="en-US"/>
          </a:p>
        </p:txBody>
      </p:sp>
      <p:pic>
        <p:nvPicPr>
          <p:cNvPr id="8714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27" y="1143025"/>
            <a:ext cx="8492973" cy="3566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71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Disk Block Size</a:t>
            </a:r>
          </a:p>
        </p:txBody>
      </p:sp>
      <p:sp>
        <p:nvSpPr>
          <p:cNvPr id="871429" name="Text Box 5"/>
          <p:cNvSpPr txBox="1">
            <a:spLocks noChangeArrowheads="1"/>
          </p:cNvSpPr>
          <p:nvPr/>
        </p:nvSpPr>
        <p:spPr bwMode="auto">
          <a:xfrm>
            <a:off x="548684" y="4800585"/>
            <a:ext cx="7886394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The solid curve (left-hand scale) </a:t>
            </a:r>
            <a:r>
              <a:rPr lang="en-US" sz="2000" dirty="0" smtClean="0"/>
              <a:t>gives </a:t>
            </a:r>
            <a:r>
              <a:rPr lang="en-US" sz="2000" dirty="0"/>
              <a:t>the data rate of a disk. </a:t>
            </a:r>
          </a:p>
          <a:p>
            <a:r>
              <a:rPr lang="en-US" sz="2000" dirty="0"/>
              <a:t>The dashed curve (right-hand scale) </a:t>
            </a:r>
            <a:r>
              <a:rPr lang="en-US" sz="2000" dirty="0" smtClean="0"/>
              <a:t>gives </a:t>
            </a:r>
            <a:r>
              <a:rPr lang="en-US" sz="2000" dirty="0"/>
              <a:t>the disk space efficiency.  </a:t>
            </a:r>
          </a:p>
          <a:p>
            <a:r>
              <a:rPr lang="en-US" sz="2000" dirty="0"/>
              <a:t>All files are 2 KB.</a:t>
            </a:r>
          </a:p>
        </p:txBody>
      </p:sp>
      <p:sp>
        <p:nvSpPr>
          <p:cNvPr id="871431" name="Rectangle 7"/>
          <p:cNvSpPr>
            <a:spLocks noChangeArrowheads="1"/>
          </p:cNvSpPr>
          <p:nvPr/>
        </p:nvSpPr>
        <p:spPr bwMode="auto">
          <a:xfrm>
            <a:off x="6035675" y="614045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3574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763D-EE13-B849-B761-BB875F38E3D4}" type="slidenum">
              <a:rPr lang="en-US"/>
              <a:pPr/>
              <a:t>16</a:t>
            </a:fld>
            <a:endParaRPr lang="en-US"/>
          </a:p>
        </p:txBody>
      </p:sp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Disk Space Management: Bit Vector</a:t>
            </a:r>
          </a:p>
        </p:txBody>
      </p:sp>
      <p:sp>
        <p:nvSpPr>
          <p:cNvPr id="872470" name="Rectangle 22"/>
          <p:cNvSpPr>
            <a:spLocks noChangeArrowheads="1"/>
          </p:cNvSpPr>
          <p:nvPr/>
        </p:nvSpPr>
        <p:spPr bwMode="auto">
          <a:xfrm>
            <a:off x="6035675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grpSp>
        <p:nvGrpSpPr>
          <p:cNvPr id="872473" name="Group 25"/>
          <p:cNvGrpSpPr>
            <a:grpSpLocks/>
          </p:cNvGrpSpPr>
          <p:nvPr/>
        </p:nvGrpSpPr>
        <p:grpSpPr bwMode="auto">
          <a:xfrm>
            <a:off x="1741488" y="1508125"/>
            <a:ext cx="5549900" cy="2627313"/>
            <a:chOff x="1097" y="950"/>
            <a:chExt cx="3496" cy="1655"/>
          </a:xfrm>
        </p:grpSpPr>
        <p:grpSp>
          <p:nvGrpSpPr>
            <p:cNvPr id="872452" name="Group 4"/>
            <p:cNvGrpSpPr>
              <a:grpSpLocks/>
            </p:cNvGrpSpPr>
            <p:nvPr/>
          </p:nvGrpSpPr>
          <p:grpSpPr bwMode="auto">
            <a:xfrm>
              <a:off x="1097" y="950"/>
              <a:ext cx="3496" cy="1655"/>
              <a:chOff x="838" y="1439"/>
              <a:chExt cx="3496" cy="1655"/>
            </a:xfrm>
          </p:grpSpPr>
          <p:sp>
            <p:nvSpPr>
              <p:cNvPr id="872453" name="Rectangle 4"/>
              <p:cNvSpPr>
                <a:spLocks noChangeArrowheads="1"/>
              </p:cNvSpPr>
              <p:nvPr/>
            </p:nvSpPr>
            <p:spPr bwMode="auto">
              <a:xfrm>
                <a:off x="947" y="1757"/>
                <a:ext cx="341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4" name="Rectangle 5"/>
              <p:cNvSpPr>
                <a:spLocks noChangeArrowheads="1"/>
              </p:cNvSpPr>
              <p:nvPr/>
            </p:nvSpPr>
            <p:spPr bwMode="auto">
              <a:xfrm>
                <a:off x="1258" y="1757"/>
                <a:ext cx="340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5" name="Rectangle 6"/>
              <p:cNvSpPr>
                <a:spLocks noChangeArrowheads="1"/>
              </p:cNvSpPr>
              <p:nvPr/>
            </p:nvSpPr>
            <p:spPr bwMode="auto">
              <a:xfrm>
                <a:off x="1568" y="1757"/>
                <a:ext cx="341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6" name="Rectangle 7"/>
              <p:cNvSpPr>
                <a:spLocks noChangeArrowheads="1"/>
              </p:cNvSpPr>
              <p:nvPr/>
            </p:nvSpPr>
            <p:spPr bwMode="auto">
              <a:xfrm>
                <a:off x="1879" y="1757"/>
                <a:ext cx="340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7" name="Rectangle 8"/>
              <p:cNvSpPr>
                <a:spLocks noChangeArrowheads="1"/>
              </p:cNvSpPr>
              <p:nvPr/>
            </p:nvSpPr>
            <p:spPr bwMode="auto">
              <a:xfrm>
                <a:off x="2189" y="1757"/>
                <a:ext cx="341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8" name="Rectangle 9"/>
              <p:cNvSpPr>
                <a:spLocks noChangeArrowheads="1"/>
              </p:cNvSpPr>
              <p:nvPr/>
            </p:nvSpPr>
            <p:spPr bwMode="auto">
              <a:xfrm>
                <a:off x="2500" y="1757"/>
                <a:ext cx="340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59" name="Rectangle 10"/>
              <p:cNvSpPr>
                <a:spLocks noChangeArrowheads="1"/>
              </p:cNvSpPr>
              <p:nvPr/>
            </p:nvSpPr>
            <p:spPr bwMode="auto">
              <a:xfrm>
                <a:off x="2842" y="1757"/>
                <a:ext cx="1152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pPr algn="ctr"/>
                <a:r>
                  <a:rPr lang="en-US" sz="2900">
                    <a:latin typeface="Helvetica" charset="0"/>
                    <a:ea typeface="MS PGothic" charset="0"/>
                    <a:cs typeface="MS PGothic" charset="0"/>
                  </a:rPr>
                  <a:t>…</a:t>
                </a:r>
                <a:endParaRPr lang="en-US" sz="1800">
                  <a:latin typeface="Helvetic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60" name="Rectangle 11"/>
              <p:cNvSpPr>
                <a:spLocks noChangeArrowheads="1"/>
              </p:cNvSpPr>
              <p:nvPr/>
            </p:nvSpPr>
            <p:spPr bwMode="auto">
              <a:xfrm>
                <a:off x="3994" y="1757"/>
                <a:ext cx="340" cy="30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30622" tIns="65311" rIns="130622" bIns="65311" anchor="ctr"/>
              <a:lstStyle/>
              <a:p>
                <a:endParaRPr lang="en-US" sz="1800">
                  <a:latin typeface="Verdana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872461" name="Text Box 12"/>
              <p:cNvSpPr txBox="1">
                <a:spLocks noChangeArrowheads="1"/>
              </p:cNvSpPr>
              <p:nvPr/>
            </p:nvSpPr>
            <p:spPr bwMode="auto">
              <a:xfrm>
                <a:off x="994" y="1439"/>
                <a:ext cx="24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0</a:t>
                </a:r>
              </a:p>
            </p:txBody>
          </p:sp>
          <p:sp>
            <p:nvSpPr>
              <p:cNvPr id="872462" name="Text Box 13"/>
              <p:cNvSpPr txBox="1">
                <a:spLocks noChangeArrowheads="1"/>
              </p:cNvSpPr>
              <p:nvPr/>
            </p:nvSpPr>
            <p:spPr bwMode="auto">
              <a:xfrm>
                <a:off x="1282" y="1439"/>
                <a:ext cx="24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1</a:t>
                </a:r>
              </a:p>
            </p:txBody>
          </p:sp>
          <p:sp>
            <p:nvSpPr>
              <p:cNvPr id="872463" name="Text Box 14"/>
              <p:cNvSpPr txBox="1">
                <a:spLocks noChangeArrowheads="1"/>
              </p:cNvSpPr>
              <p:nvPr/>
            </p:nvSpPr>
            <p:spPr bwMode="auto">
              <a:xfrm>
                <a:off x="1628" y="1439"/>
                <a:ext cx="24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dirty="0">
                    <a:latin typeface="Helvetica" charset="0"/>
                    <a:ea typeface="MS PGothic" charset="0"/>
                    <a:cs typeface="MS PGothic" charset="0"/>
                  </a:rPr>
                  <a:t>2</a:t>
                </a:r>
              </a:p>
            </p:txBody>
          </p:sp>
          <p:sp>
            <p:nvSpPr>
              <p:cNvPr id="872464" name="Text Box 15"/>
              <p:cNvSpPr txBox="1">
                <a:spLocks noChangeArrowheads="1"/>
              </p:cNvSpPr>
              <p:nvPr/>
            </p:nvSpPr>
            <p:spPr bwMode="auto">
              <a:xfrm>
                <a:off x="3955" y="1439"/>
                <a:ext cx="372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n-1</a:t>
                </a:r>
              </a:p>
            </p:txBody>
          </p:sp>
          <p:sp>
            <p:nvSpPr>
              <p:cNvPr id="872465" name="Text Box 16"/>
              <p:cNvSpPr txBox="1">
                <a:spLocks noChangeArrowheads="1"/>
              </p:cNvSpPr>
              <p:nvPr/>
            </p:nvSpPr>
            <p:spPr bwMode="auto">
              <a:xfrm>
                <a:off x="838" y="2501"/>
                <a:ext cx="552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bit[</a:t>
                </a:r>
                <a:r>
                  <a:rPr lang="en-US" sz="1800" i="1">
                    <a:latin typeface="Helvetica" charset="0"/>
                    <a:ea typeface="MS PGothic" charset="0"/>
                    <a:cs typeface="MS PGothic" charset="0"/>
                  </a:rPr>
                  <a:t>i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] =</a:t>
                </a:r>
              </a:p>
            </p:txBody>
          </p:sp>
          <p:sp>
            <p:nvSpPr>
              <p:cNvPr id="872466" name="Text Box 17"/>
              <p:cNvSpPr txBox="1">
                <a:spLocks noChangeArrowheads="1"/>
              </p:cNvSpPr>
              <p:nvPr/>
            </p:nvSpPr>
            <p:spPr bwMode="auto">
              <a:xfrm rot="-5400000">
                <a:off x="1066" y="2602"/>
                <a:ext cx="903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sz="7700">
                  <a:latin typeface="Helvetica" charset="0"/>
                  <a:ea typeface="MS PGothic" charset="0"/>
                  <a:cs typeface="MS PGothic" charset="0"/>
                  <a:sym typeface="Monotype Sorts" charset="0"/>
                </a:endParaRPr>
              </a:p>
            </p:txBody>
          </p:sp>
          <p:sp>
            <p:nvSpPr>
              <p:cNvPr id="872467" name="Text Box 18"/>
              <p:cNvSpPr txBox="1">
                <a:spLocks noChangeArrowheads="1"/>
              </p:cNvSpPr>
              <p:nvPr/>
            </p:nvSpPr>
            <p:spPr bwMode="auto">
              <a:xfrm>
                <a:off x="1762" y="2379"/>
                <a:ext cx="1570" cy="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30622" tIns="65311" rIns="130622" bIns="65311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1 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 block[</a:t>
                </a:r>
                <a:r>
                  <a:rPr lang="en-US" sz="1800" i="1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i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] free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0 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</a:rPr>
                  <a:t> 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 block[</a:t>
                </a:r>
                <a:r>
                  <a:rPr lang="en-US" sz="1800" i="1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i</a:t>
                </a:r>
                <a:r>
                  <a:rPr lang="en-US" sz="1800">
                    <a:latin typeface="Helvetica" charset="0"/>
                    <a:ea typeface="MS PGothic" charset="0"/>
                    <a:cs typeface="MS PGothic" charset="0"/>
                    <a:sym typeface="Symbol" charset="0"/>
                  </a:rPr>
                  <a:t>] occupied</a:t>
                </a:r>
              </a:p>
            </p:txBody>
          </p:sp>
        </p:grpSp>
        <p:sp>
          <p:nvSpPr>
            <p:cNvPr id="872472" name="AutoShape 24"/>
            <p:cNvSpPr>
              <a:spLocks/>
            </p:cNvSpPr>
            <p:nvPr/>
          </p:nvSpPr>
          <p:spPr bwMode="auto">
            <a:xfrm>
              <a:off x="1757" y="1850"/>
              <a:ext cx="120" cy="620"/>
            </a:xfrm>
            <a:prstGeom prst="leftBrace">
              <a:avLst>
                <a:gd name="adj1" fmla="val 43056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7212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0B88-CB76-0F4A-A516-1EB07FCB4C16}" type="slidenum">
              <a:rPr lang="en-US"/>
              <a:pPr/>
              <a:t>17</a:t>
            </a:fld>
            <a:endParaRPr lang="en-US"/>
          </a:p>
        </p:txBody>
      </p:sp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Disk Space Management: Linked List</a:t>
            </a:r>
          </a:p>
        </p:txBody>
      </p:sp>
      <p:pic>
        <p:nvPicPr>
          <p:cNvPr id="873476" name="Picture 4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925" y="1284288"/>
            <a:ext cx="4605338" cy="479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3479" name="Rectangle 7"/>
          <p:cNvSpPr>
            <a:spLocks noChangeArrowheads="1"/>
          </p:cNvSpPr>
          <p:nvPr/>
        </p:nvSpPr>
        <p:spPr bwMode="auto">
          <a:xfrm>
            <a:off x="365125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</p:spTree>
    <p:extLst>
      <p:ext uri="{BB962C8B-B14F-4D97-AF65-F5344CB8AC3E}">
        <p14:creationId xmlns:p14="http://schemas.microsoft.com/office/powerpoint/2010/main" val="133153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9D027-BFEF-6949-A28E-A9D5DB79E1B0}" type="slidenum">
              <a:rPr lang="en-US"/>
              <a:pPr/>
              <a:t>18</a:t>
            </a:fld>
            <a:endParaRPr lang="en-US"/>
          </a:p>
        </p:txBody>
      </p:sp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Reliability</a:t>
            </a:r>
          </a:p>
        </p:txBody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Destruction of a file system can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a greater disaster</a:t>
            </a:r>
            <a:r>
              <a:rPr lang="en-US" dirty="0" smtClean="0"/>
              <a:t> than </a:t>
            </a:r>
            <a:r>
              <a:rPr lang="en-US" dirty="0"/>
              <a:t>the destruction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computer</a:t>
            </a:r>
            <a:r>
              <a:rPr lang="en-US" dirty="0" smtClean="0"/>
              <a:t>!</a:t>
            </a:r>
          </a:p>
          <a:p>
            <a:pPr lvl="4"/>
            <a:endParaRPr lang="en-US" dirty="0"/>
          </a:p>
          <a:p>
            <a:r>
              <a:rPr lang="en-US" dirty="0"/>
              <a:t>Hardware can be replaced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Data often cannot easily be replaced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67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9D027-BFEF-6949-A28E-A9D5DB79E1B0}" type="slidenum">
              <a:rPr lang="en-US"/>
              <a:pPr/>
              <a:t>19</a:t>
            </a:fld>
            <a:endParaRPr lang="en-US"/>
          </a:p>
        </p:txBody>
      </p:sp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Disk Blocks</a:t>
            </a:r>
            <a:endParaRPr lang="en-US" dirty="0"/>
          </a:p>
        </p:txBody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hard disk usually contain bad blocks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even </a:t>
            </a:r>
            <a:r>
              <a:rPr lang="en-US" dirty="0"/>
              <a:t>when new.</a:t>
            </a:r>
          </a:p>
          <a:p>
            <a:pPr lvl="1"/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too expensive to manufacture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perfect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disks.</a:t>
            </a:r>
          </a:p>
          <a:p>
            <a:pPr lvl="7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Spare sectors</a:t>
            </a:r>
            <a:r>
              <a:rPr lang="en-US" dirty="0"/>
              <a:t> are provided on each disk.</a:t>
            </a:r>
          </a:p>
          <a:p>
            <a:pPr lvl="1"/>
            <a:r>
              <a:rPr lang="en-US" dirty="0"/>
              <a:t>The disk controller replaces bad sectors with spares.</a:t>
            </a:r>
          </a:p>
          <a:p>
            <a:pPr lvl="7"/>
            <a:endParaRPr lang="en-US" dirty="0"/>
          </a:p>
          <a:p>
            <a:r>
              <a:rPr lang="en-US" dirty="0"/>
              <a:t>One approach: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dummy file that contains </a:t>
            </a:r>
            <a:r>
              <a:rPr lang="en-US" dirty="0" smtClean="0"/>
              <a:t>all </a:t>
            </a:r>
            <a:r>
              <a:rPr lang="en-US" dirty="0"/>
              <a:t>the bad blocks.</a:t>
            </a:r>
          </a:p>
          <a:p>
            <a:pPr lvl="1"/>
            <a:r>
              <a:rPr lang="en-US" dirty="0"/>
              <a:t>Keeps the bad blocks off the free list.</a:t>
            </a:r>
          </a:p>
        </p:txBody>
      </p:sp>
    </p:spTree>
    <p:extLst>
      <p:ext uri="{BB962C8B-B14F-4D97-AF65-F5344CB8AC3E}">
        <p14:creationId xmlns:p14="http://schemas.microsoft.com/office/powerpoint/2010/main" val="242116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7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7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7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E93A-C7B3-CE4C-A360-95DFC0589439}" type="slidenum">
              <a:rPr lang="en-US"/>
              <a:pPr/>
              <a:t>2</a:t>
            </a:fld>
            <a:endParaRPr lang="en-US"/>
          </a:p>
        </p:txBody>
      </p:sp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Directories</a:t>
            </a:r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UNIX treats a directory exactly </a:t>
            </a:r>
            <a:r>
              <a:rPr lang="en-US" dirty="0" smtClean="0">
                <a:solidFill>
                  <a:schemeClr val="folHlink"/>
                </a:solidFill>
              </a:rPr>
              <a:t/>
            </a:r>
            <a:br>
              <a:rPr lang="en-US" dirty="0" smtClean="0">
                <a:solidFill>
                  <a:schemeClr val="folHlink"/>
                </a:solidFill>
              </a:rPr>
            </a:br>
            <a:r>
              <a:rPr lang="en-US" dirty="0" smtClean="0">
                <a:solidFill>
                  <a:schemeClr val="folHlink"/>
                </a:solidFill>
              </a:rPr>
              <a:t>the same way </a:t>
            </a:r>
            <a:r>
              <a:rPr lang="en-US" dirty="0">
                <a:solidFill>
                  <a:schemeClr val="folHlink"/>
                </a:solidFill>
              </a:rPr>
              <a:t>as a file.</a:t>
            </a:r>
          </a:p>
          <a:p>
            <a:pPr lvl="1"/>
            <a:r>
              <a:rPr lang="en-US" dirty="0"/>
              <a:t>A type field indicates that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 directory.</a:t>
            </a:r>
          </a:p>
          <a:p>
            <a:pPr lvl="4"/>
            <a:endParaRPr lang="en-US" dirty="0"/>
          </a:p>
          <a:p>
            <a:r>
              <a:rPr lang="en-US" dirty="0"/>
              <a:t>The superblock on the disk gives </a:t>
            </a:r>
            <a:br>
              <a:rPr lang="en-US" dirty="0"/>
            </a:br>
            <a:r>
              <a:rPr lang="en-US" dirty="0"/>
              <a:t>the location of the inodes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first inode points to the root directory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937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2902E-4D66-8548-9875-5DA29F8F7502}" type="slidenum">
              <a:rPr lang="en-US"/>
              <a:pPr/>
              <a:t>20</a:t>
            </a:fld>
            <a:endParaRPr lang="en-US"/>
          </a:p>
        </p:txBody>
      </p:sp>
      <p:sp>
        <p:nvSpPr>
          <p:cNvPr id="87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Backups</a:t>
            </a:r>
            <a:endParaRPr lang="en-US" i="1" dirty="0"/>
          </a:p>
        </p:txBody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Backups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Recover from disaster.</a:t>
            </a:r>
          </a:p>
          <a:p>
            <a:pPr lvl="1"/>
            <a:r>
              <a:rPr lang="en-US" dirty="0"/>
              <a:t>Recover from user stupidity.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Incremental backups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Do a complete file system dump periodically.</a:t>
            </a:r>
          </a:p>
          <a:p>
            <a:pPr lvl="1"/>
            <a:r>
              <a:rPr lang="en-US" dirty="0"/>
              <a:t>Frequently backup only the files that changed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52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7DA3C-568A-7546-AA47-FDC1D08E87E1}" type="slidenum">
              <a:rPr lang="en-US"/>
              <a:pPr/>
              <a:t>21</a:t>
            </a:fld>
            <a:endParaRPr lang="en-US"/>
          </a:p>
        </p:txBody>
      </p:sp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Dumps</a:t>
            </a:r>
            <a:endParaRPr lang="en-US" i="1" dirty="0"/>
          </a:p>
        </p:txBody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Physical dump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Dump an entire disk starting from block 0.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Logical dump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Only dump the files located in selected directories.</a:t>
            </a:r>
          </a:p>
          <a:p>
            <a:pPr lvl="1"/>
            <a:r>
              <a:rPr lang="en-US" dirty="0"/>
              <a:t>Must save all the information necessary </a:t>
            </a:r>
            <a:br>
              <a:rPr lang="en-US" dirty="0"/>
            </a:br>
            <a:r>
              <a:rPr lang="en-US" dirty="0"/>
              <a:t>to recreate the entire path to a file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77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934E-5821-D246-9C1E-538C1E856430}" type="slidenum">
              <a:rPr lang="en-US"/>
              <a:pPr/>
              <a:t>22</a:t>
            </a:fld>
            <a:endParaRPr lang="en-US"/>
          </a:p>
        </p:txBody>
      </p:sp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Consistency</a:t>
            </a:r>
          </a:p>
        </p:txBody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if a computer crashes </a:t>
            </a:r>
            <a:br>
              <a:rPr lang="en-US" dirty="0"/>
            </a:br>
            <a:r>
              <a:rPr lang="en-US" dirty="0"/>
              <a:t>during an I/O operation?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file system </a:t>
            </a:r>
            <a:r>
              <a:rPr lang="en-US" dirty="0" smtClean="0"/>
              <a:t>wasn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able to write </a:t>
            </a:r>
            <a:br>
              <a:rPr lang="en-US" dirty="0"/>
            </a:br>
            <a:r>
              <a:rPr lang="en-US" dirty="0"/>
              <a:t>all the modified blocks to disk.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file system is left in an inconsistent state</a:t>
            </a:r>
            <a:r>
              <a:rPr lang="en-US" dirty="0" smtClean="0"/>
              <a:t>.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22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4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B01D-1A62-6E46-B533-0EA5D441D33F}" type="slidenum">
              <a:rPr lang="en-US"/>
              <a:pPr/>
              <a:t>23</a:t>
            </a:fld>
            <a:endParaRPr lang="en-US"/>
          </a:p>
        </p:txBody>
      </p:sp>
      <p:sp>
        <p:nvSpPr>
          <p:cNvPr id="89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Consistency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89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UNIX has the </a:t>
            </a:r>
            <a:r>
              <a:rPr lang="en-US" dirty="0" err="1">
                <a:solidFill>
                  <a:schemeClr val="folHlink"/>
                </a:solidFill>
              </a:rPr>
              <a:t>fsck</a:t>
            </a:r>
            <a:r>
              <a:rPr lang="en-US" dirty="0"/>
              <a:t> (file system check) utility.</a:t>
            </a:r>
          </a:p>
          <a:p>
            <a:pPr lvl="4"/>
            <a:endParaRPr lang="en-US" dirty="0"/>
          </a:p>
          <a:p>
            <a:r>
              <a:rPr lang="en-US" dirty="0"/>
              <a:t>Windows has the </a:t>
            </a:r>
            <a:r>
              <a:rPr lang="en-US" dirty="0" err="1">
                <a:solidFill>
                  <a:schemeClr val="folHlink"/>
                </a:solidFill>
              </a:rPr>
              <a:t>chkdsk</a:t>
            </a:r>
            <a:r>
              <a:rPr lang="en-US" dirty="0"/>
              <a:t> (check disk) utility.</a:t>
            </a:r>
          </a:p>
          <a:p>
            <a:pPr lvl="4"/>
            <a:endParaRPr lang="en-US" dirty="0"/>
          </a:p>
          <a:p>
            <a:r>
              <a:rPr lang="en-US" dirty="0"/>
              <a:t>Two kinds of consistency checks: </a:t>
            </a:r>
            <a:br>
              <a:rPr lang="en-US" dirty="0"/>
            </a:br>
            <a:r>
              <a:rPr lang="en-US" dirty="0" smtClean="0"/>
              <a:t>blocks </a:t>
            </a:r>
            <a:r>
              <a:rPr lang="en-US" dirty="0"/>
              <a:t>and files.</a:t>
            </a:r>
          </a:p>
          <a:p>
            <a:pPr lvl="5"/>
            <a:endParaRPr lang="en-US" sz="1150" dirty="0"/>
          </a:p>
          <a:p>
            <a:pPr lvl="1"/>
            <a:r>
              <a:rPr lang="en-US" dirty="0" smtClean="0"/>
              <a:t>How </a:t>
            </a:r>
            <a:r>
              <a:rPr lang="en-US" dirty="0"/>
              <a:t>many times a disk block is present in a file.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many times a disk block appears in the free list.</a:t>
            </a:r>
          </a:p>
          <a:p>
            <a:pPr lvl="1"/>
            <a:r>
              <a:rPr lang="en-US" dirty="0"/>
              <a:t>Make sure a data block is not present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two or more files.</a:t>
            </a:r>
          </a:p>
          <a:p>
            <a:pPr lvl="4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536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9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9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49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352E7-4498-B349-A2A2-6F35BB7FB08A}" type="slidenum">
              <a:rPr lang="en-US"/>
              <a:pPr/>
              <a:t>24</a:t>
            </a:fld>
            <a:endParaRPr lang="en-US"/>
          </a:p>
        </p:txBody>
      </p:sp>
      <p:sp>
        <p:nvSpPr>
          <p:cNvPr id="87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Consistency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4983163"/>
            <a:ext cx="3592512" cy="731837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000"/>
              <a:t>(a) Consistent.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000"/>
              <a:t>(c) Duplicate block in free list.</a:t>
            </a:r>
          </a:p>
        </p:txBody>
      </p:sp>
      <p:pic>
        <p:nvPicPr>
          <p:cNvPr id="8775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1222375"/>
            <a:ext cx="8442325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77574" name="Oval 6"/>
          <p:cNvSpPr>
            <a:spLocks noChangeArrowheads="1"/>
          </p:cNvSpPr>
          <p:nvPr/>
        </p:nvSpPr>
        <p:spPr bwMode="auto">
          <a:xfrm>
            <a:off x="5029200" y="1600200"/>
            <a:ext cx="365125" cy="1279525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7575" name="Oval 7"/>
          <p:cNvSpPr>
            <a:spLocks noChangeArrowheads="1"/>
          </p:cNvSpPr>
          <p:nvPr/>
        </p:nvSpPr>
        <p:spPr bwMode="auto">
          <a:xfrm>
            <a:off x="1096963" y="3246438"/>
            <a:ext cx="365125" cy="1279525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7576" name="Oval 8"/>
          <p:cNvSpPr>
            <a:spLocks noChangeArrowheads="1"/>
          </p:cNvSpPr>
          <p:nvPr/>
        </p:nvSpPr>
        <p:spPr bwMode="auto">
          <a:xfrm>
            <a:off x="5578475" y="3246438"/>
            <a:ext cx="365125" cy="1279525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7578" name="Rectangle 10"/>
          <p:cNvSpPr>
            <a:spLocks noChangeArrowheads="1"/>
          </p:cNvSpPr>
          <p:nvPr/>
        </p:nvSpPr>
        <p:spPr bwMode="auto">
          <a:xfrm>
            <a:off x="6035675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877579" name="Rectangle 11"/>
          <p:cNvSpPr>
            <a:spLocks noChangeArrowheads="1"/>
          </p:cNvSpPr>
          <p:nvPr/>
        </p:nvSpPr>
        <p:spPr bwMode="auto">
          <a:xfrm>
            <a:off x="4652963" y="4983163"/>
            <a:ext cx="35925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000"/>
              <a:t>(b) Missing block.</a:t>
            </a:r>
          </a:p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000"/>
              <a:t>(d) Duplicate data block.</a:t>
            </a:r>
          </a:p>
        </p:txBody>
      </p:sp>
    </p:spTree>
    <p:extLst>
      <p:ext uri="{BB962C8B-B14F-4D97-AF65-F5344CB8AC3E}">
        <p14:creationId xmlns:p14="http://schemas.microsoft.com/office/powerpoint/2010/main" val="2651083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7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7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77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7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1" grpId="0" build="p"/>
      <p:bldP spid="877574" grpId="0" animBg="1"/>
      <p:bldP spid="877575" grpId="0" animBg="1"/>
      <p:bldP spid="877576" grpId="0" animBg="1"/>
      <p:bldP spid="8775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E6BF-446A-CC49-BEB1-FE43BFB35CEE}" type="slidenum">
              <a:rPr lang="en-US"/>
              <a:pPr/>
              <a:t>25</a:t>
            </a:fld>
            <a:endParaRPr lang="en-US"/>
          </a:p>
        </p:txBody>
      </p:sp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Performance: Block Cache</a:t>
            </a:r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AKA </a:t>
            </a:r>
            <a:r>
              <a:rPr lang="en-US" dirty="0">
                <a:solidFill>
                  <a:schemeClr val="folHlink"/>
                </a:solidFill>
              </a:rPr>
              <a:t>buffer cache</a:t>
            </a:r>
          </a:p>
          <a:p>
            <a:pPr lvl="4"/>
            <a:endParaRPr lang="en-US" dirty="0"/>
          </a:p>
          <a:p>
            <a:r>
              <a:rPr lang="en-US" dirty="0"/>
              <a:t>Disk blocks are kept in memory.</a:t>
            </a:r>
          </a:p>
          <a:p>
            <a:pPr lvl="1"/>
            <a:r>
              <a:rPr lang="en-US" dirty="0"/>
              <a:t>A read request first checks if the desired block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in memory.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Write-through cache</a:t>
            </a:r>
            <a:r>
              <a:rPr lang="en-US" dirty="0"/>
              <a:t>: Modified blocks in the cache </a:t>
            </a:r>
            <a:r>
              <a:rPr lang="en-US" dirty="0" smtClean="0"/>
              <a:t>are </a:t>
            </a:r>
            <a:r>
              <a:rPr lang="en-US" dirty="0"/>
              <a:t>immediately written back to the disk.</a:t>
            </a:r>
          </a:p>
        </p:txBody>
      </p:sp>
    </p:spTree>
    <p:extLst>
      <p:ext uri="{BB962C8B-B14F-4D97-AF65-F5344CB8AC3E}">
        <p14:creationId xmlns:p14="http://schemas.microsoft.com/office/powerpoint/2010/main" val="1212000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85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6A0D-CA53-EB4A-B8CD-FB07D1829450}" type="slidenum">
              <a:rPr lang="en-US"/>
              <a:pPr/>
              <a:t>26</a:t>
            </a:fld>
            <a:endParaRPr lang="en-US"/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/>
              <a:t>File System Performance: Unified Buffer Cache</a:t>
            </a:r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944563"/>
          </a:xfrm>
        </p:spPr>
        <p:txBody>
          <a:bodyPr/>
          <a:lstStyle/>
          <a:p>
            <a:r>
              <a:rPr lang="en-US"/>
              <a:t>Instead of having both a page cache and a buffer cache (double caching), unify the two caches.</a:t>
            </a:r>
          </a:p>
        </p:txBody>
      </p:sp>
      <p:pic>
        <p:nvPicPr>
          <p:cNvPr id="87962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2961930"/>
            <a:ext cx="3898900" cy="302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96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61930"/>
            <a:ext cx="3429000" cy="228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9623" name="Rectangle 7"/>
          <p:cNvSpPr>
            <a:spLocks noChangeArrowheads="1"/>
          </p:cNvSpPr>
          <p:nvPr/>
        </p:nvSpPr>
        <p:spPr bwMode="auto">
          <a:xfrm>
            <a:off x="5486400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</p:spTree>
    <p:extLst>
      <p:ext uri="{BB962C8B-B14F-4D97-AF65-F5344CB8AC3E}">
        <p14:creationId xmlns:p14="http://schemas.microsoft.com/office/powerpoint/2010/main" val="84179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459DB-C112-6443-89C1-EC5E97813BBC}" type="slidenum">
              <a:rPr lang="en-US"/>
              <a:pPr/>
              <a:t>27</a:t>
            </a:fld>
            <a:endParaRPr lang="en-US"/>
          </a:p>
        </p:txBody>
      </p:sp>
      <p:sp>
        <p:nvSpPr>
          <p:cNvPr id="88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412163" cy="655637"/>
          </a:xfrm>
        </p:spPr>
        <p:txBody>
          <a:bodyPr/>
          <a:lstStyle/>
          <a:p>
            <a:r>
              <a:rPr lang="en-US"/>
              <a:t>File System Performance: Block Read Ahead</a:t>
            </a:r>
          </a:p>
        </p:txBody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 to get disk blocks into the cache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before</a:t>
            </a:r>
            <a:r>
              <a:rPr lang="en-US" dirty="0"/>
              <a:t> </a:t>
            </a:r>
            <a:r>
              <a:rPr lang="en-US" dirty="0" smtClean="0"/>
              <a:t>they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needed.</a:t>
            </a:r>
          </a:p>
          <a:p>
            <a:pPr lvl="4"/>
            <a:endParaRPr lang="en-US" dirty="0"/>
          </a:p>
          <a:p>
            <a:r>
              <a:rPr lang="en-US" dirty="0"/>
              <a:t>If asked to read block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read </a:t>
            </a:r>
            <a:r>
              <a:rPr lang="en-US" dirty="0"/>
              <a:t>both blocks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+1.</a:t>
            </a:r>
          </a:p>
          <a:p>
            <a:pPr lvl="1"/>
            <a:r>
              <a:rPr lang="en-US" dirty="0"/>
              <a:t>Related to locality of reference.</a:t>
            </a:r>
          </a:p>
          <a:p>
            <a:pPr lvl="4"/>
            <a:endParaRPr lang="en-US" dirty="0"/>
          </a:p>
          <a:p>
            <a:r>
              <a:rPr lang="en-US" dirty="0"/>
              <a:t>Keep track of cache hits to see </a:t>
            </a:r>
            <a:br>
              <a:rPr lang="en-US" dirty="0"/>
            </a:br>
            <a:r>
              <a:rPr lang="en-US" dirty="0"/>
              <a:t>if read ahead is effective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845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0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8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4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16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472" y="3703317"/>
            <a:ext cx="5435600" cy="243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C052-1708-354B-B7BC-98CE986081FD}" type="slidenum">
              <a:rPr lang="en-US"/>
              <a:pPr/>
              <a:t>28</a:t>
            </a:fld>
            <a:endParaRPr lang="en-US"/>
          </a:p>
        </p:txBody>
      </p:sp>
      <p:sp>
        <p:nvSpPr>
          <p:cNvPr id="88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92075" y="411163"/>
            <a:ext cx="8959850" cy="655637"/>
          </a:xfrm>
        </p:spPr>
        <p:txBody>
          <a:bodyPr/>
          <a:lstStyle/>
          <a:p>
            <a:r>
              <a:rPr lang="en-US" sz="2800"/>
              <a:t>File System Performance: Reduced Disk Arm Motion</a:t>
            </a:r>
          </a:p>
        </p:txBody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Put disk blocks likely to be accessed in sequence </a:t>
            </a:r>
            <a:r>
              <a:rPr lang="en-US" dirty="0" smtClean="0"/>
              <a:t>close </a:t>
            </a:r>
            <a:r>
              <a:rPr lang="en-US" dirty="0"/>
              <a:t>to each other.</a:t>
            </a:r>
          </a:p>
          <a:p>
            <a:pPr lvl="1"/>
            <a:r>
              <a:rPr lang="en-US" dirty="0"/>
              <a:t>Preferably in the same cylinder.</a:t>
            </a:r>
          </a:p>
          <a:p>
            <a:r>
              <a:rPr lang="en-US" dirty="0"/>
              <a:t>Allocate groups of consecutive blocks.</a:t>
            </a:r>
          </a:p>
          <a:p>
            <a:r>
              <a:rPr lang="en-US" dirty="0">
                <a:solidFill>
                  <a:schemeClr val="folHlink"/>
                </a:solidFill>
              </a:rPr>
              <a:t>Place inodes in the middle of the disk 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>
                <a:solidFill>
                  <a:schemeClr val="folHlink"/>
                </a:solidFill>
              </a:rPr>
              <a:t>instead of at the start.</a:t>
            </a:r>
          </a:p>
        </p:txBody>
      </p:sp>
      <p:sp>
        <p:nvSpPr>
          <p:cNvPr id="881670" name="Text Box 6"/>
          <p:cNvSpPr txBox="1">
            <a:spLocks noChangeArrowheads="1"/>
          </p:cNvSpPr>
          <p:nvPr/>
        </p:nvSpPr>
        <p:spPr bwMode="auto">
          <a:xfrm>
            <a:off x="5852146" y="2331732"/>
            <a:ext cx="703263" cy="336550"/>
          </a:xfrm>
          <a:prstGeom prst="rect">
            <a:avLst/>
          </a:prstGeom>
          <a:solidFill>
            <a:srgbClr val="B23300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FF00"/>
                </a:solidFill>
              </a:rPr>
              <a:t>Why?</a:t>
            </a:r>
          </a:p>
        </p:txBody>
      </p:sp>
      <p:sp>
        <p:nvSpPr>
          <p:cNvPr id="881671" name="Rectangle 7"/>
          <p:cNvSpPr>
            <a:spLocks noChangeArrowheads="1"/>
          </p:cNvSpPr>
          <p:nvPr/>
        </p:nvSpPr>
        <p:spPr bwMode="auto">
          <a:xfrm>
            <a:off x="6035675" y="617217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endParaRPr lang="en-US" sz="800" dirty="0">
              <a:solidFill>
                <a:srgbClr val="969696"/>
              </a:solidFill>
            </a:endParaRP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endParaRPr lang="en-US" sz="800" dirty="0">
              <a:solidFill>
                <a:srgbClr val="969696"/>
              </a:solidFill>
            </a:endParaRPr>
          </a:p>
          <a:p>
            <a:r>
              <a:rPr lang="en-US" sz="800" dirty="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 dirty="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696740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1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1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8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8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8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667" grpId="0" build="p"/>
      <p:bldP spid="8816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E93A-C7B3-CE4C-A360-95DFC0589439}" type="slidenum">
              <a:rPr lang="en-US"/>
              <a:pPr/>
              <a:t>3</a:t>
            </a:fld>
            <a:endParaRPr lang="en-US"/>
          </a:p>
        </p:txBody>
      </p:sp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smtClean="0"/>
              <a:t>Directories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main function of the directory is to map </a:t>
            </a:r>
            <a:br>
              <a:rPr lang="en-US" dirty="0"/>
            </a:br>
            <a:r>
              <a:rPr lang="en-US" dirty="0"/>
              <a:t>the ASCII name of a file to the information </a:t>
            </a:r>
            <a:br>
              <a:rPr lang="en-US" dirty="0"/>
            </a:br>
            <a:r>
              <a:rPr lang="en-US" dirty="0"/>
              <a:t>needed to locate the file data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UNIX directory entry:</a:t>
            </a:r>
          </a:p>
        </p:txBody>
      </p:sp>
      <p:pic>
        <p:nvPicPr>
          <p:cNvPr id="869380" name="Picture 4" descr="5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781" y="3520439"/>
            <a:ext cx="3489325" cy="160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9382" name="Rectangle 6"/>
          <p:cNvSpPr>
            <a:spLocks noChangeArrowheads="1"/>
          </p:cNvSpPr>
          <p:nvPr/>
        </p:nvSpPr>
        <p:spPr bwMode="auto">
          <a:xfrm>
            <a:off x="6035024" y="6080731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84556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DEDEE-6C5C-214E-AA5D-17C0A56552A8}" type="slidenum">
              <a:rPr lang="en-US"/>
              <a:pPr/>
              <a:t>4</a:t>
            </a:fld>
            <a:endParaRPr lang="en-US"/>
          </a:p>
        </p:txBody>
      </p:sp>
      <p:sp>
        <p:nvSpPr>
          <p:cNvPr id="87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Directories</a:t>
            </a:r>
          </a:p>
        </p:txBody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1708" y="4160512"/>
            <a:ext cx="5486365" cy="508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The steps to look up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usr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ast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mbox</a:t>
            </a:r>
            <a:r>
              <a:rPr lang="en-US" sz="2400" dirty="0"/>
              <a:t>.</a:t>
            </a:r>
          </a:p>
        </p:txBody>
      </p:sp>
      <p:pic>
        <p:nvPicPr>
          <p:cNvPr id="870404" name="Picture 4" descr="5-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3" y="1691659"/>
            <a:ext cx="7767637" cy="419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0406" name="Rectangle 6"/>
          <p:cNvSpPr>
            <a:spLocks noChangeArrowheads="1"/>
          </p:cNvSpPr>
          <p:nvPr/>
        </p:nvSpPr>
        <p:spPr bwMode="auto">
          <a:xfrm>
            <a:off x="6035675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870409" name="Oval 9"/>
          <p:cNvSpPr>
            <a:spLocks noChangeArrowheads="1"/>
          </p:cNvSpPr>
          <p:nvPr/>
        </p:nvSpPr>
        <p:spPr bwMode="auto">
          <a:xfrm>
            <a:off x="2341563" y="2495535"/>
            <a:ext cx="88900" cy="88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11" name="Group 11"/>
          <p:cNvGrpSpPr>
            <a:grpSpLocks/>
          </p:cNvGrpSpPr>
          <p:nvPr/>
        </p:nvGrpSpPr>
        <p:grpSpPr bwMode="auto">
          <a:xfrm>
            <a:off x="846138" y="2441560"/>
            <a:ext cx="1493838" cy="2359025"/>
            <a:chOff x="533" y="1192"/>
            <a:chExt cx="941" cy="1486"/>
          </a:xfrm>
        </p:grpSpPr>
        <p:sp>
          <p:nvSpPr>
            <p:cNvPr id="870407" name="Oval 7"/>
            <p:cNvSpPr>
              <a:spLocks noChangeArrowheads="1"/>
            </p:cNvSpPr>
            <p:nvPr/>
          </p:nvSpPr>
          <p:spPr bwMode="auto">
            <a:xfrm>
              <a:off x="533" y="2506"/>
              <a:ext cx="173" cy="172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410" name="AutoShape 10"/>
            <p:cNvCxnSpPr>
              <a:cxnSpLocks noChangeShapeType="1"/>
              <a:stCxn id="870407" idx="0"/>
              <a:endCxn id="870409" idx="2"/>
            </p:cNvCxnSpPr>
            <p:nvPr/>
          </p:nvCxnSpPr>
          <p:spPr bwMode="auto">
            <a:xfrm rot="5400000" flipH="1" flipV="1">
              <a:off x="390" y="1421"/>
              <a:ext cx="1314" cy="855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870413" name="Oval 13"/>
          <p:cNvSpPr>
            <a:spLocks noChangeArrowheads="1"/>
          </p:cNvSpPr>
          <p:nvPr/>
        </p:nvSpPr>
        <p:spPr bwMode="auto">
          <a:xfrm>
            <a:off x="3952875" y="2495535"/>
            <a:ext cx="88900" cy="88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15" name="Group 15"/>
          <p:cNvGrpSpPr>
            <a:grpSpLocks/>
          </p:cNvGrpSpPr>
          <p:nvPr/>
        </p:nvGrpSpPr>
        <p:grpSpPr bwMode="auto">
          <a:xfrm>
            <a:off x="2759075" y="2439973"/>
            <a:ext cx="1193800" cy="1317626"/>
            <a:chOff x="1738" y="1191"/>
            <a:chExt cx="752" cy="830"/>
          </a:xfrm>
        </p:grpSpPr>
        <p:sp>
          <p:nvSpPr>
            <p:cNvPr id="870412" name="Oval 12"/>
            <p:cNvSpPr>
              <a:spLocks noChangeArrowheads="1"/>
            </p:cNvSpPr>
            <p:nvPr/>
          </p:nvSpPr>
          <p:spPr bwMode="auto">
            <a:xfrm>
              <a:off x="1738" y="1845"/>
              <a:ext cx="268" cy="176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414" name="AutoShape 14"/>
            <p:cNvCxnSpPr>
              <a:cxnSpLocks noChangeShapeType="1"/>
              <a:stCxn id="870412" idx="0"/>
              <a:endCxn id="870413" idx="2"/>
            </p:cNvCxnSpPr>
            <p:nvPr/>
          </p:nvCxnSpPr>
          <p:spPr bwMode="auto">
            <a:xfrm rot="5400000" flipH="1" flipV="1">
              <a:off x="1854" y="1209"/>
              <a:ext cx="653" cy="618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870417" name="Oval 17"/>
          <p:cNvSpPr>
            <a:spLocks noChangeArrowheads="1"/>
          </p:cNvSpPr>
          <p:nvPr/>
        </p:nvSpPr>
        <p:spPr bwMode="auto">
          <a:xfrm>
            <a:off x="5594350" y="2495535"/>
            <a:ext cx="88900" cy="88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19" name="Group 19"/>
          <p:cNvGrpSpPr>
            <a:grpSpLocks/>
          </p:cNvGrpSpPr>
          <p:nvPr/>
        </p:nvGrpSpPr>
        <p:grpSpPr bwMode="auto">
          <a:xfrm>
            <a:off x="4021138" y="2441560"/>
            <a:ext cx="1573212" cy="1997075"/>
            <a:chOff x="2533" y="1192"/>
            <a:chExt cx="991" cy="1258"/>
          </a:xfrm>
        </p:grpSpPr>
        <p:sp>
          <p:nvSpPr>
            <p:cNvPr id="870416" name="Oval 16"/>
            <p:cNvSpPr>
              <a:spLocks noChangeArrowheads="1"/>
            </p:cNvSpPr>
            <p:nvPr/>
          </p:nvSpPr>
          <p:spPr bwMode="auto">
            <a:xfrm>
              <a:off x="2533" y="2280"/>
              <a:ext cx="215" cy="170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418" name="AutoShape 18"/>
            <p:cNvCxnSpPr>
              <a:cxnSpLocks noChangeShapeType="1"/>
              <a:stCxn id="870416" idx="0"/>
              <a:endCxn id="870417" idx="2"/>
            </p:cNvCxnSpPr>
            <p:nvPr/>
          </p:nvCxnSpPr>
          <p:spPr bwMode="auto">
            <a:xfrm rot="5400000" flipH="1" flipV="1">
              <a:off x="2538" y="1294"/>
              <a:ext cx="1088" cy="884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870421" name="Oval 21"/>
          <p:cNvSpPr>
            <a:spLocks noChangeArrowheads="1"/>
          </p:cNvSpPr>
          <p:nvPr/>
        </p:nvSpPr>
        <p:spPr bwMode="auto">
          <a:xfrm>
            <a:off x="7213600" y="2495535"/>
            <a:ext cx="88900" cy="889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23" name="Group 23"/>
          <p:cNvGrpSpPr>
            <a:grpSpLocks/>
          </p:cNvGrpSpPr>
          <p:nvPr/>
        </p:nvGrpSpPr>
        <p:grpSpPr bwMode="auto">
          <a:xfrm>
            <a:off x="5959475" y="2441560"/>
            <a:ext cx="1254125" cy="1316038"/>
            <a:chOff x="3754" y="1192"/>
            <a:chExt cx="790" cy="829"/>
          </a:xfrm>
        </p:grpSpPr>
        <p:sp>
          <p:nvSpPr>
            <p:cNvPr id="870420" name="Oval 20"/>
            <p:cNvSpPr>
              <a:spLocks noChangeArrowheads="1"/>
            </p:cNvSpPr>
            <p:nvPr/>
          </p:nvSpPr>
          <p:spPr bwMode="auto">
            <a:xfrm>
              <a:off x="3754" y="1855"/>
              <a:ext cx="298" cy="166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422" name="AutoShape 22"/>
            <p:cNvCxnSpPr>
              <a:cxnSpLocks noChangeShapeType="1"/>
              <a:stCxn id="870420" idx="0"/>
              <a:endCxn id="870421" idx="2"/>
            </p:cNvCxnSpPr>
            <p:nvPr/>
          </p:nvCxnSpPr>
          <p:spPr bwMode="auto">
            <a:xfrm rot="5400000" flipH="1" flipV="1">
              <a:off x="3892" y="1203"/>
              <a:ext cx="663" cy="641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870424" name="Oval 24"/>
          <p:cNvSpPr>
            <a:spLocks noChangeArrowheads="1"/>
          </p:cNvSpPr>
          <p:nvPr/>
        </p:nvSpPr>
        <p:spPr bwMode="auto">
          <a:xfrm>
            <a:off x="7292975" y="3851260"/>
            <a:ext cx="301625" cy="265113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65806" y="1234464"/>
            <a:ext cx="410866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Lookup of 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usr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ast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mbox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00497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7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7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78AF-E92E-E646-94CF-199859DA92F3}" type="slidenum">
              <a:rPr lang="en-US"/>
              <a:pPr/>
              <a:t>5</a:t>
            </a:fld>
            <a:endParaRPr lang="en-US"/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#1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Create two small text files,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and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file3.txt</a:t>
            </a:r>
            <a:r>
              <a:rPr lang="en-US" altLang="ja-JP" dirty="0">
                <a:ea typeface="MS PGothic" charset="0"/>
                <a:cs typeface="MS PGothic" charset="0"/>
              </a:rPr>
              <a:t>, containing different contents. Obtain the inode number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with the command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sz="800" dirty="0">
                <a:ea typeface="MS PGothic" charset="0"/>
                <a:cs typeface="MS PGothic" charset="0"/>
              </a:rPr>
              <a:t/>
            </a:r>
            <a:br>
              <a:rPr lang="en-US" altLang="ja-JP" sz="8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           </a:t>
            </a:r>
            <a:r>
              <a:rPr lang="en-US" altLang="ja-JP" dirty="0" smtClean="0">
                <a:ea typeface="MS PGothic" charset="0"/>
                <a:cs typeface="MS PGothic" charset="0"/>
              </a:rPr>
              <a:t>         </a:t>
            </a:r>
            <a:r>
              <a:rPr lang="en-US" altLang="ja-JP" b="1" dirty="0" err="1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ls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 –li file1.txt</a:t>
            </a:r>
            <a:endParaRPr lang="en-US" altLang="ja-JP" dirty="0">
              <a:ea typeface="MS PGothic" charset="0"/>
              <a:cs typeface="MS PGothic" charset="0"/>
            </a:endParaRP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What inode number did you get?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112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7F36-1A04-5747-B44B-FAD4987D737E}" type="slidenum">
              <a:rPr lang="en-US"/>
              <a:pPr/>
              <a:t>6</a:t>
            </a:fld>
            <a:endParaRPr lang="en-US"/>
          </a:p>
        </p:txBody>
      </p:sp>
      <p:sp>
        <p:nvSpPr>
          <p:cNvPr id="90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#2</a:t>
            </a:r>
          </a:p>
        </p:txBody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145258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The UNIX file system supports hard links and soft (symbolic) links. Enter the following command to create a </a:t>
            </a:r>
            <a:r>
              <a:rPr lang="en-US" altLang="ja-JP" dirty="0">
                <a:solidFill>
                  <a:srgbClr val="B23C00"/>
                </a:solidFill>
                <a:ea typeface="MS PGothic" charset="0"/>
                <a:cs typeface="MS PGothic" charset="0"/>
              </a:rPr>
              <a:t>hard </a:t>
            </a:r>
            <a:r>
              <a:rPr lang="en-US" altLang="ja-JP" dirty="0">
                <a:ea typeface="MS PGothic" charset="0"/>
                <a:cs typeface="MS PGothic" charset="0"/>
              </a:rPr>
              <a:t>link between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and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dirty="0">
                <a:ea typeface="MS PGothic" charset="0"/>
                <a:cs typeface="MS PGothic" charset="0"/>
              </a:rPr>
              <a:t>: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sz="800" dirty="0">
                <a:ea typeface="MS PGothic" charset="0"/>
                <a:cs typeface="MS PGothic" charset="0"/>
              </a:rPr>
              <a:t/>
            </a:r>
            <a:br>
              <a:rPr lang="en-US" altLang="ja-JP" sz="8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         </a:t>
            </a:r>
            <a:r>
              <a:rPr lang="en-US" altLang="ja-JP" dirty="0" smtClean="0">
                <a:ea typeface="MS PGothic" charset="0"/>
                <a:cs typeface="MS PGothic" charset="0"/>
              </a:rPr>
              <a:t>     </a:t>
            </a:r>
            <a:r>
              <a:rPr lang="en-US" altLang="ja-JP" b="1" dirty="0" err="1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ln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 file1.txt file2.txt</a:t>
            </a:r>
            <a:r>
              <a:rPr lang="en-US" altLang="ja-JP" dirty="0">
                <a:ea typeface="MS PGothic" charset="0"/>
                <a:cs typeface="MS PGothic" charset="0"/>
              </a:rPr>
              <a:t/>
            </a:r>
            <a:br>
              <a:rPr lang="en-US" altLang="ja-JP" dirty="0">
                <a:ea typeface="MS PGothic" charset="0"/>
                <a:cs typeface="MS PGothic" charset="0"/>
              </a:rPr>
            </a:br>
            <a:endParaRPr lang="en-US" altLang="ja-JP" sz="800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What are the inode values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and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dirty="0">
                <a:ea typeface="MS PGothic" charset="0"/>
                <a:cs typeface="MS PGothic" charset="0"/>
              </a:rPr>
              <a:t>?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Explain why they are the same or different</a:t>
            </a:r>
            <a:r>
              <a:rPr lang="en-US" altLang="ja-JP" dirty="0" smtClean="0">
                <a:ea typeface="MS PGothic" charset="0"/>
                <a:cs typeface="MS PGothic" charset="0"/>
              </a:rPr>
              <a:t>.</a:t>
            </a:r>
            <a:endParaRPr lang="en-US" dirty="0"/>
          </a:p>
        </p:txBody>
      </p:sp>
      <p:sp>
        <p:nvSpPr>
          <p:cNvPr id="904196" name="Text Box 4"/>
          <p:cNvSpPr txBox="1">
            <a:spLocks noChangeArrowheads="1"/>
          </p:cNvSpPr>
          <p:nvPr/>
        </p:nvSpPr>
        <p:spPr bwMode="auto">
          <a:xfrm>
            <a:off x="2874624" y="5613702"/>
            <a:ext cx="4531985" cy="1015663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The inode values should be the same.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A hard link is like an “alias” to a file.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Both names refer to the same file.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0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0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5" grpId="0" build="p"/>
      <p:bldP spid="904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D818C-CC3B-E349-B9FB-04D0BCD9A500}" type="slidenum">
              <a:rPr lang="en-US"/>
              <a:pPr/>
              <a:t>7</a:t>
            </a:fld>
            <a:endParaRPr lang="en-US"/>
          </a:p>
        </p:txBody>
      </p:sp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#3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Do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and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dirty="0">
                <a:ea typeface="MS PGothic" charset="0"/>
                <a:cs typeface="MS PGothic" charset="0"/>
              </a:rPr>
              <a:t> now have 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the same or different contents?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Explain why this is so. </a:t>
            </a:r>
            <a:endParaRPr lang="en-US" dirty="0"/>
          </a:p>
        </p:txBody>
      </p:sp>
      <p:sp>
        <p:nvSpPr>
          <p:cNvPr id="905220" name="Text Box 4"/>
          <p:cNvSpPr txBox="1">
            <a:spLocks noChangeArrowheads="1"/>
          </p:cNvSpPr>
          <p:nvPr/>
        </p:nvSpPr>
        <p:spPr bwMode="auto">
          <a:xfrm>
            <a:off x="2834659" y="3178309"/>
            <a:ext cx="3748968" cy="707886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The contents are the same </a:t>
            </a:r>
          </a:p>
          <a:p>
            <a:r>
              <a:rPr lang="en-US" altLang="ja-JP" sz="2000" dirty="0">
                <a:solidFill>
                  <a:srgbClr val="FFFF00"/>
                </a:solidFill>
                <a:ea typeface="MS PGothic" charset="0"/>
                <a:cs typeface="MS PGothic" charset="0"/>
              </a:rPr>
              <a:t>because they are the same file. 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733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5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BAAA-B1CB-6248-BADE-82A37E562686}" type="slidenum">
              <a:rPr lang="en-US"/>
              <a:pPr/>
              <a:t>8</a:t>
            </a:fld>
            <a:endParaRPr lang="en-US"/>
          </a:p>
        </p:txBody>
      </p:sp>
      <p:sp>
        <p:nvSpPr>
          <p:cNvPr id="90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#4</a:t>
            </a:r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259079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>
                <a:ea typeface="MS PGothic" charset="0"/>
                <a:cs typeface="MS PGothic" charset="0"/>
              </a:rPr>
              <a:t>Edit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dirty="0">
                <a:ea typeface="MS PGothic" charset="0"/>
                <a:cs typeface="MS PGothic" charset="0"/>
              </a:rPr>
              <a:t> to change its contents. After you have done so, examine the contents of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. </a:t>
            </a:r>
          </a:p>
          <a:p>
            <a:pPr lvl="4">
              <a:lnSpc>
                <a:spcPct val="90000"/>
              </a:lnSpc>
            </a:pPr>
            <a:endParaRPr lang="en-US" altLang="ja-JP" dirty="0">
              <a:ea typeface="MS PGothic" charset="0"/>
              <a:cs typeface="MS PGothic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ea typeface="MS PGothic" charset="0"/>
                <a:cs typeface="MS PGothic" charset="0"/>
              </a:rPr>
              <a:t>Are the contents the same or different? </a:t>
            </a:r>
          </a:p>
          <a:p>
            <a:pPr lvl="4">
              <a:lnSpc>
                <a:spcPct val="90000"/>
              </a:lnSpc>
            </a:pPr>
            <a:endParaRPr lang="en-US" altLang="ja-JP" dirty="0">
              <a:ea typeface="MS PGothic" charset="0"/>
              <a:cs typeface="MS PGothic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ea typeface="MS PGothic" charset="0"/>
                <a:cs typeface="MS PGothic" charset="0"/>
              </a:rPr>
              <a:t>Explain why this is so. </a:t>
            </a:r>
            <a:endParaRPr lang="en-US" dirty="0"/>
          </a:p>
        </p:txBody>
      </p:sp>
      <p:sp>
        <p:nvSpPr>
          <p:cNvPr id="906244" name="Text Box 4"/>
          <p:cNvSpPr txBox="1">
            <a:spLocks noChangeArrowheads="1"/>
          </p:cNvSpPr>
          <p:nvPr/>
        </p:nvSpPr>
        <p:spPr bwMode="auto">
          <a:xfrm>
            <a:off x="1920269" y="3967800"/>
            <a:ext cx="5217594" cy="1015663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The contents continue to be the same, since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both names </a:t>
            </a:r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 and </a:t>
            </a:r>
            <a:r>
              <a:rPr lang="en-US" altLang="ja-JP" sz="2000" b="1">
                <a:solidFill>
                  <a:srgbClr val="FFFF00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 </a:t>
            </a:r>
          </a:p>
          <a:p>
            <a:r>
              <a:rPr lang="en-US" altLang="ja-JP" sz="2000">
                <a:solidFill>
                  <a:srgbClr val="FFFF00"/>
                </a:solidFill>
                <a:ea typeface="MS PGothic" charset="0"/>
                <a:cs typeface="MS PGothic" charset="0"/>
              </a:rPr>
              <a:t>refer to the same file. </a:t>
            </a:r>
            <a:endParaRPr lang="en-US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734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0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6243" grpId="0" uiExpand="1" build="p"/>
      <p:bldP spid="9062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6C32-995B-0643-A980-83FB1CB256F5}" type="slidenum">
              <a:rPr lang="en-US"/>
              <a:pPr/>
              <a:t>9</a:t>
            </a:fld>
            <a:endParaRPr lang="en-US"/>
          </a:p>
        </p:txBody>
      </p:sp>
      <p:sp>
        <p:nvSpPr>
          <p:cNvPr id="90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#5</a:t>
            </a:r>
          </a:p>
        </p:txBody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altLang="ja-JP" dirty="0">
                <a:ea typeface="MS PGothic" charset="0"/>
                <a:cs typeface="MS PGothic" charset="0"/>
              </a:rPr>
              <a:t>Remove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  <a:r>
              <a:rPr lang="en-US" altLang="ja-JP" dirty="0">
                <a:ea typeface="MS PGothic" charset="0"/>
                <a:cs typeface="MS PGothic" charset="0"/>
              </a:rPr>
              <a:t> with the command</a:t>
            </a:r>
            <a:br>
              <a:rPr lang="en-US" altLang="ja-JP" dirty="0">
                <a:ea typeface="MS PGothic" charset="0"/>
                <a:cs typeface="MS PGothic" charset="0"/>
              </a:rPr>
            </a:br>
            <a:r>
              <a:rPr lang="en-US" altLang="ja-JP" sz="800" dirty="0">
                <a:ea typeface="MS PGothic" charset="0"/>
                <a:cs typeface="MS PGothic" charset="0"/>
              </a:rPr>
              <a:t/>
            </a:r>
            <a:br>
              <a:rPr lang="en-US" altLang="ja-JP" sz="800" dirty="0">
                <a:ea typeface="MS PGothic" charset="0"/>
                <a:cs typeface="MS PGothic" charset="0"/>
              </a:rPr>
            </a:br>
            <a:r>
              <a:rPr lang="en-US" altLang="ja-JP" dirty="0">
                <a:ea typeface="MS PGothic" charset="0"/>
                <a:cs typeface="MS PGothic" charset="0"/>
              </a:rPr>
              <a:t>             </a:t>
            </a:r>
            <a:r>
              <a:rPr lang="en-US" altLang="ja-JP" dirty="0" smtClean="0">
                <a:ea typeface="MS PGothic" charset="0"/>
                <a:cs typeface="MS PGothic" charset="0"/>
              </a:rPr>
              <a:t>           </a:t>
            </a:r>
            <a:r>
              <a:rPr lang="en-US" altLang="ja-JP" b="1" dirty="0" err="1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rm</a:t>
            </a:r>
            <a:r>
              <a:rPr lang="en-US" altLang="ja-JP" b="1" dirty="0">
                <a:ea typeface="MS PGothic" charset="0"/>
                <a:cs typeface="MS PGothic" charset="0"/>
              </a:rPr>
              <a:t>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file1.txt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Does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ea typeface="MS PGothic" charset="0"/>
                <a:cs typeface="MS PGothic" charset="0"/>
              </a:rPr>
              <a:t>file2.txt</a:t>
            </a:r>
            <a:r>
              <a:rPr lang="en-US" altLang="ja-JP" dirty="0">
                <a:ea typeface="MS PGothic" charset="0"/>
                <a:cs typeface="MS PGothic" charset="0"/>
              </a:rPr>
              <a:t> still exist? </a:t>
            </a:r>
          </a:p>
          <a:p>
            <a:pPr lvl="4"/>
            <a:endParaRPr lang="en-US" altLang="ja-JP" dirty="0">
              <a:ea typeface="MS PGothic" charset="0"/>
              <a:cs typeface="MS PGothic" charset="0"/>
            </a:endParaRPr>
          </a:p>
          <a:p>
            <a:r>
              <a:rPr lang="en-US" altLang="ja-JP" dirty="0">
                <a:ea typeface="MS PGothic" charset="0"/>
                <a:cs typeface="MS PGothic" charset="0"/>
              </a:rPr>
              <a:t>Explain why this is so. </a:t>
            </a:r>
            <a:endParaRPr lang="en-US" dirty="0"/>
          </a:p>
        </p:txBody>
      </p:sp>
      <p:sp>
        <p:nvSpPr>
          <p:cNvPr id="907268" name="Text Box 4"/>
          <p:cNvSpPr txBox="1">
            <a:spLocks noChangeArrowheads="1"/>
          </p:cNvSpPr>
          <p:nvPr/>
        </p:nvSpPr>
        <p:spPr bwMode="auto">
          <a:xfrm>
            <a:off x="2286025" y="4160512"/>
            <a:ext cx="4533062" cy="1015663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FFFF00"/>
                </a:solidFill>
              </a:rPr>
              <a:t>The </a:t>
            </a:r>
            <a:r>
              <a:rPr lang="en-US" sz="2000" b="1" dirty="0" err="1">
                <a:solidFill>
                  <a:srgbClr val="FFFF00"/>
                </a:solidFill>
                <a:latin typeface="Courier New" charset="0"/>
              </a:rPr>
              <a:t>rm</a:t>
            </a:r>
            <a:r>
              <a:rPr lang="en-US" sz="2000" dirty="0">
                <a:solidFill>
                  <a:srgbClr val="FFFF00"/>
                </a:solidFill>
              </a:rPr>
              <a:t> command only decrements </a:t>
            </a: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FFFF00"/>
                </a:solidFill>
              </a:rPr>
              <a:t>the count of links to an inode, </a:t>
            </a: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FFFF00"/>
                </a:solidFill>
              </a:rPr>
              <a:t>and the count is still greater than zero.</a:t>
            </a:r>
          </a:p>
        </p:txBody>
      </p:sp>
    </p:spTree>
    <p:extLst>
      <p:ext uri="{BB962C8B-B14F-4D97-AF65-F5344CB8AC3E}">
        <p14:creationId xmlns:p14="http://schemas.microsoft.com/office/powerpoint/2010/main" val="578624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0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0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7" grpId="0" build="p"/>
      <p:bldP spid="907268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39438</TotalTime>
  <Words>1134</Words>
  <Application>Microsoft Macintosh PowerPoint</Application>
  <PresentationFormat>On-screen Show (4:3)</PresentationFormat>
  <Paragraphs>246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Quadrant</vt:lpstr>
      <vt:lpstr>CS 149: Operating Systems April 9 Class Meeting</vt:lpstr>
      <vt:lpstr>Implementing Directories</vt:lpstr>
      <vt:lpstr>Implementing Directories, cont’d</vt:lpstr>
      <vt:lpstr>UNIX Directories</vt:lpstr>
      <vt:lpstr>Exercise #1</vt:lpstr>
      <vt:lpstr>Exercise #2</vt:lpstr>
      <vt:lpstr>Exercise #3</vt:lpstr>
      <vt:lpstr>Exercise #4</vt:lpstr>
      <vt:lpstr>Exercise #5</vt:lpstr>
      <vt:lpstr>Exercise #6</vt:lpstr>
      <vt:lpstr>Exercise #7</vt:lpstr>
      <vt:lpstr>Exercise #8</vt:lpstr>
      <vt:lpstr>Exercise #9</vt:lpstr>
      <vt:lpstr>Disk Block Size</vt:lpstr>
      <vt:lpstr>Disk Block Size</vt:lpstr>
      <vt:lpstr>Free Disk Space Management: Bit Vector</vt:lpstr>
      <vt:lpstr>Free Disk Space Management: Linked List</vt:lpstr>
      <vt:lpstr>File System Reliability</vt:lpstr>
      <vt:lpstr>Bad Disk Blocks</vt:lpstr>
      <vt:lpstr>Backups</vt:lpstr>
      <vt:lpstr>Dumps</vt:lpstr>
      <vt:lpstr>File System Consistency</vt:lpstr>
      <vt:lpstr>File System Consistency, cont’d</vt:lpstr>
      <vt:lpstr>File System Consistency, cont’d</vt:lpstr>
      <vt:lpstr>File System Performance: Block Cache</vt:lpstr>
      <vt:lpstr>File System Performance: Unified Buffer Cache</vt:lpstr>
      <vt:lpstr>File System Performance: Block Read Ahead</vt:lpstr>
      <vt:lpstr>File System Performance: Reduced Disk Arm Motion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768</cp:revision>
  <cp:lastPrinted>2015-02-03T07:34:34Z</cp:lastPrinted>
  <dcterms:created xsi:type="dcterms:W3CDTF">2008-01-12T03:52:55Z</dcterms:created>
  <dcterms:modified xsi:type="dcterms:W3CDTF">2015-04-10T03:18:25Z</dcterms:modified>
</cp:coreProperties>
</file>