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15" r:id="rId19"/>
    <p:sldId id="299" r:id="rId20"/>
    <p:sldId id="316" r:id="rId21"/>
    <p:sldId id="300" r:id="rId22"/>
    <p:sldId id="301" r:id="rId23"/>
    <p:sldId id="302" r:id="rId24"/>
    <p:sldId id="303" r:id="rId25"/>
    <p:sldId id="317" r:id="rId26"/>
    <p:sldId id="304" r:id="rId27"/>
    <p:sldId id="305" r:id="rId28"/>
    <p:sldId id="306" r:id="rId29"/>
    <p:sldId id="307" r:id="rId30"/>
    <p:sldId id="308" r:id="rId31"/>
    <p:sldId id="318" r:id="rId32"/>
    <p:sldId id="309" r:id="rId33"/>
    <p:sldId id="310" r:id="rId34"/>
    <p:sldId id="311" r:id="rId35"/>
    <p:sldId id="319" r:id="rId36"/>
    <p:sldId id="312" r:id="rId37"/>
    <p:sldId id="313" r:id="rId38"/>
    <p:sldId id="320" r:id="rId39"/>
    <p:sldId id="31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0" autoAdjust="0"/>
    <p:restoredTop sz="99504" autoAdjust="0"/>
  </p:normalViewPr>
  <p:slideViewPr>
    <p:cSldViewPr>
      <p:cViewPr varScale="1">
        <p:scale>
          <a:sx n="157" d="100"/>
          <a:sy n="157" d="100"/>
        </p:scale>
        <p:origin x="-10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</a:t>
            </a:r>
            <a:r>
              <a:rPr lang="en-US" sz="1000" baseline="0" dirty="0" smtClean="0"/>
              <a:t>April 2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dirty="0" smtClean="0"/>
              <a:t>Department of Computer Science Spring 2015: April 2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eekstuff.com/2010/08/raid-levels-tutorial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2 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E7C2-995B-6540-9392-3C78A62AC3A8}" type="slidenum">
              <a:rPr lang="en-US"/>
              <a:pPr/>
              <a:t>10</a:t>
            </a:fld>
            <a:endParaRPr 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SSTF Disk Scheduling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1763"/>
          </a:xfrm>
        </p:spPr>
        <p:txBody>
          <a:bodyPr/>
          <a:lstStyle/>
          <a:p>
            <a:r>
              <a:rPr lang="en-US" dirty="0"/>
              <a:t>Select the request with the </a:t>
            </a:r>
            <a:r>
              <a:rPr lang="en-US" dirty="0">
                <a:solidFill>
                  <a:srgbClr val="B23300"/>
                </a:solidFill>
              </a:rPr>
              <a:t>least seek time </a:t>
            </a:r>
            <a:r>
              <a:rPr lang="en-US" dirty="0"/>
              <a:t>from the current position of the read/write head.</a:t>
            </a:r>
          </a:p>
          <a:p>
            <a:pPr lvl="1"/>
            <a:r>
              <a:rPr lang="en-US" dirty="0"/>
              <a:t>Example: total head movement of 236 cylinders</a:t>
            </a:r>
          </a:p>
        </p:txBody>
      </p:sp>
      <p:pic>
        <p:nvPicPr>
          <p:cNvPr id="799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6129" r="829" b="6129"/>
          <a:stretch>
            <a:fillRect/>
          </a:stretch>
        </p:blipFill>
        <p:spPr bwMode="auto">
          <a:xfrm>
            <a:off x="2011363" y="2744757"/>
            <a:ext cx="5119687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9751" name="Rectangle 7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73661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16E2D-5CFC-A749-8CAA-D20FB5586190}" type="slidenum">
              <a:rPr lang="en-US"/>
              <a:pPr/>
              <a:t>11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 Disk Scheduling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1763"/>
          </a:xfrm>
        </p:spPr>
        <p:txBody>
          <a:bodyPr/>
          <a:lstStyle/>
          <a:p>
            <a:r>
              <a:rPr lang="en-US" dirty="0"/>
              <a:t>The disk arm first moves in </a:t>
            </a:r>
            <a:r>
              <a:rPr lang="en-US" dirty="0">
                <a:solidFill>
                  <a:srgbClr val="B23300"/>
                </a:solidFill>
              </a:rPr>
              <a:t>one direction </a:t>
            </a:r>
            <a:r>
              <a:rPr lang="en-US" dirty="0"/>
              <a:t>to service requests and then in the </a:t>
            </a:r>
            <a:r>
              <a:rPr lang="en-US" dirty="0">
                <a:solidFill>
                  <a:srgbClr val="B23300"/>
                </a:solidFill>
              </a:rPr>
              <a:t>other direction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total head movement of 236 cylinders</a:t>
            </a:r>
          </a:p>
        </p:txBody>
      </p:sp>
      <p:pic>
        <p:nvPicPr>
          <p:cNvPr id="80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744121"/>
            <a:ext cx="4664075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549275" y="3978275"/>
            <a:ext cx="1289050" cy="6413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Why is this</a:t>
            </a:r>
          </a:p>
          <a:p>
            <a:r>
              <a:rPr lang="en-US" sz="1800">
                <a:solidFill>
                  <a:srgbClr val="FFFF00"/>
                </a:solidFill>
              </a:rPr>
              <a:t>inefficient?</a:t>
            </a:r>
          </a:p>
        </p:txBody>
      </p:sp>
      <p:sp>
        <p:nvSpPr>
          <p:cNvPr id="800776" name="Rectangle 8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62657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uiExpand="1" build="p"/>
      <p:bldP spid="8007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756-8824-B14D-B04F-8D9AA86571CC}" type="slidenum">
              <a:rPr lang="en-US"/>
              <a:pPr/>
              <a:t>12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C-SCAN Disk Scheduling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1763"/>
          </a:xfrm>
        </p:spPr>
        <p:txBody>
          <a:bodyPr/>
          <a:lstStyle/>
          <a:p>
            <a:r>
              <a:rPr lang="en-US" dirty="0"/>
              <a:t>Service requests by moving the disk arm in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one direction </a:t>
            </a:r>
            <a:r>
              <a:rPr lang="en-US" dirty="0"/>
              <a:t>only, with </a:t>
            </a:r>
            <a:r>
              <a:rPr lang="en-US" dirty="0">
                <a:solidFill>
                  <a:srgbClr val="B23300"/>
                </a:solidFill>
              </a:rPr>
              <a:t>wraparound </a:t>
            </a:r>
            <a:r>
              <a:rPr lang="en-US" dirty="0"/>
              <a:t>at the end.</a:t>
            </a:r>
          </a:p>
          <a:p>
            <a:pPr lvl="1"/>
            <a:r>
              <a:rPr lang="en-US" dirty="0"/>
              <a:t>Example: total head movement of 382 cylinders</a:t>
            </a:r>
          </a:p>
        </p:txBody>
      </p:sp>
      <p:pic>
        <p:nvPicPr>
          <p:cNvPr id="80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3731" r="925" b="3731"/>
          <a:stretch>
            <a:fillRect/>
          </a:stretch>
        </p:blipFill>
        <p:spPr bwMode="auto">
          <a:xfrm>
            <a:off x="2100263" y="2712371"/>
            <a:ext cx="5032375" cy="35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1799" name="Text Box 7"/>
          <p:cNvSpPr txBox="1">
            <a:spLocks noChangeArrowheads="1"/>
          </p:cNvSpPr>
          <p:nvPr/>
        </p:nvSpPr>
        <p:spPr bwMode="auto">
          <a:xfrm>
            <a:off x="549275" y="4525963"/>
            <a:ext cx="1390650" cy="146526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Include the</a:t>
            </a:r>
          </a:p>
          <a:p>
            <a:r>
              <a:rPr lang="en-US" sz="1800">
                <a:solidFill>
                  <a:srgbClr val="FFFF00"/>
                </a:solidFill>
              </a:rPr>
              <a:t>wraparound</a:t>
            </a:r>
          </a:p>
          <a:p>
            <a:r>
              <a:rPr lang="en-US" sz="1800">
                <a:solidFill>
                  <a:srgbClr val="FFFF00"/>
                </a:solidFill>
              </a:rPr>
              <a:t>in the head</a:t>
            </a:r>
          </a:p>
          <a:p>
            <a:r>
              <a:rPr lang="en-US" sz="1800">
                <a:solidFill>
                  <a:srgbClr val="FFFF00"/>
                </a:solidFill>
              </a:rPr>
              <a:t>movement</a:t>
            </a:r>
          </a:p>
          <a:p>
            <a:r>
              <a:rPr lang="en-US" sz="1800">
                <a:solidFill>
                  <a:srgbClr val="FFFF00"/>
                </a:solidFill>
              </a:rPr>
              <a:t>calculation.</a:t>
            </a:r>
          </a:p>
        </p:txBody>
      </p:sp>
      <p:sp>
        <p:nvSpPr>
          <p:cNvPr id="801800" name="Rectangle 8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76375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uiExpand="1" build="p"/>
      <p:bldP spid="8017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DA66-9256-F24B-8F96-7928D53424AE}" type="slidenum">
              <a:rPr lang="en-US"/>
              <a:pPr/>
              <a:t>13</a:t>
            </a:fld>
            <a:endParaRPr lang="en-US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 and C-LOOK Disk Scheduling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1763"/>
          </a:xfrm>
        </p:spPr>
        <p:txBody>
          <a:bodyPr/>
          <a:lstStyle/>
          <a:p>
            <a:r>
              <a:rPr lang="en-US" dirty="0"/>
              <a:t>Like SCAN and C-SCAN except the disk arm only goes </a:t>
            </a:r>
            <a:r>
              <a:rPr lang="en-US" dirty="0">
                <a:solidFill>
                  <a:srgbClr val="B23300"/>
                </a:solidFill>
              </a:rPr>
              <a:t>as far as necessary </a:t>
            </a:r>
            <a:r>
              <a:rPr lang="en-US" dirty="0"/>
              <a:t>before returning.</a:t>
            </a:r>
          </a:p>
          <a:p>
            <a:pPr lvl="1"/>
            <a:r>
              <a:rPr lang="en-US" dirty="0"/>
              <a:t>Example: total head movement of 322 cylinders</a:t>
            </a:r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t="4144" r="1297" b="4504"/>
          <a:stretch>
            <a:fillRect/>
          </a:stretch>
        </p:blipFill>
        <p:spPr bwMode="auto">
          <a:xfrm>
            <a:off x="2103438" y="2697488"/>
            <a:ext cx="5029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2823" name="Rectangle 7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83365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0B09-81AA-E849-A3FB-C4151346382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Scheduling Choices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Disk manufacturers implement disk-scheduling algorithms in the </a:t>
            </a:r>
            <a:r>
              <a:rPr lang="en-US" dirty="0">
                <a:solidFill>
                  <a:srgbClr val="B23300"/>
                </a:solidFill>
              </a:rPr>
              <a:t>controller hardware</a:t>
            </a:r>
            <a:r>
              <a:rPr lang="en-US" dirty="0"/>
              <a:t>.</a:t>
            </a:r>
          </a:p>
          <a:p>
            <a:pPr marL="2409825" lvl="4"/>
            <a:endParaRPr lang="en-US" dirty="0"/>
          </a:p>
          <a:p>
            <a:pPr lvl="1"/>
            <a:r>
              <a:rPr lang="en-US" dirty="0"/>
              <a:t>Take advantage of hardware features.</a:t>
            </a:r>
          </a:p>
          <a:p>
            <a:pPr lvl="1"/>
            <a:r>
              <a:rPr lang="en-US" dirty="0"/>
              <a:t>The OS sends batches of requests to the controller.</a:t>
            </a:r>
          </a:p>
          <a:p>
            <a:pPr marL="2409825" lvl="4"/>
            <a:endParaRPr lang="en-US" dirty="0"/>
          </a:p>
          <a:p>
            <a:r>
              <a:rPr lang="en-US" dirty="0"/>
              <a:t>OS scheduling responsibilities</a:t>
            </a:r>
          </a:p>
          <a:p>
            <a:pPr marL="2409825" lvl="4"/>
            <a:endParaRPr lang="en-US" dirty="0"/>
          </a:p>
          <a:p>
            <a:pPr lvl="1"/>
            <a:r>
              <a:rPr lang="en-US" dirty="0"/>
              <a:t>Some I/O requests are more important than others.</a:t>
            </a:r>
          </a:p>
          <a:p>
            <a:pPr lvl="1"/>
            <a:r>
              <a:rPr lang="en-US" dirty="0"/>
              <a:t>Demand paging has higher priority than applications.</a:t>
            </a:r>
          </a:p>
          <a:p>
            <a:pPr lvl="1"/>
            <a:r>
              <a:rPr lang="en-US" dirty="0"/>
              <a:t>The order of disk writes may be important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reliability.</a:t>
            </a:r>
          </a:p>
          <a:p>
            <a:pPr lvl="1"/>
            <a:r>
              <a:rPr lang="en-US" dirty="0"/>
              <a:t>Manage swap space (virtual memory)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0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D36-29FE-CD4C-A4F4-E98698AD6D3F}" type="slidenum">
              <a:rPr lang="en-US"/>
              <a:pPr/>
              <a:t>15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#5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3474682"/>
          </a:xfrm>
        </p:spPr>
        <p:txBody>
          <a:bodyPr/>
          <a:lstStyle/>
          <a:p>
            <a:pPr marL="461963" indent="-461963">
              <a:lnSpc>
                <a:spcPct val="80000"/>
              </a:lnSpc>
            </a:pPr>
            <a:r>
              <a:rPr lang="en-US" sz="2000" dirty="0"/>
              <a:t>Suppose that a disk drive has 5,000 cylinders, numbered 0 to 4999. The drive is currently serving a request at </a:t>
            </a:r>
            <a:r>
              <a:rPr lang="en-US" sz="2000" dirty="0">
                <a:solidFill>
                  <a:srgbClr val="0033CC"/>
                </a:solidFill>
              </a:rPr>
              <a:t>cylinder </a:t>
            </a:r>
            <a:r>
              <a:rPr lang="en-US" sz="2000" dirty="0" smtClean="0">
                <a:solidFill>
                  <a:srgbClr val="0033CC"/>
                </a:solidFill>
              </a:rPr>
              <a:t>2270</a:t>
            </a:r>
            <a:r>
              <a:rPr lang="en-US" sz="2000" dirty="0" smtClean="0"/>
              <a:t>, </a:t>
            </a:r>
            <a:r>
              <a:rPr lang="en-US" sz="2000" dirty="0"/>
              <a:t>and the previous request was at </a:t>
            </a:r>
            <a:r>
              <a:rPr lang="en-US" sz="2000" dirty="0">
                <a:solidFill>
                  <a:srgbClr val="0033CC"/>
                </a:solidFill>
              </a:rPr>
              <a:t>cylinder </a:t>
            </a:r>
            <a:r>
              <a:rPr lang="en-US" sz="2000" dirty="0" smtClean="0">
                <a:solidFill>
                  <a:srgbClr val="0033CC"/>
                </a:solidFill>
              </a:rPr>
              <a:t>2063</a:t>
            </a:r>
            <a:r>
              <a:rPr lang="en-US" sz="2000" dirty="0"/>
              <a:t>. </a:t>
            </a:r>
          </a:p>
          <a:p>
            <a:pPr marL="3941763" lvl="4">
              <a:lnSpc>
                <a:spcPct val="80000"/>
              </a:lnSpc>
            </a:pPr>
            <a:endParaRPr lang="en-US" sz="1000" dirty="0"/>
          </a:p>
          <a:p>
            <a:pPr marL="461963" indent="-461963">
              <a:lnSpc>
                <a:spcPct val="80000"/>
              </a:lnSpc>
            </a:pPr>
            <a:r>
              <a:rPr lang="en-US" sz="2000" dirty="0"/>
              <a:t>The queue of pending requests, in FIFO order, is:</a:t>
            </a:r>
            <a:br>
              <a:rPr lang="en-US" sz="2000" dirty="0"/>
            </a:br>
            <a:endParaRPr lang="en-US" sz="400" dirty="0"/>
          </a:p>
          <a:p>
            <a:pPr marL="461963" indent="-461963"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     </a:t>
            </a:r>
            <a:r>
              <a:rPr lang="en-US" sz="2000" dirty="0" smtClean="0">
                <a:solidFill>
                  <a:srgbClr val="0033CC"/>
                </a:solidFill>
              </a:rPr>
              <a:t>2121, 1207, 2303, 2689, 551, </a:t>
            </a:r>
            <a:r>
              <a:rPr lang="en-US" sz="2000" dirty="0">
                <a:solidFill>
                  <a:srgbClr val="0033CC"/>
                </a:solidFill>
              </a:rPr>
              <a:t>1680, </a:t>
            </a:r>
            <a:r>
              <a:rPr lang="en-US" sz="2000" dirty="0" smtClean="0">
                <a:solidFill>
                  <a:srgbClr val="0033CC"/>
                </a:solidFill>
              </a:rPr>
              <a:t>198, 1403, 4899, 3141</a:t>
            </a:r>
          </a:p>
          <a:p>
            <a:pPr marL="461963" indent="-461963">
              <a:lnSpc>
                <a:spcPct val="80000"/>
              </a:lnSpc>
              <a:buFont typeface="Wingdings" charset="0"/>
              <a:buNone/>
            </a:pPr>
            <a:endParaRPr lang="en-US" sz="400" dirty="0"/>
          </a:p>
          <a:p>
            <a:pPr marL="461963" indent="-461963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For each of the following disk-scheduling algorithms, starting from the current head position, what is the order of cylinders visited by the head?</a:t>
            </a:r>
          </a:p>
          <a:p>
            <a:pPr marL="3941763" lvl="4">
              <a:lnSpc>
                <a:spcPct val="80000"/>
              </a:lnSpc>
            </a:pPr>
            <a:endParaRPr lang="en-US" sz="1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461963" indent="-461963">
              <a:lnSpc>
                <a:spcPct val="80000"/>
              </a:lnSpc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What is the </a:t>
            </a:r>
            <a:r>
              <a:rPr lang="en-US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total distance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(in cylinders) that the disk arm moves to satisfy all the pending requests for each of the following disk-scheduling algorithms? </a:t>
            </a:r>
          </a:p>
          <a:p>
            <a:pPr marL="3941763" lvl="4">
              <a:lnSpc>
                <a:spcPct val="80000"/>
              </a:lnSpc>
            </a:pPr>
            <a:endParaRPr lang="en-US" sz="1000" dirty="0"/>
          </a:p>
        </p:txBody>
      </p:sp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5248240" y="4788511"/>
            <a:ext cx="2524125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16 points each, </a:t>
            </a:r>
          </a:p>
          <a:p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plus bonus 4 points </a:t>
            </a:r>
          </a:p>
          <a:p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</a:rPr>
              <a:t>if you get them all correct.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123" y="4892024"/>
            <a:ext cx="3428947" cy="7663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57263" lvl="1" indent="-381000">
              <a:lnSpc>
                <a:spcPct val="80000"/>
              </a:lnSpc>
              <a:buFont typeface="Wingdings" charset="0"/>
              <a:buAutoNum type="arabicPeriod"/>
            </a:pPr>
            <a:r>
              <a:rPr lang="en-US" sz="1800" dirty="0">
                <a:solidFill>
                  <a:schemeClr val="folHlink"/>
                </a:solidFill>
              </a:rPr>
              <a:t>FCFS</a:t>
            </a:r>
          </a:p>
          <a:p>
            <a:pPr marL="957263" lvl="1" indent="-381000">
              <a:lnSpc>
                <a:spcPct val="80000"/>
              </a:lnSpc>
              <a:buFont typeface="Wingdings" charset="0"/>
              <a:buAutoNum type="arabicPeriod"/>
            </a:pPr>
            <a:r>
              <a:rPr lang="en-US" sz="1800" dirty="0">
                <a:solidFill>
                  <a:schemeClr val="folHlink"/>
                </a:solidFill>
              </a:rPr>
              <a:t>SSTF</a:t>
            </a:r>
          </a:p>
          <a:p>
            <a:pPr marL="957263" lvl="1" indent="-381000">
              <a:lnSpc>
                <a:spcPct val="80000"/>
              </a:lnSpc>
              <a:buFont typeface="Wingdings" charset="0"/>
              <a:buAutoNum type="arabicPeriod"/>
            </a:pPr>
            <a:r>
              <a:rPr lang="en-US" sz="1800" dirty="0" smtClean="0">
                <a:solidFill>
                  <a:schemeClr val="folHlink"/>
                </a:solidFill>
              </a:rPr>
              <a:t>SCAN</a:t>
            </a:r>
            <a:endParaRPr lang="en-US" sz="1800" dirty="0">
              <a:solidFill>
                <a:schemeClr val="folHlin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2" y="4892024"/>
            <a:ext cx="3886141" cy="7663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57263" lvl="1" indent="-381000">
              <a:lnSpc>
                <a:spcPct val="80000"/>
              </a:lnSpc>
              <a:buFont typeface="+mj-lt"/>
              <a:buAutoNum type="arabicPeriod" startAt="4"/>
            </a:pPr>
            <a:r>
              <a:rPr lang="en-US" sz="1800" dirty="0" smtClean="0">
                <a:solidFill>
                  <a:schemeClr val="folHlink"/>
                </a:solidFill>
              </a:rPr>
              <a:t>LOOK</a:t>
            </a:r>
            <a:endParaRPr lang="en-US" sz="1800" dirty="0">
              <a:solidFill>
                <a:schemeClr val="folHlink"/>
              </a:solidFill>
            </a:endParaRPr>
          </a:p>
          <a:p>
            <a:pPr marL="957263" lvl="1" indent="-381000">
              <a:lnSpc>
                <a:spcPct val="80000"/>
              </a:lnSpc>
              <a:buFont typeface="+mj-lt"/>
              <a:buAutoNum type="arabicPeriod" startAt="4"/>
            </a:pPr>
            <a:r>
              <a:rPr lang="en-US" sz="1800" dirty="0">
                <a:solidFill>
                  <a:schemeClr val="folHlink"/>
                </a:solidFill>
              </a:rPr>
              <a:t>C-SCAN</a:t>
            </a:r>
          </a:p>
          <a:p>
            <a:pPr marL="957263" lvl="1" indent="-381000">
              <a:lnSpc>
                <a:spcPct val="80000"/>
              </a:lnSpc>
              <a:buFont typeface="+mj-lt"/>
              <a:buAutoNum type="arabicPeriod" startAt="4"/>
            </a:pPr>
            <a:r>
              <a:rPr lang="en-US" sz="1800" dirty="0">
                <a:solidFill>
                  <a:schemeClr val="folHlink"/>
                </a:solidFill>
              </a:rPr>
              <a:t>C-</a:t>
            </a:r>
            <a:r>
              <a:rPr lang="en-US" sz="1800" dirty="0" smtClean="0">
                <a:solidFill>
                  <a:schemeClr val="folHlink"/>
                </a:solidFill>
              </a:rPr>
              <a:t>LOOK</a:t>
            </a:r>
            <a:endParaRPr lang="en-US" sz="1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  <p:bldP spid="811012" grpId="0" animBg="1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13D2-01F1-A244-BDDC-D86B3F632F93}" type="slidenum">
              <a:rPr lang="en-US"/>
              <a:pPr/>
              <a:t>16</a:t>
            </a:fld>
            <a:endParaRPr 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#5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503873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Calculations only – no programming required!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Hint: Use a spreadsheet.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Email </a:t>
            </a:r>
            <a:r>
              <a:rPr lang="en-US" dirty="0"/>
              <a:t>your answers to </a:t>
            </a:r>
            <a:r>
              <a:rPr lang="en-US" dirty="0">
                <a:hlinkClick r:id="rId2"/>
              </a:rPr>
              <a:t>ron.mak@sjsu.edu</a:t>
            </a:r>
            <a:r>
              <a:rPr lang="en-US" dirty="0"/>
              <a:t> </a:t>
            </a:r>
          </a:p>
          <a:p>
            <a:pPr marL="2409825"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Subject line: </a:t>
            </a:r>
            <a:br>
              <a:rPr lang="en-US" dirty="0"/>
            </a:br>
            <a:r>
              <a:rPr lang="en-US" b="1" dirty="0">
                <a:latin typeface="Courier New" charset="0"/>
              </a:rPr>
              <a:t>CS 149-</a:t>
            </a:r>
            <a:r>
              <a:rPr lang="en-US" b="1" i="1" dirty="0">
                <a:latin typeface="Times New Roman" charset="0"/>
              </a:rPr>
              <a:t>section </a:t>
            </a:r>
            <a:r>
              <a:rPr lang="en-US" b="1" i="1" dirty="0" smtClean="0">
                <a:latin typeface="Times New Roman" charset="0"/>
              </a:rPr>
              <a:t>number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Assignment #</a:t>
            </a:r>
            <a:r>
              <a:rPr lang="en-US" b="1" dirty="0" smtClean="0">
                <a:latin typeface="Courier New" charset="0"/>
              </a:rPr>
              <a:t>5 </a:t>
            </a:r>
            <a:r>
              <a:rPr lang="en-US" b="1" i="1" dirty="0">
                <a:latin typeface="Times New Roman" charset="0"/>
              </a:rPr>
              <a:t>team name</a:t>
            </a:r>
          </a:p>
          <a:p>
            <a:pPr marL="2409825" lvl="4">
              <a:lnSpc>
                <a:spcPct val="90000"/>
              </a:lnSpc>
            </a:pPr>
            <a:endParaRPr lang="en-US" b="1" i="1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CC your partner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email address so I can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reply all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marL="2409825"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Due </a:t>
            </a:r>
            <a:r>
              <a:rPr lang="en-US" dirty="0" smtClean="0"/>
              <a:t>Friday, </a:t>
            </a:r>
            <a:r>
              <a:rPr lang="en-US" dirty="0"/>
              <a:t>April </a:t>
            </a:r>
            <a:r>
              <a:rPr lang="en-US" dirty="0" smtClean="0"/>
              <a:t>10 </a:t>
            </a:r>
            <a:r>
              <a:rPr lang="en-US" dirty="0"/>
              <a:t>at 11:59 PM.</a:t>
            </a:r>
            <a:br>
              <a:rPr lang="en-US" dirty="0"/>
            </a:br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70612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AB56-F8DB-A043-BF34-15E43A51A57E}" type="slidenum">
              <a:rPr lang="en-US"/>
              <a:pPr/>
              <a:t>17</a:t>
            </a:fld>
            <a:endParaRPr lang="en-US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Storage Management (HSM)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Primary storage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Main memory</a:t>
            </a:r>
          </a:p>
          <a:p>
            <a:r>
              <a:rPr lang="en-US" dirty="0">
                <a:solidFill>
                  <a:schemeClr val="folHlink"/>
                </a:solidFill>
              </a:rPr>
              <a:t>Secondary storage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Disk</a:t>
            </a:r>
          </a:p>
          <a:p>
            <a:r>
              <a:rPr lang="en-US" dirty="0">
                <a:solidFill>
                  <a:schemeClr val="folHlink"/>
                </a:solidFill>
              </a:rPr>
              <a:t>Tertiary storage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Removable disks and magnetic tape</a:t>
            </a:r>
          </a:p>
          <a:p>
            <a:pPr lvl="4"/>
            <a:endParaRPr lang="en-US" dirty="0"/>
          </a:p>
          <a:p>
            <a:r>
              <a:rPr lang="en-US" dirty="0"/>
              <a:t>HSM is often used in </a:t>
            </a:r>
            <a:r>
              <a:rPr lang="en-US" dirty="0">
                <a:solidFill>
                  <a:schemeClr val="folHlink"/>
                </a:solidFill>
              </a:rPr>
              <a:t>supercomputing centers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Keep small and frequently used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secondary storage.</a:t>
            </a:r>
          </a:p>
          <a:p>
            <a:pPr lvl="1"/>
            <a:r>
              <a:rPr lang="en-US" dirty="0"/>
              <a:t>Keep large, old, inactive data in tertiary storage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D2BC-2361-6448-B0EA-0490F5F7A412}" type="slidenum">
              <a:rPr lang="en-US"/>
              <a:pPr/>
              <a:t>18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RAID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Redundant Array of Independent Disks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Suppose the </a:t>
            </a:r>
            <a:r>
              <a:rPr lang="en-US" dirty="0">
                <a:solidFill>
                  <a:srgbClr val="B23300"/>
                </a:solidFill>
              </a:rPr>
              <a:t>mean time to failure </a:t>
            </a:r>
            <a:r>
              <a:rPr lang="en-US" dirty="0"/>
              <a:t>of a single disk </a:t>
            </a:r>
            <a:br>
              <a:rPr lang="en-US" dirty="0"/>
            </a:br>
            <a:r>
              <a:rPr lang="en-US" dirty="0"/>
              <a:t>is 100,000 hours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Then the mean time to failure of an array of 100 disks is 100,000/100 = 1000 hours = 41.66 days.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8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D2BC-2361-6448-B0EA-0490F5F7A412}" type="slidenum">
              <a:rPr lang="en-US"/>
              <a:pPr/>
              <a:t>19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RAID </a:t>
            </a:r>
            <a:r>
              <a:rPr lang="en-US" dirty="0"/>
              <a:t>increases reliability by </a:t>
            </a:r>
            <a:r>
              <a:rPr lang="en-US" dirty="0">
                <a:solidFill>
                  <a:srgbClr val="B23300"/>
                </a:solidFill>
              </a:rPr>
              <a:t>adding redundancy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Mirroring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Maintain multiple copies of data.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Striping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Spread data blocks of a file across multiple disks.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Error correcting codes (ECC)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parity bits and checksums.</a:t>
            </a:r>
          </a:p>
        </p:txBody>
      </p:sp>
    </p:spTree>
    <p:extLst>
      <p:ext uri="{BB962C8B-B14F-4D97-AF65-F5344CB8AC3E}">
        <p14:creationId xmlns:p14="http://schemas.microsoft.com/office/powerpoint/2010/main" val="64258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A7B0-2420-D548-BA36-6B04D01C6E68}" type="slidenum">
              <a:rPr lang="en-US"/>
              <a:pPr/>
              <a:t>2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Storage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Magnetic disks provide secondary storage.</a:t>
            </a:r>
          </a:p>
          <a:p>
            <a:pPr>
              <a:lnSpc>
                <a:spcPct val="90000"/>
              </a:lnSpc>
            </a:pPr>
            <a:r>
              <a:rPr lang="en-US" dirty="0"/>
              <a:t>Issues include:</a:t>
            </a:r>
          </a:p>
          <a:p>
            <a:pPr lvl="4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Transfer </a:t>
            </a:r>
            <a:r>
              <a:rPr lang="en-US" sz="2000" dirty="0" smtClean="0">
                <a:solidFill>
                  <a:schemeClr val="folHlink"/>
                </a:solidFill>
              </a:rPr>
              <a:t>rate</a:t>
            </a:r>
          </a:p>
          <a:p>
            <a:pPr lvl="5">
              <a:lnSpc>
                <a:spcPct val="90000"/>
              </a:lnSpc>
            </a:pPr>
            <a:endParaRPr lang="en-US" sz="400" dirty="0">
              <a:solidFill>
                <a:schemeClr val="folHlink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/>
              <a:t>Rate at which data</a:t>
            </a:r>
            <a:br>
              <a:rPr lang="en-US" sz="1600" dirty="0"/>
            </a:br>
            <a:r>
              <a:rPr lang="en-US" sz="1600" dirty="0"/>
              <a:t>flows from the</a:t>
            </a:r>
            <a:br>
              <a:rPr lang="en-US" sz="1600" dirty="0"/>
            </a:br>
            <a:r>
              <a:rPr lang="en-US" sz="1600" dirty="0"/>
              <a:t>disk drive into the</a:t>
            </a:r>
            <a:br>
              <a:rPr lang="en-US" sz="1600" dirty="0"/>
            </a:br>
            <a:r>
              <a:rPr lang="en-US" sz="1600" dirty="0"/>
              <a:t>computer.</a:t>
            </a:r>
          </a:p>
          <a:p>
            <a:pPr lvl="4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Random-access </a:t>
            </a:r>
            <a:r>
              <a:rPr lang="en-US" sz="2000" dirty="0" smtClean="0">
                <a:solidFill>
                  <a:schemeClr val="folHlink"/>
                </a:solidFill>
              </a:rPr>
              <a:t>time</a:t>
            </a:r>
          </a:p>
          <a:p>
            <a:pPr lvl="5">
              <a:lnSpc>
                <a:spcPct val="90000"/>
              </a:lnSpc>
            </a:pPr>
            <a:endParaRPr lang="en-US" sz="400" dirty="0">
              <a:solidFill>
                <a:schemeClr val="folHlink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folHlink"/>
                </a:solidFill>
              </a:rPr>
              <a:t>Seek time</a:t>
            </a:r>
            <a:r>
              <a:rPr lang="en-US" sz="1600" dirty="0"/>
              <a:t>: to move </a:t>
            </a:r>
            <a:br>
              <a:rPr lang="en-US" sz="1600" dirty="0"/>
            </a:br>
            <a:r>
              <a:rPr lang="en-US" sz="1600" dirty="0"/>
              <a:t>the disk arm to the</a:t>
            </a:r>
            <a:br>
              <a:rPr lang="en-US" sz="1600" dirty="0"/>
            </a:br>
            <a:r>
              <a:rPr lang="en-US" sz="1600" dirty="0"/>
              <a:t>desired cylinder.</a:t>
            </a:r>
            <a:br>
              <a:rPr lang="en-US" sz="1600" dirty="0"/>
            </a:br>
            <a:r>
              <a:rPr lang="en-US" sz="1600" dirty="0"/>
              <a:t>            +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chemeClr val="folHlink"/>
                </a:solidFill>
              </a:rPr>
              <a:t>Rotational latency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time for the desired</a:t>
            </a:r>
            <a:br>
              <a:rPr lang="en-US" sz="1600" dirty="0"/>
            </a:br>
            <a:r>
              <a:rPr lang="en-US" sz="1600" dirty="0"/>
              <a:t>sector to rotate under</a:t>
            </a:r>
            <a:br>
              <a:rPr lang="en-US" sz="1600" dirty="0"/>
            </a:br>
            <a:r>
              <a:rPr lang="en-US" sz="1600" dirty="0"/>
              <a:t>the read-write head.</a:t>
            </a:r>
          </a:p>
        </p:txBody>
      </p:sp>
      <p:pic>
        <p:nvPicPr>
          <p:cNvPr id="79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2466" r="801" b="2834"/>
          <a:stretch>
            <a:fillRect/>
          </a:stretch>
        </p:blipFill>
        <p:spPr bwMode="auto">
          <a:xfrm>
            <a:off x="4022725" y="1965325"/>
            <a:ext cx="4937125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02347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A81-8D2E-C54C-BB16-9C419332C5CE}" type="slidenum">
              <a:rPr lang="en-US"/>
              <a:pPr/>
              <a:t>20</a:t>
            </a:fld>
            <a:endParaRPr lang="en-US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80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25563"/>
            <a:ext cx="31369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7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572000" cy="48355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Different levels of RAID have different levels of reliability and performance costs.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RAID levels 0 through 6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RAID levels 0+1 and 1+0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Example: 4 disks of data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P: error-correcting bits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C: copy of the data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  <p:sp>
        <p:nvSpPr>
          <p:cNvPr id="807945" name="Rectangle 9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1899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7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79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7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5A81-8D2E-C54C-BB16-9C419332C5CE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07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229555" cy="48355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RAID </a:t>
            </a:r>
            <a:r>
              <a:rPr lang="en-US" dirty="0"/>
              <a:t>tutorial:</a:t>
            </a:r>
            <a:br>
              <a:rPr lang="en-US" dirty="0"/>
            </a:br>
            <a:r>
              <a:rPr lang="en-US" dirty="0">
                <a:hlinkClick r:id="rId2"/>
              </a:rPr>
              <a:t>http://www.thegeekstuff.com/2010/08/raid-levels-tutorial/</a:t>
            </a:r>
            <a:r>
              <a:rPr lang="en-US" dirty="0"/>
              <a:t> </a:t>
            </a:r>
          </a:p>
        </p:txBody>
      </p:sp>
      <p:sp>
        <p:nvSpPr>
          <p:cNvPr id="807945" name="Rectangle 9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90499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8ADC-ECB0-2342-A16F-ECB42DCA2DC1}" type="slidenum">
              <a:rPr lang="en-US"/>
              <a:pPr/>
              <a:t>22</a:t>
            </a:fld>
            <a:endParaRPr lang="en-US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per Megabyte of DRAM</a:t>
            </a:r>
          </a:p>
        </p:txBody>
      </p:sp>
      <p:pic>
        <p:nvPicPr>
          <p:cNvPr id="80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154113"/>
            <a:ext cx="6757988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65" name="Rectangle 5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1281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F18E-2723-4B4C-B436-FBD322FF48D1}" type="slidenum">
              <a:rPr lang="en-US"/>
              <a:pPr/>
              <a:t>23</a:t>
            </a:fld>
            <a:endParaRPr 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per Megabyte of Magnetic Hard Disk</a:t>
            </a:r>
          </a:p>
        </p:txBody>
      </p:sp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62050"/>
            <a:ext cx="67278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990" name="Rectangle 6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69045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5ED0-1AC1-9B42-8085-B1B1150FB96A}" type="slidenum">
              <a:rPr lang="en-US"/>
              <a:pPr/>
              <a:t>24</a:t>
            </a:fld>
            <a:endParaRPr 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Systems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store data on external media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such as disks).</a:t>
            </a:r>
          </a:p>
          <a:p>
            <a:pPr lvl="4"/>
            <a:endParaRPr lang="en-US" dirty="0"/>
          </a:p>
          <a:p>
            <a:r>
              <a:rPr lang="en-US" dirty="0"/>
              <a:t>Three essential requirements for </a:t>
            </a:r>
            <a:br>
              <a:rPr lang="en-US" dirty="0"/>
            </a:br>
            <a:r>
              <a:rPr lang="en-US" dirty="0"/>
              <a:t>long-term information storage: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It must be possible to store a </a:t>
            </a:r>
            <a:r>
              <a:rPr lang="en-US" dirty="0">
                <a:solidFill>
                  <a:srgbClr val="B23300"/>
                </a:solidFill>
              </a:rPr>
              <a:t>very large amount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information.</a:t>
            </a:r>
          </a:p>
          <a:p>
            <a:pPr lvl="5"/>
            <a:endParaRPr lang="en-US" dirty="0"/>
          </a:p>
          <a:p>
            <a:pPr lvl="1"/>
            <a:r>
              <a:rPr lang="en-US" dirty="0">
                <a:solidFill>
                  <a:srgbClr val="B23300"/>
                </a:solidFill>
              </a:rPr>
              <a:t>Nonvolatile</a:t>
            </a:r>
            <a:r>
              <a:rPr lang="en-US" dirty="0" smtClean="0">
                <a:solidFill>
                  <a:srgbClr val="B23300"/>
                </a:solidFill>
              </a:rPr>
              <a:t>: </a:t>
            </a:r>
            <a:r>
              <a:rPr lang="en-US" dirty="0" smtClean="0"/>
              <a:t>The information must survive </a:t>
            </a:r>
            <a:br>
              <a:rPr lang="en-US" dirty="0" smtClean="0"/>
            </a:br>
            <a:r>
              <a:rPr lang="en-US" dirty="0" smtClean="0"/>
              <a:t>the termination of the process using it.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B23300"/>
                </a:solidFill>
              </a:rPr>
              <a:t>Concurrent access </a:t>
            </a:r>
            <a:r>
              <a:rPr lang="en-US" dirty="0"/>
              <a:t>by multiple processes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9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71CB-102A-DC45-B04A-563A0FFA656B}" type="slidenum">
              <a:rPr lang="en-US"/>
              <a:pPr/>
              <a:t>25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Files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 smtClean="0"/>
              <a:t>user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and </a:t>
            </a:r>
            <a:r>
              <a:rPr lang="en-US" dirty="0" smtClean="0"/>
              <a:t>programmer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perspective, </a:t>
            </a:r>
            <a:r>
              <a:rPr lang="en-US" dirty="0" smtClean="0"/>
              <a:t>a </a:t>
            </a:r>
            <a:r>
              <a:rPr lang="en-US" dirty="0"/>
              <a:t>file is the </a:t>
            </a:r>
            <a:r>
              <a:rPr lang="en-US" dirty="0">
                <a:solidFill>
                  <a:srgbClr val="B23300"/>
                </a:solidFill>
              </a:rPr>
              <a:t>smallest allotment </a:t>
            </a:r>
            <a:r>
              <a:rPr lang="en-US" dirty="0" smtClean="0"/>
              <a:t>of </a:t>
            </a:r>
            <a:r>
              <a:rPr lang="en-US" dirty="0"/>
              <a:t>secondary storage.</a:t>
            </a:r>
          </a:p>
          <a:p>
            <a:pPr lvl="5"/>
            <a:endParaRPr lang="en-US" dirty="0"/>
          </a:p>
          <a:p>
            <a:r>
              <a:rPr lang="en-US" dirty="0"/>
              <a:t>You cannot write data to a disk </a:t>
            </a:r>
            <a:br>
              <a:rPr lang="en-US" dirty="0"/>
            </a:br>
            <a:r>
              <a:rPr lang="en-US" dirty="0"/>
              <a:t>unless the data is within a file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78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71CB-102A-DC45-B04A-563A0FFA656B}" type="slidenum">
              <a:rPr lang="en-US"/>
              <a:pPr/>
              <a:t>26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operating system </a:t>
            </a:r>
            <a:r>
              <a:rPr lang="en-US" dirty="0">
                <a:solidFill>
                  <a:srgbClr val="B23300"/>
                </a:solidFill>
              </a:rPr>
              <a:t>maps files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onto secondary storage.</a:t>
            </a:r>
          </a:p>
          <a:p>
            <a:pPr lvl="4"/>
            <a:endParaRPr lang="en-US" dirty="0"/>
          </a:p>
          <a:p>
            <a:r>
              <a:rPr lang="en-US" dirty="0"/>
              <a:t>Generally, you </a:t>
            </a:r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need to worry about </a:t>
            </a:r>
            <a:br>
              <a:rPr lang="en-US" dirty="0"/>
            </a:br>
            <a:r>
              <a:rPr lang="en-US" dirty="0"/>
              <a:t>where or how the data is stored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just access the file by its name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Therefore, the file system is </a:t>
            </a:r>
            <a:r>
              <a:rPr lang="en-US" dirty="0" smtClean="0"/>
              <a:t>an </a:t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abstraction of physical storage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4845-43E4-2440-A8BA-4133F709334D}" type="slidenum">
              <a:rPr lang="en-US"/>
              <a:pPr/>
              <a:t>27</a:t>
            </a:fld>
            <a:endParaRPr lang="en-US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Files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</a:t>
            </a:r>
          </a:p>
          <a:p>
            <a:pPr lvl="1"/>
            <a:r>
              <a:rPr lang="en-US" dirty="0"/>
              <a:t>ASCII (text) files</a:t>
            </a:r>
          </a:p>
          <a:p>
            <a:pPr lvl="1"/>
            <a:r>
              <a:rPr lang="en-US" dirty="0"/>
              <a:t>Binary files</a:t>
            </a:r>
          </a:p>
          <a:p>
            <a:pPr lvl="4"/>
            <a:endParaRPr lang="en-US" dirty="0"/>
          </a:p>
          <a:p>
            <a:r>
              <a:rPr lang="en-US" dirty="0"/>
              <a:t>Every operating system must recognize 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>
                <a:solidFill>
                  <a:srgbClr val="B23300"/>
                </a:solidFill>
              </a:rPr>
              <a:t>executable file </a:t>
            </a:r>
            <a:r>
              <a:rPr lang="en-US" dirty="0"/>
              <a:t>that it can load and run.</a:t>
            </a:r>
          </a:p>
          <a:p>
            <a:pPr lvl="4"/>
            <a:endParaRPr lang="en-US" dirty="0"/>
          </a:p>
          <a:p>
            <a:r>
              <a:rPr lang="en-US" dirty="0"/>
              <a:t>UNIX: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300"/>
                </a:solidFill>
              </a:rPr>
              <a:t>magic number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stored at the beginning of the file </a:t>
            </a:r>
            <a:r>
              <a:rPr lang="en-US" dirty="0" smtClean="0"/>
              <a:t>indicates </a:t>
            </a:r>
            <a:r>
              <a:rPr lang="en-US" dirty="0"/>
              <a:t>its type.</a:t>
            </a:r>
          </a:p>
          <a:p>
            <a:pPr lvl="4"/>
            <a:endParaRPr lang="en-US" dirty="0"/>
          </a:p>
          <a:p>
            <a:r>
              <a:rPr lang="en-US" dirty="0"/>
              <a:t>Windows: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300"/>
                </a:solidFill>
              </a:rPr>
              <a:t>file extension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 suffix to the file name) indicates the file type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2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E24A-1975-4D49-BED2-07E23081F7E9}" type="slidenum">
              <a:rPr lang="en-US"/>
              <a:pPr/>
              <a:t>28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Types</a:t>
            </a:r>
          </a:p>
        </p:txBody>
      </p:sp>
      <p:pic>
        <p:nvPicPr>
          <p:cNvPr id="818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193925" y="1235075"/>
            <a:ext cx="4654550" cy="49704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7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E6AF-594D-7F47-B1E6-DE1FF2D9918A}" type="slidenum">
              <a:rPr lang="en-US"/>
              <a:pPr/>
              <a:t>29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5394325" cy="655637"/>
          </a:xfrm>
        </p:spPr>
        <p:txBody>
          <a:bodyPr/>
          <a:lstStyle/>
          <a:p>
            <a:r>
              <a:rPr lang="en-US" dirty="0"/>
              <a:t>File Types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819203" name="Picture 3" descr="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r="67630"/>
          <a:stretch>
            <a:fillRect/>
          </a:stretch>
        </p:blipFill>
        <p:spPr bwMode="auto">
          <a:xfrm>
            <a:off x="5303838" y="333375"/>
            <a:ext cx="2192337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840163" cy="4835525"/>
          </a:xfrm>
          <a:noFill/>
          <a:ln/>
        </p:spPr>
        <p:txBody>
          <a:bodyPr/>
          <a:lstStyle/>
          <a:p>
            <a:r>
              <a:rPr lang="en-US"/>
              <a:t>An executable file</a:t>
            </a: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549275" y="55324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88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6AED-C551-8B4E-94F9-FDA295E70317}" type="slidenum">
              <a:rPr lang="en-US"/>
              <a:pPr/>
              <a:t>3</a:t>
            </a:fld>
            <a:endParaRPr lang="en-US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Disk Drives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Disk drives are attached to a computer </a:t>
            </a:r>
            <a:br>
              <a:rPr lang="en-US" dirty="0"/>
            </a:br>
            <a:r>
              <a:rPr lang="en-US" dirty="0"/>
              <a:t>via an </a:t>
            </a:r>
            <a:r>
              <a:rPr lang="en-US" dirty="0">
                <a:solidFill>
                  <a:srgbClr val="B23300"/>
                </a:solidFill>
              </a:rPr>
              <a:t>industry-standard I/O bus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chemeClr val="folHlink"/>
                </a:solidFill>
              </a:rPr>
              <a:t>EIDE</a:t>
            </a:r>
            <a:r>
              <a:rPr lang="en-US" dirty="0"/>
              <a:t>: Enhanced Integrated Drive Electronics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ATA</a:t>
            </a:r>
            <a:r>
              <a:rPr lang="en-US" dirty="0"/>
              <a:t>: Advanced Technology Attachment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SATA</a:t>
            </a:r>
            <a:r>
              <a:rPr lang="en-US" dirty="0"/>
              <a:t>: Serial ATA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USB</a:t>
            </a:r>
            <a:r>
              <a:rPr lang="en-US" dirty="0"/>
              <a:t>: Universal Serial Bus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FC</a:t>
            </a:r>
            <a:r>
              <a:rPr lang="en-US" dirty="0"/>
              <a:t>: Fiber Channel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SCSI</a:t>
            </a:r>
            <a:r>
              <a:rPr lang="en-US" dirty="0"/>
              <a:t>: Small Computer-Systems Interface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Host controller </a:t>
            </a:r>
            <a:r>
              <a:rPr lang="en-US" dirty="0"/>
              <a:t>at the computer end of the bus.</a:t>
            </a:r>
          </a:p>
          <a:p>
            <a:r>
              <a:rPr lang="en-US" dirty="0">
                <a:solidFill>
                  <a:srgbClr val="B23300"/>
                </a:solidFill>
              </a:rPr>
              <a:t>Disk controller </a:t>
            </a:r>
            <a:r>
              <a:rPr lang="en-US" dirty="0"/>
              <a:t>built into each disk drive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7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2172-E9D5-2E45-AE6B-7200FD3FD96E}" type="slidenum">
              <a:rPr lang="en-US"/>
              <a:pPr/>
              <a:t>30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3840163" cy="655637"/>
          </a:xfrm>
        </p:spPr>
        <p:txBody>
          <a:bodyPr/>
          <a:lstStyle/>
          <a:p>
            <a:r>
              <a:rPr lang="en-US" dirty="0"/>
              <a:t>File Types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840163" cy="4835525"/>
          </a:xfrm>
        </p:spPr>
        <p:txBody>
          <a:bodyPr/>
          <a:lstStyle/>
          <a:p>
            <a:r>
              <a:rPr lang="en-US" dirty="0"/>
              <a:t>An archive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library) file</a:t>
            </a:r>
          </a:p>
        </p:txBody>
      </p:sp>
      <p:pic>
        <p:nvPicPr>
          <p:cNvPr id="820228" name="Picture 4" descr="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/>
          <a:stretch>
            <a:fillRect/>
          </a:stretch>
        </p:blipFill>
        <p:spPr bwMode="auto">
          <a:xfrm>
            <a:off x="4114800" y="420688"/>
            <a:ext cx="4243388" cy="61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549275" y="55324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9985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E88E-DF44-414E-BCE9-A3B9C13ACED1}" type="slidenum">
              <a:rPr lang="en-US"/>
              <a:pPr/>
              <a:t>31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Attributes (Metadata)</a:t>
            </a:r>
            <a:endParaRPr lang="en-US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Name</a:t>
            </a:r>
            <a:r>
              <a:rPr lang="en-US" dirty="0"/>
              <a:t>: </a:t>
            </a:r>
            <a:r>
              <a:rPr lang="en-US" dirty="0" smtClean="0"/>
              <a:t>the only </a:t>
            </a:r>
            <a:r>
              <a:rPr lang="en-US" dirty="0"/>
              <a:t>human-readable </a:t>
            </a:r>
            <a:r>
              <a:rPr lang="en-US" dirty="0" smtClean="0"/>
              <a:t>information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Identifier</a:t>
            </a:r>
            <a:r>
              <a:rPr lang="en-US" dirty="0"/>
              <a:t>: unique tag (number) identifies file within file system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Type</a:t>
            </a:r>
            <a:r>
              <a:rPr lang="en-US" dirty="0"/>
              <a:t>: needed </a:t>
            </a:r>
            <a:r>
              <a:rPr lang="en-US" dirty="0" smtClean="0"/>
              <a:t>to support </a:t>
            </a:r>
            <a:r>
              <a:rPr lang="en-US" dirty="0"/>
              <a:t>different types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Location</a:t>
            </a:r>
            <a:r>
              <a:rPr lang="en-US" dirty="0"/>
              <a:t>: pointer to file location on device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Size</a:t>
            </a:r>
            <a:r>
              <a:rPr lang="en-US" dirty="0"/>
              <a:t>: current file size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Protection</a:t>
            </a:r>
            <a:r>
              <a:rPr lang="en-US" dirty="0"/>
              <a:t>: controls who can do reading,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writing</a:t>
            </a:r>
            <a:r>
              <a:rPr lang="en-US" dirty="0"/>
              <a:t>, executing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Time, date, and user identification</a:t>
            </a:r>
            <a:r>
              <a:rPr lang="en-US" dirty="0"/>
              <a:t>: data for protection, security, and usage monitoring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2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E88E-DF44-414E-BCE9-A3B9C13ACED1}" type="slidenum">
              <a:rPr lang="en-US"/>
              <a:pPr/>
              <a:t>32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Attributes (Metadata)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Information </a:t>
            </a:r>
            <a:r>
              <a:rPr lang="en-US" dirty="0"/>
              <a:t>about files are kept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directory </a:t>
            </a:r>
            <a:r>
              <a:rPr lang="en-US" dirty="0">
                <a:solidFill>
                  <a:srgbClr val="B23300"/>
                </a:solidFill>
              </a:rPr>
              <a:t>structure </a:t>
            </a:r>
            <a:r>
              <a:rPr lang="en-US" dirty="0"/>
              <a:t>maintained on the disk.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Many variations, including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extended </a:t>
            </a:r>
            <a:r>
              <a:rPr lang="en-US" dirty="0">
                <a:solidFill>
                  <a:srgbClr val="B23300"/>
                </a:solidFill>
              </a:rPr>
              <a:t>file attributes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such </a:t>
            </a:r>
            <a:r>
              <a:rPr lang="en-US" dirty="0"/>
              <a:t>as file checksum.</a:t>
            </a:r>
          </a:p>
        </p:txBody>
      </p:sp>
    </p:spTree>
    <p:extLst>
      <p:ext uri="{BB962C8B-B14F-4D97-AF65-F5344CB8AC3E}">
        <p14:creationId xmlns:p14="http://schemas.microsoft.com/office/powerpoint/2010/main" val="131620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495C-F332-B74E-B509-7153EDD3D44B}" type="slidenum">
              <a:rPr lang="en-US"/>
              <a:pPr/>
              <a:t>33</a:t>
            </a:fld>
            <a:endParaRPr lang="en-US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5303838" cy="655637"/>
          </a:xfrm>
        </p:spPr>
        <p:txBody>
          <a:bodyPr/>
          <a:lstStyle/>
          <a:p>
            <a:r>
              <a:rPr lang="en-US" dirty="0"/>
              <a:t>File Attributes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211763" cy="4835525"/>
          </a:xfrm>
        </p:spPr>
        <p:txBody>
          <a:bodyPr/>
          <a:lstStyle/>
          <a:p>
            <a:r>
              <a:rPr lang="en-US"/>
              <a:t>Mac OS X file attributes display</a:t>
            </a:r>
          </a:p>
        </p:txBody>
      </p:sp>
      <p:pic>
        <p:nvPicPr>
          <p:cNvPr id="822276" name="Picture 4" descr="11_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84175"/>
            <a:ext cx="225742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54927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61116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D2E1-FE4B-5142-826A-63055D42C5AA}" type="slidenum">
              <a:rPr lang="en-US"/>
              <a:pPr/>
              <a:t>34</a:t>
            </a:fld>
            <a:endParaRPr lang="en-US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Operations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219210"/>
          </a:xfrm>
        </p:spPr>
        <p:txBody>
          <a:bodyPr/>
          <a:lstStyle/>
          <a:p>
            <a:r>
              <a:rPr lang="en-US" dirty="0"/>
              <a:t>A file is an </a:t>
            </a:r>
            <a:r>
              <a:rPr lang="en-US" dirty="0">
                <a:solidFill>
                  <a:schemeClr val="folHlink"/>
                </a:solidFill>
              </a:rPr>
              <a:t>abstract data type</a:t>
            </a:r>
            <a:r>
              <a:rPr lang="en-US" dirty="0"/>
              <a:t> (</a:t>
            </a:r>
            <a:r>
              <a:rPr lang="en-US" dirty="0">
                <a:solidFill>
                  <a:schemeClr val="folHlink"/>
                </a:solidFill>
              </a:rPr>
              <a:t>ADT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The OS supports various operations on </a:t>
            </a:r>
            <a:r>
              <a:rPr lang="en-US" dirty="0" smtClean="0"/>
              <a:t>files:</a:t>
            </a:r>
            <a:endParaRPr lang="en-US" dirty="0"/>
          </a:p>
        </p:txBody>
      </p:sp>
      <p:sp>
        <p:nvSpPr>
          <p:cNvPr id="823300" name="Rectangle 4"/>
          <p:cNvSpPr>
            <a:spLocks noChangeArrowheads="1"/>
          </p:cNvSpPr>
          <p:nvPr/>
        </p:nvSpPr>
        <p:spPr bwMode="auto">
          <a:xfrm>
            <a:off x="1189038" y="2681894"/>
            <a:ext cx="2962275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2400" dirty="0"/>
              <a:t>Create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2400" dirty="0"/>
              <a:t>Delete 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2400" dirty="0"/>
              <a:t>Open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2400" dirty="0"/>
              <a:t>Close 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2400" dirty="0"/>
              <a:t>Read 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/>
            </a:pPr>
            <a:r>
              <a:rPr lang="en-US" sz="2400" dirty="0"/>
              <a:t>Write </a:t>
            </a:r>
          </a:p>
        </p:txBody>
      </p:sp>
      <p:sp>
        <p:nvSpPr>
          <p:cNvPr id="823301" name="Rectangle 5"/>
          <p:cNvSpPr>
            <a:spLocks noChangeArrowheads="1"/>
          </p:cNvSpPr>
          <p:nvPr/>
        </p:nvSpPr>
        <p:spPr bwMode="auto">
          <a:xfrm>
            <a:off x="4292600" y="2653319"/>
            <a:ext cx="3530600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 startAt="7"/>
            </a:pPr>
            <a:r>
              <a:rPr lang="en-US" sz="2400" dirty="0"/>
              <a:t>Append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 startAt="7"/>
            </a:pPr>
            <a:r>
              <a:rPr lang="en-US" sz="2400" dirty="0"/>
              <a:t>Seek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 startAt="7"/>
            </a:pPr>
            <a:r>
              <a:rPr lang="en-US" sz="2400" dirty="0"/>
              <a:t>Get attributes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 startAt="7"/>
            </a:pPr>
            <a:r>
              <a:rPr lang="en-US" sz="2400" dirty="0"/>
              <a:t> Set attributes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 startAt="7"/>
            </a:pPr>
            <a:r>
              <a:rPr lang="en-US" sz="2400" dirty="0"/>
              <a:t> Rename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AutoNum type="arabicPeriod" startAt="7"/>
            </a:pPr>
            <a:r>
              <a:rPr lang="en-US" sz="2400" dirty="0"/>
              <a:t> Lock</a:t>
            </a:r>
          </a:p>
        </p:txBody>
      </p:sp>
    </p:spTree>
    <p:extLst>
      <p:ext uri="{BB962C8B-B14F-4D97-AF65-F5344CB8AC3E}">
        <p14:creationId xmlns:p14="http://schemas.microsoft.com/office/powerpoint/2010/main" val="74984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9" grpId="0" uiExpand="1" build="p"/>
      <p:bldP spid="823300" grpId="0"/>
      <p:bldP spid="8233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7D58-3A72-9F46-8603-B89992E14447}" type="slidenum">
              <a:rPr lang="en-US"/>
              <a:pPr/>
              <a:t>35</a:t>
            </a:fld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a File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file operations involve an </a:t>
            </a:r>
            <a:br>
              <a:rPr lang="en-US" dirty="0"/>
            </a:br>
            <a:r>
              <a:rPr lang="en-US" dirty="0">
                <a:solidFill>
                  <a:schemeClr val="folHlink"/>
                </a:solidFill>
              </a:rPr>
              <a:t>expensive search</a:t>
            </a:r>
            <a:r>
              <a:rPr lang="en-US" dirty="0"/>
              <a:t> of file directories.</a:t>
            </a:r>
          </a:p>
          <a:p>
            <a:pPr lvl="4"/>
            <a:endParaRPr lang="en-US" dirty="0"/>
          </a:p>
          <a:p>
            <a:r>
              <a:rPr lang="en-US" dirty="0"/>
              <a:t>Avoid this search by </a:t>
            </a:r>
            <a:r>
              <a:rPr lang="en-US" dirty="0">
                <a:solidFill>
                  <a:schemeClr val="folHlink"/>
                </a:solidFill>
              </a:rPr>
              <a:t>caching in memory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directory information about a file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the file is opened.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9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7D58-3A72-9F46-8603-B89992E14447}" type="slidenum">
              <a:rPr lang="en-US"/>
              <a:pPr/>
              <a:t>36</a:t>
            </a:fld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File Table</a:t>
            </a:r>
            <a:endParaRPr lang="en-US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Contains </a:t>
            </a:r>
            <a:r>
              <a:rPr lang="en-US" dirty="0"/>
              <a:t>information about all </a:t>
            </a:r>
            <a:r>
              <a:rPr lang="en-US" dirty="0">
                <a:solidFill>
                  <a:srgbClr val="B23300"/>
                </a:solidFill>
              </a:rPr>
              <a:t>open files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When a file is opened, an pointer into this table is returned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When a file operation is requested, </a:t>
            </a:r>
            <a:br>
              <a:rPr lang="en-US" dirty="0"/>
            </a:br>
            <a:r>
              <a:rPr lang="en-US" dirty="0"/>
              <a:t>information about the file is obtained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 </a:t>
            </a:r>
            <a:r>
              <a:rPr lang="en-US" dirty="0"/>
              <a:t>the pointer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7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2D0-9DA2-EC49-AC31-1C93BF322B17}" type="slidenum">
              <a:rPr lang="en-US"/>
              <a:pPr/>
              <a:t>37</a:t>
            </a:fld>
            <a:endParaRPr 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Levels of Internal File Tables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25"/>
            <a:ext cx="8229600" cy="5120584"/>
          </a:xfrm>
        </p:spPr>
        <p:txBody>
          <a:bodyPr/>
          <a:lstStyle/>
          <a:p>
            <a:r>
              <a:rPr lang="en-US" dirty="0"/>
              <a:t>Per process</a:t>
            </a:r>
          </a:p>
          <a:p>
            <a:pPr lvl="5"/>
            <a:endParaRPr lang="en-US" dirty="0"/>
          </a:p>
          <a:p>
            <a:pPr lvl="1"/>
            <a:r>
              <a:rPr lang="en-US" dirty="0">
                <a:solidFill>
                  <a:schemeClr val="folHlink"/>
                </a:solidFill>
              </a:rPr>
              <a:t>File pointer</a:t>
            </a:r>
          </a:p>
          <a:p>
            <a:pPr lvl="2"/>
            <a:r>
              <a:rPr lang="en-US" dirty="0"/>
              <a:t>Keep track of the last position read or written</a:t>
            </a:r>
          </a:p>
          <a:p>
            <a:pPr lvl="1"/>
            <a:r>
              <a:rPr lang="en-US" dirty="0"/>
              <a:t>What files a process has open.</a:t>
            </a:r>
          </a:p>
          <a:p>
            <a:pPr lvl="1"/>
            <a:r>
              <a:rPr lang="en-US" dirty="0"/>
              <a:t>Access rights and other accounting information.</a:t>
            </a:r>
          </a:p>
          <a:p>
            <a:pPr lvl="5"/>
            <a:endParaRPr lang="en-US" dirty="0"/>
          </a:p>
          <a:p>
            <a:r>
              <a:rPr lang="en-US" dirty="0"/>
              <a:t>System wide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File location, access dates, size, etc.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File-open count</a:t>
            </a:r>
          </a:p>
          <a:p>
            <a:pPr lvl="2"/>
            <a:r>
              <a:rPr lang="en-US" dirty="0"/>
              <a:t>Number of times a file is open.</a:t>
            </a:r>
          </a:p>
          <a:p>
            <a:pPr lvl="2"/>
            <a:r>
              <a:rPr lang="en-US" dirty="0"/>
              <a:t>Allows removal of data from the open-file table </a:t>
            </a:r>
            <a:br>
              <a:rPr lang="en-US" dirty="0"/>
            </a:br>
            <a:r>
              <a:rPr lang="en-US" dirty="0"/>
              <a:t>when the last process using the file closes 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5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5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5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F288-E7B6-2D45-A050-2A319138C0A6}" type="slidenum">
              <a:rPr lang="en-US"/>
              <a:pPr/>
              <a:t>38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Locking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Provided by some operating systems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file systems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Mediates access to a file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Shared </a:t>
            </a:r>
            <a:r>
              <a:rPr lang="en-US" dirty="0" smtClean="0">
                <a:solidFill>
                  <a:schemeClr val="folHlink"/>
                </a:solidFill>
              </a:rPr>
              <a:t>lock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Similar to a reader lock.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Several processes can acquire concurrently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Exclusive </a:t>
            </a:r>
            <a:r>
              <a:rPr lang="en-US" dirty="0" smtClean="0">
                <a:solidFill>
                  <a:schemeClr val="folHlink"/>
                </a:solidFill>
              </a:rPr>
              <a:t>lock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Similar to a writer lock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6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6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6F288-E7B6-2D45-A050-2A319138C0A6}" type="slidenum">
              <a:rPr lang="en-US"/>
              <a:pPr/>
              <a:t>39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Locking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Mandatory lock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Once a process acquires an exclusive lock, the OS prevents any other process from accessing the locked file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Advisory </a:t>
            </a:r>
            <a:r>
              <a:rPr lang="en-US" dirty="0" smtClean="0">
                <a:solidFill>
                  <a:schemeClr val="folHlink"/>
                </a:solidFill>
              </a:rPr>
              <a:t>lock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Software developers ensure that locks are properly acquired and released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2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469-6CCF-2C48-B5BB-3AA3CB829B7D}" type="slidenum">
              <a:rPr lang="en-US"/>
              <a:pPr/>
              <a:t>4</a:t>
            </a:fld>
            <a:endParaRPr lang="en-US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Host-Attached Storage</a:t>
            </a:r>
            <a:endParaRPr lang="en-US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4835525"/>
          </a:xfrm>
        </p:spPr>
        <p:txBody>
          <a:bodyPr/>
          <a:lstStyle/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Accesses storage via </a:t>
            </a:r>
            <a:r>
              <a:rPr lang="en-US" dirty="0">
                <a:solidFill>
                  <a:srgbClr val="B23300"/>
                </a:solidFill>
              </a:rPr>
              <a:t>local I/O ports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Uses a </a:t>
            </a:r>
            <a:r>
              <a:rPr lang="en-US" dirty="0">
                <a:solidFill>
                  <a:srgbClr val="B23300"/>
                </a:solidFill>
              </a:rPr>
              <a:t>bus architecture </a:t>
            </a:r>
            <a:r>
              <a:rPr lang="en-US" dirty="0"/>
              <a:t>(IDE, SCSI, FC, etc.</a:t>
            </a:r>
            <a:r>
              <a:rPr lang="en-US" dirty="0" smtClean="0"/>
              <a:t>)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DCDA-3D0B-C545-99B7-70A7085EBFE4}" type="slidenum">
              <a:rPr lang="en-US"/>
              <a:pPr/>
              <a:t>5</a:t>
            </a:fld>
            <a:endParaRPr 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Network-Attached Storage (NAS)</a:t>
            </a:r>
            <a:endParaRPr lang="en-US" i="1" dirty="0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2163" cy="32308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Special</a:t>
            </a:r>
            <a:r>
              <a:rPr lang="en-US" dirty="0"/>
              <a:t>-purpose storage system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accessed remotely </a:t>
            </a:r>
            <a:r>
              <a:rPr lang="en-US" dirty="0"/>
              <a:t>over a data network.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Clients access NAS via remote procedure calls.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</a:t>
            </a:r>
            <a:r>
              <a:rPr lang="en-US" dirty="0">
                <a:solidFill>
                  <a:srgbClr val="B23300"/>
                </a:solidFill>
              </a:rPr>
              <a:t>NFS </a:t>
            </a:r>
            <a:r>
              <a:rPr lang="en-US" dirty="0"/>
              <a:t>for UNIX systems.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Carried via TCP or UDP over an IP network.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Storage I/O operations consume bandwidth on the data network.</a:t>
            </a:r>
          </a:p>
        </p:txBody>
      </p:sp>
      <p:pic>
        <p:nvPicPr>
          <p:cNvPr id="827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1" y="4343390"/>
            <a:ext cx="420687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399" name="Rectangle 7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80057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4302-BBB4-8A48-BE7D-6DE817AC4D59}" type="slidenum">
              <a:rPr lang="en-US"/>
              <a:pPr/>
              <a:t>6</a:t>
            </a:fld>
            <a:endParaRPr lang="en-US"/>
          </a:p>
        </p:txBody>
      </p:sp>
      <p:pic>
        <p:nvPicPr>
          <p:cNvPr id="82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72" y="3323879"/>
            <a:ext cx="466090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Storage-Area Network (SAN)</a:t>
            </a:r>
            <a:endParaRPr lang="en-US" i="1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1"/>
            <a:ext cx="8412163" cy="33223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300"/>
                </a:solidFill>
              </a:rPr>
              <a:t>Private </a:t>
            </a:r>
            <a:r>
              <a:rPr lang="en-US" dirty="0">
                <a:solidFill>
                  <a:srgbClr val="B23300"/>
                </a:solidFill>
              </a:rPr>
              <a:t>network </a:t>
            </a:r>
            <a:r>
              <a:rPr lang="en-US" dirty="0"/>
              <a:t>connecting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servers </a:t>
            </a:r>
            <a:r>
              <a:rPr lang="en-US" dirty="0"/>
              <a:t>and storage units.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Extremely flexible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Multiple hosts and multiple storage arrays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connect to a SAN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hog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regular </a:t>
            </a:r>
            <a:r>
              <a:rPr lang="en-US" dirty="0"/>
              <a:t>data network.</a:t>
            </a:r>
          </a:p>
        </p:txBody>
      </p:sp>
      <p:sp>
        <p:nvSpPr>
          <p:cNvPr id="828422" name="Rectangle 6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91002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B966-65FB-734F-AE07-9B96D830AA70}" type="slidenum">
              <a:rPr lang="en-US"/>
              <a:pPr/>
              <a:t>7</a:t>
            </a:fld>
            <a:endParaRPr lang="en-US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Scheduling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operating system is responsible for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fast disk access time </a:t>
            </a:r>
            <a:r>
              <a:rPr lang="en-US" dirty="0"/>
              <a:t>and </a:t>
            </a:r>
            <a:r>
              <a:rPr lang="en-US" dirty="0">
                <a:solidFill>
                  <a:srgbClr val="B23300"/>
                </a:solidFill>
              </a:rPr>
              <a:t>high disk bandwidth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Bandwidth:</a:t>
            </a:r>
            <a:r>
              <a:rPr lang="en-US" dirty="0"/>
              <a:t> total number of bytes transferred divided by the total time between the first request for service and the completion of the last transfer.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Additional factors: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seek </a:t>
            </a:r>
            <a:r>
              <a:rPr lang="en-US" dirty="0">
                <a:solidFill>
                  <a:srgbClr val="B23300"/>
                </a:solidFill>
              </a:rPr>
              <a:t>time </a:t>
            </a:r>
            <a:r>
              <a:rPr lang="en-US" dirty="0"/>
              <a:t>and </a:t>
            </a:r>
            <a:r>
              <a:rPr lang="en-US" dirty="0">
                <a:solidFill>
                  <a:srgbClr val="B23300"/>
                </a:solidFill>
              </a:rPr>
              <a:t>rotational latency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Seek time: </a:t>
            </a:r>
            <a:r>
              <a:rPr lang="en-US" dirty="0"/>
              <a:t>the time for the disk arm to move the heads to the cylinder containing the desired sector.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Rotational latency: </a:t>
            </a:r>
            <a:r>
              <a:rPr lang="en-US" dirty="0"/>
              <a:t>the additional time for the disk to rotate the desired sector under the disk head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4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4341-293C-E645-B7FD-FC048E327D51}" type="slidenum">
              <a:rPr lang="en-US"/>
              <a:pPr/>
              <a:t>8</a:t>
            </a:fld>
            <a:endParaRPr lang="en-US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Scheduling Algorithms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FCFS: </a:t>
            </a:r>
            <a:r>
              <a:rPr lang="en-US" dirty="0"/>
              <a:t>First Come First Served</a:t>
            </a:r>
          </a:p>
          <a:p>
            <a:r>
              <a:rPr lang="en-US" dirty="0">
                <a:solidFill>
                  <a:srgbClr val="B23300"/>
                </a:solidFill>
              </a:rPr>
              <a:t>SSTF: </a:t>
            </a:r>
            <a:r>
              <a:rPr lang="en-US" dirty="0"/>
              <a:t>Shortest Seek Time First</a:t>
            </a:r>
          </a:p>
          <a:p>
            <a:r>
              <a:rPr lang="en-US" dirty="0">
                <a:solidFill>
                  <a:srgbClr val="B23300"/>
                </a:solidFill>
              </a:rPr>
              <a:t>SCAN </a:t>
            </a:r>
            <a:r>
              <a:rPr lang="en-US" dirty="0"/>
              <a:t>(AKA </a:t>
            </a:r>
            <a:r>
              <a:rPr lang="en-US" dirty="0">
                <a:solidFill>
                  <a:srgbClr val="B23300"/>
                </a:solidFill>
              </a:rPr>
              <a:t>elevator </a:t>
            </a:r>
            <a:r>
              <a:rPr lang="en-US" dirty="0"/>
              <a:t>scheduling)</a:t>
            </a:r>
          </a:p>
          <a:p>
            <a:r>
              <a:rPr lang="en-US" dirty="0">
                <a:solidFill>
                  <a:srgbClr val="B23300"/>
                </a:solidFill>
              </a:rPr>
              <a:t>C-Scan: </a:t>
            </a:r>
            <a:r>
              <a:rPr lang="en-US" dirty="0"/>
              <a:t>Circular SCAN</a:t>
            </a:r>
          </a:p>
          <a:p>
            <a:r>
              <a:rPr lang="en-US" dirty="0">
                <a:solidFill>
                  <a:srgbClr val="B23300"/>
                </a:solidFill>
              </a:rPr>
              <a:t>LOOK </a:t>
            </a:r>
            <a:r>
              <a:rPr lang="en-US" dirty="0"/>
              <a:t>and </a:t>
            </a:r>
            <a:r>
              <a:rPr lang="en-US" dirty="0">
                <a:solidFill>
                  <a:srgbClr val="B23300"/>
                </a:solidFill>
              </a:rPr>
              <a:t>C-</a:t>
            </a:r>
            <a:r>
              <a:rPr lang="en-US" dirty="0" smtClean="0">
                <a:solidFill>
                  <a:srgbClr val="B23300"/>
                </a:solidFill>
              </a:rPr>
              <a:t>LOOK</a:t>
            </a:r>
            <a:endParaRPr lang="en-US" dirty="0">
              <a:solidFill>
                <a:schemeClr val="fol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27E4-A877-A941-B9D2-680452383B92}" type="slidenum">
              <a:rPr lang="en-US"/>
              <a:pPr/>
              <a:t>9</a:t>
            </a:fld>
            <a:endParaRPr 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FCFS Disk Scheduling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1763"/>
          </a:xfrm>
        </p:spPr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Intrinsically fair</a:t>
            </a:r>
            <a:r>
              <a:rPr lang="en-US" dirty="0"/>
              <a:t>, but generally </a:t>
            </a:r>
            <a:br>
              <a:rPr lang="en-US" dirty="0"/>
            </a:br>
            <a:r>
              <a:rPr lang="en-US" dirty="0"/>
              <a:t>does not provide the best service.</a:t>
            </a:r>
          </a:p>
          <a:p>
            <a:pPr lvl="1"/>
            <a:r>
              <a:rPr lang="en-US" dirty="0"/>
              <a:t>Example: total head movement of 640 cylinders</a:t>
            </a:r>
          </a:p>
        </p:txBody>
      </p:sp>
      <p:pic>
        <p:nvPicPr>
          <p:cNvPr id="79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728882"/>
            <a:ext cx="4754563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27" name="Rectangle 7"/>
          <p:cNvSpPr>
            <a:spLocks noChangeArrowheads="1"/>
          </p:cNvSpPr>
          <p:nvPr/>
        </p:nvSpPr>
        <p:spPr bwMode="auto">
          <a:xfrm>
            <a:off x="356552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95120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uiExpand="1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37985</TotalTime>
  <Words>1454</Words>
  <Application>Microsoft Macintosh PowerPoint</Application>
  <PresentationFormat>On-screen Show (4:3)</PresentationFormat>
  <Paragraphs>363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Quadrant</vt:lpstr>
      <vt:lpstr>CS 149: Operating Systems April 2 Class Meeting</vt:lpstr>
      <vt:lpstr>Hard Disk Storage</vt:lpstr>
      <vt:lpstr>Hard Disk Drives</vt:lpstr>
      <vt:lpstr>Host-Attached Storage</vt:lpstr>
      <vt:lpstr>Network-Attached Storage (NAS)</vt:lpstr>
      <vt:lpstr>Storage-Area Network (SAN)</vt:lpstr>
      <vt:lpstr>Disk Scheduling</vt:lpstr>
      <vt:lpstr>Disk Scheduling Algorithms</vt:lpstr>
      <vt:lpstr>FCFS Disk Scheduling</vt:lpstr>
      <vt:lpstr>SSTF Disk Scheduling</vt:lpstr>
      <vt:lpstr>SCAN Disk Scheduling</vt:lpstr>
      <vt:lpstr>C-SCAN Disk Scheduling</vt:lpstr>
      <vt:lpstr>LOOK and C-LOOK Disk Scheduling</vt:lpstr>
      <vt:lpstr>Disk Scheduling Choices</vt:lpstr>
      <vt:lpstr>Assignment #5</vt:lpstr>
      <vt:lpstr>Assignment #5, cont’d</vt:lpstr>
      <vt:lpstr>Hierarchical Storage Management (HSM)</vt:lpstr>
      <vt:lpstr>RAID</vt:lpstr>
      <vt:lpstr>RAID, cont’d</vt:lpstr>
      <vt:lpstr>RAID, cont’d</vt:lpstr>
      <vt:lpstr>RAID, cont’d</vt:lpstr>
      <vt:lpstr>Price per Megabyte of DRAM</vt:lpstr>
      <vt:lpstr>Price per Megabyte of Magnetic Hard Disk</vt:lpstr>
      <vt:lpstr>File Systems</vt:lpstr>
      <vt:lpstr>Files</vt:lpstr>
      <vt:lpstr>Files, cont’d</vt:lpstr>
      <vt:lpstr>Types of Files</vt:lpstr>
      <vt:lpstr>File Types</vt:lpstr>
      <vt:lpstr>File Types, cont’d</vt:lpstr>
      <vt:lpstr>File Types, cont’d</vt:lpstr>
      <vt:lpstr>File Attributes (Metadata)</vt:lpstr>
      <vt:lpstr>File Attributes (Metadata), cont’d</vt:lpstr>
      <vt:lpstr>File Attributes, cont’d</vt:lpstr>
      <vt:lpstr>File Operations</vt:lpstr>
      <vt:lpstr>Opening a File</vt:lpstr>
      <vt:lpstr>Open File Table</vt:lpstr>
      <vt:lpstr>Two Levels of Internal File Tables</vt:lpstr>
      <vt:lpstr>File Locking</vt:lpstr>
      <vt:lpstr>File Locking, cont’d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746</cp:revision>
  <cp:lastPrinted>2015-02-03T07:34:34Z</cp:lastPrinted>
  <dcterms:created xsi:type="dcterms:W3CDTF">2008-01-12T03:52:55Z</dcterms:created>
  <dcterms:modified xsi:type="dcterms:W3CDTF">2015-04-02T09:27:10Z</dcterms:modified>
</cp:coreProperties>
</file>