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1"/>
  </p:sldMasterIdLst>
  <p:notesMasterIdLst>
    <p:notesMasterId r:id="rId29"/>
  </p:notesMasterIdLst>
  <p:handoutMasterIdLst>
    <p:handoutMasterId r:id="rId30"/>
  </p:handoutMasterIdLst>
  <p:sldIdLst>
    <p:sldId id="282" r:id="rId2"/>
    <p:sldId id="301" r:id="rId3"/>
    <p:sldId id="302" r:id="rId4"/>
    <p:sldId id="303" r:id="rId5"/>
    <p:sldId id="304" r:id="rId6"/>
    <p:sldId id="305" r:id="rId7"/>
    <p:sldId id="306" r:id="rId8"/>
    <p:sldId id="307" r:id="rId9"/>
    <p:sldId id="288" r:id="rId10"/>
    <p:sldId id="308" r:id="rId11"/>
    <p:sldId id="309" r:id="rId12"/>
    <p:sldId id="310" r:id="rId13"/>
    <p:sldId id="311" r:id="rId14"/>
    <p:sldId id="315" r:id="rId15"/>
    <p:sldId id="312" r:id="rId16"/>
    <p:sldId id="291" r:id="rId17"/>
    <p:sldId id="292" r:id="rId18"/>
    <p:sldId id="313" r:id="rId19"/>
    <p:sldId id="293" r:id="rId20"/>
    <p:sldId id="294" r:id="rId21"/>
    <p:sldId id="295" r:id="rId22"/>
    <p:sldId id="296" r:id="rId23"/>
    <p:sldId id="297" r:id="rId24"/>
    <p:sldId id="298" r:id="rId25"/>
    <p:sldId id="314" r:id="rId26"/>
    <p:sldId id="299" r:id="rId27"/>
    <p:sldId id="300" r:id="rId28"/>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sz="1600"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sz="1600"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sz="1600"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sz="1600" kern="1200">
        <a:solidFill>
          <a:schemeClr val="tx1"/>
        </a:solidFill>
        <a:latin typeface="Arial" charset="0"/>
        <a:ea typeface="ＭＳ Ｐゴシック" charset="0"/>
        <a:cs typeface="+mn-cs"/>
      </a:defRPr>
    </a:lvl5pPr>
    <a:lvl6pPr marL="2286000" algn="l" defTabSz="457200" rtl="0" eaLnBrk="1" latinLnBrk="0" hangingPunct="1">
      <a:defRPr sz="1600" kern="1200">
        <a:solidFill>
          <a:schemeClr val="tx1"/>
        </a:solidFill>
        <a:latin typeface="Arial" charset="0"/>
        <a:ea typeface="ＭＳ Ｐゴシック" charset="0"/>
        <a:cs typeface="+mn-cs"/>
      </a:defRPr>
    </a:lvl6pPr>
    <a:lvl7pPr marL="2743200" algn="l" defTabSz="457200" rtl="0" eaLnBrk="1" latinLnBrk="0" hangingPunct="1">
      <a:defRPr sz="1600" kern="1200">
        <a:solidFill>
          <a:schemeClr val="tx1"/>
        </a:solidFill>
        <a:latin typeface="Arial" charset="0"/>
        <a:ea typeface="ＭＳ Ｐゴシック" charset="0"/>
        <a:cs typeface="+mn-cs"/>
      </a:defRPr>
    </a:lvl7pPr>
    <a:lvl8pPr marL="3200400" algn="l" defTabSz="457200" rtl="0" eaLnBrk="1" latinLnBrk="0" hangingPunct="1">
      <a:defRPr sz="1600" kern="1200">
        <a:solidFill>
          <a:schemeClr val="tx1"/>
        </a:solidFill>
        <a:latin typeface="Arial" charset="0"/>
        <a:ea typeface="ＭＳ Ｐゴシック" charset="0"/>
        <a:cs typeface="+mn-cs"/>
      </a:defRPr>
    </a:lvl8pPr>
    <a:lvl9pPr marL="3657600" algn="l" defTabSz="457200" rtl="0" eaLnBrk="1" latinLnBrk="0" hangingPunct="1">
      <a:defRPr sz="1600"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B23300"/>
    <a:srgbClr val="006600"/>
    <a:srgbClr val="D60093"/>
    <a:srgbClr val="FFFF00"/>
    <a:srgbClr val="EAEAEA"/>
    <a:srgbClr val="0033CC"/>
    <a:srgbClr val="CCFFFF"/>
    <a:srgbClr val="5F5F5F"/>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940" autoAdjust="0"/>
    <p:restoredTop sz="99504" autoAdjust="0"/>
  </p:normalViewPr>
  <p:slideViewPr>
    <p:cSldViewPr>
      <p:cViewPr varScale="1">
        <p:scale>
          <a:sx n="95" d="100"/>
          <a:sy n="95" d="100"/>
        </p:scale>
        <p:origin x="-1104" y="-112"/>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1696"/>
    </p:cViewPr>
  </p:sorterViewPr>
  <p:notesViewPr>
    <p:cSldViewPr>
      <p:cViewPr varScale="1">
        <p:scale>
          <a:sx n="80" d="100"/>
          <a:sy n="80" d="100"/>
        </p:scale>
        <p:origin x="-2880" y="-77"/>
      </p:cViewPr>
      <p:guideLst>
        <p:guide orient="horz" pos="2880"/>
        <p:guide pos="2160"/>
      </p:guideLst>
    </p:cSldViewPr>
  </p:notesViewPr>
  <p:gridSpacing cx="91439" cy="91439"/>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handoutMaster" Target="handoutMasters/handoutMaster1.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61443"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61444"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61445"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9B06F63C-3D3B-3649-90F7-26A44BADE3FE}" type="slidenum">
              <a:rPr lang="en-US"/>
              <a:pPr/>
              <a:t>‹#›</a:t>
            </a:fld>
            <a:endParaRPr lang="en-US"/>
          </a:p>
        </p:txBody>
      </p:sp>
    </p:spTree>
    <p:extLst>
      <p:ext uri="{BB962C8B-B14F-4D97-AF65-F5344CB8AC3E}">
        <p14:creationId xmlns:p14="http://schemas.microsoft.com/office/powerpoint/2010/main" val="31193661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AF3E7694-D114-4B4C-A050-9BFCAFAB8519}" type="slidenum">
              <a:rPr lang="en-US"/>
              <a:pPr/>
              <a:t>‹#›</a:t>
            </a:fld>
            <a:endParaRPr lang="en-US"/>
          </a:p>
        </p:txBody>
      </p:sp>
    </p:spTree>
    <p:extLst>
      <p:ext uri="{BB962C8B-B14F-4D97-AF65-F5344CB8AC3E}">
        <p14:creationId xmlns:p14="http://schemas.microsoft.com/office/powerpoint/2010/main" val="2475537210"/>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noProof="0" smtClean="0"/>
              <a:t>Click to edit Master title style</a:t>
            </a:r>
          </a:p>
        </p:txBody>
      </p:sp>
      <p:sp>
        <p:nvSpPr>
          <p:cNvPr id="30724" name="Rectangle 4"/>
          <p:cNvSpPr>
            <a:spLocks noGrp="1" noChangeArrowheads="1"/>
          </p:cNvSpPr>
          <p:nvPr>
            <p:ph type="subTitle" idx="1"/>
          </p:nvPr>
        </p:nvSpPr>
        <p:spPr>
          <a:xfrm>
            <a:off x="762000" y="3765550"/>
            <a:ext cx="7696200" cy="2057400"/>
          </a:xfrm>
        </p:spPr>
        <p:txBody>
          <a:bodyPr/>
          <a:lstStyle>
            <a:lvl1pPr marL="0" indent="0">
              <a:buFont typeface="Wingdings" charset="0"/>
              <a:buNone/>
              <a:defRPr sz="2000"/>
            </a:lvl1pPr>
          </a:lstStyle>
          <a:p>
            <a:pPr lvl="0"/>
            <a:r>
              <a:rPr lang="en-US" noProof="0" smtClean="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0B1C8C3D-1D40-5842-8926-8321D93EF020}" type="slidenum">
              <a:rPr lang="en-US"/>
              <a:pPr/>
              <a:t>‹#›</a:t>
            </a:fld>
            <a:endParaRPr lang="en-US"/>
          </a:p>
        </p:txBody>
      </p:sp>
      <p:sp>
        <p:nvSpPr>
          <p:cNvPr id="7" name="TextBox 6"/>
          <p:cNvSpPr txBox="1"/>
          <p:nvPr userDrawn="1"/>
        </p:nvSpPr>
        <p:spPr>
          <a:xfrm>
            <a:off x="1097318" y="6263609"/>
            <a:ext cx="1638953" cy="400110"/>
          </a:xfrm>
          <a:prstGeom prst="rect">
            <a:avLst/>
          </a:prstGeom>
          <a:noFill/>
        </p:spPr>
        <p:txBody>
          <a:bodyPr wrap="none" rtlCol="0">
            <a:spAutoFit/>
          </a:bodyPr>
          <a:lstStyle/>
          <a:p>
            <a:r>
              <a:rPr lang="en-US" sz="1000" dirty="0" smtClean="0"/>
              <a:t>Computer</a:t>
            </a:r>
            <a:r>
              <a:rPr lang="en-US" sz="1000" baseline="0" dirty="0" smtClean="0"/>
              <a:t> Science Dept.</a:t>
            </a:r>
          </a:p>
          <a:p>
            <a:r>
              <a:rPr lang="en-US" sz="1000" baseline="0" dirty="0" smtClean="0"/>
              <a:t>Spring 2015: March </a:t>
            </a:r>
            <a:r>
              <a:rPr lang="en-US" sz="1000" baseline="0" dirty="0" smtClean="0"/>
              <a:t>19</a:t>
            </a:r>
            <a:endParaRPr lang="en-US" sz="1000" dirty="0"/>
          </a:p>
        </p:txBody>
      </p:sp>
      <p:sp>
        <p:nvSpPr>
          <p:cNvPr id="8" name="TextBox 7"/>
          <p:cNvSpPr txBox="1"/>
          <p:nvPr userDrawn="1"/>
        </p:nvSpPr>
        <p:spPr>
          <a:xfrm>
            <a:off x="3823921" y="6263609"/>
            <a:ext cx="1774144" cy="400110"/>
          </a:xfrm>
          <a:prstGeom prst="rect">
            <a:avLst/>
          </a:prstGeom>
          <a:noFill/>
        </p:spPr>
        <p:txBody>
          <a:bodyPr wrap="none" rtlCol="0">
            <a:spAutoFit/>
          </a:bodyPr>
          <a:lstStyle/>
          <a:p>
            <a:pPr algn="ctr"/>
            <a:r>
              <a:rPr lang="en-US" sz="1000" dirty="0" smtClean="0"/>
              <a:t>CS 149: Operating Systems</a:t>
            </a:r>
            <a:r>
              <a:rPr lang="en-US" sz="1000" baseline="0" dirty="0" smtClean="0"/>
              <a:t/>
            </a:r>
            <a:br>
              <a:rPr lang="en-US" sz="1000" baseline="0" dirty="0" smtClean="0"/>
            </a:br>
            <a:r>
              <a:rPr lang="en-US" sz="1000" baseline="0" dirty="0" smtClean="0"/>
              <a:t>© R. Mak</a:t>
            </a:r>
            <a:endParaRPr lang="en-US" sz="1000" dirty="0"/>
          </a:p>
        </p:txBody>
      </p:sp>
    </p:spTree>
    <p:extLst>
      <p:ext uri="{BB962C8B-B14F-4D97-AF65-F5344CB8AC3E}">
        <p14:creationId xmlns:p14="http://schemas.microsoft.com/office/powerpoint/2010/main" val="24715716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9699" name="Rectangle 3"/>
          <p:cNvSpPr>
            <a:spLocks noGrp="1" noChangeArrowheads="1"/>
          </p:cNvSpPr>
          <p:nvPr>
            <p:ph type="body" idx="1"/>
          </p:nvPr>
        </p:nvSpPr>
        <p:spPr bwMode="auto">
          <a:xfrm>
            <a:off x="457200" y="1295400"/>
            <a:ext cx="8229600" cy="483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700" name="Rectangle 4"/>
          <p:cNvSpPr>
            <a:spLocks noGrp="1" noChangeArrowheads="1"/>
          </p:cNvSpPr>
          <p:nvPr>
            <p:ph type="dt" sz="half" idx="2"/>
          </p:nvPr>
        </p:nvSpPr>
        <p:spPr bwMode="auto">
          <a:xfrm>
            <a:off x="1006475" y="6248400"/>
            <a:ext cx="2101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eaLnBrk="1" hangingPunct="1">
              <a:defRPr sz="1000"/>
            </a:lvl1pPr>
          </a:lstStyle>
          <a:p>
            <a:r>
              <a:rPr lang="en-US" smtClean="0"/>
              <a:t>Department of Computer Science Spring 2014: March 19</a:t>
            </a:r>
            <a:endParaRPr lang="en-US" dirty="0"/>
          </a:p>
        </p:txBody>
      </p:sp>
      <p:sp>
        <p:nvSpPr>
          <p:cNvPr id="29701" name="Rectangle 5"/>
          <p:cNvSpPr>
            <a:spLocks noGrp="1" noChangeArrowheads="1"/>
          </p:cNvSpPr>
          <p:nvPr>
            <p:ph type="ftr" sz="quarter" idx="3"/>
          </p:nvPr>
        </p:nvSpPr>
        <p:spPr bwMode="auto">
          <a:xfrm>
            <a:off x="3382963" y="6248400"/>
            <a:ext cx="32924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eaLnBrk="1" hangingPunct="1">
              <a:defRPr sz="1000"/>
            </a:lvl1pPr>
          </a:lstStyle>
          <a:p>
            <a:r>
              <a:rPr lang="en-US" smtClean="0"/>
              <a:t>CS 149: Operating Systems © R. Mak</a:t>
            </a:r>
            <a:endParaRPr lang="en-US"/>
          </a:p>
        </p:txBody>
      </p:sp>
      <p:sp>
        <p:nvSpPr>
          <p:cNvPr id="29702"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6B03E17C-55C6-CC4E-AD90-98713021E87B}" type="slidenum">
              <a:rPr lang="en-US"/>
              <a:pPr/>
              <a:t>‹#›</a:t>
            </a:fld>
            <a:endParaRPr lang="en-US"/>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pic>
        <p:nvPicPr>
          <p:cNvPr id="29709" name="Picture 13" descr="SJSU-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Lst>
  <p:timing>
    <p:tnLst>
      <p:par>
        <p:cTn xmlns:p14="http://schemas.microsoft.com/office/powerpoint/2010/main" id="1" dur="indefinite" restart="never" nodeType="tmRoot"/>
      </p:par>
    </p:tnLst>
  </p:timing>
  <p:hf hdr="0" ftr="0" dt="0"/>
  <p:txStyles>
    <p:titleStyle>
      <a:lvl1pPr algn="ctr" rtl="0" fontAlgn="base">
        <a:spcBef>
          <a:spcPct val="0"/>
        </a:spcBef>
        <a:spcAft>
          <a:spcPct val="0"/>
        </a:spcAft>
        <a:defRPr sz="3200">
          <a:solidFill>
            <a:schemeClr val="bg2"/>
          </a:solidFill>
          <a:latin typeface="+mj-lt"/>
          <a:ea typeface="+mj-ea"/>
          <a:cs typeface="+mj-cs"/>
        </a:defRPr>
      </a:lvl1pPr>
      <a:lvl2pPr algn="ctr" rtl="0" fontAlgn="base">
        <a:spcBef>
          <a:spcPct val="0"/>
        </a:spcBef>
        <a:spcAft>
          <a:spcPct val="0"/>
        </a:spcAft>
        <a:defRPr sz="3200">
          <a:solidFill>
            <a:schemeClr val="bg2"/>
          </a:solidFill>
          <a:latin typeface="Arial" charset="0"/>
          <a:ea typeface="ＭＳ Ｐゴシック" charset="0"/>
        </a:defRPr>
      </a:lvl2pPr>
      <a:lvl3pPr algn="ctr" rtl="0" fontAlgn="base">
        <a:spcBef>
          <a:spcPct val="0"/>
        </a:spcBef>
        <a:spcAft>
          <a:spcPct val="0"/>
        </a:spcAft>
        <a:defRPr sz="3200">
          <a:solidFill>
            <a:schemeClr val="bg2"/>
          </a:solidFill>
          <a:latin typeface="Arial" charset="0"/>
          <a:ea typeface="ＭＳ Ｐゴシック" charset="0"/>
        </a:defRPr>
      </a:lvl3pPr>
      <a:lvl4pPr algn="ctr" rtl="0" fontAlgn="base">
        <a:spcBef>
          <a:spcPct val="0"/>
        </a:spcBef>
        <a:spcAft>
          <a:spcPct val="0"/>
        </a:spcAft>
        <a:defRPr sz="3200">
          <a:solidFill>
            <a:schemeClr val="bg2"/>
          </a:solidFill>
          <a:latin typeface="Arial" charset="0"/>
          <a:ea typeface="ＭＳ Ｐゴシック" charset="0"/>
        </a:defRPr>
      </a:lvl4pPr>
      <a:lvl5pPr algn="ctr" rtl="0" fontAlgn="base">
        <a:spcBef>
          <a:spcPct val="0"/>
        </a:spcBef>
        <a:spcAft>
          <a:spcPct val="0"/>
        </a:spcAft>
        <a:defRPr sz="3200">
          <a:solidFill>
            <a:schemeClr val="bg2"/>
          </a:solidFill>
          <a:latin typeface="Arial" charset="0"/>
          <a:ea typeface="ＭＳ Ｐゴシック" charset="0"/>
        </a:defRPr>
      </a:lvl5pPr>
      <a:lvl6pPr marL="457200" algn="ctr" rtl="0" fontAlgn="base">
        <a:spcBef>
          <a:spcPct val="0"/>
        </a:spcBef>
        <a:spcAft>
          <a:spcPct val="0"/>
        </a:spcAft>
        <a:defRPr sz="3200">
          <a:solidFill>
            <a:schemeClr val="bg2"/>
          </a:solidFill>
          <a:latin typeface="Arial" charset="0"/>
          <a:ea typeface="ＭＳ Ｐゴシック" charset="0"/>
        </a:defRPr>
      </a:lvl6pPr>
      <a:lvl7pPr marL="914400" algn="ctr" rtl="0" fontAlgn="base">
        <a:spcBef>
          <a:spcPct val="0"/>
        </a:spcBef>
        <a:spcAft>
          <a:spcPct val="0"/>
        </a:spcAft>
        <a:defRPr sz="3200">
          <a:solidFill>
            <a:schemeClr val="bg2"/>
          </a:solidFill>
          <a:latin typeface="Arial" charset="0"/>
          <a:ea typeface="ＭＳ Ｐゴシック" charset="0"/>
        </a:defRPr>
      </a:lvl7pPr>
      <a:lvl8pPr marL="1371600" algn="ctr" rtl="0" fontAlgn="base">
        <a:spcBef>
          <a:spcPct val="0"/>
        </a:spcBef>
        <a:spcAft>
          <a:spcPct val="0"/>
        </a:spcAft>
        <a:defRPr sz="3200">
          <a:solidFill>
            <a:schemeClr val="bg2"/>
          </a:solidFill>
          <a:latin typeface="Arial" charset="0"/>
          <a:ea typeface="ＭＳ Ｐゴシック" charset="0"/>
        </a:defRPr>
      </a:lvl8pPr>
      <a:lvl9pPr marL="1828800" algn="ctr" rtl="0" fontAlgn="base">
        <a:spcBef>
          <a:spcPct val="0"/>
        </a:spcBef>
        <a:spcAft>
          <a:spcPct val="0"/>
        </a:spcAft>
        <a:defRPr sz="3200">
          <a:solidFill>
            <a:schemeClr val="bg2"/>
          </a:solidFill>
          <a:latin typeface="Arial" charset="0"/>
          <a:ea typeface="ＭＳ Ｐゴシック" charset="0"/>
        </a:defRPr>
      </a:lvl9pPr>
    </p:titleStyle>
    <p:bodyStyle>
      <a:lvl1pPr marL="469900" indent="-469900" algn="l" rtl="0" fontAlgn="base">
        <a:spcBef>
          <a:spcPct val="20000"/>
        </a:spcBef>
        <a:spcAft>
          <a:spcPct val="0"/>
        </a:spcAft>
        <a:buClr>
          <a:schemeClr val="bg2"/>
        </a:buClr>
        <a:buSzPct val="70000"/>
        <a:buFont typeface="Wingdings" charset="0"/>
        <a:buChar char="o"/>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0"/>
        <a:buChar char="n"/>
        <a:defRPr sz="2400">
          <a:solidFill>
            <a:schemeClr val="tx1"/>
          </a:solidFill>
          <a:latin typeface="+mn-lt"/>
          <a:ea typeface="+mn-ea"/>
        </a:defRPr>
      </a:lvl2pPr>
      <a:lvl3pPr marL="1377950" indent="-468313" algn="l" rtl="0" fontAlgn="base">
        <a:spcBef>
          <a:spcPct val="20000"/>
        </a:spcBef>
        <a:spcAft>
          <a:spcPct val="0"/>
        </a:spcAft>
        <a:buClr>
          <a:schemeClr val="bg2"/>
        </a:buClr>
        <a:buSzPct val="65000"/>
        <a:buFont typeface="Wingdings" charset="0"/>
        <a:buChar char="o"/>
        <a:defRPr sz="2000">
          <a:solidFill>
            <a:schemeClr val="tx1"/>
          </a:solidFill>
          <a:latin typeface="+mn-lt"/>
          <a:ea typeface="+mn-ea"/>
        </a:defRPr>
      </a:lvl3pPr>
      <a:lvl4pPr marL="1827213" indent="-438150" algn="l" rtl="0" fontAlgn="base">
        <a:spcBef>
          <a:spcPct val="20000"/>
        </a:spcBef>
        <a:spcAft>
          <a:spcPct val="0"/>
        </a:spcAft>
        <a:buClr>
          <a:schemeClr val="accent2"/>
        </a:buClr>
        <a:buSzPct val="75000"/>
        <a:buFont typeface="Wingdings" charset="0"/>
        <a:buChar char="n"/>
        <a:defRPr sz="1600">
          <a:solidFill>
            <a:schemeClr val="tx1"/>
          </a:solidFill>
          <a:latin typeface="+mn-lt"/>
          <a:ea typeface="+mn-ea"/>
        </a:defRPr>
      </a:lvl4pPr>
      <a:lvl5pPr marL="2297113" indent="-468313" algn="l" rtl="0" fontAlgn="base">
        <a:spcBef>
          <a:spcPct val="20000"/>
        </a:spcBef>
        <a:spcAft>
          <a:spcPct val="0"/>
        </a:spcAft>
        <a:buClr>
          <a:schemeClr val="accent1"/>
        </a:buClr>
        <a:buSzPct val="50000"/>
        <a:buFont typeface="Wingdings" charset="0"/>
        <a:buChar char="o"/>
        <a:defRPr sz="1050">
          <a:solidFill>
            <a:schemeClr val="tx1"/>
          </a:solidFill>
          <a:latin typeface="+mn-lt"/>
          <a:ea typeface="+mn-ea"/>
        </a:defRPr>
      </a:lvl5pPr>
      <a:lvl6pPr marL="2754313" indent="-468313" algn="l" rtl="0" fontAlgn="base">
        <a:spcBef>
          <a:spcPct val="20000"/>
        </a:spcBef>
        <a:spcAft>
          <a:spcPct val="0"/>
        </a:spcAft>
        <a:buClr>
          <a:schemeClr val="accent1"/>
        </a:buClr>
        <a:buSzPct val="50000"/>
        <a:buFont typeface="Wingdings" charset="0"/>
        <a:buChar char="o"/>
        <a:defRPr sz="1000">
          <a:solidFill>
            <a:schemeClr val="tx1"/>
          </a:solidFill>
          <a:latin typeface="+mn-lt"/>
          <a:ea typeface="+mn-ea"/>
        </a:defRPr>
      </a:lvl6pPr>
      <a:lvl7pPr marL="3211513" indent="-468313" algn="l" rtl="0" fontAlgn="base">
        <a:spcBef>
          <a:spcPct val="20000"/>
        </a:spcBef>
        <a:spcAft>
          <a:spcPct val="0"/>
        </a:spcAft>
        <a:buClr>
          <a:schemeClr val="accent1"/>
        </a:buClr>
        <a:buSzPct val="50000"/>
        <a:buFont typeface="Wingdings" charset="0"/>
        <a:buChar char="o"/>
        <a:defRPr sz="1000">
          <a:solidFill>
            <a:schemeClr val="tx1"/>
          </a:solidFill>
          <a:latin typeface="+mn-lt"/>
          <a:ea typeface="+mn-ea"/>
        </a:defRPr>
      </a:lvl7pPr>
      <a:lvl8pPr marL="3668713" indent="-468313" algn="l" rtl="0" fontAlgn="base">
        <a:spcBef>
          <a:spcPct val="20000"/>
        </a:spcBef>
        <a:spcAft>
          <a:spcPct val="0"/>
        </a:spcAft>
        <a:buClr>
          <a:schemeClr val="accent1"/>
        </a:buClr>
        <a:buSzPct val="50000"/>
        <a:buFont typeface="Wingdings" charset="0"/>
        <a:buChar char="o"/>
        <a:defRPr sz="1000">
          <a:solidFill>
            <a:schemeClr val="tx1"/>
          </a:solidFill>
          <a:latin typeface="+mn-lt"/>
          <a:ea typeface="+mn-ea"/>
        </a:defRPr>
      </a:lvl8pPr>
      <a:lvl9pPr marL="4125913" indent="-468313" algn="l" rtl="0" fontAlgn="base">
        <a:spcBef>
          <a:spcPct val="20000"/>
        </a:spcBef>
        <a:spcAft>
          <a:spcPct val="0"/>
        </a:spcAft>
        <a:buClr>
          <a:schemeClr val="accent1"/>
        </a:buClr>
        <a:buSzPct val="50000"/>
        <a:buFont typeface="Wingdings" charset="0"/>
        <a:buChar char="o"/>
        <a:defRPr sz="1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hyperlink" Target="http://www.cs.sjsu.edu/~ma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mazon.com/Mythical-Man-Month-Software-Engineering-Anniversary/dp/0201835959/ref=sr_1_1?s=books&amp;ie=UTF8&amp;qid=1395217138&amp;sr=1-1&amp;keywords=mythical+man+month"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2"/>
          <p:cNvSpPr>
            <a:spLocks noGrp="1" noChangeArrowheads="1"/>
          </p:cNvSpPr>
          <p:nvPr>
            <p:ph type="ctrTitle"/>
          </p:nvPr>
        </p:nvSpPr>
        <p:spPr/>
        <p:txBody>
          <a:bodyPr/>
          <a:lstStyle/>
          <a:p>
            <a:r>
              <a:rPr lang="en-US" sz="2800" b="1" dirty="0"/>
              <a:t>CS 149: Operating Systems</a:t>
            </a:r>
            <a:r>
              <a:rPr lang="en-US" sz="3600" dirty="0"/>
              <a:t/>
            </a:r>
            <a:br>
              <a:rPr lang="en-US" sz="3600" dirty="0"/>
            </a:br>
            <a:r>
              <a:rPr lang="en-US" sz="2400" dirty="0" smtClean="0"/>
              <a:t>March </a:t>
            </a:r>
            <a:r>
              <a:rPr lang="en-US" sz="2400" dirty="0" smtClean="0"/>
              <a:t>19 </a:t>
            </a:r>
            <a:r>
              <a:rPr lang="en-US" sz="2400" dirty="0" smtClean="0"/>
              <a:t>Class </a:t>
            </a:r>
            <a:r>
              <a:rPr lang="en-US" sz="2400" dirty="0"/>
              <a:t>Meeting</a:t>
            </a:r>
          </a:p>
        </p:txBody>
      </p:sp>
      <p:sp>
        <p:nvSpPr>
          <p:cNvPr id="313347" name="Rectangle 3"/>
          <p:cNvSpPr>
            <a:spLocks noGrp="1" noChangeArrowheads="1"/>
          </p:cNvSpPr>
          <p:nvPr>
            <p:ph type="subTitle" idx="1"/>
          </p:nvPr>
        </p:nvSpPr>
        <p:spPr>
          <a:xfrm>
            <a:off x="2103438" y="3765550"/>
            <a:ext cx="4846637" cy="2224088"/>
          </a:xfrm>
        </p:spPr>
        <p:txBody>
          <a:bodyPr/>
          <a:lstStyle/>
          <a:p>
            <a:pPr algn="ctr"/>
            <a:r>
              <a:rPr lang="en-US" dirty="0"/>
              <a:t>Department of Computer Science</a:t>
            </a:r>
            <a:br>
              <a:rPr lang="en-US" dirty="0"/>
            </a:br>
            <a:r>
              <a:rPr lang="en-US" dirty="0"/>
              <a:t>San Jose State University</a:t>
            </a:r>
            <a:br>
              <a:rPr lang="en-US" dirty="0"/>
            </a:br>
            <a:r>
              <a:rPr lang="en-US" sz="1000" dirty="0"/>
              <a:t/>
            </a:r>
            <a:br>
              <a:rPr lang="en-US" sz="1000" dirty="0"/>
            </a:br>
            <a:r>
              <a:rPr lang="en-US" dirty="0"/>
              <a:t>Spring </a:t>
            </a:r>
            <a:r>
              <a:rPr lang="en-US" dirty="0" smtClean="0"/>
              <a:t>2015</a:t>
            </a:r>
            <a:r>
              <a:rPr lang="en-US" dirty="0"/>
              <a:t/>
            </a:r>
            <a:br>
              <a:rPr lang="en-US" dirty="0"/>
            </a:br>
            <a:r>
              <a:rPr lang="en-US" dirty="0"/>
              <a:t>Instructor: Ron Mak</a:t>
            </a:r>
          </a:p>
          <a:p>
            <a:pPr algn="ctr"/>
            <a:r>
              <a:rPr lang="en-US" dirty="0">
                <a:hlinkClick r:id="rId2"/>
              </a:rPr>
              <a:t>www.cs.sjsu.edu/~mak</a:t>
            </a:r>
            <a:r>
              <a:rPr lang="en-US" dirty="0"/>
              <a:t> </a:t>
            </a:r>
          </a:p>
        </p:txBody>
      </p:sp>
      <p:pic>
        <p:nvPicPr>
          <p:cNvPr id="313348" name="Picture 4" descr="sjsu_logo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0563" y="4689475"/>
            <a:ext cx="1189037" cy="1117600"/>
          </a:xfrm>
          <a:prstGeom prst="rect">
            <a:avLst/>
          </a:prstGeom>
          <a:noFill/>
          <a:extLst>
            <a:ext uri="{909E8E84-426E-40dd-AFC4-6F175D3DCCD1}">
              <a14:hiddenFill xmlns:a14="http://schemas.microsoft.com/office/drawing/2010/main">
                <a:solidFill>
                  <a:srgbClr val="FFFFFF"/>
                </a:solidFill>
              </a14:hiddenFill>
            </a:ext>
          </a:extLst>
        </p:spPr>
      </p:pic>
      <p:pic>
        <p:nvPicPr>
          <p:cNvPr id="31334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4708525"/>
            <a:ext cx="1066800"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A5C7AF82-0077-D647-84E5-4D9BAB8701E3}" type="slidenum">
              <a:rPr lang="en-US"/>
              <a:pPr/>
              <a:t>10</a:t>
            </a:fld>
            <a:endParaRPr lang="en-US"/>
          </a:p>
        </p:txBody>
      </p:sp>
      <p:sp>
        <p:nvSpPr>
          <p:cNvPr id="778242" name="Rectangle 2"/>
          <p:cNvSpPr>
            <a:spLocks noGrp="1" noChangeArrowheads="1"/>
          </p:cNvSpPr>
          <p:nvPr>
            <p:ph type="title"/>
          </p:nvPr>
        </p:nvSpPr>
        <p:spPr/>
        <p:txBody>
          <a:bodyPr/>
          <a:lstStyle/>
          <a:p>
            <a:r>
              <a:rPr lang="en-US" dirty="0"/>
              <a:t>Midterm Solution: Question </a:t>
            </a:r>
            <a:r>
              <a:rPr lang="en-US" dirty="0" smtClean="0"/>
              <a:t>7</a:t>
            </a:r>
            <a:r>
              <a:rPr lang="en-US" i="1" dirty="0" smtClean="0"/>
              <a:t>, cont’d</a:t>
            </a:r>
            <a:endParaRPr lang="en-US" i="1" dirty="0"/>
          </a:p>
        </p:txBody>
      </p:sp>
      <p:sp>
        <p:nvSpPr>
          <p:cNvPr id="778243" name="Rectangle 3"/>
          <p:cNvSpPr>
            <a:spLocks noGrp="1" noChangeArrowheads="1"/>
          </p:cNvSpPr>
          <p:nvPr>
            <p:ph type="body" idx="1"/>
          </p:nvPr>
        </p:nvSpPr>
        <p:spPr>
          <a:xfrm>
            <a:off x="457200" y="1295400"/>
            <a:ext cx="8229600" cy="4876800"/>
          </a:xfrm>
        </p:spPr>
        <p:txBody>
          <a:bodyPr/>
          <a:lstStyle/>
          <a:p>
            <a:pPr marL="928687" lvl="1" indent="-457200">
              <a:lnSpc>
                <a:spcPct val="90000"/>
              </a:lnSpc>
              <a:buFont typeface="+mj-lt"/>
              <a:buAutoNum type="alphaLcPeriod" startAt="2"/>
            </a:pPr>
            <a:r>
              <a:rPr lang="en-US" altLang="ja-JP" dirty="0" smtClean="0">
                <a:ea typeface="MS PGothic" charset="0"/>
                <a:cs typeface="MS PGothic" charset="0"/>
              </a:rPr>
              <a:t>A </a:t>
            </a:r>
            <a:r>
              <a:rPr lang="en-US" altLang="ja-JP" dirty="0">
                <a:ea typeface="MS PGothic" charset="0"/>
                <a:cs typeface="MS PGothic" charset="0"/>
              </a:rPr>
              <a:t>more senior philosopher can </a:t>
            </a:r>
            <a:r>
              <a:rPr lang="en-US" altLang="ja-JP" dirty="0" smtClean="0">
                <a:ea typeface="MS PGothic" charset="0"/>
                <a:cs typeface="MS PGothic" charset="0"/>
              </a:rPr>
              <a:t/>
            </a:r>
            <a:br>
              <a:rPr lang="en-US" altLang="ja-JP" dirty="0" smtClean="0">
                <a:ea typeface="MS PGothic" charset="0"/>
                <a:cs typeface="MS PGothic" charset="0"/>
              </a:rPr>
            </a:br>
            <a:r>
              <a:rPr lang="en-US" altLang="ja-JP" dirty="0" smtClean="0">
                <a:ea typeface="MS PGothic" charset="0"/>
                <a:cs typeface="MS PGothic" charset="0"/>
              </a:rPr>
              <a:t>take a </a:t>
            </a:r>
            <a:r>
              <a:rPr lang="en-US" altLang="ja-JP" dirty="0">
                <a:ea typeface="MS PGothic" charset="0"/>
                <a:cs typeface="MS PGothic" charset="0"/>
              </a:rPr>
              <a:t>fork away </a:t>
            </a:r>
            <a:r>
              <a:rPr lang="en-US" altLang="ja-JP" dirty="0" smtClean="0">
                <a:ea typeface="MS PGothic" charset="0"/>
                <a:cs typeface="MS PGothic" charset="0"/>
              </a:rPr>
              <a:t>from </a:t>
            </a:r>
            <a:r>
              <a:rPr lang="en-US" altLang="ja-JP" dirty="0">
                <a:ea typeface="MS PGothic" charset="0"/>
                <a:cs typeface="MS PGothic" charset="0"/>
              </a:rPr>
              <a:t>a less </a:t>
            </a:r>
            <a:r>
              <a:rPr lang="en-US" altLang="ja-JP" dirty="0" smtClean="0">
                <a:ea typeface="MS PGothic" charset="0"/>
                <a:cs typeface="MS PGothic" charset="0"/>
              </a:rPr>
              <a:t/>
            </a:r>
            <a:br>
              <a:rPr lang="en-US" altLang="ja-JP" dirty="0" smtClean="0">
                <a:ea typeface="MS PGothic" charset="0"/>
                <a:cs typeface="MS PGothic" charset="0"/>
              </a:rPr>
            </a:br>
            <a:r>
              <a:rPr lang="en-US" altLang="ja-JP" dirty="0" smtClean="0">
                <a:ea typeface="MS PGothic" charset="0"/>
                <a:cs typeface="MS PGothic" charset="0"/>
              </a:rPr>
              <a:t>senior </a:t>
            </a:r>
            <a:r>
              <a:rPr lang="en-US" altLang="ja-JP" dirty="0">
                <a:ea typeface="MS PGothic" charset="0"/>
                <a:cs typeface="MS PGothic" charset="0"/>
              </a:rPr>
              <a:t>neighbor</a:t>
            </a:r>
            <a:r>
              <a:rPr lang="en-US" altLang="ja-JP" dirty="0" smtClean="0">
                <a:ea typeface="MS PGothic" charset="0"/>
                <a:cs typeface="MS PGothic" charset="0"/>
              </a:rPr>
              <a:t>.</a:t>
            </a:r>
          </a:p>
          <a:p>
            <a:pPr marL="2743200" lvl="6" indent="0">
              <a:lnSpc>
                <a:spcPct val="90000"/>
              </a:lnSpc>
              <a:buNone/>
            </a:pPr>
            <a:r>
              <a:rPr lang="en-US" altLang="ja-JP" dirty="0" smtClean="0">
                <a:ea typeface="MS PGothic" charset="0"/>
                <a:cs typeface="MS PGothic" charset="0"/>
              </a:rPr>
              <a:t> </a:t>
            </a:r>
            <a:endParaRPr lang="en-US" altLang="ja-JP" dirty="0">
              <a:ea typeface="MS PGothic" charset="0"/>
              <a:cs typeface="MS PGothic" charset="0"/>
            </a:endParaRPr>
          </a:p>
          <a:p>
            <a:pPr lvl="2">
              <a:lnSpc>
                <a:spcPct val="90000"/>
              </a:lnSpc>
            </a:pPr>
            <a:r>
              <a:rPr lang="en-US" altLang="ja-JP" dirty="0">
                <a:solidFill>
                  <a:srgbClr val="0033CC"/>
                </a:solidFill>
                <a:ea typeface="MS PGothic" charset="0"/>
                <a:cs typeface="MS PGothic" charset="0"/>
              </a:rPr>
              <a:t>This breaks </a:t>
            </a:r>
            <a:r>
              <a:rPr lang="en-US" altLang="ja-JP" dirty="0">
                <a:solidFill>
                  <a:schemeClr val="folHlink"/>
                </a:solidFill>
                <a:ea typeface="MS PGothic" charset="0"/>
                <a:cs typeface="MS PGothic" charset="0"/>
              </a:rPr>
              <a:t>no preemption</a:t>
            </a:r>
            <a:r>
              <a:rPr lang="en-US" altLang="ja-JP" dirty="0">
                <a:ea typeface="MS PGothic" charset="0"/>
                <a:cs typeface="MS PGothic" charset="0"/>
              </a:rPr>
              <a:t>. </a:t>
            </a:r>
          </a:p>
          <a:p>
            <a:pPr lvl="4">
              <a:lnSpc>
                <a:spcPct val="90000"/>
              </a:lnSpc>
            </a:pPr>
            <a:endParaRPr lang="en-US" altLang="ja-JP" dirty="0">
              <a:ea typeface="MS PGothic" charset="0"/>
              <a:cs typeface="MS PGothic" charset="0"/>
            </a:endParaRPr>
          </a:p>
          <a:p>
            <a:pPr marL="928687" lvl="1" indent="-457200">
              <a:lnSpc>
                <a:spcPct val="90000"/>
              </a:lnSpc>
              <a:buFont typeface="+mj-lt"/>
              <a:buAutoNum type="alphaLcPeriod" startAt="3"/>
            </a:pPr>
            <a:r>
              <a:rPr lang="en-US" altLang="ja-JP" dirty="0">
                <a:ea typeface="MS PGothic" charset="0"/>
                <a:cs typeface="MS PGothic" charset="0"/>
              </a:rPr>
              <a:t>A philosopher can acquire the left and right forks </a:t>
            </a:r>
            <a:br>
              <a:rPr lang="en-US" altLang="ja-JP" dirty="0">
                <a:ea typeface="MS PGothic" charset="0"/>
                <a:cs typeface="MS PGothic" charset="0"/>
              </a:rPr>
            </a:br>
            <a:r>
              <a:rPr lang="en-US" altLang="ja-JP" dirty="0">
                <a:ea typeface="MS PGothic" charset="0"/>
                <a:cs typeface="MS PGothic" charset="0"/>
              </a:rPr>
              <a:t>only if both forks are available</a:t>
            </a:r>
            <a:r>
              <a:rPr lang="en-US" altLang="ja-JP" dirty="0" smtClean="0">
                <a:ea typeface="MS PGothic" charset="0"/>
                <a:cs typeface="MS PGothic" charset="0"/>
              </a:rPr>
              <a:t>.</a:t>
            </a:r>
          </a:p>
          <a:p>
            <a:pPr lvl="6">
              <a:lnSpc>
                <a:spcPct val="90000"/>
              </a:lnSpc>
            </a:pPr>
            <a:endParaRPr lang="en-US" altLang="ja-JP" dirty="0">
              <a:ea typeface="MS PGothic" charset="0"/>
              <a:cs typeface="MS PGothic" charset="0"/>
            </a:endParaRPr>
          </a:p>
          <a:p>
            <a:pPr lvl="2">
              <a:lnSpc>
                <a:spcPct val="90000"/>
              </a:lnSpc>
            </a:pPr>
            <a:r>
              <a:rPr lang="en-US" dirty="0">
                <a:solidFill>
                  <a:srgbClr val="0033CC"/>
                </a:solidFill>
              </a:rPr>
              <a:t>No philosopher can grab one fork and then wait for </a:t>
            </a:r>
            <a:r>
              <a:rPr lang="en-US" dirty="0" smtClean="0">
                <a:solidFill>
                  <a:srgbClr val="0033CC"/>
                </a:solidFill>
              </a:rPr>
              <a:t/>
            </a:r>
            <a:br>
              <a:rPr lang="en-US" dirty="0" smtClean="0">
                <a:solidFill>
                  <a:srgbClr val="0033CC"/>
                </a:solidFill>
              </a:rPr>
            </a:br>
            <a:r>
              <a:rPr lang="en-US" dirty="0" smtClean="0">
                <a:solidFill>
                  <a:srgbClr val="0033CC"/>
                </a:solidFill>
              </a:rPr>
              <a:t>another fork. </a:t>
            </a:r>
            <a:r>
              <a:rPr lang="en-US" dirty="0">
                <a:solidFill>
                  <a:srgbClr val="0033CC"/>
                </a:solidFill>
              </a:rPr>
              <a:t>This breaks </a:t>
            </a:r>
            <a:r>
              <a:rPr lang="en-US" dirty="0">
                <a:solidFill>
                  <a:schemeClr val="folHlink"/>
                </a:solidFill>
              </a:rPr>
              <a:t>hold and wait</a:t>
            </a:r>
            <a:r>
              <a:rPr lang="en-US" dirty="0"/>
              <a:t>.</a:t>
            </a:r>
          </a:p>
        </p:txBody>
      </p:sp>
      <p:sp>
        <p:nvSpPr>
          <p:cNvPr id="778244" name="Text Box 4"/>
          <p:cNvSpPr txBox="1">
            <a:spLocks noChangeArrowheads="1"/>
          </p:cNvSpPr>
          <p:nvPr/>
        </p:nvSpPr>
        <p:spPr bwMode="auto">
          <a:xfrm>
            <a:off x="6765925" y="1235075"/>
            <a:ext cx="2103438" cy="1069975"/>
          </a:xfrm>
          <a:prstGeom prst="rect">
            <a:avLst/>
          </a:prstGeom>
          <a:solidFill>
            <a:srgbClr val="CC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114300">
              <a:defRPr>
                <a:solidFill>
                  <a:schemeClr val="tx1"/>
                </a:solidFill>
                <a:latin typeface="Arial" charset="0"/>
                <a:ea typeface="ＭＳ Ｐゴシック" charset="0"/>
              </a:defRPr>
            </a:lvl2pPr>
            <a:lvl3pPr marL="1257300" indent="-342900">
              <a:defRPr>
                <a:solidFill>
                  <a:schemeClr val="tx1"/>
                </a:solidFill>
                <a:latin typeface="Arial" charset="0"/>
                <a:ea typeface="ＭＳ Ｐゴシック" charset="0"/>
              </a:defRPr>
            </a:lvl3pPr>
            <a:lvl4pPr marL="1714500" indent="-342900">
              <a:defRPr>
                <a:solidFill>
                  <a:schemeClr val="tx1"/>
                </a:solidFill>
                <a:latin typeface="Arial" charset="0"/>
                <a:ea typeface="ＭＳ Ｐゴシック" charset="0"/>
              </a:defRPr>
            </a:lvl4pPr>
            <a:lvl5pPr marL="2171700" indent="-342900">
              <a:defRPr>
                <a:solidFill>
                  <a:schemeClr val="tx1"/>
                </a:solidFill>
                <a:latin typeface="Arial" charset="0"/>
                <a:ea typeface="ＭＳ Ｐゴシック" charset="0"/>
              </a:defRPr>
            </a:lvl5pPr>
            <a:lvl6pPr marL="2628900" indent="-342900" fontAlgn="base">
              <a:spcBef>
                <a:spcPct val="0"/>
              </a:spcBef>
              <a:spcAft>
                <a:spcPct val="0"/>
              </a:spcAft>
              <a:defRPr>
                <a:solidFill>
                  <a:schemeClr val="tx1"/>
                </a:solidFill>
                <a:latin typeface="Arial" charset="0"/>
                <a:ea typeface="ＭＳ Ｐゴシック" charset="0"/>
              </a:defRPr>
            </a:lvl6pPr>
            <a:lvl7pPr marL="3086100" indent="-342900" fontAlgn="base">
              <a:spcBef>
                <a:spcPct val="0"/>
              </a:spcBef>
              <a:spcAft>
                <a:spcPct val="0"/>
              </a:spcAft>
              <a:defRPr>
                <a:solidFill>
                  <a:schemeClr val="tx1"/>
                </a:solidFill>
                <a:latin typeface="Arial" charset="0"/>
                <a:ea typeface="ＭＳ Ｐゴシック" charset="0"/>
              </a:defRPr>
            </a:lvl7pPr>
            <a:lvl8pPr marL="3543300" indent="-342900" fontAlgn="base">
              <a:spcBef>
                <a:spcPct val="0"/>
              </a:spcBef>
              <a:spcAft>
                <a:spcPct val="0"/>
              </a:spcAft>
              <a:defRPr>
                <a:solidFill>
                  <a:schemeClr val="tx1"/>
                </a:solidFill>
                <a:latin typeface="Arial" charset="0"/>
                <a:ea typeface="ＭＳ Ｐゴシック" charset="0"/>
              </a:defRPr>
            </a:lvl8pPr>
            <a:lvl9pPr marL="4000500" indent="-342900" fontAlgn="base">
              <a:spcBef>
                <a:spcPct val="0"/>
              </a:spcBef>
              <a:spcAft>
                <a:spcPct val="0"/>
              </a:spcAft>
              <a:defRPr>
                <a:solidFill>
                  <a:schemeClr val="tx1"/>
                </a:solidFill>
                <a:latin typeface="Arial" charset="0"/>
                <a:ea typeface="ＭＳ Ｐゴシック" charset="0"/>
              </a:defRPr>
            </a:lvl9pPr>
          </a:lstStyle>
          <a:p>
            <a:pPr lvl="1"/>
            <a:r>
              <a:rPr lang="en-US" sz="1600"/>
              <a:t> 1. Mutual exclusion</a:t>
            </a:r>
          </a:p>
          <a:p>
            <a:pPr lvl="1"/>
            <a:r>
              <a:rPr lang="en-US" sz="1600"/>
              <a:t> 2. Hold and wait</a:t>
            </a:r>
          </a:p>
          <a:p>
            <a:pPr lvl="1"/>
            <a:r>
              <a:rPr lang="en-US" sz="1600"/>
              <a:t> 3. No preemption</a:t>
            </a:r>
          </a:p>
          <a:p>
            <a:pPr lvl="1"/>
            <a:r>
              <a:rPr lang="en-US" sz="1600"/>
              <a:t> 4. Circular wait</a:t>
            </a:r>
          </a:p>
        </p:txBody>
      </p:sp>
    </p:spTree>
    <p:extLst>
      <p:ext uri="{BB962C8B-B14F-4D97-AF65-F5344CB8AC3E}">
        <p14:creationId xmlns:p14="http://schemas.microsoft.com/office/powerpoint/2010/main" val="8582389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78243">
                                            <p:txEl>
                                              <p:pRg st="2" end="2"/>
                                            </p:txEl>
                                          </p:spTgt>
                                        </p:tgtEl>
                                        <p:attrNameLst>
                                          <p:attrName>style.visibility</p:attrName>
                                        </p:attrNameLst>
                                      </p:cBhvr>
                                      <p:to>
                                        <p:strVal val="visible"/>
                                      </p:to>
                                    </p:set>
                                    <p:animEffect transition="in" filter="fade">
                                      <p:cBhvr>
                                        <p:cTn id="7" dur="500"/>
                                        <p:tgtEl>
                                          <p:spTgt spid="77824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78243">
                                            <p:txEl>
                                              <p:pRg st="4" end="4"/>
                                            </p:txEl>
                                          </p:spTgt>
                                        </p:tgtEl>
                                        <p:attrNameLst>
                                          <p:attrName>style.visibility</p:attrName>
                                        </p:attrNameLst>
                                      </p:cBhvr>
                                      <p:to>
                                        <p:strVal val="visible"/>
                                      </p:to>
                                    </p:set>
                                    <p:animEffect transition="in" filter="fade">
                                      <p:cBhvr>
                                        <p:cTn id="12" dur="500"/>
                                        <p:tgtEl>
                                          <p:spTgt spid="77824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78243">
                                            <p:txEl>
                                              <p:pRg st="6" end="6"/>
                                            </p:txEl>
                                          </p:spTgt>
                                        </p:tgtEl>
                                        <p:attrNameLst>
                                          <p:attrName>style.visibility</p:attrName>
                                        </p:attrNameLst>
                                      </p:cBhvr>
                                      <p:to>
                                        <p:strVal val="visible"/>
                                      </p:to>
                                    </p:set>
                                    <p:animEffect transition="in" filter="fade">
                                      <p:cBhvr>
                                        <p:cTn id="17" dur="500"/>
                                        <p:tgtEl>
                                          <p:spTgt spid="7782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 Question 8</a:t>
            </a:r>
          </a:p>
        </p:txBody>
      </p:sp>
      <p:sp>
        <p:nvSpPr>
          <p:cNvPr id="3" name="Content Placeholder 2"/>
          <p:cNvSpPr>
            <a:spLocks noGrp="1"/>
          </p:cNvSpPr>
          <p:nvPr>
            <p:ph idx="1"/>
          </p:nvPr>
        </p:nvSpPr>
        <p:spPr>
          <a:xfrm>
            <a:off x="457200" y="1295401"/>
            <a:ext cx="8229600" cy="3047990"/>
          </a:xfrm>
        </p:spPr>
        <p:txBody>
          <a:bodyPr/>
          <a:lstStyle/>
          <a:p>
            <a:r>
              <a:rPr lang="en-US" sz="2400" dirty="0"/>
              <a:t>The theoretical optimal page replacement algorithm serves as a bottom-line reference for the other algorithms. Whenever a page fault occurs, it looks ahead into the future and chooses the page that will not be referenced the longest to be the victim. Given the page reference string and the three page frames, fill in the page numbers for the algorithm. Check the circle if a page fault occurred.</a:t>
            </a:r>
            <a:br>
              <a:rPr lang="en-US" sz="2400" dirty="0"/>
            </a:br>
            <a:endParaRPr lang="en-US" sz="2400" dirty="0"/>
          </a:p>
        </p:txBody>
      </p:sp>
      <p:sp>
        <p:nvSpPr>
          <p:cNvPr id="4" name="Slide Number Placeholder 3"/>
          <p:cNvSpPr>
            <a:spLocks noGrp="1"/>
          </p:cNvSpPr>
          <p:nvPr>
            <p:ph type="sldNum" sz="quarter" idx="12"/>
          </p:nvPr>
        </p:nvSpPr>
        <p:spPr/>
        <p:txBody>
          <a:bodyPr/>
          <a:lstStyle/>
          <a:p>
            <a:fld id="{0B1C8C3D-1D40-5842-8926-8321D93EF020}" type="slidenum">
              <a:rPr lang="en-US" smtClean="0"/>
              <a:pPr/>
              <a:t>11</a:t>
            </a:fld>
            <a:endParaRPr lang="en-US"/>
          </a:p>
        </p:txBody>
      </p:sp>
      <p:sp>
        <p:nvSpPr>
          <p:cNvPr id="104" name="TextBox 103"/>
          <p:cNvSpPr txBox="1"/>
          <p:nvPr/>
        </p:nvSpPr>
        <p:spPr>
          <a:xfrm>
            <a:off x="2685277" y="5051095"/>
            <a:ext cx="184666" cy="338554"/>
          </a:xfrm>
          <a:prstGeom prst="rect">
            <a:avLst/>
          </a:prstGeom>
          <a:noFill/>
        </p:spPr>
        <p:txBody>
          <a:bodyPr wrap="none" rtlCol="0">
            <a:spAutoFit/>
          </a:bodyPr>
          <a:lstStyle/>
          <a:p>
            <a:endParaRPr lang="en-US" dirty="0"/>
          </a:p>
        </p:txBody>
      </p:sp>
      <p:grpSp>
        <p:nvGrpSpPr>
          <p:cNvPr id="105" name="Group 104"/>
          <p:cNvGrpSpPr/>
          <p:nvPr/>
        </p:nvGrpSpPr>
        <p:grpSpPr>
          <a:xfrm>
            <a:off x="3200415" y="4160512"/>
            <a:ext cx="5394901" cy="2011658"/>
            <a:chOff x="2029065" y="2514600"/>
            <a:chExt cx="4588832" cy="1541621"/>
          </a:xfrm>
        </p:grpSpPr>
        <p:sp>
          <p:nvSpPr>
            <p:cNvPr id="106" name="Rectangle 4"/>
            <p:cNvSpPr>
              <a:spLocks noChangeArrowheads="1"/>
            </p:cNvSpPr>
            <p:nvPr/>
          </p:nvSpPr>
          <p:spPr bwMode="auto">
            <a:xfrm>
              <a:off x="2710850"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0</a:t>
              </a:r>
              <a:endParaRPr lang="en-US" sz="1000" dirty="0"/>
            </a:p>
          </p:txBody>
        </p:sp>
        <p:sp>
          <p:nvSpPr>
            <p:cNvPr id="107" name="Rectangle 5"/>
            <p:cNvSpPr>
              <a:spLocks noChangeArrowheads="1"/>
            </p:cNvSpPr>
            <p:nvPr/>
          </p:nvSpPr>
          <p:spPr bwMode="auto">
            <a:xfrm>
              <a:off x="2710850"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endParaRPr lang="en-US" sz="1000"/>
            </a:p>
          </p:txBody>
        </p:sp>
        <p:sp>
          <p:nvSpPr>
            <p:cNvPr id="108" name="Rectangle 6"/>
            <p:cNvSpPr>
              <a:spLocks noChangeArrowheads="1"/>
            </p:cNvSpPr>
            <p:nvPr/>
          </p:nvSpPr>
          <p:spPr bwMode="auto">
            <a:xfrm>
              <a:off x="2710850"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endParaRPr lang="en-US" sz="1000"/>
            </a:p>
          </p:txBody>
        </p:sp>
        <p:sp>
          <p:nvSpPr>
            <p:cNvPr id="109" name="Rectangle 8"/>
            <p:cNvSpPr>
              <a:spLocks noChangeArrowheads="1"/>
            </p:cNvSpPr>
            <p:nvPr/>
          </p:nvSpPr>
          <p:spPr bwMode="auto">
            <a:xfrm>
              <a:off x="2953262"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0</a:t>
              </a:r>
              <a:endParaRPr lang="en-US" sz="1000" dirty="0"/>
            </a:p>
          </p:txBody>
        </p:sp>
        <p:sp>
          <p:nvSpPr>
            <p:cNvPr id="110" name="Rectangle 9"/>
            <p:cNvSpPr>
              <a:spLocks noChangeArrowheads="1"/>
            </p:cNvSpPr>
            <p:nvPr/>
          </p:nvSpPr>
          <p:spPr bwMode="auto">
            <a:xfrm>
              <a:off x="2953262"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1</a:t>
              </a:r>
              <a:endParaRPr lang="en-US" sz="1000" dirty="0"/>
            </a:p>
          </p:txBody>
        </p:sp>
        <p:sp>
          <p:nvSpPr>
            <p:cNvPr id="111" name="Rectangle 10"/>
            <p:cNvSpPr>
              <a:spLocks noChangeArrowheads="1"/>
            </p:cNvSpPr>
            <p:nvPr/>
          </p:nvSpPr>
          <p:spPr bwMode="auto">
            <a:xfrm>
              <a:off x="2953262"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endParaRPr lang="en-US" sz="1000"/>
            </a:p>
          </p:txBody>
        </p:sp>
        <p:sp>
          <p:nvSpPr>
            <p:cNvPr id="112" name="Rectangle 12"/>
            <p:cNvSpPr>
              <a:spLocks noChangeArrowheads="1"/>
            </p:cNvSpPr>
            <p:nvPr/>
          </p:nvSpPr>
          <p:spPr bwMode="auto">
            <a:xfrm>
              <a:off x="3195675"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0</a:t>
              </a:r>
              <a:endParaRPr lang="en-US" sz="1000" dirty="0"/>
            </a:p>
          </p:txBody>
        </p:sp>
        <p:sp>
          <p:nvSpPr>
            <p:cNvPr id="113" name="Rectangle 13"/>
            <p:cNvSpPr>
              <a:spLocks noChangeArrowheads="1"/>
            </p:cNvSpPr>
            <p:nvPr/>
          </p:nvSpPr>
          <p:spPr bwMode="auto">
            <a:xfrm>
              <a:off x="3195675"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1</a:t>
              </a:r>
              <a:endParaRPr lang="en-US" sz="1000" dirty="0"/>
            </a:p>
          </p:txBody>
        </p:sp>
        <p:sp>
          <p:nvSpPr>
            <p:cNvPr id="114" name="Rectangle 14"/>
            <p:cNvSpPr>
              <a:spLocks noChangeArrowheads="1"/>
            </p:cNvSpPr>
            <p:nvPr/>
          </p:nvSpPr>
          <p:spPr bwMode="auto">
            <a:xfrm>
              <a:off x="3195675"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2</a:t>
              </a:r>
              <a:endParaRPr lang="en-US" sz="1000" dirty="0"/>
            </a:p>
          </p:txBody>
        </p:sp>
        <p:sp>
          <p:nvSpPr>
            <p:cNvPr id="115" name="Rectangle 16"/>
            <p:cNvSpPr>
              <a:spLocks noChangeArrowheads="1"/>
            </p:cNvSpPr>
            <p:nvPr/>
          </p:nvSpPr>
          <p:spPr bwMode="auto">
            <a:xfrm>
              <a:off x="3438087"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0</a:t>
              </a:r>
              <a:endParaRPr lang="en-US" sz="1000" dirty="0"/>
            </a:p>
          </p:txBody>
        </p:sp>
        <p:sp>
          <p:nvSpPr>
            <p:cNvPr id="116" name="Rectangle 17"/>
            <p:cNvSpPr>
              <a:spLocks noChangeArrowheads="1"/>
            </p:cNvSpPr>
            <p:nvPr/>
          </p:nvSpPr>
          <p:spPr bwMode="auto">
            <a:xfrm>
              <a:off x="3438087"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1</a:t>
              </a:r>
              <a:endParaRPr lang="en-US" sz="1000" dirty="0"/>
            </a:p>
          </p:txBody>
        </p:sp>
        <p:sp>
          <p:nvSpPr>
            <p:cNvPr id="117" name="Rectangle 18"/>
            <p:cNvSpPr>
              <a:spLocks noChangeArrowheads="1"/>
            </p:cNvSpPr>
            <p:nvPr/>
          </p:nvSpPr>
          <p:spPr bwMode="auto">
            <a:xfrm>
              <a:off x="3438087"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3</a:t>
              </a:r>
              <a:endParaRPr lang="en-US" sz="1000" dirty="0"/>
            </a:p>
          </p:txBody>
        </p:sp>
        <p:sp>
          <p:nvSpPr>
            <p:cNvPr id="118" name="Rectangle 20"/>
            <p:cNvSpPr>
              <a:spLocks noChangeArrowheads="1"/>
            </p:cNvSpPr>
            <p:nvPr/>
          </p:nvSpPr>
          <p:spPr bwMode="auto">
            <a:xfrm>
              <a:off x="3680500"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0</a:t>
              </a:r>
              <a:endParaRPr lang="en-US" sz="1000" dirty="0"/>
            </a:p>
          </p:txBody>
        </p:sp>
        <p:sp>
          <p:nvSpPr>
            <p:cNvPr id="119" name="Rectangle 21"/>
            <p:cNvSpPr>
              <a:spLocks noChangeArrowheads="1"/>
            </p:cNvSpPr>
            <p:nvPr/>
          </p:nvSpPr>
          <p:spPr bwMode="auto">
            <a:xfrm>
              <a:off x="3680500"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1</a:t>
              </a:r>
              <a:endParaRPr lang="en-US" sz="1000" dirty="0"/>
            </a:p>
          </p:txBody>
        </p:sp>
        <p:sp>
          <p:nvSpPr>
            <p:cNvPr id="120" name="Rectangle 22"/>
            <p:cNvSpPr>
              <a:spLocks noChangeArrowheads="1"/>
            </p:cNvSpPr>
            <p:nvPr/>
          </p:nvSpPr>
          <p:spPr bwMode="auto">
            <a:xfrm>
              <a:off x="3680500"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3</a:t>
              </a:r>
              <a:endParaRPr lang="en-US" sz="1000" dirty="0"/>
            </a:p>
          </p:txBody>
        </p:sp>
        <p:sp>
          <p:nvSpPr>
            <p:cNvPr id="121" name="Rectangle 24"/>
            <p:cNvSpPr>
              <a:spLocks noChangeArrowheads="1"/>
            </p:cNvSpPr>
            <p:nvPr/>
          </p:nvSpPr>
          <p:spPr bwMode="auto">
            <a:xfrm>
              <a:off x="3924730"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0</a:t>
              </a:r>
              <a:endParaRPr lang="en-US" sz="1000" dirty="0"/>
            </a:p>
          </p:txBody>
        </p:sp>
        <p:sp>
          <p:nvSpPr>
            <p:cNvPr id="122" name="Rectangle 25"/>
            <p:cNvSpPr>
              <a:spLocks noChangeArrowheads="1"/>
            </p:cNvSpPr>
            <p:nvPr/>
          </p:nvSpPr>
          <p:spPr bwMode="auto">
            <a:xfrm>
              <a:off x="3924730"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1</a:t>
              </a:r>
              <a:endParaRPr lang="en-US" sz="1000" dirty="0"/>
            </a:p>
          </p:txBody>
        </p:sp>
        <p:sp>
          <p:nvSpPr>
            <p:cNvPr id="123" name="Rectangle 26"/>
            <p:cNvSpPr>
              <a:spLocks noChangeArrowheads="1"/>
            </p:cNvSpPr>
            <p:nvPr/>
          </p:nvSpPr>
          <p:spPr bwMode="auto">
            <a:xfrm>
              <a:off x="3924730"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3</a:t>
              </a:r>
              <a:endParaRPr lang="en-US" sz="1000" dirty="0"/>
            </a:p>
          </p:txBody>
        </p:sp>
        <p:sp>
          <p:nvSpPr>
            <p:cNvPr id="124" name="Rectangle 28"/>
            <p:cNvSpPr>
              <a:spLocks noChangeArrowheads="1"/>
            </p:cNvSpPr>
            <p:nvPr/>
          </p:nvSpPr>
          <p:spPr bwMode="auto">
            <a:xfrm>
              <a:off x="4165325"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0</a:t>
              </a:r>
              <a:endParaRPr lang="en-US" sz="1000" dirty="0"/>
            </a:p>
          </p:txBody>
        </p:sp>
        <p:sp>
          <p:nvSpPr>
            <p:cNvPr id="125" name="Rectangle 29"/>
            <p:cNvSpPr>
              <a:spLocks noChangeArrowheads="1"/>
            </p:cNvSpPr>
            <p:nvPr/>
          </p:nvSpPr>
          <p:spPr bwMode="auto">
            <a:xfrm>
              <a:off x="4165325"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2</a:t>
              </a:r>
              <a:endParaRPr lang="en-US" sz="1000" dirty="0"/>
            </a:p>
          </p:txBody>
        </p:sp>
        <p:sp>
          <p:nvSpPr>
            <p:cNvPr id="126" name="Rectangle 30"/>
            <p:cNvSpPr>
              <a:spLocks noChangeArrowheads="1"/>
            </p:cNvSpPr>
            <p:nvPr/>
          </p:nvSpPr>
          <p:spPr bwMode="auto">
            <a:xfrm>
              <a:off x="4165325"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3</a:t>
              </a:r>
              <a:endParaRPr lang="en-US" sz="1000" dirty="0"/>
            </a:p>
          </p:txBody>
        </p:sp>
        <p:sp>
          <p:nvSpPr>
            <p:cNvPr id="127" name="Rectangle 32"/>
            <p:cNvSpPr>
              <a:spLocks noChangeArrowheads="1"/>
            </p:cNvSpPr>
            <p:nvPr/>
          </p:nvSpPr>
          <p:spPr bwMode="auto">
            <a:xfrm>
              <a:off x="4407737"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0</a:t>
              </a:r>
              <a:endParaRPr lang="en-US" sz="1000" dirty="0"/>
            </a:p>
          </p:txBody>
        </p:sp>
        <p:sp>
          <p:nvSpPr>
            <p:cNvPr id="128" name="Rectangle 33"/>
            <p:cNvSpPr>
              <a:spLocks noChangeArrowheads="1"/>
            </p:cNvSpPr>
            <p:nvPr/>
          </p:nvSpPr>
          <p:spPr bwMode="auto">
            <a:xfrm>
              <a:off x="4407737"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2</a:t>
              </a:r>
              <a:endParaRPr lang="en-US" sz="1000" dirty="0"/>
            </a:p>
          </p:txBody>
        </p:sp>
        <p:sp>
          <p:nvSpPr>
            <p:cNvPr id="129" name="Rectangle 34"/>
            <p:cNvSpPr>
              <a:spLocks noChangeArrowheads="1"/>
            </p:cNvSpPr>
            <p:nvPr/>
          </p:nvSpPr>
          <p:spPr bwMode="auto">
            <a:xfrm>
              <a:off x="4407737"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3</a:t>
              </a:r>
              <a:endParaRPr lang="en-US" sz="1000" dirty="0"/>
            </a:p>
          </p:txBody>
        </p:sp>
        <p:sp>
          <p:nvSpPr>
            <p:cNvPr id="130" name="Rectangle 36"/>
            <p:cNvSpPr>
              <a:spLocks noChangeArrowheads="1"/>
            </p:cNvSpPr>
            <p:nvPr/>
          </p:nvSpPr>
          <p:spPr bwMode="auto">
            <a:xfrm>
              <a:off x="4650150"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0</a:t>
              </a:r>
              <a:endParaRPr lang="en-US" sz="1000" dirty="0"/>
            </a:p>
          </p:txBody>
        </p:sp>
        <p:sp>
          <p:nvSpPr>
            <p:cNvPr id="131" name="Rectangle 37"/>
            <p:cNvSpPr>
              <a:spLocks noChangeArrowheads="1"/>
            </p:cNvSpPr>
            <p:nvPr/>
          </p:nvSpPr>
          <p:spPr bwMode="auto">
            <a:xfrm>
              <a:off x="4650150"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2</a:t>
              </a:r>
              <a:endParaRPr lang="en-US" sz="1000" dirty="0"/>
            </a:p>
          </p:txBody>
        </p:sp>
        <p:sp>
          <p:nvSpPr>
            <p:cNvPr id="132" name="Rectangle 38"/>
            <p:cNvSpPr>
              <a:spLocks noChangeArrowheads="1"/>
            </p:cNvSpPr>
            <p:nvPr/>
          </p:nvSpPr>
          <p:spPr bwMode="auto">
            <a:xfrm>
              <a:off x="4650150"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3</a:t>
              </a:r>
              <a:endParaRPr lang="en-US" sz="1000" dirty="0"/>
            </a:p>
          </p:txBody>
        </p:sp>
        <p:sp>
          <p:nvSpPr>
            <p:cNvPr id="133" name="Rectangle 40"/>
            <p:cNvSpPr>
              <a:spLocks noChangeArrowheads="1"/>
            </p:cNvSpPr>
            <p:nvPr/>
          </p:nvSpPr>
          <p:spPr bwMode="auto">
            <a:xfrm>
              <a:off x="4892562"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1</a:t>
              </a:r>
              <a:endParaRPr lang="en-US" sz="1000" dirty="0"/>
            </a:p>
          </p:txBody>
        </p:sp>
        <p:sp>
          <p:nvSpPr>
            <p:cNvPr id="134" name="Rectangle 41"/>
            <p:cNvSpPr>
              <a:spLocks noChangeArrowheads="1"/>
            </p:cNvSpPr>
            <p:nvPr/>
          </p:nvSpPr>
          <p:spPr bwMode="auto">
            <a:xfrm>
              <a:off x="4892562"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2</a:t>
              </a:r>
              <a:endParaRPr lang="en-US" sz="1000" dirty="0"/>
            </a:p>
          </p:txBody>
        </p:sp>
        <p:sp>
          <p:nvSpPr>
            <p:cNvPr id="135" name="Rectangle 42"/>
            <p:cNvSpPr>
              <a:spLocks noChangeArrowheads="1"/>
            </p:cNvSpPr>
            <p:nvPr/>
          </p:nvSpPr>
          <p:spPr bwMode="auto">
            <a:xfrm>
              <a:off x="4892562"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3</a:t>
              </a:r>
              <a:endParaRPr lang="en-US" sz="1000" dirty="0"/>
            </a:p>
          </p:txBody>
        </p:sp>
        <p:sp>
          <p:nvSpPr>
            <p:cNvPr id="136" name="Rectangle 44"/>
            <p:cNvSpPr>
              <a:spLocks noChangeArrowheads="1"/>
            </p:cNvSpPr>
            <p:nvPr/>
          </p:nvSpPr>
          <p:spPr bwMode="auto">
            <a:xfrm>
              <a:off x="5134975"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1</a:t>
              </a:r>
              <a:endParaRPr lang="en-US" sz="1000" dirty="0"/>
            </a:p>
          </p:txBody>
        </p:sp>
        <p:sp>
          <p:nvSpPr>
            <p:cNvPr id="137" name="Rectangle 45"/>
            <p:cNvSpPr>
              <a:spLocks noChangeArrowheads="1"/>
            </p:cNvSpPr>
            <p:nvPr/>
          </p:nvSpPr>
          <p:spPr bwMode="auto">
            <a:xfrm>
              <a:off x="5134975"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2</a:t>
              </a:r>
              <a:endParaRPr lang="en-US" sz="1000" dirty="0"/>
            </a:p>
          </p:txBody>
        </p:sp>
        <p:sp>
          <p:nvSpPr>
            <p:cNvPr id="138" name="Rectangle 46"/>
            <p:cNvSpPr>
              <a:spLocks noChangeArrowheads="1"/>
            </p:cNvSpPr>
            <p:nvPr/>
          </p:nvSpPr>
          <p:spPr bwMode="auto">
            <a:xfrm>
              <a:off x="5134975"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3</a:t>
              </a:r>
              <a:endParaRPr lang="en-US" sz="1000" dirty="0"/>
            </a:p>
          </p:txBody>
        </p:sp>
        <p:sp>
          <p:nvSpPr>
            <p:cNvPr id="139" name="Rectangle 48"/>
            <p:cNvSpPr>
              <a:spLocks noChangeArrowheads="1"/>
            </p:cNvSpPr>
            <p:nvPr/>
          </p:nvSpPr>
          <p:spPr bwMode="auto">
            <a:xfrm>
              <a:off x="5379205" y="2975870"/>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1</a:t>
              </a:r>
              <a:endParaRPr lang="en-US" sz="1000" dirty="0"/>
            </a:p>
          </p:txBody>
        </p:sp>
        <p:sp>
          <p:nvSpPr>
            <p:cNvPr id="140" name="Rectangle 49"/>
            <p:cNvSpPr>
              <a:spLocks noChangeArrowheads="1"/>
            </p:cNvSpPr>
            <p:nvPr/>
          </p:nvSpPr>
          <p:spPr bwMode="auto">
            <a:xfrm>
              <a:off x="5379205" y="3157511"/>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2</a:t>
              </a:r>
              <a:endParaRPr lang="en-US" sz="1000" dirty="0"/>
            </a:p>
          </p:txBody>
        </p:sp>
        <p:sp>
          <p:nvSpPr>
            <p:cNvPr id="141" name="Rectangle 50"/>
            <p:cNvSpPr>
              <a:spLocks noChangeArrowheads="1"/>
            </p:cNvSpPr>
            <p:nvPr/>
          </p:nvSpPr>
          <p:spPr bwMode="auto">
            <a:xfrm>
              <a:off x="5379205" y="3339152"/>
              <a:ext cx="181809" cy="18164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r>
                <a:rPr lang="en-US" sz="1000" dirty="0" smtClean="0"/>
                <a:t>3</a:t>
              </a:r>
              <a:endParaRPr lang="en-US" sz="1000" dirty="0"/>
            </a:p>
          </p:txBody>
        </p:sp>
        <p:sp>
          <p:nvSpPr>
            <p:cNvPr id="142" name="Rectangle 52"/>
            <p:cNvSpPr>
              <a:spLocks noChangeArrowheads="1"/>
            </p:cNvSpPr>
            <p:nvPr/>
          </p:nvSpPr>
          <p:spPr bwMode="auto">
            <a:xfrm>
              <a:off x="5621618" y="2975870"/>
              <a:ext cx="181809" cy="181641"/>
            </a:xfrm>
            <a:prstGeom prst="rect">
              <a:avLst/>
            </a:prstGeom>
            <a:solidFill>
              <a:schemeClr val="bg1">
                <a:lumMod val="75000"/>
              </a:schemeClr>
            </a:solid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4</a:t>
              </a:r>
              <a:endParaRPr lang="en-US" sz="1000" dirty="0"/>
            </a:p>
          </p:txBody>
        </p:sp>
        <p:sp>
          <p:nvSpPr>
            <p:cNvPr id="143" name="Rectangle 53"/>
            <p:cNvSpPr>
              <a:spLocks noChangeArrowheads="1"/>
            </p:cNvSpPr>
            <p:nvPr/>
          </p:nvSpPr>
          <p:spPr bwMode="auto">
            <a:xfrm>
              <a:off x="5621618" y="3157511"/>
              <a:ext cx="181809" cy="181641"/>
            </a:xfrm>
            <a:prstGeom prst="rect">
              <a:avLst/>
            </a:prstGeom>
            <a:no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2</a:t>
              </a:r>
              <a:endParaRPr lang="en-US" sz="1000" dirty="0"/>
            </a:p>
          </p:txBody>
        </p:sp>
        <p:sp>
          <p:nvSpPr>
            <p:cNvPr id="144" name="Rectangle 54"/>
            <p:cNvSpPr>
              <a:spLocks noChangeArrowheads="1"/>
            </p:cNvSpPr>
            <p:nvPr/>
          </p:nvSpPr>
          <p:spPr bwMode="auto">
            <a:xfrm>
              <a:off x="5621618" y="3339152"/>
              <a:ext cx="181809" cy="181641"/>
            </a:xfrm>
            <a:prstGeom prst="rect">
              <a:avLst/>
            </a:prstGeom>
            <a:no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3</a:t>
              </a:r>
              <a:endParaRPr lang="en-US" sz="1000" dirty="0"/>
            </a:p>
          </p:txBody>
        </p:sp>
        <p:sp>
          <p:nvSpPr>
            <p:cNvPr id="145" name="Rectangle 56"/>
            <p:cNvSpPr>
              <a:spLocks noChangeArrowheads="1"/>
            </p:cNvSpPr>
            <p:nvPr/>
          </p:nvSpPr>
          <p:spPr bwMode="auto">
            <a:xfrm>
              <a:off x="5864030" y="2975870"/>
              <a:ext cx="181809" cy="181641"/>
            </a:xfrm>
            <a:prstGeom prst="rect">
              <a:avLst/>
            </a:prstGeom>
            <a:no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4</a:t>
              </a:r>
              <a:endParaRPr lang="en-US" sz="1000" dirty="0"/>
            </a:p>
          </p:txBody>
        </p:sp>
        <p:sp>
          <p:nvSpPr>
            <p:cNvPr id="146" name="Rectangle 57"/>
            <p:cNvSpPr>
              <a:spLocks noChangeArrowheads="1"/>
            </p:cNvSpPr>
            <p:nvPr/>
          </p:nvSpPr>
          <p:spPr bwMode="auto">
            <a:xfrm>
              <a:off x="5864030" y="3157511"/>
              <a:ext cx="181809" cy="181641"/>
            </a:xfrm>
            <a:prstGeom prst="rect">
              <a:avLst/>
            </a:prstGeom>
            <a:solidFill>
              <a:srgbClr val="BFBFBF"/>
            </a:solid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5</a:t>
              </a:r>
              <a:endParaRPr lang="en-US" sz="1000" dirty="0"/>
            </a:p>
          </p:txBody>
        </p:sp>
        <p:sp>
          <p:nvSpPr>
            <p:cNvPr id="147" name="Rectangle 58"/>
            <p:cNvSpPr>
              <a:spLocks noChangeArrowheads="1"/>
            </p:cNvSpPr>
            <p:nvPr/>
          </p:nvSpPr>
          <p:spPr bwMode="auto">
            <a:xfrm>
              <a:off x="5864030" y="3339152"/>
              <a:ext cx="181809" cy="181641"/>
            </a:xfrm>
            <a:prstGeom prst="rect">
              <a:avLst/>
            </a:prstGeom>
            <a:no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3</a:t>
              </a:r>
              <a:endParaRPr lang="en-US" sz="1000" dirty="0"/>
            </a:p>
          </p:txBody>
        </p:sp>
        <p:sp>
          <p:nvSpPr>
            <p:cNvPr id="148" name="Rectangle 60"/>
            <p:cNvSpPr>
              <a:spLocks noChangeArrowheads="1"/>
            </p:cNvSpPr>
            <p:nvPr/>
          </p:nvSpPr>
          <p:spPr bwMode="auto">
            <a:xfrm>
              <a:off x="6106442" y="2975870"/>
              <a:ext cx="181809" cy="181641"/>
            </a:xfrm>
            <a:prstGeom prst="rect">
              <a:avLst/>
            </a:prstGeom>
            <a:no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4</a:t>
              </a:r>
              <a:endParaRPr lang="en-US" sz="1000" dirty="0"/>
            </a:p>
          </p:txBody>
        </p:sp>
        <p:sp>
          <p:nvSpPr>
            <p:cNvPr id="149" name="Rectangle 61"/>
            <p:cNvSpPr>
              <a:spLocks noChangeArrowheads="1"/>
            </p:cNvSpPr>
            <p:nvPr/>
          </p:nvSpPr>
          <p:spPr bwMode="auto">
            <a:xfrm>
              <a:off x="6106442" y="3157511"/>
              <a:ext cx="181809" cy="181641"/>
            </a:xfrm>
            <a:prstGeom prst="rect">
              <a:avLst/>
            </a:prstGeom>
            <a:no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5</a:t>
              </a:r>
              <a:endParaRPr lang="en-US" sz="1000" dirty="0"/>
            </a:p>
          </p:txBody>
        </p:sp>
        <p:sp>
          <p:nvSpPr>
            <p:cNvPr id="150" name="Rectangle 62"/>
            <p:cNvSpPr>
              <a:spLocks noChangeArrowheads="1"/>
            </p:cNvSpPr>
            <p:nvPr/>
          </p:nvSpPr>
          <p:spPr bwMode="auto">
            <a:xfrm>
              <a:off x="6106442" y="3339152"/>
              <a:ext cx="181809" cy="181641"/>
            </a:xfrm>
            <a:prstGeom prst="rect">
              <a:avLst/>
            </a:prstGeom>
            <a:solidFill>
              <a:srgbClr val="BFBFBF"/>
            </a:solid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6</a:t>
              </a:r>
              <a:endParaRPr lang="en-US" sz="1000" dirty="0"/>
            </a:p>
          </p:txBody>
        </p:sp>
        <p:sp>
          <p:nvSpPr>
            <p:cNvPr id="151" name="Rectangle 64"/>
            <p:cNvSpPr>
              <a:spLocks noChangeArrowheads="1"/>
            </p:cNvSpPr>
            <p:nvPr/>
          </p:nvSpPr>
          <p:spPr bwMode="auto">
            <a:xfrm>
              <a:off x="6347037" y="2975870"/>
              <a:ext cx="181809" cy="181641"/>
            </a:xfrm>
            <a:prstGeom prst="rect">
              <a:avLst/>
            </a:prstGeom>
            <a:solidFill>
              <a:srgbClr val="BFBFBF"/>
            </a:solid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7</a:t>
              </a:r>
              <a:endParaRPr lang="en-US" sz="1000" dirty="0"/>
            </a:p>
          </p:txBody>
        </p:sp>
        <p:sp>
          <p:nvSpPr>
            <p:cNvPr id="152" name="Rectangle 65"/>
            <p:cNvSpPr>
              <a:spLocks noChangeArrowheads="1"/>
            </p:cNvSpPr>
            <p:nvPr/>
          </p:nvSpPr>
          <p:spPr bwMode="auto">
            <a:xfrm>
              <a:off x="6347037" y="3157511"/>
              <a:ext cx="181809" cy="181641"/>
            </a:xfrm>
            <a:prstGeom prst="rect">
              <a:avLst/>
            </a:prstGeom>
            <a:no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5</a:t>
              </a:r>
              <a:endParaRPr lang="en-US" sz="1000" dirty="0"/>
            </a:p>
          </p:txBody>
        </p:sp>
        <p:sp>
          <p:nvSpPr>
            <p:cNvPr id="153" name="Rectangle 66"/>
            <p:cNvSpPr>
              <a:spLocks noChangeArrowheads="1"/>
            </p:cNvSpPr>
            <p:nvPr/>
          </p:nvSpPr>
          <p:spPr bwMode="auto">
            <a:xfrm>
              <a:off x="6347037" y="3339152"/>
              <a:ext cx="181809" cy="181641"/>
            </a:xfrm>
            <a:prstGeom prst="rect">
              <a:avLst/>
            </a:prstGeom>
            <a:noFill/>
            <a:ln w="9525">
              <a:solidFill>
                <a:srgbClr val="000000"/>
              </a:solidFill>
              <a:miter lim="800000"/>
              <a:headEnd/>
              <a:tailEnd/>
            </a:ln>
            <a:extLst/>
          </p:spPr>
          <p:txBody>
            <a:bodyPr vert="horz" wrap="square" lIns="91440" tIns="45720" rIns="91440" bIns="45720" numCol="1" anchor="ctr" anchorCtr="0" compatLnSpc="1">
              <a:prstTxWarp prst="textNoShape">
                <a:avLst/>
              </a:prstTxWarp>
            </a:bodyPr>
            <a:lstStyle/>
            <a:p>
              <a:r>
                <a:rPr lang="en-US" sz="1000" dirty="0" smtClean="0"/>
                <a:t>6</a:t>
              </a:r>
              <a:endParaRPr lang="en-US" sz="1000" dirty="0"/>
            </a:p>
          </p:txBody>
        </p:sp>
        <p:sp>
          <p:nvSpPr>
            <p:cNvPr id="154" name="Text Box 83"/>
            <p:cNvSpPr txBox="1">
              <a:spLocks noChangeArrowheads="1"/>
            </p:cNvSpPr>
            <p:nvPr/>
          </p:nvSpPr>
          <p:spPr bwMode="auto">
            <a:xfrm>
              <a:off x="2695699"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0</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55" name="Text Box 84"/>
            <p:cNvSpPr txBox="1">
              <a:spLocks noChangeArrowheads="1"/>
            </p:cNvSpPr>
            <p:nvPr/>
          </p:nvSpPr>
          <p:spPr bwMode="auto">
            <a:xfrm>
              <a:off x="2938112"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1</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56" name="Text Box 85"/>
            <p:cNvSpPr txBox="1">
              <a:spLocks noChangeArrowheads="1"/>
            </p:cNvSpPr>
            <p:nvPr/>
          </p:nvSpPr>
          <p:spPr bwMode="auto">
            <a:xfrm>
              <a:off x="3180524"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2</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57" name="Text Box 86"/>
            <p:cNvSpPr txBox="1">
              <a:spLocks noChangeArrowheads="1"/>
            </p:cNvSpPr>
            <p:nvPr/>
          </p:nvSpPr>
          <p:spPr bwMode="auto">
            <a:xfrm>
              <a:off x="3422937"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3</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58" name="Text Box 87"/>
            <p:cNvSpPr txBox="1">
              <a:spLocks noChangeArrowheads="1"/>
            </p:cNvSpPr>
            <p:nvPr/>
          </p:nvSpPr>
          <p:spPr bwMode="auto">
            <a:xfrm>
              <a:off x="3665349"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0</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59" name="Text Box 88"/>
            <p:cNvSpPr txBox="1">
              <a:spLocks noChangeArrowheads="1"/>
            </p:cNvSpPr>
            <p:nvPr/>
          </p:nvSpPr>
          <p:spPr bwMode="auto">
            <a:xfrm>
              <a:off x="3907761"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1</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60" name="Text Box 89"/>
            <p:cNvSpPr txBox="1">
              <a:spLocks noChangeArrowheads="1"/>
            </p:cNvSpPr>
            <p:nvPr/>
          </p:nvSpPr>
          <p:spPr bwMode="auto">
            <a:xfrm>
              <a:off x="4150174"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2</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61" name="Text Box 90"/>
            <p:cNvSpPr txBox="1">
              <a:spLocks noChangeArrowheads="1"/>
            </p:cNvSpPr>
            <p:nvPr/>
          </p:nvSpPr>
          <p:spPr bwMode="auto">
            <a:xfrm>
              <a:off x="4392586"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3</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62" name="Text Box 91"/>
            <p:cNvSpPr txBox="1">
              <a:spLocks noChangeArrowheads="1"/>
            </p:cNvSpPr>
            <p:nvPr/>
          </p:nvSpPr>
          <p:spPr bwMode="auto">
            <a:xfrm>
              <a:off x="4634999"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0</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63" name="Text Box 92"/>
            <p:cNvSpPr txBox="1">
              <a:spLocks noChangeArrowheads="1"/>
            </p:cNvSpPr>
            <p:nvPr/>
          </p:nvSpPr>
          <p:spPr bwMode="auto">
            <a:xfrm>
              <a:off x="4877411"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1</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64" name="Text Box 93"/>
            <p:cNvSpPr txBox="1">
              <a:spLocks noChangeArrowheads="1"/>
            </p:cNvSpPr>
            <p:nvPr/>
          </p:nvSpPr>
          <p:spPr bwMode="auto">
            <a:xfrm>
              <a:off x="5119824"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2</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65" name="Text Box 94"/>
            <p:cNvSpPr txBox="1">
              <a:spLocks noChangeArrowheads="1"/>
            </p:cNvSpPr>
            <p:nvPr/>
          </p:nvSpPr>
          <p:spPr bwMode="auto">
            <a:xfrm>
              <a:off x="5362236"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3</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66" name="Text Box 95"/>
            <p:cNvSpPr txBox="1">
              <a:spLocks noChangeArrowheads="1"/>
            </p:cNvSpPr>
            <p:nvPr/>
          </p:nvSpPr>
          <p:spPr bwMode="auto">
            <a:xfrm>
              <a:off x="5604649"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4</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67" name="Text Box 96"/>
            <p:cNvSpPr txBox="1">
              <a:spLocks noChangeArrowheads="1"/>
            </p:cNvSpPr>
            <p:nvPr/>
          </p:nvSpPr>
          <p:spPr bwMode="auto">
            <a:xfrm>
              <a:off x="5847061"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5</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68" name="Text Box 97"/>
            <p:cNvSpPr txBox="1">
              <a:spLocks noChangeArrowheads="1"/>
            </p:cNvSpPr>
            <p:nvPr/>
          </p:nvSpPr>
          <p:spPr bwMode="auto">
            <a:xfrm>
              <a:off x="6089474"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6</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69" name="Text Box 98"/>
            <p:cNvSpPr txBox="1">
              <a:spLocks noChangeArrowheads="1"/>
            </p:cNvSpPr>
            <p:nvPr/>
          </p:nvSpPr>
          <p:spPr bwMode="auto">
            <a:xfrm>
              <a:off x="6331886" y="2720787"/>
              <a:ext cx="213929" cy="217969"/>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7</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70" name="Oval 103"/>
            <p:cNvSpPr>
              <a:spLocks noChangeArrowheads="1"/>
            </p:cNvSpPr>
            <p:nvPr/>
          </p:nvSpPr>
          <p:spPr bwMode="auto">
            <a:xfrm>
              <a:off x="2741152" y="3605624"/>
              <a:ext cx="121206" cy="120767"/>
            </a:xfrm>
            <a:prstGeom prst="ellipse">
              <a:avLst/>
            </a:prstGeom>
            <a:solidFill>
              <a:srgbClr val="000000"/>
            </a:solidFill>
            <a:ln w="9525">
              <a:solidFill>
                <a:srgbClr val="000000"/>
              </a:solidFill>
              <a:round/>
              <a:headEnd/>
              <a:tailEnd/>
            </a:ln>
            <a:extLst/>
          </p:spPr>
          <p:txBody>
            <a:bodyPr vert="horz" wrap="square" lIns="91440" tIns="45720" rIns="91440" bIns="45720" numCol="1" anchor="ctr" anchorCtr="0" compatLnSpc="1">
              <a:prstTxWarp prst="textNoShape">
                <a:avLst/>
              </a:prstTxWarp>
            </a:bodyPr>
            <a:lstStyle/>
            <a:p>
              <a:endParaRPr lang="en-US" sz="800" dirty="0"/>
            </a:p>
          </p:txBody>
        </p:sp>
        <p:sp>
          <p:nvSpPr>
            <p:cNvPr id="171" name="Oval 104"/>
            <p:cNvSpPr>
              <a:spLocks noChangeArrowheads="1"/>
            </p:cNvSpPr>
            <p:nvPr/>
          </p:nvSpPr>
          <p:spPr bwMode="auto">
            <a:xfrm>
              <a:off x="2983564" y="3605624"/>
              <a:ext cx="121206" cy="120767"/>
            </a:xfrm>
            <a:prstGeom prst="ellipse">
              <a:avLst/>
            </a:prstGeom>
            <a:solidFill>
              <a:srgbClr val="000000"/>
            </a:solidFill>
            <a:ln w="9525">
              <a:solidFill>
                <a:srgbClr val="000000"/>
              </a:solidFill>
              <a:round/>
              <a:headEnd/>
              <a:tailEnd/>
            </a:ln>
            <a:extLst/>
          </p:spPr>
          <p:txBody>
            <a:bodyPr vert="horz" wrap="square" lIns="91440" tIns="45720" rIns="91440" bIns="45720" numCol="1" anchor="ctr" anchorCtr="0" compatLnSpc="1">
              <a:prstTxWarp prst="textNoShape">
                <a:avLst/>
              </a:prstTxWarp>
            </a:bodyPr>
            <a:lstStyle/>
            <a:p>
              <a:endParaRPr lang="en-US" sz="800" dirty="0"/>
            </a:p>
          </p:txBody>
        </p:sp>
        <p:sp>
          <p:nvSpPr>
            <p:cNvPr id="172" name="Oval 105"/>
            <p:cNvSpPr>
              <a:spLocks noChangeArrowheads="1"/>
            </p:cNvSpPr>
            <p:nvPr/>
          </p:nvSpPr>
          <p:spPr bwMode="auto">
            <a:xfrm>
              <a:off x="3225976" y="3605624"/>
              <a:ext cx="121206" cy="120767"/>
            </a:xfrm>
            <a:prstGeom prst="ellipse">
              <a:avLst/>
            </a:prstGeom>
            <a:solidFill>
              <a:srgbClr val="000000"/>
            </a:solidFill>
            <a:ln w="9525">
              <a:solidFill>
                <a:srgbClr val="000000"/>
              </a:solidFill>
              <a:round/>
              <a:headEnd/>
              <a:tailEnd/>
            </a:ln>
            <a:extLst/>
          </p:spPr>
          <p:txBody>
            <a:bodyPr vert="horz" wrap="square" lIns="91440" tIns="45720" rIns="91440" bIns="45720" numCol="1" anchor="ctr" anchorCtr="0" compatLnSpc="1">
              <a:prstTxWarp prst="textNoShape">
                <a:avLst/>
              </a:prstTxWarp>
            </a:bodyPr>
            <a:lstStyle/>
            <a:p>
              <a:endParaRPr lang="en-US" sz="800" dirty="0"/>
            </a:p>
          </p:txBody>
        </p:sp>
        <p:sp>
          <p:nvSpPr>
            <p:cNvPr id="173" name="Oval 106"/>
            <p:cNvSpPr>
              <a:spLocks noChangeArrowheads="1"/>
            </p:cNvSpPr>
            <p:nvPr/>
          </p:nvSpPr>
          <p:spPr bwMode="auto">
            <a:xfrm>
              <a:off x="3468389" y="3605624"/>
              <a:ext cx="121206" cy="120767"/>
            </a:xfrm>
            <a:prstGeom prst="ellipse">
              <a:avLst/>
            </a:prstGeom>
            <a:solidFill>
              <a:srgbClr val="000000"/>
            </a:solidFill>
            <a:ln w="9525">
              <a:solidFill>
                <a:srgbClr val="000000"/>
              </a:solidFill>
              <a:round/>
              <a:headEnd/>
              <a:tailEnd/>
            </a:ln>
            <a:extLst/>
          </p:spPr>
          <p:txBody>
            <a:bodyPr vert="horz" wrap="square" lIns="91440" tIns="45720" rIns="91440" bIns="45720" numCol="1" anchor="ctr" anchorCtr="0" compatLnSpc="1">
              <a:prstTxWarp prst="textNoShape">
                <a:avLst/>
              </a:prstTxWarp>
            </a:bodyPr>
            <a:lstStyle/>
            <a:p>
              <a:endParaRPr lang="en-US" sz="800" dirty="0"/>
            </a:p>
          </p:txBody>
        </p:sp>
        <p:sp>
          <p:nvSpPr>
            <p:cNvPr id="174" name="Oval 107"/>
            <p:cNvSpPr>
              <a:spLocks noChangeArrowheads="1"/>
            </p:cNvSpPr>
            <p:nvPr/>
          </p:nvSpPr>
          <p:spPr bwMode="auto">
            <a:xfrm>
              <a:off x="3710801" y="3605624"/>
              <a:ext cx="121206" cy="120767"/>
            </a:xfrm>
            <a:prstGeom prst="ellipse">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endParaRPr lang="en-US" sz="800"/>
            </a:p>
          </p:txBody>
        </p:sp>
        <p:sp>
          <p:nvSpPr>
            <p:cNvPr id="175" name="Oval 108"/>
            <p:cNvSpPr>
              <a:spLocks noChangeArrowheads="1"/>
            </p:cNvSpPr>
            <p:nvPr/>
          </p:nvSpPr>
          <p:spPr bwMode="auto">
            <a:xfrm>
              <a:off x="3953214" y="3605624"/>
              <a:ext cx="121206" cy="120767"/>
            </a:xfrm>
            <a:prstGeom prst="ellipse">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endParaRPr lang="en-US" sz="800"/>
            </a:p>
          </p:txBody>
        </p:sp>
        <p:sp>
          <p:nvSpPr>
            <p:cNvPr id="176" name="Oval 109"/>
            <p:cNvSpPr>
              <a:spLocks noChangeArrowheads="1"/>
            </p:cNvSpPr>
            <p:nvPr/>
          </p:nvSpPr>
          <p:spPr bwMode="auto">
            <a:xfrm>
              <a:off x="4195626" y="3605624"/>
              <a:ext cx="121206" cy="120767"/>
            </a:xfrm>
            <a:prstGeom prst="ellipse">
              <a:avLst/>
            </a:prstGeom>
            <a:solidFill>
              <a:srgbClr val="000000"/>
            </a:solidFill>
            <a:ln w="9525">
              <a:solidFill>
                <a:srgbClr val="000000"/>
              </a:solidFill>
              <a:round/>
              <a:headEnd/>
              <a:tailEnd/>
            </a:ln>
            <a:extLst/>
          </p:spPr>
          <p:txBody>
            <a:bodyPr vert="horz" wrap="square" lIns="91440" tIns="45720" rIns="91440" bIns="45720" numCol="1" anchor="ctr" anchorCtr="0" compatLnSpc="1">
              <a:prstTxWarp prst="textNoShape">
                <a:avLst/>
              </a:prstTxWarp>
            </a:bodyPr>
            <a:lstStyle/>
            <a:p>
              <a:endParaRPr lang="en-US" sz="800" dirty="0"/>
            </a:p>
          </p:txBody>
        </p:sp>
        <p:sp>
          <p:nvSpPr>
            <p:cNvPr id="177" name="Oval 110"/>
            <p:cNvSpPr>
              <a:spLocks noChangeArrowheads="1"/>
            </p:cNvSpPr>
            <p:nvPr/>
          </p:nvSpPr>
          <p:spPr bwMode="auto">
            <a:xfrm>
              <a:off x="4438039" y="3605624"/>
              <a:ext cx="121206" cy="120767"/>
            </a:xfrm>
            <a:prstGeom prst="ellipse">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endParaRPr lang="en-US" sz="800"/>
            </a:p>
          </p:txBody>
        </p:sp>
        <p:sp>
          <p:nvSpPr>
            <p:cNvPr id="178" name="Oval 111"/>
            <p:cNvSpPr>
              <a:spLocks noChangeArrowheads="1"/>
            </p:cNvSpPr>
            <p:nvPr/>
          </p:nvSpPr>
          <p:spPr bwMode="auto">
            <a:xfrm>
              <a:off x="4680451" y="3605624"/>
              <a:ext cx="121206" cy="120767"/>
            </a:xfrm>
            <a:prstGeom prst="ellipse">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endParaRPr lang="en-US" sz="800"/>
            </a:p>
          </p:txBody>
        </p:sp>
        <p:sp>
          <p:nvSpPr>
            <p:cNvPr id="179" name="Oval 112"/>
            <p:cNvSpPr>
              <a:spLocks noChangeArrowheads="1"/>
            </p:cNvSpPr>
            <p:nvPr/>
          </p:nvSpPr>
          <p:spPr bwMode="auto">
            <a:xfrm>
              <a:off x="4922864" y="3605624"/>
              <a:ext cx="121206" cy="120767"/>
            </a:xfrm>
            <a:prstGeom prst="ellipse">
              <a:avLst/>
            </a:prstGeom>
            <a:solidFill>
              <a:srgbClr val="000000"/>
            </a:solidFill>
            <a:ln w="9525">
              <a:solidFill>
                <a:srgbClr val="000000"/>
              </a:solidFill>
              <a:round/>
              <a:headEnd/>
              <a:tailEnd/>
            </a:ln>
            <a:extLst/>
          </p:spPr>
          <p:txBody>
            <a:bodyPr vert="horz" wrap="square" lIns="91440" tIns="45720" rIns="91440" bIns="45720" numCol="1" anchor="ctr" anchorCtr="0" compatLnSpc="1">
              <a:prstTxWarp prst="textNoShape">
                <a:avLst/>
              </a:prstTxWarp>
            </a:bodyPr>
            <a:lstStyle/>
            <a:p>
              <a:endParaRPr lang="en-US" sz="800" dirty="0"/>
            </a:p>
          </p:txBody>
        </p:sp>
        <p:sp>
          <p:nvSpPr>
            <p:cNvPr id="180" name="Oval 113"/>
            <p:cNvSpPr>
              <a:spLocks noChangeArrowheads="1"/>
            </p:cNvSpPr>
            <p:nvPr/>
          </p:nvSpPr>
          <p:spPr bwMode="auto">
            <a:xfrm>
              <a:off x="5165276" y="3605624"/>
              <a:ext cx="121206" cy="120767"/>
            </a:xfrm>
            <a:prstGeom prst="ellipse">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endParaRPr lang="en-US" sz="800"/>
            </a:p>
          </p:txBody>
        </p:sp>
        <p:sp>
          <p:nvSpPr>
            <p:cNvPr id="181" name="Oval 114"/>
            <p:cNvSpPr>
              <a:spLocks noChangeArrowheads="1"/>
            </p:cNvSpPr>
            <p:nvPr/>
          </p:nvSpPr>
          <p:spPr bwMode="auto">
            <a:xfrm>
              <a:off x="5407689" y="3605624"/>
              <a:ext cx="121206" cy="120767"/>
            </a:xfrm>
            <a:prstGeom prst="ellipse">
              <a:avLst/>
            </a:pr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ctr" anchorCtr="0" compatLnSpc="1">
              <a:prstTxWarp prst="textNoShape">
                <a:avLst/>
              </a:prstTxWarp>
            </a:bodyPr>
            <a:lstStyle/>
            <a:p>
              <a:endParaRPr lang="en-US" sz="800"/>
            </a:p>
          </p:txBody>
        </p:sp>
        <p:sp>
          <p:nvSpPr>
            <p:cNvPr id="182" name="Oval 115"/>
            <p:cNvSpPr>
              <a:spLocks noChangeArrowheads="1"/>
            </p:cNvSpPr>
            <p:nvPr/>
          </p:nvSpPr>
          <p:spPr bwMode="auto">
            <a:xfrm>
              <a:off x="5650101" y="3605624"/>
              <a:ext cx="121206" cy="120767"/>
            </a:xfrm>
            <a:prstGeom prst="ellipse">
              <a:avLst/>
            </a:prstGeom>
            <a:solidFill>
              <a:srgbClr val="000000"/>
            </a:solidFill>
            <a:ln w="9525">
              <a:solidFill>
                <a:srgbClr val="000000"/>
              </a:solidFill>
              <a:round/>
              <a:headEnd/>
              <a:tailEnd/>
            </a:ln>
            <a:extLst/>
          </p:spPr>
          <p:txBody>
            <a:bodyPr vert="horz" wrap="square" lIns="91440" tIns="45720" rIns="91440" bIns="45720" numCol="1" anchor="ctr" anchorCtr="0" compatLnSpc="1">
              <a:prstTxWarp prst="textNoShape">
                <a:avLst/>
              </a:prstTxWarp>
            </a:bodyPr>
            <a:lstStyle/>
            <a:p>
              <a:endParaRPr lang="en-US" sz="800" dirty="0"/>
            </a:p>
          </p:txBody>
        </p:sp>
        <p:sp>
          <p:nvSpPr>
            <p:cNvPr id="183" name="Oval 116"/>
            <p:cNvSpPr>
              <a:spLocks noChangeArrowheads="1"/>
            </p:cNvSpPr>
            <p:nvPr/>
          </p:nvSpPr>
          <p:spPr bwMode="auto">
            <a:xfrm>
              <a:off x="5892513" y="3605624"/>
              <a:ext cx="121206" cy="120767"/>
            </a:xfrm>
            <a:prstGeom prst="ellipse">
              <a:avLst/>
            </a:prstGeom>
            <a:solidFill>
              <a:srgbClr val="000000"/>
            </a:solidFill>
            <a:ln w="9525">
              <a:solidFill>
                <a:srgbClr val="000000"/>
              </a:solidFill>
              <a:round/>
              <a:headEnd/>
              <a:tailEnd/>
            </a:ln>
            <a:extLst/>
          </p:spPr>
          <p:txBody>
            <a:bodyPr vert="horz" wrap="square" lIns="91440" tIns="45720" rIns="91440" bIns="45720" numCol="1" anchor="ctr" anchorCtr="0" compatLnSpc="1">
              <a:prstTxWarp prst="textNoShape">
                <a:avLst/>
              </a:prstTxWarp>
            </a:bodyPr>
            <a:lstStyle/>
            <a:p>
              <a:endParaRPr lang="en-US" sz="800" dirty="0"/>
            </a:p>
          </p:txBody>
        </p:sp>
        <p:sp>
          <p:nvSpPr>
            <p:cNvPr id="184" name="Oval 117"/>
            <p:cNvSpPr>
              <a:spLocks noChangeArrowheads="1"/>
            </p:cNvSpPr>
            <p:nvPr/>
          </p:nvSpPr>
          <p:spPr bwMode="auto">
            <a:xfrm>
              <a:off x="6134926" y="3605624"/>
              <a:ext cx="121206" cy="120767"/>
            </a:xfrm>
            <a:prstGeom prst="ellipse">
              <a:avLst/>
            </a:prstGeom>
            <a:solidFill>
              <a:srgbClr val="000000"/>
            </a:solidFill>
            <a:ln w="9525">
              <a:solidFill>
                <a:srgbClr val="000000"/>
              </a:solidFill>
              <a:round/>
              <a:headEnd/>
              <a:tailEnd/>
            </a:ln>
            <a:extLst/>
          </p:spPr>
          <p:txBody>
            <a:bodyPr vert="horz" wrap="square" lIns="91440" tIns="45720" rIns="91440" bIns="45720" numCol="1" anchor="ctr" anchorCtr="0" compatLnSpc="1">
              <a:prstTxWarp prst="textNoShape">
                <a:avLst/>
              </a:prstTxWarp>
            </a:bodyPr>
            <a:lstStyle/>
            <a:p>
              <a:endParaRPr lang="en-US" sz="800" dirty="0"/>
            </a:p>
          </p:txBody>
        </p:sp>
        <p:sp>
          <p:nvSpPr>
            <p:cNvPr id="185" name="Oval 118"/>
            <p:cNvSpPr>
              <a:spLocks noChangeArrowheads="1"/>
            </p:cNvSpPr>
            <p:nvPr/>
          </p:nvSpPr>
          <p:spPr bwMode="auto">
            <a:xfrm>
              <a:off x="6377338" y="3605624"/>
              <a:ext cx="121206" cy="120767"/>
            </a:xfrm>
            <a:prstGeom prst="ellipse">
              <a:avLst/>
            </a:prstGeom>
            <a:solidFill>
              <a:srgbClr val="000000"/>
            </a:solidFill>
            <a:ln w="9525">
              <a:solidFill>
                <a:srgbClr val="000000"/>
              </a:solidFill>
              <a:round/>
              <a:headEnd/>
              <a:tailEnd/>
            </a:ln>
            <a:extLst/>
          </p:spPr>
          <p:txBody>
            <a:bodyPr vert="horz" wrap="square" lIns="91440" tIns="45720" rIns="91440" bIns="45720" numCol="1" anchor="ctr" anchorCtr="0" compatLnSpc="1">
              <a:prstTxWarp prst="textNoShape">
                <a:avLst/>
              </a:prstTxWarp>
            </a:bodyPr>
            <a:lstStyle/>
            <a:p>
              <a:endParaRPr lang="en-US" sz="800" dirty="0"/>
            </a:p>
          </p:txBody>
        </p:sp>
        <p:sp>
          <p:nvSpPr>
            <p:cNvPr id="186" name="Text Box 123"/>
            <p:cNvSpPr txBox="1">
              <a:spLocks noChangeArrowheads="1"/>
            </p:cNvSpPr>
            <p:nvPr/>
          </p:nvSpPr>
          <p:spPr bwMode="auto">
            <a:xfrm>
              <a:off x="2635096" y="2514600"/>
              <a:ext cx="1302361" cy="218558"/>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Page reference string</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87" name="Text Box 124"/>
            <p:cNvSpPr txBox="1">
              <a:spLocks noChangeArrowheads="1"/>
            </p:cNvSpPr>
            <p:nvPr/>
          </p:nvSpPr>
          <p:spPr bwMode="auto">
            <a:xfrm>
              <a:off x="2029065" y="3544947"/>
              <a:ext cx="676937" cy="363478"/>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vert="horz" wrap="square" lIns="73152" tIns="36576" rIns="73152" bIns="36576"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Check if</a:t>
              </a:r>
            </a:p>
            <a:p>
              <a:pPr marL="0" marR="0" lvl="0" indent="0" algn="r"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a:ln>
                    <a:noFill/>
                  </a:ln>
                  <a:solidFill>
                    <a:srgbClr val="000000"/>
                  </a:solidFill>
                  <a:effectLst/>
                  <a:latin typeface="Arial" charset="0"/>
                  <a:ea typeface="ÇlÇr ñæí©" charset="0"/>
                </a:rPr>
                <a:t>page fault</a:t>
              </a:r>
              <a:endParaRPr kumimoji="0" lang="en-US" sz="2400" b="0" i="0" u="none" strike="noStrike" cap="none" normalizeH="0" baseline="0">
                <a:ln>
                  <a:noFill/>
                </a:ln>
                <a:solidFill>
                  <a:schemeClr val="tx1"/>
                </a:solidFill>
                <a:effectLst/>
                <a:latin typeface="Arial" charset="0"/>
                <a:ea typeface="ＭＳ Ｐゴシック" charset="0"/>
              </a:endParaRPr>
            </a:p>
          </p:txBody>
        </p:sp>
        <p:sp>
          <p:nvSpPr>
            <p:cNvPr id="188" name="TextBox 187"/>
            <p:cNvSpPr txBox="1"/>
            <p:nvPr/>
          </p:nvSpPr>
          <p:spPr>
            <a:xfrm>
              <a:off x="5562600" y="3810000"/>
              <a:ext cx="1055297" cy="246221"/>
            </a:xfrm>
            <a:prstGeom prst="rect">
              <a:avLst/>
            </a:prstGeom>
            <a:solidFill>
              <a:srgbClr val="BFBFBF"/>
            </a:solidFill>
          </p:spPr>
          <p:txBody>
            <a:bodyPr wrap="none" rtlCol="0">
              <a:spAutoFit/>
            </a:bodyPr>
            <a:lstStyle/>
            <a:p>
              <a:r>
                <a:rPr lang="en-US" sz="1000" dirty="0" smtClean="0"/>
                <a:t>arbitrary choices</a:t>
              </a:r>
              <a:endParaRPr lang="en-US" sz="1000" dirty="0"/>
            </a:p>
          </p:txBody>
        </p:sp>
      </p:grpSp>
    </p:spTree>
    <p:extLst>
      <p:ext uri="{BB962C8B-B14F-4D97-AF65-F5344CB8AC3E}">
        <p14:creationId xmlns:p14="http://schemas.microsoft.com/office/powerpoint/2010/main" val="14067038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fade">
                                      <p:cBhvr>
                                        <p:cTn id="7" dur="5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 Question </a:t>
            </a:r>
            <a:r>
              <a:rPr lang="en-US" dirty="0" smtClean="0"/>
              <a:t>9</a:t>
            </a:r>
            <a:endParaRPr lang="en-US" dirty="0"/>
          </a:p>
        </p:txBody>
      </p:sp>
      <p:sp>
        <p:nvSpPr>
          <p:cNvPr id="3" name="Content Placeholder 2"/>
          <p:cNvSpPr>
            <a:spLocks noGrp="1"/>
          </p:cNvSpPr>
          <p:nvPr>
            <p:ph idx="1"/>
          </p:nvPr>
        </p:nvSpPr>
        <p:spPr/>
        <p:txBody>
          <a:bodyPr/>
          <a:lstStyle/>
          <a:p>
            <a:r>
              <a:rPr lang="en-US" dirty="0"/>
              <a:t>Briefly explain the mechanism by which a 20-bit address in a machine instruction can at run time address a terabyte of physical memory.</a:t>
            </a:r>
            <a:r>
              <a:rPr lang="en-US" dirty="0"/>
              <a:t> </a:t>
            </a:r>
            <a:endParaRPr lang="en-US" dirty="0" smtClean="0"/>
          </a:p>
          <a:p>
            <a:pPr lvl="4"/>
            <a:endParaRPr lang="en-US" dirty="0" smtClean="0"/>
          </a:p>
          <a:p>
            <a:pPr lvl="1"/>
            <a:r>
              <a:rPr lang="en-US" dirty="0" smtClean="0">
                <a:solidFill>
                  <a:srgbClr val="0033CC"/>
                </a:solidFill>
              </a:rPr>
              <a:t>Part of the 20-bit address is an index to a </a:t>
            </a:r>
            <a:br>
              <a:rPr lang="en-US" dirty="0" smtClean="0">
                <a:solidFill>
                  <a:srgbClr val="0033CC"/>
                </a:solidFill>
              </a:rPr>
            </a:br>
            <a:r>
              <a:rPr lang="en-US" dirty="0" smtClean="0">
                <a:solidFill>
                  <a:srgbClr val="0033CC"/>
                </a:solidFill>
              </a:rPr>
              <a:t>page table entry and the rest is an offset into a page.</a:t>
            </a:r>
          </a:p>
          <a:p>
            <a:pPr lvl="5"/>
            <a:endParaRPr lang="en-US" dirty="0" smtClean="0">
              <a:solidFill>
                <a:srgbClr val="0033CC"/>
              </a:solidFill>
            </a:endParaRPr>
          </a:p>
          <a:p>
            <a:pPr lvl="1"/>
            <a:r>
              <a:rPr lang="en-US" dirty="0" smtClean="0">
                <a:solidFill>
                  <a:srgbClr val="0033CC"/>
                </a:solidFill>
              </a:rPr>
              <a:t>The indexed entry in the page table can contain a wide enough address (the starting address of a page frame) that when combined with the offset from the 20-bit address, the effective address can address a terabyte of physical memory.</a:t>
            </a:r>
            <a:endParaRPr lang="en-US" dirty="0">
              <a:solidFill>
                <a:srgbClr val="0033CC"/>
              </a:solidFill>
            </a:endParaRPr>
          </a:p>
        </p:txBody>
      </p:sp>
      <p:sp>
        <p:nvSpPr>
          <p:cNvPr id="4" name="Slide Number Placeholder 3"/>
          <p:cNvSpPr>
            <a:spLocks noGrp="1"/>
          </p:cNvSpPr>
          <p:nvPr>
            <p:ph type="sldNum" sz="quarter" idx="12"/>
          </p:nvPr>
        </p:nvSpPr>
        <p:spPr/>
        <p:txBody>
          <a:bodyPr/>
          <a:lstStyle/>
          <a:p>
            <a:fld id="{0B1C8C3D-1D40-5842-8926-8321D93EF020}" type="slidenum">
              <a:rPr lang="en-US" smtClean="0"/>
              <a:pPr/>
              <a:t>12</a:t>
            </a:fld>
            <a:endParaRPr lang="en-US"/>
          </a:p>
        </p:txBody>
      </p:sp>
    </p:spTree>
    <p:extLst>
      <p:ext uri="{BB962C8B-B14F-4D97-AF65-F5344CB8AC3E}">
        <p14:creationId xmlns:p14="http://schemas.microsoft.com/office/powerpoint/2010/main" val="40338889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 Question </a:t>
            </a:r>
            <a:r>
              <a:rPr lang="en-US" dirty="0" smtClean="0"/>
              <a:t>10</a:t>
            </a:r>
            <a:endParaRPr lang="en-US" dirty="0"/>
          </a:p>
        </p:txBody>
      </p:sp>
      <p:sp>
        <p:nvSpPr>
          <p:cNvPr id="3" name="Content Placeholder 2"/>
          <p:cNvSpPr>
            <a:spLocks noGrp="1"/>
          </p:cNvSpPr>
          <p:nvPr>
            <p:ph idx="1"/>
          </p:nvPr>
        </p:nvSpPr>
        <p:spPr/>
        <p:txBody>
          <a:bodyPr/>
          <a:lstStyle/>
          <a:p>
            <a:r>
              <a:rPr lang="en-US" dirty="0"/>
              <a:t>Why is a process’s working set only an approximation </a:t>
            </a:r>
            <a:r>
              <a:rPr lang="en-US" dirty="0" smtClean="0"/>
              <a:t>of </a:t>
            </a:r>
            <a:r>
              <a:rPr lang="en-US" dirty="0"/>
              <a:t>the process’s locality?</a:t>
            </a:r>
            <a:r>
              <a:rPr lang="en-US" dirty="0"/>
              <a:t> </a:t>
            </a:r>
            <a:endParaRPr lang="en-US" dirty="0" smtClean="0"/>
          </a:p>
          <a:p>
            <a:pPr lvl="5"/>
            <a:endParaRPr lang="en-US" dirty="0" smtClean="0"/>
          </a:p>
          <a:p>
            <a:pPr lvl="1"/>
            <a:r>
              <a:rPr lang="en-US" dirty="0" smtClean="0">
                <a:solidFill>
                  <a:srgbClr val="0033CC"/>
                </a:solidFill>
              </a:rPr>
              <a:t>A process can have multiple localities </a:t>
            </a:r>
            <a:br>
              <a:rPr lang="en-US" dirty="0" smtClean="0">
                <a:solidFill>
                  <a:srgbClr val="0033CC"/>
                </a:solidFill>
              </a:rPr>
            </a:br>
            <a:r>
              <a:rPr lang="en-US" dirty="0" smtClean="0">
                <a:solidFill>
                  <a:srgbClr val="0033CC"/>
                </a:solidFill>
              </a:rPr>
              <a:t>during its execution.</a:t>
            </a:r>
          </a:p>
          <a:p>
            <a:pPr lvl="6"/>
            <a:endParaRPr lang="en-US" dirty="0" smtClean="0">
              <a:solidFill>
                <a:srgbClr val="0033CC"/>
              </a:solidFill>
            </a:endParaRPr>
          </a:p>
          <a:p>
            <a:pPr lvl="1"/>
            <a:r>
              <a:rPr lang="en-US" dirty="0" smtClean="0">
                <a:solidFill>
                  <a:srgbClr val="0033CC"/>
                </a:solidFill>
              </a:rPr>
              <a:t>The localities can have different sizes (as measured by time or number of page references).</a:t>
            </a:r>
          </a:p>
          <a:p>
            <a:pPr lvl="6"/>
            <a:endParaRPr lang="en-US" dirty="0" smtClean="0">
              <a:solidFill>
                <a:srgbClr val="0033CC"/>
              </a:solidFill>
            </a:endParaRPr>
          </a:p>
          <a:p>
            <a:pPr lvl="1"/>
            <a:r>
              <a:rPr lang="en-US" dirty="0" smtClean="0">
                <a:solidFill>
                  <a:srgbClr val="0033CC"/>
                </a:solidFill>
              </a:rPr>
              <a:t>A working set has a fixed size as determined </a:t>
            </a:r>
            <a:br>
              <a:rPr lang="en-US" dirty="0" smtClean="0">
                <a:solidFill>
                  <a:srgbClr val="0033CC"/>
                </a:solidFill>
              </a:rPr>
            </a:br>
            <a:r>
              <a:rPr lang="en-US" dirty="0" smtClean="0">
                <a:solidFill>
                  <a:srgbClr val="0033CC"/>
                </a:solidFill>
              </a:rPr>
              <a:t>by its </a:t>
            </a:r>
            <a:r>
              <a:rPr lang="el-GR" dirty="0" smtClean="0">
                <a:solidFill>
                  <a:srgbClr val="0033CC"/>
                </a:solidFill>
                <a:cs typeface="Arial" charset="0"/>
              </a:rPr>
              <a:t>Δ</a:t>
            </a:r>
            <a:r>
              <a:rPr lang="en-US" dirty="0" smtClean="0">
                <a:solidFill>
                  <a:srgbClr val="0033CC"/>
                </a:solidFill>
                <a:cs typeface="Arial" charset="0"/>
              </a:rPr>
              <a:t> parameter.</a:t>
            </a:r>
            <a:endParaRPr lang="en-US" dirty="0">
              <a:solidFill>
                <a:srgbClr val="0033CC"/>
              </a:solidFill>
            </a:endParaRPr>
          </a:p>
        </p:txBody>
      </p:sp>
      <p:sp>
        <p:nvSpPr>
          <p:cNvPr id="4" name="Slide Number Placeholder 3"/>
          <p:cNvSpPr>
            <a:spLocks noGrp="1"/>
          </p:cNvSpPr>
          <p:nvPr>
            <p:ph type="sldNum" sz="quarter" idx="12"/>
          </p:nvPr>
        </p:nvSpPr>
        <p:spPr/>
        <p:txBody>
          <a:bodyPr/>
          <a:lstStyle/>
          <a:p>
            <a:fld id="{0B1C8C3D-1D40-5842-8926-8321D93EF020}" type="slidenum">
              <a:rPr lang="en-US" smtClean="0"/>
              <a:pPr/>
              <a:t>13</a:t>
            </a:fld>
            <a:endParaRPr lang="en-US"/>
          </a:p>
        </p:txBody>
      </p:sp>
    </p:spTree>
    <p:extLst>
      <p:ext uri="{BB962C8B-B14F-4D97-AF65-F5344CB8AC3E}">
        <p14:creationId xmlns:p14="http://schemas.microsoft.com/office/powerpoint/2010/main" val="20660530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BE6E79E2-FD49-CD4C-8D85-E0B1C54AA862}" type="slidenum">
              <a:rPr lang="en-US"/>
              <a:pPr/>
              <a:t>14</a:t>
            </a:fld>
            <a:endParaRPr lang="en-US"/>
          </a:p>
        </p:txBody>
      </p:sp>
      <p:sp>
        <p:nvSpPr>
          <p:cNvPr id="930818" name="Rectangle 2"/>
          <p:cNvSpPr>
            <a:spLocks noGrp="1" noChangeArrowheads="1"/>
          </p:cNvSpPr>
          <p:nvPr>
            <p:ph type="title"/>
          </p:nvPr>
        </p:nvSpPr>
        <p:spPr/>
        <p:txBody>
          <a:bodyPr/>
          <a:lstStyle/>
          <a:p>
            <a:r>
              <a:rPr lang="en-US" dirty="0"/>
              <a:t>Linux Kernel Memory Allocation</a:t>
            </a:r>
            <a:r>
              <a:rPr lang="en-US" i="1" dirty="0"/>
              <a:t>, </a:t>
            </a:r>
            <a:r>
              <a:rPr lang="en-US" i="1" dirty="0" smtClean="0"/>
              <a:t>cont</a:t>
            </a:r>
            <a:r>
              <a:rPr lang="en-US" i="1" dirty="0" smtClean="0">
                <a:latin typeface="Arial"/>
              </a:rPr>
              <a:t>’</a:t>
            </a:r>
            <a:r>
              <a:rPr lang="en-US" i="1" dirty="0" smtClean="0"/>
              <a:t>d</a:t>
            </a:r>
            <a:endParaRPr lang="en-US" i="1" dirty="0"/>
          </a:p>
        </p:txBody>
      </p:sp>
      <p:pic>
        <p:nvPicPr>
          <p:cNvPr id="93082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45" y="1417342"/>
            <a:ext cx="6049211" cy="4023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30821" name="Rectangle 5"/>
          <p:cNvSpPr>
            <a:spLocks noChangeArrowheads="1"/>
          </p:cNvSpPr>
          <p:nvPr/>
        </p:nvSpPr>
        <p:spPr bwMode="auto">
          <a:xfrm>
            <a:off x="5577829" y="5806414"/>
            <a:ext cx="3251200" cy="458788"/>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800" b="1">
                <a:solidFill>
                  <a:srgbClr val="B2B2B2"/>
                </a:solidFill>
              </a:rPr>
              <a:t>Operating Systems Concepts, 9</a:t>
            </a:r>
            <a:r>
              <a:rPr lang="en-US" sz="800" b="1" baseline="30000">
                <a:solidFill>
                  <a:srgbClr val="B2B2B2"/>
                </a:solidFill>
              </a:rPr>
              <a:t>th</a:t>
            </a:r>
            <a:r>
              <a:rPr lang="en-US" sz="800" b="1">
                <a:solidFill>
                  <a:srgbClr val="B2B2B2"/>
                </a:solidFill>
              </a:rPr>
              <a:t> edition</a:t>
            </a:r>
            <a:endParaRPr lang="en-US" sz="800">
              <a:solidFill>
                <a:srgbClr val="B2B2B2"/>
              </a:solidFill>
            </a:endParaRPr>
          </a:p>
          <a:p>
            <a:r>
              <a:rPr lang="en-US" sz="800">
                <a:solidFill>
                  <a:srgbClr val="B2B2B2"/>
                </a:solidFill>
              </a:rPr>
              <a:t>Silberschatz, Galvin, and Gagne </a:t>
            </a:r>
          </a:p>
          <a:p>
            <a:r>
              <a:rPr lang="en-US" sz="800">
                <a:solidFill>
                  <a:srgbClr val="B2B2B2"/>
                </a:solidFill>
              </a:rPr>
              <a:t>(c) 2013 John Wiley &amp; Sons. All rights reserved. 978-1-118-06333-0</a:t>
            </a:r>
          </a:p>
        </p:txBody>
      </p:sp>
      <p:sp>
        <p:nvSpPr>
          <p:cNvPr id="2" name="TextBox 1"/>
          <p:cNvSpPr txBox="1"/>
          <p:nvPr/>
        </p:nvSpPr>
        <p:spPr>
          <a:xfrm>
            <a:off x="5852146" y="1417342"/>
            <a:ext cx="2827855" cy="1477328"/>
          </a:xfrm>
          <a:prstGeom prst="rect">
            <a:avLst/>
          </a:prstGeom>
          <a:solidFill>
            <a:schemeClr val="accent1">
              <a:lumMod val="20000"/>
              <a:lumOff val="80000"/>
            </a:schemeClr>
          </a:solidFill>
          <a:ln>
            <a:solidFill>
              <a:srgbClr val="B23300"/>
            </a:solidFill>
          </a:ln>
        </p:spPr>
        <p:txBody>
          <a:bodyPr wrap="none" rtlCol="0">
            <a:spAutoFit/>
          </a:bodyPr>
          <a:lstStyle/>
          <a:p>
            <a:r>
              <a:rPr lang="en-US" sz="1800" b="1" dirty="0" smtClean="0">
                <a:solidFill>
                  <a:srgbClr val="B23300"/>
                </a:solidFill>
              </a:rPr>
              <a:t>Object caches </a:t>
            </a:r>
            <a:r>
              <a:rPr lang="en-US" sz="1800" dirty="0" smtClean="0">
                <a:solidFill>
                  <a:srgbClr val="B23300"/>
                </a:solidFill>
              </a:rPr>
              <a:t>consist</a:t>
            </a:r>
          </a:p>
          <a:p>
            <a:r>
              <a:rPr lang="en-US" sz="1800" dirty="0" smtClean="0">
                <a:solidFill>
                  <a:srgbClr val="B23300"/>
                </a:solidFill>
              </a:rPr>
              <a:t>of pointers to one or more</a:t>
            </a:r>
          </a:p>
          <a:p>
            <a:r>
              <a:rPr lang="en-US" sz="1800" dirty="0" smtClean="0">
                <a:solidFill>
                  <a:srgbClr val="B23300"/>
                </a:solidFill>
              </a:rPr>
              <a:t>slabs which can store a</a:t>
            </a:r>
          </a:p>
          <a:p>
            <a:r>
              <a:rPr lang="en-US" sz="1800" dirty="0" smtClean="0">
                <a:solidFill>
                  <a:srgbClr val="B23300"/>
                </a:solidFill>
              </a:rPr>
              <a:t>number of objects of the</a:t>
            </a:r>
          </a:p>
          <a:p>
            <a:r>
              <a:rPr lang="en-US" sz="1800" dirty="0" smtClean="0">
                <a:solidFill>
                  <a:srgbClr val="B23300"/>
                </a:solidFill>
              </a:rPr>
              <a:t>same type.</a:t>
            </a:r>
            <a:endParaRPr lang="en-US" sz="1800" dirty="0">
              <a:solidFill>
                <a:srgbClr val="B23300"/>
              </a:solidFill>
            </a:endParaRPr>
          </a:p>
        </p:txBody>
      </p:sp>
    </p:spTree>
    <p:extLst>
      <p:ext uri="{BB962C8B-B14F-4D97-AF65-F5344CB8AC3E}">
        <p14:creationId xmlns:p14="http://schemas.microsoft.com/office/powerpoint/2010/main" val="38730077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4DF14E3-5B78-FD4E-8C76-301D300A7A24}" type="slidenum">
              <a:rPr lang="en-US"/>
              <a:pPr/>
              <a:t>15</a:t>
            </a:fld>
            <a:endParaRPr lang="en-US"/>
          </a:p>
        </p:txBody>
      </p:sp>
      <p:sp>
        <p:nvSpPr>
          <p:cNvPr id="782338" name="Rectangle 2"/>
          <p:cNvSpPr>
            <a:spLocks noGrp="1" noChangeArrowheads="1"/>
          </p:cNvSpPr>
          <p:nvPr>
            <p:ph type="title"/>
          </p:nvPr>
        </p:nvSpPr>
        <p:spPr/>
        <p:txBody>
          <a:bodyPr/>
          <a:lstStyle/>
          <a:p>
            <a:r>
              <a:rPr lang="en-US"/>
              <a:t>Operating System Design Goals</a:t>
            </a:r>
          </a:p>
        </p:txBody>
      </p:sp>
      <p:sp>
        <p:nvSpPr>
          <p:cNvPr id="782339" name="Rectangle 3"/>
          <p:cNvSpPr>
            <a:spLocks noGrp="1" noChangeArrowheads="1"/>
          </p:cNvSpPr>
          <p:nvPr>
            <p:ph type="body" idx="1"/>
          </p:nvPr>
        </p:nvSpPr>
        <p:spPr>
          <a:xfrm>
            <a:off x="457200" y="1325903"/>
            <a:ext cx="8229600" cy="4846268"/>
          </a:xfrm>
        </p:spPr>
        <p:txBody>
          <a:bodyPr/>
          <a:lstStyle/>
          <a:p>
            <a:r>
              <a:rPr lang="en-US" dirty="0"/>
              <a:t>Define the right </a:t>
            </a:r>
            <a:r>
              <a:rPr lang="en-US" dirty="0" smtClean="0"/>
              <a:t>abstractions</a:t>
            </a:r>
          </a:p>
          <a:p>
            <a:pPr lvl="6"/>
            <a:endParaRPr lang="en-US" dirty="0"/>
          </a:p>
          <a:p>
            <a:pPr lvl="1"/>
            <a:r>
              <a:rPr lang="en-US" dirty="0"/>
              <a:t>Processes and threads</a:t>
            </a:r>
          </a:p>
          <a:p>
            <a:pPr lvl="1"/>
            <a:r>
              <a:rPr lang="en-US" dirty="0"/>
              <a:t>Semaphores and </a:t>
            </a:r>
            <a:r>
              <a:rPr lang="en-US" dirty="0" err="1"/>
              <a:t>mutexes</a:t>
            </a:r>
            <a:endParaRPr lang="en-US" dirty="0"/>
          </a:p>
          <a:p>
            <a:pPr lvl="1"/>
            <a:r>
              <a:rPr lang="en-US" dirty="0"/>
              <a:t>Virtual memory</a:t>
            </a:r>
          </a:p>
          <a:p>
            <a:pPr lvl="1"/>
            <a:r>
              <a:rPr lang="en-US" dirty="0"/>
              <a:t>File systems</a:t>
            </a:r>
          </a:p>
          <a:p>
            <a:pPr lvl="1"/>
            <a:r>
              <a:rPr lang="en-US" dirty="0" smtClean="0"/>
              <a:t>Pipes</a:t>
            </a:r>
            <a:endParaRPr lang="en-US" dirty="0"/>
          </a:p>
        </p:txBody>
      </p:sp>
    </p:spTree>
    <p:extLst>
      <p:ext uri="{BB962C8B-B14F-4D97-AF65-F5344CB8AC3E}">
        <p14:creationId xmlns:p14="http://schemas.microsoft.com/office/powerpoint/2010/main" val="2499393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82339">
                                            <p:txEl>
                                              <p:pRg st="2" end="2"/>
                                            </p:txEl>
                                          </p:spTgt>
                                        </p:tgtEl>
                                        <p:attrNameLst>
                                          <p:attrName>style.visibility</p:attrName>
                                        </p:attrNameLst>
                                      </p:cBhvr>
                                      <p:to>
                                        <p:strVal val="visible"/>
                                      </p:to>
                                    </p:set>
                                    <p:animEffect transition="in" filter="fade">
                                      <p:cBhvr>
                                        <p:cTn id="7" dur="500"/>
                                        <p:tgtEl>
                                          <p:spTgt spid="782339">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82339">
                                            <p:txEl>
                                              <p:pRg st="3" end="3"/>
                                            </p:txEl>
                                          </p:spTgt>
                                        </p:tgtEl>
                                        <p:attrNameLst>
                                          <p:attrName>style.visibility</p:attrName>
                                        </p:attrNameLst>
                                      </p:cBhvr>
                                      <p:to>
                                        <p:strVal val="visible"/>
                                      </p:to>
                                    </p:set>
                                    <p:animEffect transition="in" filter="fade">
                                      <p:cBhvr>
                                        <p:cTn id="10" dur="500"/>
                                        <p:tgtEl>
                                          <p:spTgt spid="782339">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82339">
                                            <p:txEl>
                                              <p:pRg st="4" end="4"/>
                                            </p:txEl>
                                          </p:spTgt>
                                        </p:tgtEl>
                                        <p:attrNameLst>
                                          <p:attrName>style.visibility</p:attrName>
                                        </p:attrNameLst>
                                      </p:cBhvr>
                                      <p:to>
                                        <p:strVal val="visible"/>
                                      </p:to>
                                    </p:set>
                                    <p:animEffect transition="in" filter="fade">
                                      <p:cBhvr>
                                        <p:cTn id="13" dur="500"/>
                                        <p:tgtEl>
                                          <p:spTgt spid="782339">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82339">
                                            <p:txEl>
                                              <p:pRg st="5" end="5"/>
                                            </p:txEl>
                                          </p:spTgt>
                                        </p:tgtEl>
                                        <p:attrNameLst>
                                          <p:attrName>style.visibility</p:attrName>
                                        </p:attrNameLst>
                                      </p:cBhvr>
                                      <p:to>
                                        <p:strVal val="visible"/>
                                      </p:to>
                                    </p:set>
                                    <p:animEffect transition="in" filter="fade">
                                      <p:cBhvr>
                                        <p:cTn id="16" dur="500"/>
                                        <p:tgtEl>
                                          <p:spTgt spid="782339">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782339">
                                            <p:txEl>
                                              <p:pRg st="6" end="6"/>
                                            </p:txEl>
                                          </p:spTgt>
                                        </p:tgtEl>
                                        <p:attrNameLst>
                                          <p:attrName>style.visibility</p:attrName>
                                        </p:attrNameLst>
                                      </p:cBhvr>
                                      <p:to>
                                        <p:strVal val="visible"/>
                                      </p:to>
                                    </p:set>
                                    <p:animEffect transition="in" filter="fade">
                                      <p:cBhvr>
                                        <p:cTn id="19" dur="500"/>
                                        <p:tgtEl>
                                          <p:spTgt spid="7823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4DF14E3-5B78-FD4E-8C76-301D300A7A24}" type="slidenum">
              <a:rPr lang="en-US"/>
              <a:pPr/>
              <a:t>16</a:t>
            </a:fld>
            <a:endParaRPr lang="en-US"/>
          </a:p>
        </p:txBody>
      </p:sp>
      <p:sp>
        <p:nvSpPr>
          <p:cNvPr id="782338" name="Rectangle 2"/>
          <p:cNvSpPr>
            <a:spLocks noGrp="1" noChangeArrowheads="1"/>
          </p:cNvSpPr>
          <p:nvPr>
            <p:ph type="title"/>
          </p:nvPr>
        </p:nvSpPr>
        <p:spPr/>
        <p:txBody>
          <a:bodyPr/>
          <a:lstStyle/>
          <a:p>
            <a:r>
              <a:rPr lang="en-US" dirty="0"/>
              <a:t>Operating System Design Goals</a:t>
            </a:r>
            <a:r>
              <a:rPr lang="en-US" i="1" dirty="0"/>
              <a:t>, cont’d</a:t>
            </a:r>
            <a:endParaRPr lang="en-US" dirty="0"/>
          </a:p>
        </p:txBody>
      </p:sp>
      <p:sp>
        <p:nvSpPr>
          <p:cNvPr id="782339" name="Rectangle 3"/>
          <p:cNvSpPr>
            <a:spLocks noGrp="1" noChangeArrowheads="1"/>
          </p:cNvSpPr>
          <p:nvPr>
            <p:ph type="body" idx="1"/>
          </p:nvPr>
        </p:nvSpPr>
        <p:spPr>
          <a:xfrm>
            <a:off x="457200" y="1325902"/>
            <a:ext cx="8229600" cy="5029145"/>
          </a:xfrm>
        </p:spPr>
        <p:txBody>
          <a:bodyPr/>
          <a:lstStyle/>
          <a:p>
            <a:r>
              <a:rPr lang="en-US" dirty="0" smtClean="0"/>
              <a:t>Provide </a:t>
            </a:r>
            <a:r>
              <a:rPr lang="en-US" dirty="0"/>
              <a:t>primitive </a:t>
            </a:r>
            <a:r>
              <a:rPr lang="en-US" dirty="0" smtClean="0"/>
              <a:t>operations</a:t>
            </a:r>
          </a:p>
          <a:p>
            <a:pPr lvl="5"/>
            <a:endParaRPr lang="en-US" dirty="0"/>
          </a:p>
          <a:p>
            <a:pPr lvl="1"/>
            <a:r>
              <a:rPr lang="en-US" dirty="0"/>
              <a:t>System calls</a:t>
            </a:r>
          </a:p>
          <a:p>
            <a:pPr lvl="1"/>
            <a:r>
              <a:rPr lang="en-US" dirty="0"/>
              <a:t>Start and stop processes and threads</a:t>
            </a:r>
          </a:p>
          <a:p>
            <a:pPr lvl="1"/>
            <a:r>
              <a:rPr lang="en-US" dirty="0"/>
              <a:t>Signal and wait</a:t>
            </a:r>
          </a:p>
          <a:p>
            <a:pPr lvl="1"/>
            <a:r>
              <a:rPr lang="en-US" dirty="0"/>
              <a:t>Read and write </a:t>
            </a:r>
            <a:r>
              <a:rPr lang="en-US" dirty="0" smtClean="0"/>
              <a:t>files</a:t>
            </a:r>
            <a:endParaRPr lang="en-US" dirty="0"/>
          </a:p>
        </p:txBody>
      </p:sp>
    </p:spTree>
    <p:extLst>
      <p:ext uri="{BB962C8B-B14F-4D97-AF65-F5344CB8AC3E}">
        <p14:creationId xmlns:p14="http://schemas.microsoft.com/office/powerpoint/2010/main" val="10849923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2339">
                                            <p:txEl>
                                              <p:pRg st="2" end="2"/>
                                            </p:txEl>
                                          </p:spTgt>
                                        </p:tgtEl>
                                        <p:attrNameLst>
                                          <p:attrName>style.visibility</p:attrName>
                                        </p:attrNameLst>
                                      </p:cBhvr>
                                      <p:to>
                                        <p:strVal val="visible"/>
                                      </p:to>
                                    </p:set>
                                    <p:animEffect transition="in" filter="fade">
                                      <p:cBhvr>
                                        <p:cTn id="7" dur="500"/>
                                        <p:tgtEl>
                                          <p:spTgt spid="782339">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82339">
                                            <p:txEl>
                                              <p:pRg st="3" end="3"/>
                                            </p:txEl>
                                          </p:spTgt>
                                        </p:tgtEl>
                                        <p:attrNameLst>
                                          <p:attrName>style.visibility</p:attrName>
                                        </p:attrNameLst>
                                      </p:cBhvr>
                                      <p:to>
                                        <p:strVal val="visible"/>
                                      </p:to>
                                    </p:set>
                                    <p:animEffect transition="in" filter="fade">
                                      <p:cBhvr>
                                        <p:cTn id="10" dur="500"/>
                                        <p:tgtEl>
                                          <p:spTgt spid="782339">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82339">
                                            <p:txEl>
                                              <p:pRg st="4" end="4"/>
                                            </p:txEl>
                                          </p:spTgt>
                                        </p:tgtEl>
                                        <p:attrNameLst>
                                          <p:attrName>style.visibility</p:attrName>
                                        </p:attrNameLst>
                                      </p:cBhvr>
                                      <p:to>
                                        <p:strVal val="visible"/>
                                      </p:to>
                                    </p:set>
                                    <p:animEffect transition="in" filter="fade">
                                      <p:cBhvr>
                                        <p:cTn id="13" dur="500"/>
                                        <p:tgtEl>
                                          <p:spTgt spid="782339">
                                            <p:txEl>
                                              <p:pRg st="4" end="4"/>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82339">
                                            <p:txEl>
                                              <p:pRg st="5" end="5"/>
                                            </p:txEl>
                                          </p:spTgt>
                                        </p:tgtEl>
                                        <p:attrNameLst>
                                          <p:attrName>style.visibility</p:attrName>
                                        </p:attrNameLst>
                                      </p:cBhvr>
                                      <p:to>
                                        <p:strVal val="visible"/>
                                      </p:to>
                                    </p:set>
                                    <p:animEffect transition="in" filter="fade">
                                      <p:cBhvr>
                                        <p:cTn id="16" dur="500"/>
                                        <p:tgtEl>
                                          <p:spTgt spid="782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233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9B021A7-82E9-2F4D-8936-5EA719F4253B}" type="slidenum">
              <a:rPr lang="en-US"/>
              <a:pPr/>
              <a:t>17</a:t>
            </a:fld>
            <a:endParaRPr lang="en-US"/>
          </a:p>
        </p:txBody>
      </p:sp>
      <p:sp>
        <p:nvSpPr>
          <p:cNvPr id="783362" name="Rectangle 2"/>
          <p:cNvSpPr>
            <a:spLocks noGrp="1" noChangeArrowheads="1"/>
          </p:cNvSpPr>
          <p:nvPr>
            <p:ph type="title"/>
          </p:nvPr>
        </p:nvSpPr>
        <p:spPr/>
        <p:txBody>
          <a:bodyPr/>
          <a:lstStyle/>
          <a:p>
            <a:r>
              <a:rPr lang="en-US" dirty="0"/>
              <a:t>Operating System Design Goals</a:t>
            </a:r>
            <a:r>
              <a:rPr lang="en-US" i="1" dirty="0"/>
              <a:t>, </a:t>
            </a:r>
            <a:r>
              <a:rPr lang="en-US" i="1" dirty="0" smtClean="0"/>
              <a:t>cont</a:t>
            </a:r>
            <a:r>
              <a:rPr lang="en-US" i="1" dirty="0" smtClean="0">
                <a:latin typeface="Arial"/>
              </a:rPr>
              <a:t>’</a:t>
            </a:r>
            <a:r>
              <a:rPr lang="en-US" i="1" dirty="0" smtClean="0"/>
              <a:t>d</a:t>
            </a:r>
            <a:endParaRPr lang="en-US" i="1" dirty="0"/>
          </a:p>
        </p:txBody>
      </p:sp>
      <p:sp>
        <p:nvSpPr>
          <p:cNvPr id="783363" name="Rectangle 3"/>
          <p:cNvSpPr>
            <a:spLocks noGrp="1" noChangeArrowheads="1"/>
          </p:cNvSpPr>
          <p:nvPr>
            <p:ph type="body" idx="1"/>
          </p:nvPr>
        </p:nvSpPr>
        <p:spPr/>
        <p:txBody>
          <a:bodyPr/>
          <a:lstStyle/>
          <a:p>
            <a:r>
              <a:rPr lang="en-US" dirty="0"/>
              <a:t>Ensure </a:t>
            </a:r>
            <a:r>
              <a:rPr lang="en-US" dirty="0" smtClean="0"/>
              <a:t>isolation</a:t>
            </a:r>
          </a:p>
          <a:p>
            <a:pPr lvl="5"/>
            <a:endParaRPr lang="en-US" dirty="0"/>
          </a:p>
          <a:p>
            <a:pPr lvl="1"/>
            <a:r>
              <a:rPr lang="en-US" dirty="0"/>
              <a:t>Handle multiple users</a:t>
            </a:r>
          </a:p>
          <a:p>
            <a:pPr lvl="1"/>
            <a:r>
              <a:rPr lang="en-US" dirty="0"/>
              <a:t>Protection mechanisms</a:t>
            </a:r>
          </a:p>
          <a:p>
            <a:pPr lvl="1"/>
            <a:r>
              <a:rPr lang="en-US" dirty="0"/>
              <a:t>Isolate faults</a:t>
            </a:r>
          </a:p>
          <a:p>
            <a:pPr lvl="4"/>
            <a:endParaRPr lang="en-US" dirty="0"/>
          </a:p>
          <a:p>
            <a:r>
              <a:rPr lang="en-US" dirty="0"/>
              <a:t>Manage the </a:t>
            </a:r>
            <a:r>
              <a:rPr lang="en-US" dirty="0" smtClean="0"/>
              <a:t>hardware</a:t>
            </a:r>
          </a:p>
          <a:p>
            <a:pPr lvl="5"/>
            <a:endParaRPr lang="en-US" dirty="0"/>
          </a:p>
          <a:p>
            <a:pPr lvl="1"/>
            <a:r>
              <a:rPr lang="en-US" dirty="0"/>
              <a:t>I/O devices</a:t>
            </a:r>
          </a:p>
          <a:p>
            <a:pPr lvl="1"/>
            <a:r>
              <a:rPr lang="en-US" dirty="0"/>
              <a:t>Memory management unit</a:t>
            </a:r>
          </a:p>
          <a:p>
            <a:pPr lvl="1"/>
            <a:r>
              <a:rPr lang="en-US" dirty="0"/>
              <a:t>Interrupt </a:t>
            </a:r>
            <a:r>
              <a:rPr lang="en-US" dirty="0" smtClean="0"/>
              <a:t>controllers</a:t>
            </a:r>
            <a:endParaRPr lang="en-US" dirty="0"/>
          </a:p>
          <a:p>
            <a:pPr>
              <a:buFont typeface="Wingdings" charset="0"/>
              <a:buNone/>
            </a:pPr>
            <a:endParaRPr lang="en-US" dirty="0"/>
          </a:p>
        </p:txBody>
      </p:sp>
    </p:spTree>
    <p:extLst>
      <p:ext uri="{BB962C8B-B14F-4D97-AF65-F5344CB8AC3E}">
        <p14:creationId xmlns:p14="http://schemas.microsoft.com/office/powerpoint/2010/main" val="14071470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3363">
                                            <p:txEl>
                                              <p:pRg st="2" end="2"/>
                                            </p:txEl>
                                          </p:spTgt>
                                        </p:tgtEl>
                                        <p:attrNameLst>
                                          <p:attrName>style.visibility</p:attrName>
                                        </p:attrNameLst>
                                      </p:cBhvr>
                                      <p:to>
                                        <p:strVal val="visible"/>
                                      </p:to>
                                    </p:set>
                                    <p:animEffect transition="in" filter="fade">
                                      <p:cBhvr>
                                        <p:cTn id="7" dur="500"/>
                                        <p:tgtEl>
                                          <p:spTgt spid="78336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83363">
                                            <p:txEl>
                                              <p:pRg st="3" end="3"/>
                                            </p:txEl>
                                          </p:spTgt>
                                        </p:tgtEl>
                                        <p:attrNameLst>
                                          <p:attrName>style.visibility</p:attrName>
                                        </p:attrNameLst>
                                      </p:cBhvr>
                                      <p:to>
                                        <p:strVal val="visible"/>
                                      </p:to>
                                    </p:set>
                                    <p:animEffect transition="in" filter="fade">
                                      <p:cBhvr>
                                        <p:cTn id="10" dur="500"/>
                                        <p:tgtEl>
                                          <p:spTgt spid="783363">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83363">
                                            <p:txEl>
                                              <p:pRg st="4" end="4"/>
                                            </p:txEl>
                                          </p:spTgt>
                                        </p:tgtEl>
                                        <p:attrNameLst>
                                          <p:attrName>style.visibility</p:attrName>
                                        </p:attrNameLst>
                                      </p:cBhvr>
                                      <p:to>
                                        <p:strVal val="visible"/>
                                      </p:to>
                                    </p:set>
                                    <p:animEffect transition="in" filter="fade">
                                      <p:cBhvr>
                                        <p:cTn id="13" dur="500"/>
                                        <p:tgtEl>
                                          <p:spTgt spid="783363">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783363">
                                            <p:txEl>
                                              <p:pRg st="6" end="6"/>
                                            </p:txEl>
                                          </p:spTgt>
                                        </p:tgtEl>
                                        <p:attrNameLst>
                                          <p:attrName>style.visibility</p:attrName>
                                        </p:attrNameLst>
                                      </p:cBhvr>
                                      <p:to>
                                        <p:strVal val="visible"/>
                                      </p:to>
                                    </p:set>
                                    <p:animEffect transition="in" filter="fade">
                                      <p:cBhvr>
                                        <p:cTn id="18" dur="500"/>
                                        <p:tgtEl>
                                          <p:spTgt spid="783363">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83363">
                                            <p:txEl>
                                              <p:pRg st="8" end="8"/>
                                            </p:txEl>
                                          </p:spTgt>
                                        </p:tgtEl>
                                        <p:attrNameLst>
                                          <p:attrName>style.visibility</p:attrName>
                                        </p:attrNameLst>
                                      </p:cBhvr>
                                      <p:to>
                                        <p:strVal val="visible"/>
                                      </p:to>
                                    </p:set>
                                    <p:animEffect transition="in" filter="fade">
                                      <p:cBhvr>
                                        <p:cTn id="23" dur="500"/>
                                        <p:tgtEl>
                                          <p:spTgt spid="783363">
                                            <p:txEl>
                                              <p:pRg st="8" end="8"/>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83363">
                                            <p:txEl>
                                              <p:pRg st="9" end="9"/>
                                            </p:txEl>
                                          </p:spTgt>
                                        </p:tgtEl>
                                        <p:attrNameLst>
                                          <p:attrName>style.visibility</p:attrName>
                                        </p:attrNameLst>
                                      </p:cBhvr>
                                      <p:to>
                                        <p:strVal val="visible"/>
                                      </p:to>
                                    </p:set>
                                    <p:animEffect transition="in" filter="fade">
                                      <p:cBhvr>
                                        <p:cTn id="26" dur="500"/>
                                        <p:tgtEl>
                                          <p:spTgt spid="783363">
                                            <p:txEl>
                                              <p:pRg st="9" end="9"/>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83363">
                                            <p:txEl>
                                              <p:pRg st="10" end="10"/>
                                            </p:txEl>
                                          </p:spTgt>
                                        </p:tgtEl>
                                        <p:attrNameLst>
                                          <p:attrName>style.visibility</p:attrName>
                                        </p:attrNameLst>
                                      </p:cBhvr>
                                      <p:to>
                                        <p:strVal val="visible"/>
                                      </p:to>
                                    </p:set>
                                    <p:animEffect transition="in" filter="fade">
                                      <p:cBhvr>
                                        <p:cTn id="29" dur="500"/>
                                        <p:tgtEl>
                                          <p:spTgt spid="78336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336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2BF1649-20E2-254B-822C-BAE2CFE72302}" type="slidenum">
              <a:rPr lang="en-US"/>
              <a:pPr/>
              <a:t>18</a:t>
            </a:fld>
            <a:endParaRPr lang="en-US"/>
          </a:p>
        </p:txBody>
      </p:sp>
      <p:sp>
        <p:nvSpPr>
          <p:cNvPr id="784386" name="Rectangle 2"/>
          <p:cNvSpPr>
            <a:spLocks noGrp="1" noChangeArrowheads="1"/>
          </p:cNvSpPr>
          <p:nvPr>
            <p:ph type="title"/>
          </p:nvPr>
        </p:nvSpPr>
        <p:spPr/>
        <p:txBody>
          <a:bodyPr/>
          <a:lstStyle/>
          <a:p>
            <a:r>
              <a:rPr lang="en-US"/>
              <a:t>Design Challenges</a:t>
            </a:r>
          </a:p>
        </p:txBody>
      </p:sp>
      <p:sp>
        <p:nvSpPr>
          <p:cNvPr id="784387" name="Rectangle 3"/>
          <p:cNvSpPr>
            <a:spLocks noGrp="1" noChangeArrowheads="1"/>
          </p:cNvSpPr>
          <p:nvPr>
            <p:ph type="body" idx="1"/>
          </p:nvPr>
        </p:nvSpPr>
        <p:spPr/>
        <p:txBody>
          <a:bodyPr/>
          <a:lstStyle/>
          <a:p>
            <a:r>
              <a:rPr lang="en-US" dirty="0"/>
              <a:t>Operating systems live for a very long </a:t>
            </a:r>
            <a:r>
              <a:rPr lang="en-US" dirty="0" smtClean="0"/>
              <a:t>time.</a:t>
            </a:r>
          </a:p>
          <a:p>
            <a:pPr lvl="5"/>
            <a:endParaRPr lang="en-US" dirty="0"/>
          </a:p>
          <a:p>
            <a:r>
              <a:rPr lang="en-US" dirty="0"/>
              <a:t>Operating systems have become </a:t>
            </a:r>
            <a:r>
              <a:rPr lang="en-US" dirty="0" smtClean="0"/>
              <a:t/>
            </a:r>
            <a:br>
              <a:rPr lang="en-US" dirty="0" smtClean="0"/>
            </a:br>
            <a:r>
              <a:rPr lang="en-US" dirty="0" smtClean="0"/>
              <a:t>extremely </a:t>
            </a:r>
            <a:r>
              <a:rPr lang="en-US" dirty="0"/>
              <a:t>large</a:t>
            </a:r>
            <a:r>
              <a:rPr lang="en-US" dirty="0" smtClean="0"/>
              <a:t>.</a:t>
            </a:r>
          </a:p>
          <a:p>
            <a:pPr lvl="5"/>
            <a:endParaRPr lang="en-US" dirty="0"/>
          </a:p>
          <a:p>
            <a:r>
              <a:rPr lang="en-US" dirty="0"/>
              <a:t>Designers need to provide for </a:t>
            </a:r>
            <a:r>
              <a:rPr lang="en-US" dirty="0" smtClean="0"/>
              <a:t/>
            </a:r>
            <a:br>
              <a:rPr lang="en-US" dirty="0" smtClean="0"/>
            </a:br>
            <a:r>
              <a:rPr lang="en-US" dirty="0" smtClean="0"/>
              <a:t>considerable </a:t>
            </a:r>
            <a:r>
              <a:rPr lang="en-US" dirty="0"/>
              <a:t>generality.</a:t>
            </a:r>
          </a:p>
          <a:p>
            <a:pPr lvl="1"/>
            <a:r>
              <a:rPr lang="en-US" dirty="0"/>
              <a:t>No one can predict how systems will be used</a:t>
            </a:r>
            <a:r>
              <a:rPr lang="en-US" dirty="0" smtClean="0"/>
              <a:t>.</a:t>
            </a:r>
          </a:p>
          <a:p>
            <a:pPr lvl="6"/>
            <a:endParaRPr lang="en-US" dirty="0"/>
          </a:p>
          <a:p>
            <a:r>
              <a:rPr lang="en-US" dirty="0"/>
              <a:t>Need to be portable and run </a:t>
            </a:r>
            <a:r>
              <a:rPr lang="en-US" dirty="0" smtClean="0"/>
              <a:t/>
            </a:r>
            <a:br>
              <a:rPr lang="en-US" dirty="0" smtClean="0"/>
            </a:br>
            <a:r>
              <a:rPr lang="en-US" dirty="0" smtClean="0"/>
              <a:t>on </a:t>
            </a:r>
            <a:r>
              <a:rPr lang="en-US" dirty="0"/>
              <a:t>different platforms</a:t>
            </a:r>
            <a:r>
              <a:rPr lang="en-US" dirty="0" smtClean="0"/>
              <a:t>.</a:t>
            </a:r>
            <a:endParaRPr lang="en-US" dirty="0"/>
          </a:p>
        </p:txBody>
      </p:sp>
    </p:spTree>
    <p:extLst>
      <p:ext uri="{BB962C8B-B14F-4D97-AF65-F5344CB8AC3E}">
        <p14:creationId xmlns:p14="http://schemas.microsoft.com/office/powerpoint/2010/main" val="10771715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4387">
                                            <p:txEl>
                                              <p:pRg st="4" end="4"/>
                                            </p:txEl>
                                          </p:spTgt>
                                        </p:tgtEl>
                                        <p:attrNameLst>
                                          <p:attrName>style.visibility</p:attrName>
                                        </p:attrNameLst>
                                      </p:cBhvr>
                                      <p:to>
                                        <p:strVal val="visible"/>
                                      </p:to>
                                    </p:set>
                                    <p:animEffect transition="in" filter="fade">
                                      <p:cBhvr>
                                        <p:cTn id="7" dur="500"/>
                                        <p:tgtEl>
                                          <p:spTgt spid="784387">
                                            <p:txEl>
                                              <p:pRg st="4" end="4"/>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84387">
                                            <p:txEl>
                                              <p:pRg st="5" end="5"/>
                                            </p:txEl>
                                          </p:spTgt>
                                        </p:tgtEl>
                                        <p:attrNameLst>
                                          <p:attrName>style.visibility</p:attrName>
                                        </p:attrNameLst>
                                      </p:cBhvr>
                                      <p:to>
                                        <p:strVal val="visible"/>
                                      </p:to>
                                    </p:set>
                                    <p:animEffect transition="in" filter="fade">
                                      <p:cBhvr>
                                        <p:cTn id="10" dur="500"/>
                                        <p:tgtEl>
                                          <p:spTgt spid="784387">
                                            <p:txEl>
                                              <p:pRg st="5" end="5"/>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84387">
                                            <p:txEl>
                                              <p:pRg st="7" end="7"/>
                                            </p:txEl>
                                          </p:spTgt>
                                        </p:tgtEl>
                                        <p:attrNameLst>
                                          <p:attrName>style.visibility</p:attrName>
                                        </p:attrNameLst>
                                      </p:cBhvr>
                                      <p:to>
                                        <p:strVal val="visible"/>
                                      </p:to>
                                    </p:set>
                                    <p:animEffect transition="in" filter="fade">
                                      <p:cBhvr>
                                        <p:cTn id="15" dur="500"/>
                                        <p:tgtEl>
                                          <p:spTgt spid="7843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438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2BF1649-20E2-254B-822C-BAE2CFE72302}" type="slidenum">
              <a:rPr lang="en-US"/>
              <a:pPr/>
              <a:t>19</a:t>
            </a:fld>
            <a:endParaRPr lang="en-US"/>
          </a:p>
        </p:txBody>
      </p:sp>
      <p:sp>
        <p:nvSpPr>
          <p:cNvPr id="784386" name="Rectangle 2"/>
          <p:cNvSpPr>
            <a:spLocks noGrp="1" noChangeArrowheads="1"/>
          </p:cNvSpPr>
          <p:nvPr>
            <p:ph type="title"/>
          </p:nvPr>
        </p:nvSpPr>
        <p:spPr/>
        <p:txBody>
          <a:bodyPr/>
          <a:lstStyle/>
          <a:p>
            <a:r>
              <a:rPr lang="en-US"/>
              <a:t>Design Challenges</a:t>
            </a:r>
          </a:p>
        </p:txBody>
      </p:sp>
      <p:sp>
        <p:nvSpPr>
          <p:cNvPr id="784387" name="Rectangle 3"/>
          <p:cNvSpPr>
            <a:spLocks noGrp="1" noChangeArrowheads="1"/>
          </p:cNvSpPr>
          <p:nvPr>
            <p:ph type="body" idx="1"/>
          </p:nvPr>
        </p:nvSpPr>
        <p:spPr/>
        <p:txBody>
          <a:bodyPr/>
          <a:lstStyle/>
          <a:p>
            <a:r>
              <a:rPr lang="en-US" dirty="0" smtClean="0"/>
              <a:t>Need </a:t>
            </a:r>
            <a:r>
              <a:rPr lang="en-US" dirty="0"/>
              <a:t>to be backward compatible </a:t>
            </a:r>
            <a:br>
              <a:rPr lang="en-US" dirty="0"/>
            </a:br>
            <a:r>
              <a:rPr lang="en-US" dirty="0"/>
              <a:t>with some previous operating system</a:t>
            </a:r>
            <a:r>
              <a:rPr lang="en-US" dirty="0" smtClean="0"/>
              <a:t>.</a:t>
            </a:r>
          </a:p>
          <a:p>
            <a:pPr lvl="5"/>
            <a:endParaRPr lang="en-US" dirty="0"/>
          </a:p>
          <a:p>
            <a:r>
              <a:rPr lang="en-US" dirty="0"/>
              <a:t>Must deal with concurrency</a:t>
            </a:r>
            <a:r>
              <a:rPr lang="en-US" dirty="0" smtClean="0"/>
              <a:t>.</a:t>
            </a:r>
          </a:p>
          <a:p>
            <a:pPr lvl="5"/>
            <a:endParaRPr lang="en-US" dirty="0"/>
          </a:p>
          <a:p>
            <a:r>
              <a:rPr lang="en-US" dirty="0"/>
              <a:t>Must deal with potentially hostile users</a:t>
            </a:r>
            <a:r>
              <a:rPr lang="en-US" dirty="0" smtClean="0"/>
              <a:t>.</a:t>
            </a:r>
          </a:p>
          <a:p>
            <a:pPr lvl="5"/>
            <a:endParaRPr lang="en-US" dirty="0"/>
          </a:p>
          <a:p>
            <a:r>
              <a:rPr lang="en-US" dirty="0"/>
              <a:t>Many users want to share some of their information </a:t>
            </a:r>
            <a:r>
              <a:rPr lang="en-US" dirty="0" smtClean="0"/>
              <a:t>and </a:t>
            </a:r>
            <a:r>
              <a:rPr lang="en-US" dirty="0"/>
              <a:t>resources with selected </a:t>
            </a:r>
            <a:r>
              <a:rPr lang="en-US" dirty="0" smtClean="0"/>
              <a:t/>
            </a:r>
            <a:br>
              <a:rPr lang="en-US" dirty="0" smtClean="0"/>
            </a:br>
            <a:r>
              <a:rPr lang="en-US" dirty="0" smtClean="0"/>
              <a:t>other </a:t>
            </a:r>
            <a:r>
              <a:rPr lang="en-US" dirty="0"/>
              <a:t>users.</a:t>
            </a:r>
          </a:p>
        </p:txBody>
      </p:sp>
    </p:spTree>
    <p:extLst>
      <p:ext uri="{BB962C8B-B14F-4D97-AF65-F5344CB8AC3E}">
        <p14:creationId xmlns:p14="http://schemas.microsoft.com/office/powerpoint/2010/main" val="40165322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4387">
                                            <p:txEl>
                                              <p:pRg st="2" end="2"/>
                                            </p:txEl>
                                          </p:spTgt>
                                        </p:tgtEl>
                                        <p:attrNameLst>
                                          <p:attrName>style.visibility</p:attrName>
                                        </p:attrNameLst>
                                      </p:cBhvr>
                                      <p:to>
                                        <p:strVal val="visible"/>
                                      </p:to>
                                    </p:set>
                                    <p:animEffect transition="in" filter="fade">
                                      <p:cBhvr>
                                        <p:cTn id="7" dur="500"/>
                                        <p:tgtEl>
                                          <p:spTgt spid="784387">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84387">
                                            <p:txEl>
                                              <p:pRg st="4" end="4"/>
                                            </p:txEl>
                                          </p:spTgt>
                                        </p:tgtEl>
                                        <p:attrNameLst>
                                          <p:attrName>style.visibility</p:attrName>
                                        </p:attrNameLst>
                                      </p:cBhvr>
                                      <p:to>
                                        <p:strVal val="visible"/>
                                      </p:to>
                                    </p:set>
                                    <p:animEffect transition="in" filter="fade">
                                      <p:cBhvr>
                                        <p:cTn id="12" dur="500"/>
                                        <p:tgtEl>
                                          <p:spTgt spid="784387">
                                            <p:txEl>
                                              <p:pRg st="4" end="4"/>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84387">
                                            <p:txEl>
                                              <p:pRg st="6" end="6"/>
                                            </p:txEl>
                                          </p:spTgt>
                                        </p:tgtEl>
                                        <p:attrNameLst>
                                          <p:attrName>style.visibility</p:attrName>
                                        </p:attrNameLst>
                                      </p:cBhvr>
                                      <p:to>
                                        <p:strVal val="visible"/>
                                      </p:to>
                                    </p:set>
                                    <p:animEffect transition="in" filter="fade">
                                      <p:cBhvr>
                                        <p:cTn id="17" dur="500"/>
                                        <p:tgtEl>
                                          <p:spTgt spid="78438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438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Midterm Solution: Question 1</a:t>
            </a:r>
            <a:endParaRPr lang="en-US" dirty="0"/>
          </a:p>
        </p:txBody>
      </p:sp>
      <p:sp>
        <p:nvSpPr>
          <p:cNvPr id="3" name="Content Placeholder 2"/>
          <p:cNvSpPr>
            <a:spLocks noGrp="1"/>
          </p:cNvSpPr>
          <p:nvPr>
            <p:ph idx="1"/>
          </p:nvPr>
        </p:nvSpPr>
        <p:spPr/>
        <p:txBody>
          <a:bodyPr/>
          <a:lstStyle/>
          <a:p>
            <a:r>
              <a:rPr lang="en-US" dirty="0"/>
              <a:t>Briefly explain why Round Robin (RR) process scheduling is ideal for interactive systems.</a:t>
            </a:r>
            <a:r>
              <a:rPr lang="en-US" dirty="0"/>
              <a:t> </a:t>
            </a:r>
            <a:endParaRPr lang="en-US" dirty="0" smtClean="0"/>
          </a:p>
          <a:p>
            <a:pPr lvl="4"/>
            <a:endParaRPr lang="en-US" dirty="0" smtClean="0"/>
          </a:p>
          <a:p>
            <a:pPr lvl="1"/>
            <a:r>
              <a:rPr lang="en-US" dirty="0" smtClean="0">
                <a:solidFill>
                  <a:srgbClr val="0033CC"/>
                </a:solidFill>
              </a:rPr>
              <a:t>Good response time</a:t>
            </a:r>
          </a:p>
          <a:p>
            <a:pPr lvl="1"/>
            <a:r>
              <a:rPr lang="en-US" dirty="0" smtClean="0">
                <a:solidFill>
                  <a:srgbClr val="0033CC"/>
                </a:solidFill>
              </a:rPr>
              <a:t>Fair and consistent</a:t>
            </a:r>
          </a:p>
        </p:txBody>
      </p:sp>
      <p:sp>
        <p:nvSpPr>
          <p:cNvPr id="4" name="Slide Number Placeholder 3"/>
          <p:cNvSpPr>
            <a:spLocks noGrp="1"/>
          </p:cNvSpPr>
          <p:nvPr>
            <p:ph type="sldNum" sz="quarter" idx="12"/>
          </p:nvPr>
        </p:nvSpPr>
        <p:spPr/>
        <p:txBody>
          <a:bodyPr/>
          <a:lstStyle/>
          <a:p>
            <a:fld id="{0B1C8C3D-1D40-5842-8926-8321D93EF020}" type="slidenum">
              <a:rPr lang="en-US" smtClean="0"/>
              <a:pPr/>
              <a:t>2</a:t>
            </a:fld>
            <a:endParaRPr lang="en-US"/>
          </a:p>
        </p:txBody>
      </p:sp>
    </p:spTree>
    <p:extLst>
      <p:ext uri="{BB962C8B-B14F-4D97-AF65-F5344CB8AC3E}">
        <p14:creationId xmlns:p14="http://schemas.microsoft.com/office/powerpoint/2010/main" val="13592427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E0073D5-B8E2-734D-87A4-5B980A66D6E4}" type="slidenum">
              <a:rPr lang="en-US"/>
              <a:pPr/>
              <a:t>20</a:t>
            </a:fld>
            <a:endParaRPr lang="en-US" dirty="0"/>
          </a:p>
        </p:txBody>
      </p:sp>
      <p:sp>
        <p:nvSpPr>
          <p:cNvPr id="785410" name="Rectangle 2"/>
          <p:cNvSpPr>
            <a:spLocks noGrp="1" noChangeArrowheads="1"/>
          </p:cNvSpPr>
          <p:nvPr>
            <p:ph type="title"/>
          </p:nvPr>
        </p:nvSpPr>
        <p:spPr/>
        <p:txBody>
          <a:bodyPr/>
          <a:lstStyle/>
          <a:p>
            <a:r>
              <a:rPr lang="en-US"/>
              <a:t>Principles for Interface Design</a:t>
            </a:r>
          </a:p>
        </p:txBody>
      </p:sp>
      <p:sp>
        <p:nvSpPr>
          <p:cNvPr id="785411" name="Rectangle 3"/>
          <p:cNvSpPr>
            <a:spLocks noGrp="1" noChangeArrowheads="1"/>
          </p:cNvSpPr>
          <p:nvPr>
            <p:ph type="body" idx="1"/>
          </p:nvPr>
        </p:nvSpPr>
        <p:spPr/>
        <p:txBody>
          <a:bodyPr/>
          <a:lstStyle/>
          <a:p>
            <a:r>
              <a:rPr lang="en-US" dirty="0">
                <a:solidFill>
                  <a:srgbClr val="B23300"/>
                </a:solidFill>
              </a:rPr>
              <a:t>Simplicity</a:t>
            </a:r>
          </a:p>
          <a:p>
            <a:pPr lvl="1"/>
            <a:r>
              <a:rPr lang="en-US" i="1" dirty="0"/>
              <a:t>Perfection is reached not when there is no longer anything to add, but when there is no longer anything to take away. </a:t>
            </a:r>
            <a:r>
              <a:rPr lang="en-US" sz="1800" i="1" dirty="0" smtClean="0">
                <a:solidFill>
                  <a:srgbClr val="0033CC"/>
                </a:solidFill>
              </a:rPr>
              <a:t>Antoine </a:t>
            </a:r>
            <a:r>
              <a:rPr lang="en-US" sz="1800" i="1" dirty="0">
                <a:solidFill>
                  <a:srgbClr val="0033CC"/>
                </a:solidFill>
              </a:rPr>
              <a:t>de St. </a:t>
            </a:r>
            <a:r>
              <a:rPr lang="en-US" sz="1800" i="1" dirty="0" err="1" smtClean="0">
                <a:solidFill>
                  <a:srgbClr val="0033CC"/>
                </a:solidFill>
              </a:rPr>
              <a:t>Exupery</a:t>
            </a:r>
            <a:endParaRPr lang="en-US" i="1" dirty="0">
              <a:solidFill>
                <a:srgbClr val="0033CC"/>
              </a:solidFill>
            </a:endParaRPr>
          </a:p>
          <a:p>
            <a:pPr lvl="6"/>
            <a:endParaRPr lang="en-US" i="1" dirty="0"/>
          </a:p>
          <a:p>
            <a:r>
              <a:rPr lang="en-US" dirty="0">
                <a:solidFill>
                  <a:srgbClr val="B23300"/>
                </a:solidFill>
              </a:rPr>
              <a:t>Completeness</a:t>
            </a:r>
          </a:p>
          <a:p>
            <a:pPr lvl="1"/>
            <a:r>
              <a:rPr lang="en-US" i="1" dirty="0"/>
              <a:t>Everything should be as simple as possible, </a:t>
            </a:r>
            <a:r>
              <a:rPr lang="en-US" i="1" dirty="0" smtClean="0"/>
              <a:t/>
            </a:r>
            <a:br>
              <a:rPr lang="en-US" i="1" dirty="0" smtClean="0"/>
            </a:br>
            <a:r>
              <a:rPr lang="en-US" i="1" dirty="0" smtClean="0"/>
              <a:t>but </a:t>
            </a:r>
            <a:r>
              <a:rPr lang="en-US" i="1" dirty="0"/>
              <a:t>no simpler. </a:t>
            </a:r>
            <a:r>
              <a:rPr lang="en-US" sz="1800" i="1" dirty="0" smtClean="0">
                <a:solidFill>
                  <a:srgbClr val="0033CC"/>
                </a:solidFill>
              </a:rPr>
              <a:t>Albert Einstein</a:t>
            </a:r>
            <a:endParaRPr lang="en-US" i="1" dirty="0">
              <a:solidFill>
                <a:srgbClr val="0033CC"/>
              </a:solidFill>
            </a:endParaRPr>
          </a:p>
          <a:p>
            <a:pPr lvl="6"/>
            <a:endParaRPr lang="en-US" i="1" dirty="0"/>
          </a:p>
          <a:p>
            <a:r>
              <a:rPr lang="en-US" dirty="0">
                <a:solidFill>
                  <a:srgbClr val="B23300"/>
                </a:solidFill>
              </a:rPr>
              <a:t>Efficiency</a:t>
            </a:r>
          </a:p>
          <a:p>
            <a:pPr lvl="1"/>
            <a:r>
              <a:rPr lang="en-US" i="1" dirty="0"/>
              <a:t>If a feature or system call cannot be implemented efficiently, </a:t>
            </a:r>
            <a:r>
              <a:rPr lang="en-US" i="1" dirty="0" smtClean="0"/>
              <a:t>it </a:t>
            </a:r>
            <a:r>
              <a:rPr lang="en-US" i="1" dirty="0"/>
              <a:t>is probably not worth having. </a:t>
            </a:r>
            <a:r>
              <a:rPr lang="en-US" sz="1800" i="1" dirty="0" err="1" smtClean="0">
                <a:solidFill>
                  <a:srgbClr val="0033CC"/>
                </a:solidFill>
              </a:rPr>
              <a:t>Tanenbaum</a:t>
            </a:r>
            <a:endParaRPr lang="en-US" dirty="0">
              <a:solidFill>
                <a:srgbClr val="0033CC"/>
              </a:solidFill>
            </a:endParaRPr>
          </a:p>
        </p:txBody>
      </p:sp>
    </p:spTree>
    <p:extLst>
      <p:ext uri="{BB962C8B-B14F-4D97-AF65-F5344CB8AC3E}">
        <p14:creationId xmlns:p14="http://schemas.microsoft.com/office/powerpoint/2010/main" val="16493869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5411">
                                            <p:txEl>
                                              <p:pRg st="1" end="1"/>
                                            </p:txEl>
                                          </p:spTgt>
                                        </p:tgtEl>
                                        <p:attrNameLst>
                                          <p:attrName>style.visibility</p:attrName>
                                        </p:attrNameLst>
                                      </p:cBhvr>
                                      <p:to>
                                        <p:strVal val="visible"/>
                                      </p:to>
                                    </p:set>
                                    <p:animEffect transition="in" filter="fade">
                                      <p:cBhvr>
                                        <p:cTn id="7" dur="500"/>
                                        <p:tgtEl>
                                          <p:spTgt spid="78541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85411">
                                            <p:txEl>
                                              <p:pRg st="3" end="3"/>
                                            </p:txEl>
                                          </p:spTgt>
                                        </p:tgtEl>
                                        <p:attrNameLst>
                                          <p:attrName>style.visibility</p:attrName>
                                        </p:attrNameLst>
                                      </p:cBhvr>
                                      <p:to>
                                        <p:strVal val="visible"/>
                                      </p:to>
                                    </p:set>
                                    <p:animEffect transition="in" filter="fade">
                                      <p:cBhvr>
                                        <p:cTn id="12" dur="500"/>
                                        <p:tgtEl>
                                          <p:spTgt spid="785411">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85411">
                                            <p:txEl>
                                              <p:pRg st="4" end="4"/>
                                            </p:txEl>
                                          </p:spTgt>
                                        </p:tgtEl>
                                        <p:attrNameLst>
                                          <p:attrName>style.visibility</p:attrName>
                                        </p:attrNameLst>
                                      </p:cBhvr>
                                      <p:to>
                                        <p:strVal val="visible"/>
                                      </p:to>
                                    </p:set>
                                    <p:animEffect transition="in" filter="fade">
                                      <p:cBhvr>
                                        <p:cTn id="17" dur="500"/>
                                        <p:tgtEl>
                                          <p:spTgt spid="78541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85411">
                                            <p:txEl>
                                              <p:pRg st="6" end="6"/>
                                            </p:txEl>
                                          </p:spTgt>
                                        </p:tgtEl>
                                        <p:attrNameLst>
                                          <p:attrName>style.visibility</p:attrName>
                                        </p:attrNameLst>
                                      </p:cBhvr>
                                      <p:to>
                                        <p:strVal val="visible"/>
                                      </p:to>
                                    </p:set>
                                    <p:animEffect transition="in" filter="fade">
                                      <p:cBhvr>
                                        <p:cTn id="22" dur="500"/>
                                        <p:tgtEl>
                                          <p:spTgt spid="785411">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85411">
                                            <p:txEl>
                                              <p:pRg st="7" end="7"/>
                                            </p:txEl>
                                          </p:spTgt>
                                        </p:tgtEl>
                                        <p:attrNameLst>
                                          <p:attrName>style.visibility</p:attrName>
                                        </p:attrNameLst>
                                      </p:cBhvr>
                                      <p:to>
                                        <p:strVal val="visible"/>
                                      </p:to>
                                    </p:set>
                                    <p:animEffect transition="in" filter="fade">
                                      <p:cBhvr>
                                        <p:cTn id="27" dur="500"/>
                                        <p:tgtEl>
                                          <p:spTgt spid="78541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541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C0C07218-0C22-204F-AF3C-0FF6F853C8DA}" type="slidenum">
              <a:rPr lang="en-US"/>
              <a:pPr/>
              <a:t>21</a:t>
            </a:fld>
            <a:endParaRPr lang="en-US"/>
          </a:p>
        </p:txBody>
      </p:sp>
      <p:sp>
        <p:nvSpPr>
          <p:cNvPr id="786434" name="Rectangle 2"/>
          <p:cNvSpPr>
            <a:spLocks noGrp="1" noChangeArrowheads="1"/>
          </p:cNvSpPr>
          <p:nvPr>
            <p:ph type="title"/>
          </p:nvPr>
        </p:nvSpPr>
        <p:spPr/>
        <p:txBody>
          <a:bodyPr/>
          <a:lstStyle/>
          <a:p>
            <a:r>
              <a:rPr lang="en-US"/>
              <a:t>A Layered OS Architecture</a:t>
            </a:r>
          </a:p>
        </p:txBody>
      </p:sp>
      <p:sp>
        <p:nvSpPr>
          <p:cNvPr id="786435" name="Rectangle 3"/>
          <p:cNvSpPr>
            <a:spLocks noGrp="1" noChangeArrowheads="1"/>
          </p:cNvSpPr>
          <p:nvPr>
            <p:ph type="body" idx="1"/>
          </p:nvPr>
        </p:nvSpPr>
        <p:spPr>
          <a:xfrm>
            <a:off x="365125" y="1325563"/>
            <a:ext cx="8504238" cy="598487"/>
          </a:xfrm>
        </p:spPr>
        <p:txBody>
          <a:bodyPr/>
          <a:lstStyle/>
          <a:p>
            <a:r>
              <a:rPr lang="en-US"/>
              <a:t>A possible design for a modern layered operating system.</a:t>
            </a:r>
          </a:p>
        </p:txBody>
      </p:sp>
      <p:pic>
        <p:nvPicPr>
          <p:cNvPr id="786437" name="Picture 5" descr="13-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78030" y="2015459"/>
            <a:ext cx="6308725" cy="4248150"/>
          </a:xfrm>
          <a:prstGeom prst="rect">
            <a:avLst/>
          </a:prstGeom>
          <a:noFill/>
          <a:extLst>
            <a:ext uri="{909E8E84-426E-40dd-AFC4-6F175D3DCCD1}">
              <a14:hiddenFill xmlns:a14="http://schemas.microsoft.com/office/drawing/2010/main">
                <a:solidFill>
                  <a:srgbClr val="FFFFFF"/>
                </a:solidFill>
              </a14:hiddenFill>
            </a:ext>
          </a:extLst>
        </p:spPr>
      </p:pic>
      <p:sp>
        <p:nvSpPr>
          <p:cNvPr id="786438" name="Rectangle 6"/>
          <p:cNvSpPr>
            <a:spLocks noChangeArrowheads="1"/>
          </p:cNvSpPr>
          <p:nvPr/>
        </p:nvSpPr>
        <p:spPr bwMode="auto">
          <a:xfrm>
            <a:off x="6126163" y="6080125"/>
            <a:ext cx="2120900" cy="581025"/>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800" b="1">
                <a:solidFill>
                  <a:srgbClr val="969696"/>
                </a:solidFill>
              </a:rPr>
              <a:t>Modern Operating Systems, 3</a:t>
            </a:r>
            <a:r>
              <a:rPr lang="en-US" sz="800" b="1" baseline="30000">
                <a:solidFill>
                  <a:srgbClr val="969696"/>
                </a:solidFill>
              </a:rPr>
              <a:t>rd</a:t>
            </a:r>
            <a:r>
              <a:rPr lang="en-US" sz="800" b="1">
                <a:solidFill>
                  <a:srgbClr val="969696"/>
                </a:solidFill>
              </a:rPr>
              <a:t> ed.</a:t>
            </a:r>
            <a:endParaRPr lang="en-US" sz="800">
              <a:solidFill>
                <a:srgbClr val="969696"/>
              </a:solidFill>
            </a:endParaRPr>
          </a:p>
          <a:p>
            <a:r>
              <a:rPr lang="en-US" sz="800">
                <a:solidFill>
                  <a:srgbClr val="969696"/>
                </a:solidFill>
              </a:rPr>
              <a:t>Andrew Tanenbaum</a:t>
            </a:r>
          </a:p>
          <a:p>
            <a:r>
              <a:rPr lang="en-US" sz="800">
                <a:solidFill>
                  <a:srgbClr val="969696"/>
                </a:solidFill>
              </a:rPr>
              <a:t>(c) 2008 Prentice-Hall, Inc.. 0-13-600663-9</a:t>
            </a:r>
          </a:p>
          <a:p>
            <a:r>
              <a:rPr lang="en-US" sz="800">
                <a:solidFill>
                  <a:srgbClr val="969696"/>
                </a:solidFill>
              </a:rPr>
              <a:t>All rights reserved</a:t>
            </a:r>
          </a:p>
        </p:txBody>
      </p:sp>
    </p:spTree>
    <p:extLst>
      <p:ext uri="{BB962C8B-B14F-4D97-AF65-F5344CB8AC3E}">
        <p14:creationId xmlns:p14="http://schemas.microsoft.com/office/powerpoint/2010/main" val="312646662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31793763-BFFB-8D4F-974E-BB6A50D1A8E6}" type="slidenum">
              <a:rPr lang="en-US"/>
              <a:pPr/>
              <a:t>22</a:t>
            </a:fld>
            <a:endParaRPr lang="en-US"/>
          </a:p>
        </p:txBody>
      </p:sp>
      <p:sp>
        <p:nvSpPr>
          <p:cNvPr id="787458" name="Rectangle 2"/>
          <p:cNvSpPr>
            <a:spLocks noGrp="1" noChangeArrowheads="1"/>
          </p:cNvSpPr>
          <p:nvPr>
            <p:ph type="title"/>
          </p:nvPr>
        </p:nvSpPr>
        <p:spPr/>
        <p:txBody>
          <a:bodyPr/>
          <a:lstStyle/>
          <a:p>
            <a:r>
              <a:rPr lang="en-US"/>
              <a:t>Hide the Low-Level Hardware</a:t>
            </a:r>
          </a:p>
        </p:txBody>
      </p:sp>
      <p:sp>
        <p:nvSpPr>
          <p:cNvPr id="787459" name="Rectangle 3"/>
          <p:cNvSpPr>
            <a:spLocks noGrp="1" noChangeArrowheads="1"/>
          </p:cNvSpPr>
          <p:nvPr>
            <p:ph type="body" idx="1"/>
          </p:nvPr>
        </p:nvSpPr>
        <p:spPr>
          <a:xfrm>
            <a:off x="457200" y="1295400"/>
            <a:ext cx="8229600" cy="579438"/>
          </a:xfrm>
        </p:spPr>
        <p:txBody>
          <a:bodyPr/>
          <a:lstStyle/>
          <a:p>
            <a:r>
              <a:rPr lang="en-US"/>
              <a:t>Hide word-length dependencies during compilation:</a:t>
            </a:r>
          </a:p>
        </p:txBody>
      </p:sp>
      <p:sp>
        <p:nvSpPr>
          <p:cNvPr id="787460" name="Text Box 4"/>
          <p:cNvSpPr txBox="1">
            <a:spLocks noChangeArrowheads="1"/>
          </p:cNvSpPr>
          <p:nvPr/>
        </p:nvSpPr>
        <p:spPr bwMode="auto">
          <a:xfrm>
            <a:off x="1163638" y="2423171"/>
            <a:ext cx="3043237" cy="3113088"/>
          </a:xfrm>
          <a:prstGeom prst="rect">
            <a:avLst/>
          </a:prstGeom>
          <a:solidFill>
            <a:schemeClr val="bg1">
              <a:lumMod val="95000"/>
            </a:schemeClr>
          </a:solidFill>
          <a:ln>
            <a:solidFill>
              <a:schemeClr val="bg1">
                <a:lumMod val="75000"/>
              </a:schemeClr>
            </a:solidFill>
          </a:ln>
          <a:effectLst/>
        </p:spPr>
        <p:txBody>
          <a:bodyPr>
            <a:spAutoFit/>
          </a:bodyPr>
          <a:lstStyle/>
          <a:p>
            <a:pPr eaLnBrk="1" hangingPunct="1"/>
            <a:r>
              <a:rPr lang="en-US" sz="1800" b="1" dirty="0">
                <a:latin typeface="Courier New" charset="0"/>
              </a:rPr>
              <a:t>#include "</a:t>
            </a:r>
            <a:r>
              <a:rPr lang="en-US" sz="1800" b="1" dirty="0" err="1">
                <a:latin typeface="Courier New" charset="0"/>
              </a:rPr>
              <a:t>config.h</a:t>
            </a:r>
            <a:r>
              <a:rPr lang="en-US" b="1" dirty="0"/>
              <a:t>"</a:t>
            </a:r>
            <a:r>
              <a:rPr lang="en-US" sz="1800" b="1" dirty="0">
                <a:latin typeface="Courier New" charset="0"/>
              </a:rPr>
              <a:t> </a:t>
            </a:r>
          </a:p>
          <a:p>
            <a:pPr eaLnBrk="1" hangingPunct="1"/>
            <a:r>
              <a:rPr lang="en-US" sz="1800" b="1" dirty="0">
                <a:latin typeface="Courier New" charset="0"/>
              </a:rPr>
              <a:t>    </a:t>
            </a:r>
          </a:p>
          <a:p>
            <a:pPr eaLnBrk="1" hangingPunct="1"/>
            <a:r>
              <a:rPr lang="en-US" sz="1800" b="1" dirty="0" err="1">
                <a:latin typeface="Courier New" charset="0"/>
              </a:rPr>
              <a:t>init</a:t>
            </a:r>
            <a:r>
              <a:rPr lang="en-US" sz="1800" b="1" dirty="0">
                <a:latin typeface="Courier New" charset="0"/>
              </a:rPr>
              <a:t>( )                           </a:t>
            </a:r>
          </a:p>
          <a:p>
            <a:pPr eaLnBrk="1" hangingPunct="1"/>
            <a:r>
              <a:rPr lang="en-US" sz="1800" b="1" dirty="0">
                <a:latin typeface="Courier New" charset="0"/>
              </a:rPr>
              <a:t>                      </a:t>
            </a:r>
          </a:p>
          <a:p>
            <a:pPr eaLnBrk="1" hangingPunct="1"/>
            <a:r>
              <a:rPr lang="en-US" sz="1800" b="1" dirty="0">
                <a:latin typeface="Courier New" charset="0"/>
              </a:rPr>
              <a:t>#if (</a:t>
            </a:r>
            <a:r>
              <a:rPr lang="en-US" sz="1800" b="1" dirty="0">
                <a:solidFill>
                  <a:srgbClr val="B23300"/>
                </a:solidFill>
                <a:latin typeface="Courier New" charset="0"/>
              </a:rPr>
              <a:t>CPU = PENTIUM</a:t>
            </a:r>
            <a:r>
              <a:rPr lang="en-US" sz="1800" b="1" dirty="0">
                <a:latin typeface="Courier New" charset="0"/>
              </a:rPr>
              <a:t>)</a:t>
            </a:r>
          </a:p>
          <a:p>
            <a:pPr eaLnBrk="1" hangingPunct="1"/>
            <a:r>
              <a:rPr lang="en-US" sz="1800" b="1" dirty="0">
                <a:latin typeface="Courier New" charset="0"/>
              </a:rPr>
              <a:t>...</a:t>
            </a:r>
          </a:p>
          <a:p>
            <a:pPr eaLnBrk="1" hangingPunct="1"/>
            <a:r>
              <a:rPr lang="en-US" sz="1800" b="1" dirty="0">
                <a:latin typeface="Courier New" charset="0"/>
              </a:rPr>
              <a:t>#</a:t>
            </a:r>
            <a:r>
              <a:rPr lang="en-US" sz="1800" b="1" dirty="0" err="1">
                <a:latin typeface="Courier New" charset="0"/>
              </a:rPr>
              <a:t>endif</a:t>
            </a:r>
            <a:r>
              <a:rPr lang="en-US" sz="1800" b="1" dirty="0">
                <a:latin typeface="Courier New" charset="0"/>
              </a:rPr>
              <a:t>                          </a:t>
            </a:r>
          </a:p>
          <a:p>
            <a:pPr eaLnBrk="1" hangingPunct="1"/>
            <a:r>
              <a:rPr lang="en-US" sz="1800" b="1" dirty="0">
                <a:latin typeface="Courier New" charset="0"/>
              </a:rPr>
              <a:t>                        </a:t>
            </a:r>
          </a:p>
          <a:p>
            <a:pPr eaLnBrk="1" hangingPunct="1"/>
            <a:r>
              <a:rPr lang="en-US" sz="1800" b="1" dirty="0">
                <a:latin typeface="Courier New" charset="0"/>
              </a:rPr>
              <a:t>#if (</a:t>
            </a:r>
            <a:r>
              <a:rPr lang="en-US" sz="1800" b="1" dirty="0">
                <a:solidFill>
                  <a:srgbClr val="B23300"/>
                </a:solidFill>
                <a:latin typeface="Courier New" charset="0"/>
              </a:rPr>
              <a:t>CPU = SPARC</a:t>
            </a:r>
            <a:r>
              <a:rPr lang="en-US" sz="1800" b="1" dirty="0">
                <a:latin typeface="Courier New" charset="0"/>
              </a:rPr>
              <a:t>)    </a:t>
            </a:r>
          </a:p>
          <a:p>
            <a:pPr eaLnBrk="1" hangingPunct="1"/>
            <a:r>
              <a:rPr lang="en-US" sz="1800" b="1" dirty="0">
                <a:latin typeface="Courier New" charset="0"/>
              </a:rPr>
              <a:t>...</a:t>
            </a:r>
          </a:p>
          <a:p>
            <a:pPr eaLnBrk="1" hangingPunct="1"/>
            <a:r>
              <a:rPr lang="en-US" sz="1800" b="1" dirty="0">
                <a:latin typeface="Courier New" charset="0"/>
              </a:rPr>
              <a:t>#</a:t>
            </a:r>
            <a:r>
              <a:rPr lang="en-US" sz="1800" b="1" dirty="0" err="1">
                <a:latin typeface="Courier New" charset="0"/>
              </a:rPr>
              <a:t>endif</a:t>
            </a:r>
            <a:r>
              <a:rPr lang="en-US" sz="1800" b="1" dirty="0">
                <a:latin typeface="Courier New" charset="0"/>
              </a:rPr>
              <a:t>                           </a:t>
            </a:r>
          </a:p>
        </p:txBody>
      </p:sp>
      <p:sp>
        <p:nvSpPr>
          <p:cNvPr id="787461" name="Text Box 5"/>
          <p:cNvSpPr txBox="1">
            <a:spLocks noChangeArrowheads="1"/>
          </p:cNvSpPr>
          <p:nvPr/>
        </p:nvSpPr>
        <p:spPr bwMode="auto">
          <a:xfrm>
            <a:off x="4937125" y="2423171"/>
            <a:ext cx="3475038" cy="3113088"/>
          </a:xfrm>
          <a:prstGeom prst="rect">
            <a:avLst/>
          </a:prstGeom>
          <a:solidFill>
            <a:schemeClr val="bg1">
              <a:lumMod val="95000"/>
            </a:schemeClr>
          </a:solidFill>
          <a:ln>
            <a:solidFill>
              <a:schemeClr val="bg1">
                <a:lumMod val="75000"/>
              </a:schemeClr>
            </a:solidFill>
          </a:ln>
          <a:effectLst/>
        </p:spPr>
        <p:txBody>
          <a:bodyPr>
            <a:spAutoFit/>
          </a:bodyPr>
          <a:lstStyle/>
          <a:p>
            <a:r>
              <a:rPr lang="en-US" sz="1800" b="1" dirty="0">
                <a:latin typeface="Courier New" charset="0"/>
              </a:rPr>
              <a:t>#include "</a:t>
            </a:r>
            <a:r>
              <a:rPr lang="en-US" sz="1800" b="1" dirty="0" err="1">
                <a:latin typeface="Courier New" charset="0"/>
              </a:rPr>
              <a:t>config.h</a:t>
            </a:r>
            <a:r>
              <a:rPr lang="en-US" sz="1800" b="1" dirty="0">
                <a:latin typeface="Courier New" charset="0"/>
              </a:rPr>
              <a:t>"     </a:t>
            </a:r>
          </a:p>
          <a:p>
            <a:r>
              <a:rPr lang="en-US" sz="1800" b="1" dirty="0">
                <a:latin typeface="Courier New" charset="0"/>
              </a:rPr>
              <a:t>              </a:t>
            </a:r>
          </a:p>
          <a:p>
            <a:r>
              <a:rPr lang="en-US" sz="1800" b="1" dirty="0">
                <a:latin typeface="Courier New" charset="0"/>
              </a:rPr>
              <a:t>#if (</a:t>
            </a:r>
            <a:r>
              <a:rPr lang="en-US" sz="1800" b="1" dirty="0">
                <a:solidFill>
                  <a:srgbClr val="B23300"/>
                </a:solidFill>
                <a:latin typeface="Courier New" charset="0"/>
              </a:rPr>
              <a:t>WORD_LENGTH == 32</a:t>
            </a:r>
            <a:r>
              <a:rPr lang="en-US" sz="1800" b="1" dirty="0">
                <a:latin typeface="Courier New" charset="0"/>
              </a:rPr>
              <a:t>)</a:t>
            </a:r>
          </a:p>
          <a:p>
            <a:r>
              <a:rPr lang="en-US" sz="1800" b="1" dirty="0" err="1">
                <a:latin typeface="Courier New" charset="0"/>
              </a:rPr>
              <a:t>typedef</a:t>
            </a:r>
            <a:r>
              <a:rPr lang="en-US" sz="1800" b="1" dirty="0">
                <a:latin typeface="Courier New" charset="0"/>
              </a:rPr>
              <a:t> </a:t>
            </a:r>
            <a:r>
              <a:rPr lang="en-US" sz="1800" b="1" dirty="0" err="1">
                <a:latin typeface="Courier New" charset="0"/>
              </a:rPr>
              <a:t>int</a:t>
            </a:r>
            <a:r>
              <a:rPr lang="en-US" sz="1800" b="1" dirty="0">
                <a:latin typeface="Courier New" charset="0"/>
              </a:rPr>
              <a:t> Register</a:t>
            </a:r>
          </a:p>
          <a:p>
            <a:r>
              <a:rPr lang="en-US" sz="1800" b="1" dirty="0">
                <a:latin typeface="Courier New" charset="0"/>
              </a:rPr>
              <a:t>#</a:t>
            </a:r>
            <a:r>
              <a:rPr lang="en-US" sz="1800" b="1" dirty="0" err="1">
                <a:latin typeface="Courier New" charset="0"/>
              </a:rPr>
              <a:t>endif</a:t>
            </a:r>
            <a:r>
              <a:rPr lang="en-US" sz="1800" b="1" dirty="0">
                <a:latin typeface="Courier New" charset="0"/>
              </a:rPr>
              <a:t>                          </a:t>
            </a:r>
          </a:p>
          <a:p>
            <a:r>
              <a:rPr lang="en-US" sz="1800" b="1" dirty="0">
                <a:latin typeface="Courier New" charset="0"/>
              </a:rPr>
              <a:t>                        </a:t>
            </a:r>
          </a:p>
          <a:p>
            <a:r>
              <a:rPr lang="en-US" sz="1800" b="1" dirty="0">
                <a:latin typeface="Courier New" charset="0"/>
              </a:rPr>
              <a:t>#if (</a:t>
            </a:r>
            <a:r>
              <a:rPr lang="en-US" sz="1800" b="1" dirty="0">
                <a:solidFill>
                  <a:srgbClr val="B23300"/>
                </a:solidFill>
                <a:latin typeface="Courier New" charset="0"/>
              </a:rPr>
              <a:t>WORD_LENGTH == 64</a:t>
            </a:r>
            <a:r>
              <a:rPr lang="en-US" sz="1800" b="1" dirty="0">
                <a:latin typeface="Courier New" charset="0"/>
              </a:rPr>
              <a:t>)</a:t>
            </a:r>
          </a:p>
          <a:p>
            <a:r>
              <a:rPr lang="en-US" sz="1800" b="1" dirty="0" err="1">
                <a:latin typeface="Courier New" charset="0"/>
              </a:rPr>
              <a:t>typedef</a:t>
            </a:r>
            <a:r>
              <a:rPr lang="en-US" sz="1800" b="1" dirty="0">
                <a:latin typeface="Courier New" charset="0"/>
              </a:rPr>
              <a:t> long Register</a:t>
            </a:r>
          </a:p>
          <a:p>
            <a:r>
              <a:rPr lang="en-US" sz="1800" b="1" dirty="0">
                <a:latin typeface="Courier New" charset="0"/>
              </a:rPr>
              <a:t>#</a:t>
            </a:r>
            <a:r>
              <a:rPr lang="en-US" sz="1800" b="1" dirty="0" err="1">
                <a:latin typeface="Courier New" charset="0"/>
              </a:rPr>
              <a:t>endif</a:t>
            </a:r>
            <a:endParaRPr lang="en-US" sz="1800" b="1" dirty="0">
              <a:latin typeface="Courier New" charset="0"/>
            </a:endParaRPr>
          </a:p>
          <a:p>
            <a:endParaRPr lang="en-US" sz="1800" b="1" dirty="0">
              <a:latin typeface="Courier New" charset="0"/>
            </a:endParaRPr>
          </a:p>
          <a:p>
            <a:r>
              <a:rPr lang="en-US" sz="1800" b="1" dirty="0">
                <a:latin typeface="Courier New" charset="0"/>
              </a:rPr>
              <a:t>Register R0, R1, R3;</a:t>
            </a:r>
          </a:p>
        </p:txBody>
      </p:sp>
    </p:spTree>
    <p:extLst>
      <p:ext uri="{BB962C8B-B14F-4D97-AF65-F5344CB8AC3E}">
        <p14:creationId xmlns:p14="http://schemas.microsoft.com/office/powerpoint/2010/main" val="14907131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7460"/>
                                        </p:tgtEl>
                                        <p:attrNameLst>
                                          <p:attrName>style.visibility</p:attrName>
                                        </p:attrNameLst>
                                      </p:cBhvr>
                                      <p:to>
                                        <p:strVal val="visible"/>
                                      </p:to>
                                    </p:set>
                                    <p:animEffect transition="in" filter="fade">
                                      <p:cBhvr>
                                        <p:cTn id="7" dur="500"/>
                                        <p:tgtEl>
                                          <p:spTgt spid="7874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87461"/>
                                        </p:tgtEl>
                                        <p:attrNameLst>
                                          <p:attrName>style.visibility</p:attrName>
                                        </p:attrNameLst>
                                      </p:cBhvr>
                                      <p:to>
                                        <p:strVal val="visible"/>
                                      </p:to>
                                    </p:set>
                                    <p:animEffect transition="in" filter="fade">
                                      <p:cBhvr>
                                        <p:cTn id="12" dur="500"/>
                                        <p:tgtEl>
                                          <p:spTgt spid="7874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7460" grpId="0" animBg="1"/>
      <p:bldP spid="78746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45BA0C9-BC81-6848-B0D4-06F5638C7810}" type="slidenum">
              <a:rPr lang="en-US"/>
              <a:pPr/>
              <a:t>23</a:t>
            </a:fld>
            <a:endParaRPr lang="en-US"/>
          </a:p>
        </p:txBody>
      </p:sp>
      <p:sp>
        <p:nvSpPr>
          <p:cNvPr id="788482" name="Rectangle 2"/>
          <p:cNvSpPr>
            <a:spLocks noGrp="1" noChangeArrowheads="1"/>
          </p:cNvSpPr>
          <p:nvPr>
            <p:ph type="title"/>
          </p:nvPr>
        </p:nvSpPr>
        <p:spPr/>
        <p:txBody>
          <a:bodyPr/>
          <a:lstStyle/>
          <a:p>
            <a:r>
              <a:rPr lang="en-US"/>
              <a:t>Performance</a:t>
            </a:r>
          </a:p>
        </p:txBody>
      </p:sp>
      <p:sp>
        <p:nvSpPr>
          <p:cNvPr id="788483" name="Rectangle 3"/>
          <p:cNvSpPr>
            <a:spLocks noGrp="1" noChangeArrowheads="1"/>
          </p:cNvSpPr>
          <p:nvPr>
            <p:ph type="body" idx="1"/>
          </p:nvPr>
        </p:nvSpPr>
        <p:spPr/>
        <p:txBody>
          <a:bodyPr/>
          <a:lstStyle/>
          <a:p>
            <a:r>
              <a:rPr lang="en-US" dirty="0"/>
              <a:t>Why are operating systems slow</a:t>
            </a:r>
            <a:r>
              <a:rPr lang="en-US" dirty="0" smtClean="0"/>
              <a:t>?</a:t>
            </a:r>
          </a:p>
          <a:p>
            <a:pPr lvl="5"/>
            <a:endParaRPr lang="en-US" dirty="0"/>
          </a:p>
          <a:p>
            <a:r>
              <a:rPr lang="en-US" dirty="0"/>
              <a:t>What should be optimized</a:t>
            </a:r>
            <a:r>
              <a:rPr lang="en-US" dirty="0" smtClean="0"/>
              <a:t>?</a:t>
            </a:r>
          </a:p>
          <a:p>
            <a:pPr lvl="5"/>
            <a:endParaRPr lang="en-US" dirty="0"/>
          </a:p>
          <a:p>
            <a:r>
              <a:rPr lang="en-US" dirty="0"/>
              <a:t>Space-time </a:t>
            </a:r>
            <a:r>
              <a:rPr lang="en-US" dirty="0" smtClean="0"/>
              <a:t>tradeoffs</a:t>
            </a:r>
          </a:p>
          <a:p>
            <a:pPr lvl="5"/>
            <a:endParaRPr lang="en-US" dirty="0"/>
          </a:p>
          <a:p>
            <a:r>
              <a:rPr lang="en-US" dirty="0" smtClean="0"/>
              <a:t>Caching</a:t>
            </a:r>
          </a:p>
          <a:p>
            <a:pPr lvl="5"/>
            <a:endParaRPr lang="en-US" dirty="0"/>
          </a:p>
          <a:p>
            <a:r>
              <a:rPr lang="en-US" dirty="0"/>
              <a:t>Exploiting </a:t>
            </a:r>
            <a:r>
              <a:rPr lang="en-US" dirty="0" smtClean="0"/>
              <a:t>locality</a:t>
            </a:r>
          </a:p>
          <a:p>
            <a:pPr lvl="5"/>
            <a:endParaRPr lang="en-US" dirty="0"/>
          </a:p>
          <a:p>
            <a:r>
              <a:rPr lang="en-US" dirty="0"/>
              <a:t>Optimize the common </a:t>
            </a:r>
            <a:r>
              <a:rPr lang="en-US" dirty="0" smtClean="0"/>
              <a:t>case</a:t>
            </a:r>
            <a:endParaRPr lang="en-US" dirty="0"/>
          </a:p>
          <a:p>
            <a:endParaRPr lang="en-US" dirty="0"/>
          </a:p>
        </p:txBody>
      </p:sp>
    </p:spTree>
    <p:extLst>
      <p:ext uri="{BB962C8B-B14F-4D97-AF65-F5344CB8AC3E}">
        <p14:creationId xmlns:p14="http://schemas.microsoft.com/office/powerpoint/2010/main" val="13870528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8483">
                                            <p:txEl>
                                              <p:pRg st="4" end="4"/>
                                            </p:txEl>
                                          </p:spTgt>
                                        </p:tgtEl>
                                        <p:attrNameLst>
                                          <p:attrName>style.visibility</p:attrName>
                                        </p:attrNameLst>
                                      </p:cBhvr>
                                      <p:to>
                                        <p:strVal val="visible"/>
                                      </p:to>
                                    </p:set>
                                    <p:animEffect transition="in" filter="fade">
                                      <p:cBhvr>
                                        <p:cTn id="7" dur="500"/>
                                        <p:tgtEl>
                                          <p:spTgt spid="788483">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88483">
                                            <p:txEl>
                                              <p:pRg st="6" end="6"/>
                                            </p:txEl>
                                          </p:spTgt>
                                        </p:tgtEl>
                                        <p:attrNameLst>
                                          <p:attrName>style.visibility</p:attrName>
                                        </p:attrNameLst>
                                      </p:cBhvr>
                                      <p:to>
                                        <p:strVal val="visible"/>
                                      </p:to>
                                    </p:set>
                                    <p:animEffect transition="in" filter="fade">
                                      <p:cBhvr>
                                        <p:cTn id="12" dur="500"/>
                                        <p:tgtEl>
                                          <p:spTgt spid="788483">
                                            <p:txEl>
                                              <p:pRg st="6" end="6"/>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88483">
                                            <p:txEl>
                                              <p:pRg st="8" end="8"/>
                                            </p:txEl>
                                          </p:spTgt>
                                        </p:tgtEl>
                                        <p:attrNameLst>
                                          <p:attrName>style.visibility</p:attrName>
                                        </p:attrNameLst>
                                      </p:cBhvr>
                                      <p:to>
                                        <p:strVal val="visible"/>
                                      </p:to>
                                    </p:set>
                                    <p:animEffect transition="in" filter="fade">
                                      <p:cBhvr>
                                        <p:cTn id="17" dur="500"/>
                                        <p:tgtEl>
                                          <p:spTgt spid="788483">
                                            <p:txEl>
                                              <p:pRg st="8" end="8"/>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88483">
                                            <p:txEl>
                                              <p:pRg st="10" end="10"/>
                                            </p:txEl>
                                          </p:spTgt>
                                        </p:tgtEl>
                                        <p:attrNameLst>
                                          <p:attrName>style.visibility</p:attrName>
                                        </p:attrNameLst>
                                      </p:cBhvr>
                                      <p:to>
                                        <p:strVal val="visible"/>
                                      </p:to>
                                    </p:set>
                                    <p:animEffect transition="in" filter="fade">
                                      <p:cBhvr>
                                        <p:cTn id="22" dur="500"/>
                                        <p:tgtEl>
                                          <p:spTgt spid="78848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48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fld id="{158DDE98-163C-6645-8772-7097776D418F}" type="slidenum">
              <a:rPr lang="en-US"/>
              <a:pPr/>
              <a:t>24</a:t>
            </a:fld>
            <a:endParaRPr lang="en-US"/>
          </a:p>
        </p:txBody>
      </p:sp>
      <p:sp>
        <p:nvSpPr>
          <p:cNvPr id="789506" name="Rectangle 2"/>
          <p:cNvSpPr>
            <a:spLocks noGrp="1" noChangeArrowheads="1"/>
          </p:cNvSpPr>
          <p:nvPr>
            <p:ph type="title"/>
          </p:nvPr>
        </p:nvSpPr>
        <p:spPr/>
        <p:txBody>
          <a:bodyPr/>
          <a:lstStyle/>
          <a:p>
            <a:r>
              <a:rPr lang="en-US"/>
              <a:t>Example Space-Time Tradeoff</a:t>
            </a:r>
          </a:p>
        </p:txBody>
      </p:sp>
      <p:sp>
        <p:nvSpPr>
          <p:cNvPr id="789507" name="Rectangle 3"/>
          <p:cNvSpPr>
            <a:spLocks noGrp="1" noChangeArrowheads="1"/>
          </p:cNvSpPr>
          <p:nvPr>
            <p:ph type="body" idx="1"/>
          </p:nvPr>
        </p:nvSpPr>
        <p:spPr>
          <a:xfrm>
            <a:off x="457200" y="1235075"/>
            <a:ext cx="8229600" cy="598488"/>
          </a:xfrm>
        </p:spPr>
        <p:txBody>
          <a:bodyPr/>
          <a:lstStyle/>
          <a:p>
            <a:r>
              <a:rPr lang="en-US"/>
              <a:t>Count bits in a byte:</a:t>
            </a:r>
          </a:p>
        </p:txBody>
      </p:sp>
      <p:pic>
        <p:nvPicPr>
          <p:cNvPr id="789508" name="Picture 4" descr="13-0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838" y="1844675"/>
            <a:ext cx="6218237" cy="4327525"/>
          </a:xfrm>
          <a:prstGeom prst="rect">
            <a:avLst/>
          </a:prstGeom>
          <a:solidFill>
            <a:srgbClr val="EAEAEA"/>
          </a:solidFill>
        </p:spPr>
      </p:pic>
      <p:sp>
        <p:nvSpPr>
          <p:cNvPr id="789509" name="Text Box 5"/>
          <p:cNvSpPr txBox="1">
            <a:spLocks noChangeArrowheads="1"/>
          </p:cNvSpPr>
          <p:nvPr/>
        </p:nvSpPr>
        <p:spPr bwMode="auto">
          <a:xfrm>
            <a:off x="6950075" y="2338388"/>
            <a:ext cx="1238250" cy="366712"/>
          </a:xfrm>
          <a:prstGeom prst="rect">
            <a:avLst/>
          </a:prstGeom>
          <a:solidFill>
            <a:srgbClr val="0033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800">
                <a:solidFill>
                  <a:srgbClr val="FFFF00"/>
                </a:solidFill>
              </a:rPr>
              <a:t>Procedure</a:t>
            </a:r>
          </a:p>
        </p:txBody>
      </p:sp>
      <p:sp>
        <p:nvSpPr>
          <p:cNvPr id="789510" name="Text Box 6"/>
          <p:cNvSpPr txBox="1">
            <a:spLocks noChangeArrowheads="1"/>
          </p:cNvSpPr>
          <p:nvPr/>
        </p:nvSpPr>
        <p:spPr bwMode="auto">
          <a:xfrm>
            <a:off x="6950075" y="4251325"/>
            <a:ext cx="819150" cy="366713"/>
          </a:xfrm>
          <a:prstGeom prst="rect">
            <a:avLst/>
          </a:prstGeom>
          <a:solidFill>
            <a:srgbClr val="0033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800">
                <a:solidFill>
                  <a:srgbClr val="FFFF00"/>
                </a:solidFill>
              </a:rPr>
              <a:t>Macro</a:t>
            </a:r>
          </a:p>
        </p:txBody>
      </p:sp>
      <p:sp>
        <p:nvSpPr>
          <p:cNvPr id="789511" name="Text Box 7"/>
          <p:cNvSpPr txBox="1">
            <a:spLocks noChangeArrowheads="1"/>
          </p:cNvSpPr>
          <p:nvPr/>
        </p:nvSpPr>
        <p:spPr bwMode="auto">
          <a:xfrm>
            <a:off x="6950075" y="5257800"/>
            <a:ext cx="1492250" cy="366713"/>
          </a:xfrm>
          <a:prstGeom prst="rect">
            <a:avLst/>
          </a:prstGeom>
          <a:solidFill>
            <a:srgbClr val="0033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1800">
                <a:solidFill>
                  <a:srgbClr val="FFFF00"/>
                </a:solidFill>
              </a:rPr>
              <a:t>Table lookup</a:t>
            </a:r>
          </a:p>
        </p:txBody>
      </p:sp>
      <p:sp>
        <p:nvSpPr>
          <p:cNvPr id="789512" name="Rectangle 8"/>
          <p:cNvSpPr>
            <a:spLocks noChangeArrowheads="1"/>
          </p:cNvSpPr>
          <p:nvPr/>
        </p:nvSpPr>
        <p:spPr bwMode="auto">
          <a:xfrm>
            <a:off x="6126163" y="6080125"/>
            <a:ext cx="2120900" cy="581025"/>
          </a:xfrm>
          <a:prstGeom prst="rect">
            <a:avLst/>
          </a:prstGeom>
          <a:solidFill>
            <a:srgbClr val="EAEA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800" b="1">
                <a:solidFill>
                  <a:srgbClr val="969696"/>
                </a:solidFill>
              </a:rPr>
              <a:t>Modern Operating Systems, 3</a:t>
            </a:r>
            <a:r>
              <a:rPr lang="en-US" sz="800" b="1" baseline="30000">
                <a:solidFill>
                  <a:srgbClr val="969696"/>
                </a:solidFill>
              </a:rPr>
              <a:t>rd</a:t>
            </a:r>
            <a:r>
              <a:rPr lang="en-US" sz="800" b="1">
                <a:solidFill>
                  <a:srgbClr val="969696"/>
                </a:solidFill>
              </a:rPr>
              <a:t> ed.</a:t>
            </a:r>
            <a:endParaRPr lang="en-US" sz="800">
              <a:solidFill>
                <a:srgbClr val="969696"/>
              </a:solidFill>
            </a:endParaRPr>
          </a:p>
          <a:p>
            <a:r>
              <a:rPr lang="en-US" sz="800">
                <a:solidFill>
                  <a:srgbClr val="969696"/>
                </a:solidFill>
              </a:rPr>
              <a:t>Andrew Tanenbaum</a:t>
            </a:r>
          </a:p>
          <a:p>
            <a:r>
              <a:rPr lang="en-US" sz="800">
                <a:solidFill>
                  <a:srgbClr val="969696"/>
                </a:solidFill>
              </a:rPr>
              <a:t>(c) 2008 Prentice-Hall, Inc.. 0-13-600663-9</a:t>
            </a:r>
          </a:p>
          <a:p>
            <a:r>
              <a:rPr lang="en-US" sz="800">
                <a:solidFill>
                  <a:srgbClr val="969696"/>
                </a:solidFill>
              </a:rPr>
              <a:t>All rights reserved</a:t>
            </a:r>
          </a:p>
        </p:txBody>
      </p:sp>
    </p:spTree>
    <p:extLst>
      <p:ext uri="{BB962C8B-B14F-4D97-AF65-F5344CB8AC3E}">
        <p14:creationId xmlns:p14="http://schemas.microsoft.com/office/powerpoint/2010/main" val="655438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89509"/>
                                        </p:tgtEl>
                                        <p:attrNameLst>
                                          <p:attrName>style.visibility</p:attrName>
                                        </p:attrNameLst>
                                      </p:cBhvr>
                                      <p:to>
                                        <p:strVal val="visible"/>
                                      </p:to>
                                    </p:set>
                                    <p:anim calcmode="lin" valueType="num">
                                      <p:cBhvr additive="base">
                                        <p:cTn id="7" dur="500" fill="hold"/>
                                        <p:tgtEl>
                                          <p:spTgt spid="789509"/>
                                        </p:tgtEl>
                                        <p:attrNameLst>
                                          <p:attrName>ppt_x</p:attrName>
                                        </p:attrNameLst>
                                      </p:cBhvr>
                                      <p:tavLst>
                                        <p:tav tm="0">
                                          <p:val>
                                            <p:strVal val="1+#ppt_w/2"/>
                                          </p:val>
                                        </p:tav>
                                        <p:tav tm="100000">
                                          <p:val>
                                            <p:strVal val="#ppt_x"/>
                                          </p:val>
                                        </p:tav>
                                      </p:tavLst>
                                    </p:anim>
                                    <p:anim calcmode="lin" valueType="num">
                                      <p:cBhvr additive="base">
                                        <p:cTn id="8" dur="500" fill="hold"/>
                                        <p:tgtEl>
                                          <p:spTgt spid="78950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789510"/>
                                        </p:tgtEl>
                                        <p:attrNameLst>
                                          <p:attrName>style.visibility</p:attrName>
                                        </p:attrNameLst>
                                      </p:cBhvr>
                                      <p:to>
                                        <p:strVal val="visible"/>
                                      </p:to>
                                    </p:set>
                                    <p:anim calcmode="lin" valueType="num">
                                      <p:cBhvr additive="base">
                                        <p:cTn id="13" dur="500" fill="hold"/>
                                        <p:tgtEl>
                                          <p:spTgt spid="789510"/>
                                        </p:tgtEl>
                                        <p:attrNameLst>
                                          <p:attrName>ppt_x</p:attrName>
                                        </p:attrNameLst>
                                      </p:cBhvr>
                                      <p:tavLst>
                                        <p:tav tm="0">
                                          <p:val>
                                            <p:strVal val="1+#ppt_w/2"/>
                                          </p:val>
                                        </p:tav>
                                        <p:tav tm="100000">
                                          <p:val>
                                            <p:strVal val="#ppt_x"/>
                                          </p:val>
                                        </p:tav>
                                      </p:tavLst>
                                    </p:anim>
                                    <p:anim calcmode="lin" valueType="num">
                                      <p:cBhvr additive="base">
                                        <p:cTn id="14" dur="500" fill="hold"/>
                                        <p:tgtEl>
                                          <p:spTgt spid="78951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89511"/>
                                        </p:tgtEl>
                                        <p:attrNameLst>
                                          <p:attrName>style.visibility</p:attrName>
                                        </p:attrNameLst>
                                      </p:cBhvr>
                                      <p:to>
                                        <p:strVal val="visible"/>
                                      </p:to>
                                    </p:set>
                                    <p:anim calcmode="lin" valueType="num">
                                      <p:cBhvr additive="base">
                                        <p:cTn id="19" dur="500" fill="hold"/>
                                        <p:tgtEl>
                                          <p:spTgt spid="789511"/>
                                        </p:tgtEl>
                                        <p:attrNameLst>
                                          <p:attrName>ppt_x</p:attrName>
                                        </p:attrNameLst>
                                      </p:cBhvr>
                                      <p:tavLst>
                                        <p:tav tm="0">
                                          <p:val>
                                            <p:strVal val="1+#ppt_w/2"/>
                                          </p:val>
                                        </p:tav>
                                        <p:tav tm="100000">
                                          <p:val>
                                            <p:strVal val="#ppt_x"/>
                                          </p:val>
                                        </p:tav>
                                      </p:tavLst>
                                    </p:anim>
                                    <p:anim calcmode="lin" valueType="num">
                                      <p:cBhvr additive="base">
                                        <p:cTn id="20" dur="500" fill="hold"/>
                                        <p:tgtEl>
                                          <p:spTgt spid="7895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9509" grpId="0" animBg="1"/>
      <p:bldP spid="789510" grpId="0" animBg="1"/>
      <p:bldP spid="78951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3232E8C3-E271-9B4D-B48F-72162FF46E7C}" type="slidenum">
              <a:rPr lang="en-US"/>
              <a:pPr/>
              <a:t>25</a:t>
            </a:fld>
            <a:endParaRPr lang="en-US"/>
          </a:p>
        </p:txBody>
      </p:sp>
      <p:sp>
        <p:nvSpPr>
          <p:cNvPr id="790530" name="Rectangle 2"/>
          <p:cNvSpPr>
            <a:spLocks noGrp="1" noChangeArrowheads="1"/>
          </p:cNvSpPr>
          <p:nvPr>
            <p:ph type="title"/>
          </p:nvPr>
        </p:nvSpPr>
        <p:spPr/>
        <p:txBody>
          <a:bodyPr/>
          <a:lstStyle/>
          <a:p>
            <a:r>
              <a:rPr lang="en-US"/>
              <a:t>Lessons from </a:t>
            </a:r>
            <a:r>
              <a:rPr lang="en-US" i="1"/>
              <a:t>The Mythical Man Month</a:t>
            </a:r>
          </a:p>
        </p:txBody>
      </p:sp>
      <p:sp>
        <p:nvSpPr>
          <p:cNvPr id="790531" name="Rectangle 3"/>
          <p:cNvSpPr>
            <a:spLocks noGrp="1" noChangeArrowheads="1"/>
          </p:cNvSpPr>
          <p:nvPr>
            <p:ph type="body" idx="1"/>
          </p:nvPr>
        </p:nvSpPr>
        <p:spPr/>
        <p:txBody>
          <a:bodyPr/>
          <a:lstStyle/>
          <a:p>
            <a:pPr>
              <a:lnSpc>
                <a:spcPct val="90000"/>
              </a:lnSpc>
            </a:pPr>
            <a:r>
              <a:rPr lang="en-US" dirty="0"/>
              <a:t>The classic book about designing OS/360 </a:t>
            </a:r>
            <a:r>
              <a:rPr lang="en-US" dirty="0" smtClean="0"/>
              <a:t/>
            </a:r>
            <a:br>
              <a:rPr lang="en-US" dirty="0" smtClean="0"/>
            </a:br>
            <a:r>
              <a:rPr lang="en-US" dirty="0" smtClean="0"/>
              <a:t>for </a:t>
            </a:r>
            <a:r>
              <a:rPr lang="en-US" dirty="0"/>
              <a:t>a </a:t>
            </a:r>
            <a:r>
              <a:rPr lang="en-US" dirty="0" smtClean="0"/>
              <a:t>large </a:t>
            </a:r>
            <a:r>
              <a:rPr lang="en-US" dirty="0"/>
              <a:t>IBM mainframe computer during </a:t>
            </a:r>
            <a:r>
              <a:rPr lang="en-US" dirty="0" smtClean="0"/>
              <a:t/>
            </a:r>
            <a:br>
              <a:rPr lang="en-US" dirty="0" smtClean="0"/>
            </a:br>
            <a:r>
              <a:rPr lang="en-US" dirty="0" smtClean="0"/>
              <a:t>the </a:t>
            </a:r>
            <a:r>
              <a:rPr lang="en-US" dirty="0"/>
              <a:t>mid 1960s.</a:t>
            </a:r>
          </a:p>
          <a:p>
            <a:pPr lvl="1">
              <a:lnSpc>
                <a:spcPct val="90000"/>
              </a:lnSpc>
            </a:pPr>
            <a:r>
              <a:rPr lang="en-US" sz="2000" dirty="0">
                <a:hlinkClick r:id="rId2"/>
              </a:rPr>
              <a:t>http://www.amazon.com/Mythical-Man-Month-Software-Engineering-Anniversary/dp/0201835959/ref=sr_1_1?s=books&amp;ie=UTF8&amp;qid=1395217138&amp;sr=1-1&amp;keywords=mythical+man+month</a:t>
            </a:r>
            <a:r>
              <a:rPr lang="en-US" sz="2000" dirty="0"/>
              <a:t> </a:t>
            </a:r>
          </a:p>
          <a:p>
            <a:pPr lvl="4">
              <a:lnSpc>
                <a:spcPct val="90000"/>
              </a:lnSpc>
            </a:pPr>
            <a:endParaRPr lang="en-US" dirty="0"/>
          </a:p>
          <a:p>
            <a:pPr>
              <a:lnSpc>
                <a:spcPct val="90000"/>
              </a:lnSpc>
            </a:pPr>
            <a:r>
              <a:rPr lang="en-US" dirty="0"/>
              <a:t>Large project design</a:t>
            </a:r>
          </a:p>
          <a:p>
            <a:pPr lvl="1">
              <a:lnSpc>
                <a:spcPct val="90000"/>
              </a:lnSpc>
            </a:pPr>
            <a:r>
              <a:rPr lang="en-US" dirty="0"/>
              <a:t>1/3 planning</a:t>
            </a:r>
          </a:p>
          <a:p>
            <a:pPr lvl="1">
              <a:lnSpc>
                <a:spcPct val="90000"/>
              </a:lnSpc>
            </a:pPr>
            <a:r>
              <a:rPr lang="en-US" dirty="0"/>
              <a:t>1/6 coding</a:t>
            </a:r>
          </a:p>
          <a:p>
            <a:pPr lvl="1">
              <a:lnSpc>
                <a:spcPct val="90000"/>
              </a:lnSpc>
            </a:pPr>
            <a:r>
              <a:rPr lang="en-US" dirty="0"/>
              <a:t>1/4 module testing</a:t>
            </a:r>
          </a:p>
          <a:p>
            <a:pPr lvl="1">
              <a:lnSpc>
                <a:spcPct val="90000"/>
              </a:lnSpc>
            </a:pPr>
            <a:r>
              <a:rPr lang="en-US" dirty="0"/>
              <a:t>1/4 system testing</a:t>
            </a:r>
          </a:p>
          <a:p>
            <a:pPr lvl="4">
              <a:lnSpc>
                <a:spcPct val="90000"/>
              </a:lnSpc>
            </a:pPr>
            <a:endParaRPr lang="en-US" dirty="0"/>
          </a:p>
        </p:txBody>
      </p:sp>
    </p:spTree>
    <p:extLst>
      <p:ext uri="{BB962C8B-B14F-4D97-AF65-F5344CB8AC3E}">
        <p14:creationId xmlns:p14="http://schemas.microsoft.com/office/powerpoint/2010/main" val="38009855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90531">
                                            <p:txEl>
                                              <p:pRg st="3" end="3"/>
                                            </p:txEl>
                                          </p:spTgt>
                                        </p:tgtEl>
                                        <p:attrNameLst>
                                          <p:attrName>style.visibility</p:attrName>
                                        </p:attrNameLst>
                                      </p:cBhvr>
                                      <p:to>
                                        <p:strVal val="visible"/>
                                      </p:to>
                                    </p:set>
                                    <p:animEffect transition="in" filter="fade">
                                      <p:cBhvr>
                                        <p:cTn id="7" dur="500"/>
                                        <p:tgtEl>
                                          <p:spTgt spid="790531">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90531">
                                            <p:txEl>
                                              <p:pRg st="4" end="4"/>
                                            </p:txEl>
                                          </p:spTgt>
                                        </p:tgtEl>
                                        <p:attrNameLst>
                                          <p:attrName>style.visibility</p:attrName>
                                        </p:attrNameLst>
                                      </p:cBhvr>
                                      <p:to>
                                        <p:strVal val="visible"/>
                                      </p:to>
                                    </p:set>
                                    <p:animEffect transition="in" filter="fade">
                                      <p:cBhvr>
                                        <p:cTn id="12" dur="500"/>
                                        <p:tgtEl>
                                          <p:spTgt spid="790531">
                                            <p:txEl>
                                              <p:pRg st="4" end="4"/>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90531">
                                            <p:txEl>
                                              <p:pRg st="5" end="5"/>
                                            </p:txEl>
                                          </p:spTgt>
                                        </p:tgtEl>
                                        <p:attrNameLst>
                                          <p:attrName>style.visibility</p:attrName>
                                        </p:attrNameLst>
                                      </p:cBhvr>
                                      <p:to>
                                        <p:strVal val="visible"/>
                                      </p:to>
                                    </p:set>
                                    <p:animEffect transition="in" filter="fade">
                                      <p:cBhvr>
                                        <p:cTn id="15" dur="500"/>
                                        <p:tgtEl>
                                          <p:spTgt spid="790531">
                                            <p:txEl>
                                              <p:pRg st="5" end="5"/>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90531">
                                            <p:txEl>
                                              <p:pRg st="6" end="6"/>
                                            </p:txEl>
                                          </p:spTgt>
                                        </p:tgtEl>
                                        <p:attrNameLst>
                                          <p:attrName>style.visibility</p:attrName>
                                        </p:attrNameLst>
                                      </p:cBhvr>
                                      <p:to>
                                        <p:strVal val="visible"/>
                                      </p:to>
                                    </p:set>
                                    <p:animEffect transition="in" filter="fade">
                                      <p:cBhvr>
                                        <p:cTn id="18" dur="500"/>
                                        <p:tgtEl>
                                          <p:spTgt spid="790531">
                                            <p:txEl>
                                              <p:pRg st="6" end="6"/>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90531">
                                            <p:txEl>
                                              <p:pRg st="7" end="7"/>
                                            </p:txEl>
                                          </p:spTgt>
                                        </p:tgtEl>
                                        <p:attrNameLst>
                                          <p:attrName>style.visibility</p:attrName>
                                        </p:attrNameLst>
                                      </p:cBhvr>
                                      <p:to>
                                        <p:strVal val="visible"/>
                                      </p:to>
                                    </p:set>
                                    <p:animEffect transition="in" filter="fade">
                                      <p:cBhvr>
                                        <p:cTn id="21" dur="500"/>
                                        <p:tgtEl>
                                          <p:spTgt spid="7905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0531"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3232E8C3-E271-9B4D-B48F-72162FF46E7C}" type="slidenum">
              <a:rPr lang="en-US"/>
              <a:pPr/>
              <a:t>26</a:t>
            </a:fld>
            <a:endParaRPr lang="en-US"/>
          </a:p>
        </p:txBody>
      </p:sp>
      <p:sp>
        <p:nvSpPr>
          <p:cNvPr id="790530" name="Rectangle 2"/>
          <p:cNvSpPr>
            <a:spLocks noGrp="1" noChangeArrowheads="1"/>
          </p:cNvSpPr>
          <p:nvPr>
            <p:ph type="title"/>
          </p:nvPr>
        </p:nvSpPr>
        <p:spPr/>
        <p:txBody>
          <a:bodyPr/>
          <a:lstStyle/>
          <a:p>
            <a:r>
              <a:rPr lang="en-US"/>
              <a:t>Lessons from </a:t>
            </a:r>
            <a:r>
              <a:rPr lang="en-US" i="1"/>
              <a:t>The Mythical Man Month</a:t>
            </a:r>
          </a:p>
        </p:txBody>
      </p:sp>
      <p:sp>
        <p:nvSpPr>
          <p:cNvPr id="790531" name="Rectangle 3"/>
          <p:cNvSpPr>
            <a:spLocks noGrp="1" noChangeArrowheads="1"/>
          </p:cNvSpPr>
          <p:nvPr>
            <p:ph type="body" idx="1"/>
          </p:nvPr>
        </p:nvSpPr>
        <p:spPr/>
        <p:txBody>
          <a:bodyPr/>
          <a:lstStyle/>
          <a:p>
            <a:pPr>
              <a:lnSpc>
                <a:spcPct val="90000"/>
              </a:lnSpc>
            </a:pPr>
            <a:r>
              <a:rPr lang="en-US" dirty="0" smtClean="0"/>
              <a:t>People </a:t>
            </a:r>
            <a:r>
              <a:rPr lang="en-US" dirty="0"/>
              <a:t>and time not interchangeable</a:t>
            </a:r>
            <a:r>
              <a:rPr lang="en-US" dirty="0" smtClean="0"/>
              <a:t>.</a:t>
            </a:r>
          </a:p>
          <a:p>
            <a:pPr lvl="5">
              <a:lnSpc>
                <a:spcPct val="90000"/>
              </a:lnSpc>
            </a:pPr>
            <a:endParaRPr lang="en-US" dirty="0"/>
          </a:p>
          <a:p>
            <a:pPr lvl="1">
              <a:lnSpc>
                <a:spcPct val="90000"/>
              </a:lnSpc>
            </a:pPr>
            <a:r>
              <a:rPr lang="en-US" dirty="0"/>
              <a:t>Work cannot be fully parallelized</a:t>
            </a:r>
            <a:r>
              <a:rPr lang="en-US" dirty="0" smtClean="0"/>
              <a:t>.</a:t>
            </a:r>
          </a:p>
          <a:p>
            <a:pPr lvl="6">
              <a:lnSpc>
                <a:spcPct val="90000"/>
              </a:lnSpc>
            </a:pPr>
            <a:endParaRPr lang="en-US" dirty="0"/>
          </a:p>
          <a:p>
            <a:pPr lvl="1">
              <a:lnSpc>
                <a:spcPct val="90000"/>
              </a:lnSpc>
            </a:pPr>
            <a:r>
              <a:rPr lang="en-US" dirty="0"/>
              <a:t>Work must be partitioned into large </a:t>
            </a:r>
            <a:r>
              <a:rPr lang="en-US" dirty="0" smtClean="0"/>
              <a:t>numbers</a:t>
            </a:r>
            <a:br>
              <a:rPr lang="en-US" dirty="0" smtClean="0"/>
            </a:br>
            <a:r>
              <a:rPr lang="en-US" dirty="0" smtClean="0"/>
              <a:t>of </a:t>
            </a:r>
            <a:r>
              <a:rPr lang="en-US" dirty="0"/>
              <a:t>modules</a:t>
            </a:r>
            <a:r>
              <a:rPr lang="en-US" dirty="0" smtClean="0"/>
              <a:t>.</a:t>
            </a:r>
          </a:p>
          <a:p>
            <a:pPr lvl="6">
              <a:lnSpc>
                <a:spcPct val="90000"/>
              </a:lnSpc>
            </a:pPr>
            <a:endParaRPr lang="en-US" dirty="0"/>
          </a:p>
          <a:p>
            <a:pPr lvl="1">
              <a:lnSpc>
                <a:spcPct val="90000"/>
              </a:lnSpc>
            </a:pPr>
            <a:r>
              <a:rPr lang="en-US" dirty="0"/>
              <a:t>Debugging is highly sequential.</a:t>
            </a:r>
          </a:p>
        </p:txBody>
      </p:sp>
      <p:sp>
        <p:nvSpPr>
          <p:cNvPr id="790532" name="Text Box 4"/>
          <p:cNvSpPr txBox="1">
            <a:spLocks noChangeArrowheads="1"/>
          </p:cNvSpPr>
          <p:nvPr/>
        </p:nvSpPr>
        <p:spPr bwMode="auto">
          <a:xfrm>
            <a:off x="2651781" y="4069073"/>
            <a:ext cx="3497355" cy="1200328"/>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ctr"/>
            <a:r>
              <a:rPr lang="ja-JP" altLang="en-US" sz="2400" i="1">
                <a:solidFill>
                  <a:srgbClr val="FFFF00"/>
                </a:solidFill>
                <a:latin typeface="Arial"/>
              </a:rPr>
              <a:t>“</a:t>
            </a:r>
            <a:r>
              <a:rPr lang="en-US" sz="2400" i="1">
                <a:solidFill>
                  <a:srgbClr val="FFFF00"/>
                </a:solidFill>
              </a:rPr>
              <a:t>Adding manpower to a</a:t>
            </a:r>
          </a:p>
          <a:p>
            <a:pPr algn="ctr"/>
            <a:r>
              <a:rPr lang="en-US" sz="2400" i="1">
                <a:solidFill>
                  <a:srgbClr val="FFFF00"/>
                </a:solidFill>
              </a:rPr>
              <a:t>late software project</a:t>
            </a:r>
          </a:p>
          <a:p>
            <a:pPr algn="ctr"/>
            <a:r>
              <a:rPr lang="en-US" sz="2400" i="1">
                <a:solidFill>
                  <a:srgbClr val="FFFF00"/>
                </a:solidFill>
              </a:rPr>
              <a:t>makes it later.</a:t>
            </a:r>
            <a:r>
              <a:rPr lang="ja-JP" altLang="en-US" sz="2400" i="1">
                <a:solidFill>
                  <a:srgbClr val="FFFF00"/>
                </a:solidFill>
                <a:latin typeface="Arial"/>
              </a:rPr>
              <a:t>”</a:t>
            </a:r>
            <a:endParaRPr lang="en-US" sz="2400" i="1">
              <a:solidFill>
                <a:srgbClr val="FFFF00"/>
              </a:solidFill>
            </a:endParaRPr>
          </a:p>
        </p:txBody>
      </p:sp>
    </p:spTree>
    <p:extLst>
      <p:ext uri="{BB962C8B-B14F-4D97-AF65-F5344CB8AC3E}">
        <p14:creationId xmlns:p14="http://schemas.microsoft.com/office/powerpoint/2010/main" val="1803204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90531">
                                            <p:txEl>
                                              <p:pRg st="2" end="2"/>
                                            </p:txEl>
                                          </p:spTgt>
                                        </p:tgtEl>
                                        <p:attrNameLst>
                                          <p:attrName>style.visibility</p:attrName>
                                        </p:attrNameLst>
                                      </p:cBhvr>
                                      <p:to>
                                        <p:strVal val="visible"/>
                                      </p:to>
                                    </p:set>
                                    <p:animEffect transition="in" filter="fade">
                                      <p:cBhvr>
                                        <p:cTn id="7" dur="500"/>
                                        <p:tgtEl>
                                          <p:spTgt spid="790531">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90531">
                                            <p:txEl>
                                              <p:pRg st="4" end="4"/>
                                            </p:txEl>
                                          </p:spTgt>
                                        </p:tgtEl>
                                        <p:attrNameLst>
                                          <p:attrName>style.visibility</p:attrName>
                                        </p:attrNameLst>
                                      </p:cBhvr>
                                      <p:to>
                                        <p:strVal val="visible"/>
                                      </p:to>
                                    </p:set>
                                    <p:animEffect transition="in" filter="fade">
                                      <p:cBhvr>
                                        <p:cTn id="10" dur="500"/>
                                        <p:tgtEl>
                                          <p:spTgt spid="790531">
                                            <p:txEl>
                                              <p:pRg st="4" end="4"/>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90531">
                                            <p:txEl>
                                              <p:pRg st="6" end="6"/>
                                            </p:txEl>
                                          </p:spTgt>
                                        </p:tgtEl>
                                        <p:attrNameLst>
                                          <p:attrName>style.visibility</p:attrName>
                                        </p:attrNameLst>
                                      </p:cBhvr>
                                      <p:to>
                                        <p:strVal val="visible"/>
                                      </p:to>
                                    </p:set>
                                    <p:animEffect transition="in" filter="fade">
                                      <p:cBhvr>
                                        <p:cTn id="13" dur="500"/>
                                        <p:tgtEl>
                                          <p:spTgt spid="790531">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790532"/>
                                        </p:tgtEl>
                                        <p:attrNameLst>
                                          <p:attrName>style.visibility</p:attrName>
                                        </p:attrNameLst>
                                      </p:cBhvr>
                                      <p:to>
                                        <p:strVal val="visible"/>
                                      </p:to>
                                    </p:set>
                                    <p:animEffect transition="in" filter="randombar(horizontal)">
                                      <p:cBhvr>
                                        <p:cTn id="18" dur="500"/>
                                        <p:tgtEl>
                                          <p:spTgt spid="790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0531" grpId="0" build="p"/>
      <p:bldP spid="79053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162A30C-1A29-044C-937E-7846057E4FA6}" type="slidenum">
              <a:rPr lang="en-US"/>
              <a:pPr/>
              <a:t>27</a:t>
            </a:fld>
            <a:endParaRPr lang="en-US"/>
          </a:p>
        </p:txBody>
      </p:sp>
      <p:sp>
        <p:nvSpPr>
          <p:cNvPr id="792578" name="Rectangle 2"/>
          <p:cNvSpPr>
            <a:spLocks noGrp="1" noChangeArrowheads="1"/>
          </p:cNvSpPr>
          <p:nvPr>
            <p:ph type="title"/>
          </p:nvPr>
        </p:nvSpPr>
        <p:spPr/>
        <p:txBody>
          <a:bodyPr/>
          <a:lstStyle/>
          <a:p>
            <a:r>
              <a:rPr lang="en-US"/>
              <a:t>Operating System Trends</a:t>
            </a:r>
          </a:p>
        </p:txBody>
      </p:sp>
      <p:sp>
        <p:nvSpPr>
          <p:cNvPr id="792579" name="Rectangle 3"/>
          <p:cNvSpPr>
            <a:spLocks noGrp="1" noChangeArrowheads="1"/>
          </p:cNvSpPr>
          <p:nvPr>
            <p:ph type="body" idx="1"/>
          </p:nvPr>
        </p:nvSpPr>
        <p:spPr/>
        <p:txBody>
          <a:bodyPr/>
          <a:lstStyle/>
          <a:p>
            <a:r>
              <a:rPr lang="en-US" dirty="0"/>
              <a:t>Virtualization</a:t>
            </a:r>
          </a:p>
          <a:p>
            <a:r>
              <a:rPr lang="en-US" dirty="0"/>
              <a:t>Multicore chips</a:t>
            </a:r>
          </a:p>
          <a:p>
            <a:r>
              <a:rPr lang="en-US" dirty="0"/>
              <a:t>Large address space</a:t>
            </a:r>
          </a:p>
          <a:p>
            <a:r>
              <a:rPr lang="en-US" dirty="0"/>
              <a:t>Networking</a:t>
            </a:r>
          </a:p>
          <a:p>
            <a:r>
              <a:rPr lang="en-US" dirty="0"/>
              <a:t>Parallel and distributed systems</a:t>
            </a:r>
          </a:p>
          <a:p>
            <a:r>
              <a:rPr lang="en-US" dirty="0"/>
              <a:t>Multimedia</a:t>
            </a:r>
          </a:p>
          <a:p>
            <a:r>
              <a:rPr lang="en-US" dirty="0"/>
              <a:t>Mobile computers</a:t>
            </a:r>
          </a:p>
          <a:p>
            <a:r>
              <a:rPr lang="en-US" dirty="0"/>
              <a:t>Embedded systems</a:t>
            </a:r>
          </a:p>
          <a:p>
            <a:r>
              <a:rPr lang="en-US" dirty="0"/>
              <a:t>Sensor </a:t>
            </a:r>
            <a:r>
              <a:rPr lang="en-US" dirty="0" smtClean="0"/>
              <a:t>networks</a:t>
            </a:r>
            <a:endParaRPr lang="en-US" dirty="0"/>
          </a:p>
        </p:txBody>
      </p:sp>
    </p:spTree>
    <p:extLst>
      <p:ext uri="{BB962C8B-B14F-4D97-AF65-F5344CB8AC3E}">
        <p14:creationId xmlns:p14="http://schemas.microsoft.com/office/powerpoint/2010/main" val="24339377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92579">
                                            <p:txEl>
                                              <p:pRg st="3" end="3"/>
                                            </p:txEl>
                                          </p:spTgt>
                                        </p:tgtEl>
                                        <p:attrNameLst>
                                          <p:attrName>style.visibility</p:attrName>
                                        </p:attrNameLst>
                                      </p:cBhvr>
                                      <p:to>
                                        <p:strVal val="visible"/>
                                      </p:to>
                                    </p:set>
                                    <p:animEffect transition="in" filter="fade">
                                      <p:cBhvr>
                                        <p:cTn id="7" dur="500"/>
                                        <p:tgtEl>
                                          <p:spTgt spid="792579">
                                            <p:txEl>
                                              <p:pRg st="3" end="3"/>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92579">
                                            <p:txEl>
                                              <p:pRg st="4" end="4"/>
                                            </p:txEl>
                                          </p:spTgt>
                                        </p:tgtEl>
                                        <p:attrNameLst>
                                          <p:attrName>style.visibility</p:attrName>
                                        </p:attrNameLst>
                                      </p:cBhvr>
                                      <p:to>
                                        <p:strVal val="visible"/>
                                      </p:to>
                                    </p:set>
                                    <p:animEffect transition="in" filter="fade">
                                      <p:cBhvr>
                                        <p:cTn id="10" dur="500"/>
                                        <p:tgtEl>
                                          <p:spTgt spid="792579">
                                            <p:txEl>
                                              <p:pRg st="4" end="4"/>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92579">
                                            <p:txEl>
                                              <p:pRg st="5" end="5"/>
                                            </p:txEl>
                                          </p:spTgt>
                                        </p:tgtEl>
                                        <p:attrNameLst>
                                          <p:attrName>style.visibility</p:attrName>
                                        </p:attrNameLst>
                                      </p:cBhvr>
                                      <p:to>
                                        <p:strVal val="visible"/>
                                      </p:to>
                                    </p:set>
                                    <p:animEffect transition="in" filter="fade">
                                      <p:cBhvr>
                                        <p:cTn id="15" dur="500"/>
                                        <p:tgtEl>
                                          <p:spTgt spid="792579">
                                            <p:txEl>
                                              <p:pRg st="5" end="5"/>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92579">
                                            <p:txEl>
                                              <p:pRg st="6" end="6"/>
                                            </p:txEl>
                                          </p:spTgt>
                                        </p:tgtEl>
                                        <p:attrNameLst>
                                          <p:attrName>style.visibility</p:attrName>
                                        </p:attrNameLst>
                                      </p:cBhvr>
                                      <p:to>
                                        <p:strVal val="visible"/>
                                      </p:to>
                                    </p:set>
                                    <p:animEffect transition="in" filter="fade">
                                      <p:cBhvr>
                                        <p:cTn id="20" dur="500"/>
                                        <p:tgtEl>
                                          <p:spTgt spid="792579">
                                            <p:txEl>
                                              <p:pRg st="6" end="6"/>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792579">
                                            <p:txEl>
                                              <p:pRg st="7" end="7"/>
                                            </p:txEl>
                                          </p:spTgt>
                                        </p:tgtEl>
                                        <p:attrNameLst>
                                          <p:attrName>style.visibility</p:attrName>
                                        </p:attrNameLst>
                                      </p:cBhvr>
                                      <p:to>
                                        <p:strVal val="visible"/>
                                      </p:to>
                                    </p:set>
                                    <p:animEffect transition="in" filter="fade">
                                      <p:cBhvr>
                                        <p:cTn id="25" dur="500"/>
                                        <p:tgtEl>
                                          <p:spTgt spid="792579">
                                            <p:txEl>
                                              <p:pRg st="7" end="7"/>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792579">
                                            <p:txEl>
                                              <p:pRg st="8" end="8"/>
                                            </p:txEl>
                                          </p:spTgt>
                                        </p:tgtEl>
                                        <p:attrNameLst>
                                          <p:attrName>style.visibility</p:attrName>
                                        </p:attrNameLst>
                                      </p:cBhvr>
                                      <p:to>
                                        <p:strVal val="visible"/>
                                      </p:to>
                                    </p:set>
                                    <p:animEffect transition="in" filter="fade">
                                      <p:cBhvr>
                                        <p:cTn id="30" dur="500"/>
                                        <p:tgtEl>
                                          <p:spTgt spid="7925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257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 Question 2</a:t>
            </a:r>
          </a:p>
        </p:txBody>
      </p:sp>
      <p:sp>
        <p:nvSpPr>
          <p:cNvPr id="3" name="Content Placeholder 2"/>
          <p:cNvSpPr>
            <a:spLocks noGrp="1"/>
          </p:cNvSpPr>
          <p:nvPr>
            <p:ph idx="1"/>
          </p:nvPr>
        </p:nvSpPr>
        <p:spPr/>
        <p:txBody>
          <a:bodyPr/>
          <a:lstStyle/>
          <a:p>
            <a:r>
              <a:rPr lang="en-US" dirty="0"/>
              <a:t>Briefly describe a situation where, with preemptive Highest Priority First (HPF) process scheduling, a low priority process can block a high priority process. </a:t>
            </a:r>
            <a:endParaRPr lang="en-US" dirty="0" smtClean="0"/>
          </a:p>
          <a:p>
            <a:pPr lvl="4"/>
            <a:endParaRPr lang="en-US" dirty="0"/>
          </a:p>
          <a:p>
            <a:pPr lvl="1"/>
            <a:r>
              <a:rPr lang="en-US" dirty="0">
                <a:solidFill>
                  <a:srgbClr val="0033CC"/>
                </a:solidFill>
              </a:rPr>
              <a:t>The low priority process can hold </a:t>
            </a:r>
            <a:r>
              <a:rPr lang="en-US" dirty="0" smtClean="0">
                <a:solidFill>
                  <a:srgbClr val="0033CC"/>
                </a:solidFill>
              </a:rPr>
              <a:t>a non-</a:t>
            </a:r>
            <a:r>
              <a:rPr lang="en-US" dirty="0" err="1" smtClean="0">
                <a:solidFill>
                  <a:srgbClr val="0033CC"/>
                </a:solidFill>
              </a:rPr>
              <a:t>preemptable</a:t>
            </a:r>
            <a:r>
              <a:rPr lang="en-US" dirty="0" smtClean="0">
                <a:solidFill>
                  <a:srgbClr val="0033CC"/>
                </a:solidFill>
              </a:rPr>
              <a:t> resource (such as the printer) needed by the high priority process.</a:t>
            </a:r>
            <a:br>
              <a:rPr lang="en-US" dirty="0" smtClean="0">
                <a:solidFill>
                  <a:srgbClr val="0033CC"/>
                </a:solidFill>
              </a:rPr>
            </a:br>
            <a:r>
              <a:rPr lang="en-US" dirty="0" smtClean="0">
                <a:solidFill>
                  <a:srgbClr val="0033CC"/>
                </a:solidFill>
              </a:rPr>
              <a:t/>
            </a:r>
            <a:br>
              <a:rPr lang="en-US" dirty="0" smtClean="0">
                <a:solidFill>
                  <a:srgbClr val="0033CC"/>
                </a:solidFill>
              </a:rPr>
            </a:br>
            <a:r>
              <a:rPr lang="en-US" dirty="0" smtClean="0">
                <a:solidFill>
                  <a:srgbClr val="0033CC"/>
                </a:solidFill>
              </a:rPr>
              <a:t>This situation is called </a:t>
            </a:r>
            <a:r>
              <a:rPr lang="en-US" dirty="0" smtClean="0">
                <a:solidFill>
                  <a:srgbClr val="B23300"/>
                </a:solidFill>
              </a:rPr>
              <a:t>priority inversion</a:t>
            </a:r>
            <a:r>
              <a:rPr lang="en-US" dirty="0" smtClean="0">
                <a:solidFill>
                  <a:srgbClr val="0033CC"/>
                </a:solidFill>
              </a:rPr>
              <a:t>.</a:t>
            </a:r>
            <a:endParaRPr lang="en-US" dirty="0">
              <a:solidFill>
                <a:srgbClr val="0033CC"/>
              </a:solidFill>
            </a:endParaRPr>
          </a:p>
        </p:txBody>
      </p:sp>
      <p:sp>
        <p:nvSpPr>
          <p:cNvPr id="4" name="Slide Number Placeholder 3"/>
          <p:cNvSpPr>
            <a:spLocks noGrp="1"/>
          </p:cNvSpPr>
          <p:nvPr>
            <p:ph type="sldNum" sz="quarter" idx="12"/>
          </p:nvPr>
        </p:nvSpPr>
        <p:spPr/>
        <p:txBody>
          <a:bodyPr/>
          <a:lstStyle/>
          <a:p>
            <a:fld id="{0B1C8C3D-1D40-5842-8926-8321D93EF020}" type="slidenum">
              <a:rPr lang="en-US" smtClean="0"/>
              <a:pPr/>
              <a:t>3</a:t>
            </a:fld>
            <a:endParaRPr lang="en-US"/>
          </a:p>
        </p:txBody>
      </p:sp>
    </p:spTree>
    <p:extLst>
      <p:ext uri="{BB962C8B-B14F-4D97-AF65-F5344CB8AC3E}">
        <p14:creationId xmlns:p14="http://schemas.microsoft.com/office/powerpoint/2010/main" val="5225884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 Question </a:t>
            </a:r>
            <a:r>
              <a:rPr lang="en-US" dirty="0" smtClean="0"/>
              <a:t>3</a:t>
            </a:r>
            <a:endParaRPr lang="en-US" dirty="0"/>
          </a:p>
        </p:txBody>
      </p:sp>
      <p:sp>
        <p:nvSpPr>
          <p:cNvPr id="3" name="Content Placeholder 2"/>
          <p:cNvSpPr>
            <a:spLocks noGrp="1"/>
          </p:cNvSpPr>
          <p:nvPr>
            <p:ph idx="1"/>
          </p:nvPr>
        </p:nvSpPr>
        <p:spPr>
          <a:xfrm>
            <a:off x="457245" y="1234464"/>
            <a:ext cx="8229600" cy="4236696"/>
          </a:xfrm>
        </p:spPr>
        <p:txBody>
          <a:bodyPr/>
          <a:lstStyle/>
          <a:p>
            <a:r>
              <a:rPr lang="en-US" dirty="0"/>
              <a:t>Assume the following </a:t>
            </a:r>
            <a:r>
              <a:rPr lang="en-US" dirty="0" smtClean="0"/>
              <a:t/>
            </a:r>
            <a:br>
              <a:rPr lang="en-US" dirty="0" smtClean="0"/>
            </a:br>
            <a:r>
              <a:rPr lang="en-US" dirty="0" smtClean="0"/>
              <a:t>processes </a:t>
            </a:r>
            <a:r>
              <a:rPr lang="en-US" dirty="0"/>
              <a:t>all arrived </a:t>
            </a:r>
            <a:r>
              <a:rPr lang="en-US" dirty="0" smtClean="0"/>
              <a:t/>
            </a:r>
            <a:br>
              <a:rPr lang="en-US" dirty="0" smtClean="0"/>
            </a:br>
            <a:r>
              <a:rPr lang="en-US" dirty="0" smtClean="0"/>
              <a:t>at </a:t>
            </a:r>
            <a:r>
              <a:rPr lang="en-US" dirty="0"/>
              <a:t>time </a:t>
            </a:r>
            <a:r>
              <a:rPr lang="en-US" dirty="0" smtClean="0"/>
              <a:t>0. In </a:t>
            </a:r>
            <a:r>
              <a:rPr lang="en-US" dirty="0"/>
              <a:t>a hard </a:t>
            </a:r>
            <a:r>
              <a:rPr lang="en-US" dirty="0"/>
              <a:t/>
            </a:r>
            <a:br>
              <a:rPr lang="en-US" dirty="0"/>
            </a:br>
            <a:r>
              <a:rPr lang="en-US" dirty="0" smtClean="0"/>
              <a:t>real</a:t>
            </a:r>
            <a:r>
              <a:rPr lang="en-US" dirty="0"/>
              <a:t>-time system, each </a:t>
            </a:r>
            <a:r>
              <a:rPr lang="en-US" dirty="0" smtClean="0"/>
              <a:t/>
            </a:r>
            <a:br>
              <a:rPr lang="en-US" dirty="0" smtClean="0"/>
            </a:br>
            <a:r>
              <a:rPr lang="en-US" dirty="0" smtClean="0"/>
              <a:t>process </a:t>
            </a:r>
            <a:r>
              <a:rPr lang="en-US" dirty="0"/>
              <a:t>must complete by its deadline.</a:t>
            </a:r>
            <a:r>
              <a:rPr lang="en-US" dirty="0"/>
              <a:t> </a:t>
            </a:r>
            <a:endParaRPr lang="en-US" dirty="0" smtClean="0"/>
          </a:p>
          <a:p>
            <a:pPr marL="928687" lvl="1" indent="-457200">
              <a:buFont typeface="+mj-lt"/>
              <a:buAutoNum type="alphaLcPeriod"/>
            </a:pPr>
            <a:r>
              <a:rPr lang="en-US" dirty="0" smtClean="0"/>
              <a:t>Schedule </a:t>
            </a:r>
            <a:r>
              <a:rPr lang="en-US" dirty="0"/>
              <a:t>the processes </a:t>
            </a:r>
            <a:r>
              <a:rPr lang="en-US" dirty="0" smtClean="0"/>
              <a:t/>
            </a:r>
            <a:br>
              <a:rPr lang="en-US" dirty="0" smtClean="0"/>
            </a:br>
            <a:r>
              <a:rPr lang="en-US" dirty="0" smtClean="0"/>
              <a:t>so </a:t>
            </a:r>
            <a:r>
              <a:rPr lang="en-US" dirty="0"/>
              <a:t>that each one finishes </a:t>
            </a:r>
            <a:r>
              <a:rPr lang="en-US" dirty="0" smtClean="0"/>
              <a:t/>
            </a:r>
            <a:br>
              <a:rPr lang="en-US" dirty="0" smtClean="0"/>
            </a:br>
            <a:r>
              <a:rPr lang="en-US" dirty="0" smtClean="0"/>
              <a:t>the </a:t>
            </a:r>
            <a:r>
              <a:rPr lang="en-US" dirty="0"/>
              <a:t>earliest before its </a:t>
            </a:r>
            <a:r>
              <a:rPr lang="en-US" dirty="0" smtClean="0"/>
              <a:t/>
            </a:r>
            <a:br>
              <a:rPr lang="en-US" dirty="0" smtClean="0"/>
            </a:br>
            <a:r>
              <a:rPr lang="en-US" dirty="0" smtClean="0"/>
              <a:t>deadline.</a:t>
            </a:r>
          </a:p>
          <a:p>
            <a:pPr marL="928687" lvl="1" indent="-457200">
              <a:buFont typeface="+mj-lt"/>
              <a:buAutoNum type="alphaLcPeriod"/>
            </a:pPr>
            <a:r>
              <a:rPr lang="en-US" dirty="0" smtClean="0"/>
              <a:t>Timeline:</a:t>
            </a:r>
            <a:endParaRPr lang="en-US" dirty="0"/>
          </a:p>
        </p:txBody>
      </p:sp>
      <p:sp>
        <p:nvSpPr>
          <p:cNvPr id="4" name="Slide Number Placeholder 3"/>
          <p:cNvSpPr>
            <a:spLocks noGrp="1"/>
          </p:cNvSpPr>
          <p:nvPr>
            <p:ph type="sldNum" sz="quarter" idx="12"/>
          </p:nvPr>
        </p:nvSpPr>
        <p:spPr/>
        <p:txBody>
          <a:bodyPr/>
          <a:lstStyle/>
          <a:p>
            <a:fld id="{0B1C8C3D-1D40-5842-8926-8321D93EF020}" type="slidenum">
              <a:rPr lang="en-US" smtClean="0"/>
              <a:pPr/>
              <a:t>4</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465420074"/>
              </p:ext>
            </p:extLst>
          </p:nvPr>
        </p:nvGraphicFramePr>
        <p:xfrm>
          <a:off x="5120634" y="1341126"/>
          <a:ext cx="3017487" cy="1539240"/>
        </p:xfrm>
        <a:graphic>
          <a:graphicData uri="http://schemas.openxmlformats.org/drawingml/2006/table">
            <a:tbl>
              <a:tblPr/>
              <a:tblGrid>
                <a:gridCol w="1005829"/>
                <a:gridCol w="1097268"/>
                <a:gridCol w="914390"/>
              </a:tblGrid>
              <a:tr h="203200">
                <a:tc>
                  <a:txBody>
                    <a:bodyPr/>
                    <a:lstStyle/>
                    <a:p>
                      <a:pPr algn="ctr" fontAlgn="ctr"/>
                      <a:r>
                        <a:rPr lang="en-US" sz="1600" b="0" i="0" u="none" strike="noStrike" dirty="0">
                          <a:solidFill>
                            <a:schemeClr val="accent3"/>
                          </a:solidFill>
                          <a:effectLst/>
                          <a:latin typeface="+mj-lt"/>
                        </a:rPr>
                        <a:t>Process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1600" b="0" i="0" u="none" strike="noStrike" dirty="0">
                          <a:solidFill>
                            <a:schemeClr val="accent3"/>
                          </a:solidFill>
                          <a:effectLst/>
                          <a:latin typeface="+mj-lt"/>
                        </a:rPr>
                        <a:t>CPU Burst</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1600" b="0" i="0" u="none" strike="noStrike" dirty="0">
                          <a:solidFill>
                            <a:schemeClr val="accent3"/>
                          </a:solidFill>
                          <a:effectLst/>
                          <a:latin typeface="+mj-lt"/>
                        </a:rPr>
                        <a:t>Deadline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r h="203200">
                <a:tc>
                  <a:txBody>
                    <a:bodyPr/>
                    <a:lstStyle/>
                    <a:p>
                      <a:pPr algn="ctr" fontAlgn="ctr"/>
                      <a:r>
                        <a:rPr lang="en-US" sz="1600" b="0" i="0" u="none" strike="noStrike">
                          <a:solidFill>
                            <a:srgbClr val="000000"/>
                          </a:solidFill>
                          <a:effectLst/>
                          <a:latin typeface="Times New Roman"/>
                        </a:rPr>
                        <a:t>P0</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rgbClr val="000000"/>
                          </a:solidFill>
                          <a:effectLst/>
                          <a:latin typeface="Times New Roman"/>
                        </a:rPr>
                        <a:t>350</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575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200">
                <a:tc>
                  <a:txBody>
                    <a:bodyPr/>
                    <a:lstStyle/>
                    <a:p>
                      <a:pPr algn="ctr" fontAlgn="ctr"/>
                      <a:r>
                        <a:rPr lang="en-US" sz="1600" b="0" i="0" u="none" strike="noStrike">
                          <a:solidFill>
                            <a:srgbClr val="000000"/>
                          </a:solidFill>
                          <a:effectLst/>
                          <a:latin typeface="Times New Roman"/>
                        </a:rPr>
                        <a:t>P1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rgbClr val="000000"/>
                          </a:solidFill>
                          <a:effectLst/>
                          <a:latin typeface="Times New Roman"/>
                        </a:rPr>
                        <a:t>125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550</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200">
                <a:tc>
                  <a:txBody>
                    <a:bodyPr/>
                    <a:lstStyle/>
                    <a:p>
                      <a:pPr algn="ctr" fontAlgn="ctr"/>
                      <a:r>
                        <a:rPr lang="en-US" sz="1600" b="0" i="0" u="none" strike="noStrike">
                          <a:solidFill>
                            <a:srgbClr val="000000"/>
                          </a:solidFill>
                          <a:effectLst/>
                          <a:latin typeface="Times New Roman"/>
                        </a:rPr>
                        <a:t>P2</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475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1050</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200">
                <a:tc>
                  <a:txBody>
                    <a:bodyPr/>
                    <a:lstStyle/>
                    <a:p>
                      <a:pPr algn="ctr" fontAlgn="ctr"/>
                      <a:r>
                        <a:rPr lang="en-US" sz="1600" b="0" i="0" u="none" strike="noStrike">
                          <a:solidFill>
                            <a:srgbClr val="000000"/>
                          </a:solidFill>
                          <a:effectLst/>
                          <a:latin typeface="Times New Roman"/>
                        </a:rPr>
                        <a:t>P3</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250</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none</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200">
                <a:tc>
                  <a:txBody>
                    <a:bodyPr/>
                    <a:lstStyle/>
                    <a:p>
                      <a:pPr algn="ctr" fontAlgn="ctr"/>
                      <a:r>
                        <a:rPr lang="en-US" sz="1600" b="0" i="0" u="none" strike="noStrike">
                          <a:solidFill>
                            <a:srgbClr val="000000"/>
                          </a:solidFill>
                          <a:effectLst/>
                          <a:latin typeface="Times New Roman"/>
                        </a:rPr>
                        <a:t>P4</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75</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rgbClr val="000000"/>
                          </a:solidFill>
                          <a:effectLst/>
                          <a:latin typeface="Times New Roman"/>
                        </a:rPr>
                        <a:t>200</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135154212"/>
              </p:ext>
            </p:extLst>
          </p:nvPr>
        </p:nvGraphicFramePr>
        <p:xfrm>
          <a:off x="5120634" y="3611878"/>
          <a:ext cx="3017487" cy="1539240"/>
        </p:xfrm>
        <a:graphic>
          <a:graphicData uri="http://schemas.openxmlformats.org/drawingml/2006/table">
            <a:tbl>
              <a:tblPr/>
              <a:tblGrid>
                <a:gridCol w="1005829"/>
                <a:gridCol w="1097268"/>
                <a:gridCol w="914390"/>
              </a:tblGrid>
              <a:tr h="203200">
                <a:tc>
                  <a:txBody>
                    <a:bodyPr/>
                    <a:lstStyle/>
                    <a:p>
                      <a:pPr algn="ctr" fontAlgn="ctr"/>
                      <a:r>
                        <a:rPr lang="en-US" sz="1600" b="0" i="0" u="none" strike="noStrike" dirty="0">
                          <a:solidFill>
                            <a:schemeClr val="accent3"/>
                          </a:solidFill>
                          <a:effectLst/>
                          <a:latin typeface="+mj-lt"/>
                        </a:rPr>
                        <a:t>Process</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1600" b="0" i="0" u="none" strike="noStrike" dirty="0" smtClean="0">
                          <a:solidFill>
                            <a:schemeClr val="accent3"/>
                          </a:solidFill>
                          <a:effectLst/>
                          <a:latin typeface="+mj-lt"/>
                        </a:rPr>
                        <a:t>Start time</a:t>
                      </a:r>
                      <a:endParaRPr lang="en-US" sz="1600" b="0" i="0" u="none" strike="noStrike" dirty="0">
                        <a:solidFill>
                          <a:schemeClr val="accent3"/>
                        </a:solidFill>
                        <a:effectLst/>
                        <a:latin typeface="+mj-lt"/>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fontAlgn="ctr"/>
                      <a:r>
                        <a:rPr lang="en-US" sz="1600" b="0" i="0" u="none" strike="noStrike" dirty="0" smtClean="0">
                          <a:solidFill>
                            <a:schemeClr val="accent3"/>
                          </a:solidFill>
                          <a:effectLst/>
                          <a:latin typeface="+mj-lt"/>
                        </a:rPr>
                        <a:t>End time</a:t>
                      </a:r>
                      <a:endParaRPr lang="en-US" sz="1600" b="0" i="0" u="none" strike="noStrike" dirty="0">
                        <a:solidFill>
                          <a:schemeClr val="accent3"/>
                        </a:solidFill>
                        <a:effectLst/>
                        <a:latin typeface="+mj-lt"/>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r>
              <a:tr h="203200">
                <a:tc>
                  <a:txBody>
                    <a:bodyPr/>
                    <a:lstStyle/>
                    <a:p>
                      <a:pPr algn="ctr" fontAlgn="ctr"/>
                      <a:r>
                        <a:rPr lang="en-US" sz="1600" b="0" i="0" u="none" strike="noStrike" dirty="0">
                          <a:solidFill>
                            <a:srgbClr val="0033CC"/>
                          </a:solidFill>
                          <a:effectLst/>
                          <a:latin typeface="Times New Roman"/>
                        </a:rPr>
                        <a:t>P0</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smtClean="0">
                          <a:solidFill>
                            <a:srgbClr val="0033CC"/>
                          </a:solidFill>
                          <a:effectLst/>
                          <a:latin typeface="Times New Roman"/>
                        </a:rPr>
                        <a:t>200</a:t>
                      </a:r>
                      <a:endParaRPr lang="en-US" sz="1600" b="0" i="0" u="none" strike="noStrike" dirty="0">
                        <a:solidFill>
                          <a:srgbClr val="0033CC"/>
                        </a:solidFill>
                        <a:effectLst/>
                        <a:latin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smtClean="0">
                          <a:solidFill>
                            <a:srgbClr val="0033CC"/>
                          </a:solidFill>
                          <a:effectLst/>
                          <a:latin typeface="Times New Roman"/>
                        </a:rPr>
                        <a:t>550</a:t>
                      </a:r>
                      <a:endParaRPr lang="en-US" sz="1600" b="0" i="0" u="none" strike="noStrike" dirty="0">
                        <a:solidFill>
                          <a:srgbClr val="0033CC"/>
                        </a:solidFill>
                        <a:effectLst/>
                        <a:latin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200">
                <a:tc>
                  <a:txBody>
                    <a:bodyPr/>
                    <a:lstStyle/>
                    <a:p>
                      <a:pPr algn="ctr" fontAlgn="ctr"/>
                      <a:r>
                        <a:rPr lang="en-US" sz="1600" b="0" i="0" u="none" strike="noStrike" dirty="0">
                          <a:solidFill>
                            <a:srgbClr val="0033CC"/>
                          </a:solidFill>
                          <a:effectLst/>
                          <a:latin typeface="Times New Roman"/>
                        </a:rPr>
                        <a:t>P1</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smtClean="0">
                          <a:solidFill>
                            <a:srgbClr val="0033CC"/>
                          </a:solidFill>
                          <a:effectLst/>
                          <a:latin typeface="Times New Roman"/>
                        </a:rPr>
                        <a:t>75</a:t>
                      </a:r>
                      <a:endParaRPr lang="en-US" sz="1600" b="0" i="0" u="none" strike="noStrike" dirty="0">
                        <a:solidFill>
                          <a:srgbClr val="0033CC"/>
                        </a:solidFill>
                        <a:effectLst/>
                        <a:latin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smtClean="0">
                          <a:solidFill>
                            <a:srgbClr val="0033CC"/>
                          </a:solidFill>
                          <a:effectLst/>
                          <a:latin typeface="Times New Roman"/>
                        </a:rPr>
                        <a:t>200</a:t>
                      </a:r>
                      <a:endParaRPr lang="en-US" sz="1600" b="0" i="0" u="none" strike="noStrike" dirty="0">
                        <a:solidFill>
                          <a:srgbClr val="0033CC"/>
                        </a:solidFill>
                        <a:effectLst/>
                        <a:latin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200">
                <a:tc>
                  <a:txBody>
                    <a:bodyPr/>
                    <a:lstStyle/>
                    <a:p>
                      <a:pPr algn="ctr" fontAlgn="ctr"/>
                      <a:r>
                        <a:rPr lang="en-US" sz="1600" b="0" i="0" u="none" strike="noStrike">
                          <a:solidFill>
                            <a:srgbClr val="0033CC"/>
                          </a:solidFill>
                          <a:effectLst/>
                          <a:latin typeface="Times New Roman"/>
                        </a:rPr>
                        <a:t>P2</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smtClean="0">
                          <a:solidFill>
                            <a:srgbClr val="0033CC"/>
                          </a:solidFill>
                          <a:effectLst/>
                          <a:latin typeface="Times New Roman"/>
                        </a:rPr>
                        <a:t>550</a:t>
                      </a:r>
                      <a:endParaRPr lang="en-US" sz="1600" b="0" i="0" u="none" strike="noStrike" dirty="0">
                        <a:solidFill>
                          <a:srgbClr val="0033CC"/>
                        </a:solidFill>
                        <a:effectLst/>
                        <a:latin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smtClean="0">
                          <a:solidFill>
                            <a:srgbClr val="0033CC"/>
                          </a:solidFill>
                          <a:effectLst/>
                          <a:latin typeface="Times New Roman"/>
                        </a:rPr>
                        <a:t>1025</a:t>
                      </a:r>
                      <a:endParaRPr lang="en-US" sz="1600" b="0" i="0" u="none" strike="noStrike" dirty="0">
                        <a:solidFill>
                          <a:srgbClr val="0033CC"/>
                        </a:solidFill>
                        <a:effectLst/>
                        <a:latin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200">
                <a:tc>
                  <a:txBody>
                    <a:bodyPr/>
                    <a:lstStyle/>
                    <a:p>
                      <a:pPr algn="ctr" fontAlgn="ctr"/>
                      <a:r>
                        <a:rPr lang="en-US" sz="1600" b="0" i="0" u="none" strike="noStrike">
                          <a:solidFill>
                            <a:srgbClr val="0033CC"/>
                          </a:solidFill>
                          <a:effectLst/>
                          <a:latin typeface="Times New Roman"/>
                        </a:rPr>
                        <a:t>P3</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smtClean="0">
                          <a:solidFill>
                            <a:srgbClr val="0033CC"/>
                          </a:solidFill>
                          <a:effectLst/>
                          <a:latin typeface="Times New Roman"/>
                        </a:rPr>
                        <a:t>1025</a:t>
                      </a:r>
                      <a:endParaRPr lang="en-US" sz="1600" b="0" i="0" u="none" strike="noStrike" dirty="0">
                        <a:solidFill>
                          <a:srgbClr val="0033CC"/>
                        </a:solidFill>
                        <a:effectLst/>
                        <a:latin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smtClean="0">
                          <a:solidFill>
                            <a:srgbClr val="0033CC"/>
                          </a:solidFill>
                          <a:effectLst/>
                          <a:latin typeface="Times New Roman"/>
                        </a:rPr>
                        <a:t>1275</a:t>
                      </a:r>
                      <a:endParaRPr lang="en-US" sz="1600" b="0" i="0" u="none" strike="noStrike" dirty="0">
                        <a:solidFill>
                          <a:srgbClr val="0033CC"/>
                        </a:solidFill>
                        <a:effectLst/>
                        <a:latin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200">
                <a:tc>
                  <a:txBody>
                    <a:bodyPr/>
                    <a:lstStyle/>
                    <a:p>
                      <a:pPr algn="ctr" fontAlgn="ctr"/>
                      <a:r>
                        <a:rPr lang="en-US" sz="1600" b="0" i="0" u="none" strike="noStrike" dirty="0">
                          <a:solidFill>
                            <a:srgbClr val="0033CC"/>
                          </a:solidFill>
                          <a:effectLst/>
                          <a:latin typeface="Times New Roman"/>
                        </a:rPr>
                        <a:t>P4</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smtClean="0">
                          <a:solidFill>
                            <a:srgbClr val="0033CC"/>
                          </a:solidFill>
                          <a:effectLst/>
                          <a:latin typeface="Times New Roman"/>
                        </a:rPr>
                        <a:t>0</a:t>
                      </a:r>
                      <a:endParaRPr lang="en-US" sz="1600" b="0" i="0" u="none" strike="noStrike" dirty="0">
                        <a:solidFill>
                          <a:srgbClr val="0033CC"/>
                        </a:solidFill>
                        <a:effectLst/>
                        <a:latin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smtClean="0">
                          <a:solidFill>
                            <a:srgbClr val="0033CC"/>
                          </a:solidFill>
                          <a:effectLst/>
                          <a:latin typeface="Times New Roman"/>
                        </a:rPr>
                        <a:t>75</a:t>
                      </a:r>
                      <a:endParaRPr lang="en-US" sz="1600" b="0" i="0" u="none" strike="noStrike" dirty="0">
                        <a:solidFill>
                          <a:srgbClr val="0033CC"/>
                        </a:solidFill>
                        <a:effectLst/>
                        <a:latin typeface="Times New Roman"/>
                      </a:endParaRP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24" name="Group 23"/>
          <p:cNvGrpSpPr/>
          <p:nvPr/>
        </p:nvGrpSpPr>
        <p:grpSpPr>
          <a:xfrm>
            <a:off x="2078684" y="5349219"/>
            <a:ext cx="5603290" cy="822952"/>
            <a:chOff x="2078684" y="5349219"/>
            <a:chExt cx="5603290" cy="822952"/>
          </a:xfrm>
        </p:grpSpPr>
        <p:sp>
          <p:nvSpPr>
            <p:cNvPr id="8" name="Rectangle 7"/>
            <p:cNvSpPr/>
            <p:nvPr/>
          </p:nvSpPr>
          <p:spPr bwMode="auto">
            <a:xfrm>
              <a:off x="2194584" y="5714975"/>
              <a:ext cx="457195" cy="457196"/>
            </a:xfrm>
            <a:prstGeom prst="rect">
              <a:avLst/>
            </a:prstGeom>
            <a:gradFill flip="none" rotWithShape="1">
              <a:gsLst>
                <a:gs pos="0">
                  <a:srgbClr val="5F5F5F"/>
                </a:gs>
                <a:gs pos="100000">
                  <a:srgbClr val="FFFFFF"/>
                </a:gs>
              </a:gsLst>
              <a:lin ang="0" scaled="1"/>
              <a:tileRect/>
            </a:gra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ＭＳ Ｐゴシック" charset="0"/>
                </a:rPr>
                <a:t>P4</a:t>
              </a:r>
              <a:endParaRPr kumimoji="0" lang="en-US" sz="1600" b="0" i="0" u="none" strike="noStrike" cap="none" normalizeH="0" baseline="0" dirty="0">
                <a:ln>
                  <a:noFill/>
                </a:ln>
                <a:solidFill>
                  <a:schemeClr val="tx1"/>
                </a:solidFill>
                <a:effectLst/>
                <a:latin typeface="Arial" charset="0"/>
                <a:ea typeface="ＭＳ Ｐゴシック" charset="0"/>
              </a:endParaRPr>
            </a:p>
          </p:txBody>
        </p:sp>
        <p:sp>
          <p:nvSpPr>
            <p:cNvPr id="14" name="Rectangle 13"/>
            <p:cNvSpPr/>
            <p:nvPr/>
          </p:nvSpPr>
          <p:spPr bwMode="auto">
            <a:xfrm>
              <a:off x="2651780" y="5714975"/>
              <a:ext cx="640073" cy="457196"/>
            </a:xfrm>
            <a:prstGeom prst="rect">
              <a:avLst/>
            </a:prstGeom>
            <a:gradFill flip="none" rotWithShape="1">
              <a:gsLst>
                <a:gs pos="0">
                  <a:srgbClr val="5F5F5F"/>
                </a:gs>
                <a:gs pos="100000">
                  <a:srgbClr val="FFFFFF"/>
                </a:gs>
              </a:gsLst>
              <a:lin ang="0" scaled="1"/>
              <a:tileRect/>
            </a:gra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ＭＳ Ｐゴシック" charset="0"/>
                </a:rPr>
                <a:t>P1</a:t>
              </a:r>
              <a:endParaRPr kumimoji="0" lang="en-US" sz="1600" b="0" i="0" u="none" strike="noStrike" cap="none" normalizeH="0" baseline="0" dirty="0">
                <a:ln>
                  <a:noFill/>
                </a:ln>
                <a:solidFill>
                  <a:schemeClr val="tx1"/>
                </a:solidFill>
                <a:effectLst/>
                <a:latin typeface="Arial" charset="0"/>
                <a:ea typeface="ＭＳ Ｐゴシック" charset="0"/>
              </a:endParaRPr>
            </a:p>
          </p:txBody>
        </p:sp>
        <p:sp>
          <p:nvSpPr>
            <p:cNvPr id="15" name="Rectangle 14"/>
            <p:cNvSpPr/>
            <p:nvPr/>
          </p:nvSpPr>
          <p:spPr bwMode="auto">
            <a:xfrm>
              <a:off x="3291853" y="5714975"/>
              <a:ext cx="1280146" cy="457196"/>
            </a:xfrm>
            <a:prstGeom prst="rect">
              <a:avLst/>
            </a:prstGeom>
            <a:gradFill flip="none" rotWithShape="1">
              <a:gsLst>
                <a:gs pos="0">
                  <a:srgbClr val="5F5F5F"/>
                </a:gs>
                <a:gs pos="100000">
                  <a:srgbClr val="FFFFFF"/>
                </a:gs>
              </a:gsLst>
              <a:lin ang="0" scaled="1"/>
              <a:tileRect/>
            </a:gra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ＭＳ Ｐゴシック" charset="0"/>
                </a:rPr>
                <a:t>P0</a:t>
              </a:r>
              <a:endParaRPr kumimoji="0" lang="en-US" sz="1600" b="0" i="0" u="none" strike="noStrike" cap="none" normalizeH="0" baseline="0" dirty="0">
                <a:ln>
                  <a:noFill/>
                </a:ln>
                <a:solidFill>
                  <a:schemeClr val="tx1"/>
                </a:solidFill>
                <a:effectLst/>
                <a:latin typeface="Arial" charset="0"/>
                <a:ea typeface="ＭＳ Ｐゴシック" charset="0"/>
              </a:endParaRPr>
            </a:p>
          </p:txBody>
        </p:sp>
        <p:sp>
          <p:nvSpPr>
            <p:cNvPr id="16" name="Rectangle 15"/>
            <p:cNvSpPr/>
            <p:nvPr/>
          </p:nvSpPr>
          <p:spPr bwMode="auto">
            <a:xfrm>
              <a:off x="4571998" y="5714975"/>
              <a:ext cx="1554463" cy="457196"/>
            </a:xfrm>
            <a:prstGeom prst="rect">
              <a:avLst/>
            </a:prstGeom>
            <a:gradFill flip="none" rotWithShape="1">
              <a:gsLst>
                <a:gs pos="0">
                  <a:srgbClr val="5F5F5F"/>
                </a:gs>
                <a:gs pos="100000">
                  <a:srgbClr val="FFFFFF"/>
                </a:gs>
              </a:gsLst>
              <a:lin ang="0" scaled="1"/>
              <a:tileRect/>
            </a:gra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ＭＳ Ｐゴシック" charset="0"/>
                </a:rPr>
                <a:t>P2</a:t>
              </a:r>
              <a:endParaRPr kumimoji="0" lang="en-US" sz="1600" b="0" i="0" u="none" strike="noStrike" cap="none" normalizeH="0" baseline="0" dirty="0">
                <a:ln>
                  <a:noFill/>
                </a:ln>
                <a:solidFill>
                  <a:schemeClr val="tx1"/>
                </a:solidFill>
                <a:effectLst/>
                <a:latin typeface="Arial" charset="0"/>
                <a:ea typeface="ＭＳ Ｐゴシック" charset="0"/>
              </a:endParaRPr>
            </a:p>
          </p:txBody>
        </p:sp>
        <p:sp>
          <p:nvSpPr>
            <p:cNvPr id="17" name="Rectangle 16"/>
            <p:cNvSpPr/>
            <p:nvPr/>
          </p:nvSpPr>
          <p:spPr bwMode="auto">
            <a:xfrm>
              <a:off x="6126463" y="5714975"/>
              <a:ext cx="1280146" cy="457196"/>
            </a:xfrm>
            <a:prstGeom prst="rect">
              <a:avLst/>
            </a:prstGeom>
            <a:gradFill flip="none" rotWithShape="1">
              <a:gsLst>
                <a:gs pos="0">
                  <a:srgbClr val="5F5F5F"/>
                </a:gs>
                <a:gs pos="100000">
                  <a:srgbClr val="FFFFFF"/>
                </a:gs>
              </a:gsLst>
              <a:lin ang="0" scaled="1"/>
              <a:tileRect/>
            </a:gra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ＭＳ Ｐゴシック" charset="0"/>
                </a:rPr>
                <a:t>P3</a:t>
              </a:r>
              <a:endParaRPr kumimoji="0" lang="en-US" sz="1600" b="0" i="0" u="none" strike="noStrike" cap="none" normalizeH="0" baseline="0" dirty="0">
                <a:ln>
                  <a:noFill/>
                </a:ln>
                <a:solidFill>
                  <a:schemeClr val="tx1"/>
                </a:solidFill>
                <a:effectLst/>
                <a:latin typeface="Arial" charset="0"/>
                <a:ea typeface="ＭＳ Ｐゴシック" charset="0"/>
              </a:endParaRPr>
            </a:p>
          </p:txBody>
        </p:sp>
        <p:sp>
          <p:nvSpPr>
            <p:cNvPr id="18" name="TextBox 17"/>
            <p:cNvSpPr txBox="1"/>
            <p:nvPr/>
          </p:nvSpPr>
          <p:spPr>
            <a:xfrm>
              <a:off x="2078684" y="5349219"/>
              <a:ext cx="298780" cy="338554"/>
            </a:xfrm>
            <a:prstGeom prst="rect">
              <a:avLst/>
            </a:prstGeom>
            <a:noFill/>
          </p:spPr>
          <p:txBody>
            <a:bodyPr wrap="none" rtlCol="0">
              <a:spAutoFit/>
            </a:bodyPr>
            <a:lstStyle/>
            <a:p>
              <a:r>
                <a:rPr lang="en-US" dirty="0" smtClean="0"/>
                <a:t>0</a:t>
              </a:r>
              <a:endParaRPr lang="en-US" dirty="0"/>
            </a:p>
          </p:txBody>
        </p:sp>
        <p:sp>
          <p:nvSpPr>
            <p:cNvPr id="19" name="TextBox 18"/>
            <p:cNvSpPr txBox="1"/>
            <p:nvPr/>
          </p:nvSpPr>
          <p:spPr>
            <a:xfrm>
              <a:off x="2421766" y="5349219"/>
              <a:ext cx="412893" cy="338554"/>
            </a:xfrm>
            <a:prstGeom prst="rect">
              <a:avLst/>
            </a:prstGeom>
            <a:noFill/>
          </p:spPr>
          <p:txBody>
            <a:bodyPr wrap="none" rtlCol="0">
              <a:spAutoFit/>
            </a:bodyPr>
            <a:lstStyle/>
            <a:p>
              <a:r>
                <a:rPr lang="en-US" dirty="0"/>
                <a:t>7</a:t>
              </a:r>
              <a:r>
                <a:rPr lang="en-US" dirty="0" smtClean="0"/>
                <a:t>5</a:t>
              </a:r>
              <a:endParaRPr lang="en-US" dirty="0"/>
            </a:p>
          </p:txBody>
        </p:sp>
        <p:sp>
          <p:nvSpPr>
            <p:cNvPr id="20" name="TextBox 19"/>
            <p:cNvSpPr txBox="1"/>
            <p:nvPr/>
          </p:nvSpPr>
          <p:spPr>
            <a:xfrm>
              <a:off x="3017537" y="5349219"/>
              <a:ext cx="527007" cy="338554"/>
            </a:xfrm>
            <a:prstGeom prst="rect">
              <a:avLst/>
            </a:prstGeom>
            <a:noFill/>
          </p:spPr>
          <p:txBody>
            <a:bodyPr wrap="none" rtlCol="0">
              <a:spAutoFit/>
            </a:bodyPr>
            <a:lstStyle/>
            <a:p>
              <a:r>
                <a:rPr lang="en-US" dirty="0" smtClean="0"/>
                <a:t>200</a:t>
              </a:r>
              <a:endParaRPr lang="en-US" dirty="0"/>
            </a:p>
          </p:txBody>
        </p:sp>
        <p:sp>
          <p:nvSpPr>
            <p:cNvPr id="21" name="TextBox 20"/>
            <p:cNvSpPr txBox="1"/>
            <p:nvPr/>
          </p:nvSpPr>
          <p:spPr>
            <a:xfrm>
              <a:off x="4297683" y="5349219"/>
              <a:ext cx="527007" cy="338554"/>
            </a:xfrm>
            <a:prstGeom prst="rect">
              <a:avLst/>
            </a:prstGeom>
            <a:noFill/>
          </p:spPr>
          <p:txBody>
            <a:bodyPr wrap="none" rtlCol="0">
              <a:spAutoFit/>
            </a:bodyPr>
            <a:lstStyle/>
            <a:p>
              <a:r>
                <a:rPr lang="en-US" dirty="0" smtClean="0"/>
                <a:t>550</a:t>
              </a:r>
              <a:endParaRPr lang="en-US" dirty="0"/>
            </a:p>
          </p:txBody>
        </p:sp>
        <p:sp>
          <p:nvSpPr>
            <p:cNvPr id="22" name="TextBox 21"/>
            <p:cNvSpPr txBox="1"/>
            <p:nvPr/>
          </p:nvSpPr>
          <p:spPr>
            <a:xfrm>
              <a:off x="5760707" y="5349219"/>
              <a:ext cx="641121" cy="338554"/>
            </a:xfrm>
            <a:prstGeom prst="rect">
              <a:avLst/>
            </a:prstGeom>
            <a:noFill/>
          </p:spPr>
          <p:txBody>
            <a:bodyPr wrap="none" rtlCol="0">
              <a:spAutoFit/>
            </a:bodyPr>
            <a:lstStyle/>
            <a:p>
              <a:r>
                <a:rPr lang="en-US" dirty="0" smtClean="0"/>
                <a:t>1025</a:t>
              </a:r>
              <a:endParaRPr lang="en-US" dirty="0"/>
            </a:p>
          </p:txBody>
        </p:sp>
        <p:sp>
          <p:nvSpPr>
            <p:cNvPr id="23" name="TextBox 22"/>
            <p:cNvSpPr txBox="1"/>
            <p:nvPr/>
          </p:nvSpPr>
          <p:spPr>
            <a:xfrm>
              <a:off x="7040853" y="5349219"/>
              <a:ext cx="641121" cy="338554"/>
            </a:xfrm>
            <a:prstGeom prst="rect">
              <a:avLst/>
            </a:prstGeom>
            <a:noFill/>
          </p:spPr>
          <p:txBody>
            <a:bodyPr wrap="none" rtlCol="0">
              <a:spAutoFit/>
            </a:bodyPr>
            <a:lstStyle/>
            <a:p>
              <a:r>
                <a:rPr lang="en-US" dirty="0" smtClean="0"/>
                <a:t>1275</a:t>
              </a:r>
              <a:endParaRPr lang="en-US" dirty="0"/>
            </a:p>
          </p:txBody>
        </p:sp>
      </p:grpSp>
    </p:spTree>
    <p:extLst>
      <p:ext uri="{BB962C8B-B14F-4D97-AF65-F5344CB8AC3E}">
        <p14:creationId xmlns:p14="http://schemas.microsoft.com/office/powerpoint/2010/main" val="26212457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 Question </a:t>
            </a:r>
            <a:r>
              <a:rPr lang="en-US" dirty="0" smtClean="0"/>
              <a:t>4</a:t>
            </a:r>
            <a:endParaRPr lang="en-US" dirty="0"/>
          </a:p>
        </p:txBody>
      </p:sp>
      <p:sp>
        <p:nvSpPr>
          <p:cNvPr id="3" name="Content Placeholder 2"/>
          <p:cNvSpPr>
            <a:spLocks noGrp="1"/>
          </p:cNvSpPr>
          <p:nvPr>
            <p:ph idx="1"/>
          </p:nvPr>
        </p:nvSpPr>
        <p:spPr/>
        <p:txBody>
          <a:bodyPr/>
          <a:lstStyle/>
          <a:p>
            <a:r>
              <a:rPr lang="en-US" dirty="0"/>
              <a:t>Briefly describe a situation where an application requires </a:t>
            </a:r>
            <a:r>
              <a:rPr lang="en-US" dirty="0" smtClean="0"/>
              <a:t>more </a:t>
            </a:r>
            <a:r>
              <a:rPr lang="en-US" dirty="0"/>
              <a:t>than one mutex.</a:t>
            </a:r>
            <a:r>
              <a:rPr lang="en-US" dirty="0"/>
              <a:t> </a:t>
            </a:r>
            <a:endParaRPr lang="en-US" dirty="0" smtClean="0"/>
          </a:p>
          <a:p>
            <a:pPr lvl="4"/>
            <a:endParaRPr lang="en-US" dirty="0" smtClean="0"/>
          </a:p>
          <a:p>
            <a:pPr lvl="1"/>
            <a:r>
              <a:rPr lang="en-US" dirty="0" smtClean="0">
                <a:solidFill>
                  <a:srgbClr val="0033CC"/>
                </a:solidFill>
              </a:rPr>
              <a:t>A multithreaded application accesses </a:t>
            </a:r>
            <a:br>
              <a:rPr lang="en-US" dirty="0" smtClean="0">
                <a:solidFill>
                  <a:srgbClr val="0033CC"/>
                </a:solidFill>
              </a:rPr>
            </a:br>
            <a:r>
              <a:rPr lang="en-US" dirty="0" smtClean="0">
                <a:solidFill>
                  <a:srgbClr val="0033CC"/>
                </a:solidFill>
              </a:rPr>
              <a:t>more than one shared resource, </a:t>
            </a:r>
            <a:br>
              <a:rPr lang="en-US" dirty="0" smtClean="0">
                <a:solidFill>
                  <a:srgbClr val="0033CC"/>
                </a:solidFill>
              </a:rPr>
            </a:br>
            <a:r>
              <a:rPr lang="en-US" dirty="0" smtClean="0">
                <a:solidFill>
                  <a:srgbClr val="0033CC"/>
                </a:solidFill>
              </a:rPr>
              <a:t>each of which requires mutual exclusion. </a:t>
            </a:r>
          </a:p>
          <a:p>
            <a:pPr lvl="5"/>
            <a:endParaRPr lang="en-US" dirty="0" smtClean="0">
              <a:solidFill>
                <a:srgbClr val="0033CC"/>
              </a:solidFill>
            </a:endParaRPr>
          </a:p>
          <a:p>
            <a:pPr lvl="1"/>
            <a:r>
              <a:rPr lang="en-US" dirty="0" smtClean="0">
                <a:solidFill>
                  <a:srgbClr val="0033CC"/>
                </a:solidFill>
              </a:rPr>
              <a:t>Therefore, each thread can have multiple </a:t>
            </a:r>
            <a:br>
              <a:rPr lang="en-US" dirty="0" smtClean="0">
                <a:solidFill>
                  <a:srgbClr val="0033CC"/>
                </a:solidFill>
              </a:rPr>
            </a:br>
            <a:r>
              <a:rPr lang="en-US" dirty="0" smtClean="0">
                <a:solidFill>
                  <a:srgbClr val="0033CC"/>
                </a:solidFill>
              </a:rPr>
              <a:t>critical regions, one per shared resource.</a:t>
            </a:r>
          </a:p>
          <a:p>
            <a:pPr lvl="5"/>
            <a:endParaRPr lang="en-US" dirty="0" smtClean="0">
              <a:solidFill>
                <a:srgbClr val="0033CC"/>
              </a:solidFill>
            </a:endParaRPr>
          </a:p>
          <a:p>
            <a:pPr lvl="1"/>
            <a:r>
              <a:rPr lang="en-US" dirty="0" smtClean="0">
                <a:solidFill>
                  <a:srgbClr val="0033CC"/>
                </a:solidFill>
              </a:rPr>
              <a:t>Each critical region needs to be protected </a:t>
            </a:r>
            <a:br>
              <a:rPr lang="en-US" dirty="0" smtClean="0">
                <a:solidFill>
                  <a:srgbClr val="0033CC"/>
                </a:solidFill>
              </a:rPr>
            </a:br>
            <a:r>
              <a:rPr lang="en-US" dirty="0" smtClean="0">
                <a:solidFill>
                  <a:srgbClr val="0033CC"/>
                </a:solidFill>
              </a:rPr>
              <a:t>by a separate mutex.</a:t>
            </a:r>
            <a:endParaRPr lang="en-US" dirty="0">
              <a:solidFill>
                <a:srgbClr val="0033CC"/>
              </a:solidFill>
            </a:endParaRPr>
          </a:p>
        </p:txBody>
      </p:sp>
      <p:sp>
        <p:nvSpPr>
          <p:cNvPr id="4" name="Slide Number Placeholder 3"/>
          <p:cNvSpPr>
            <a:spLocks noGrp="1"/>
          </p:cNvSpPr>
          <p:nvPr>
            <p:ph type="sldNum" sz="quarter" idx="12"/>
          </p:nvPr>
        </p:nvSpPr>
        <p:spPr/>
        <p:txBody>
          <a:bodyPr/>
          <a:lstStyle/>
          <a:p>
            <a:fld id="{0B1C8C3D-1D40-5842-8926-8321D93EF020}" type="slidenum">
              <a:rPr lang="en-US" smtClean="0"/>
              <a:pPr/>
              <a:t>5</a:t>
            </a:fld>
            <a:endParaRPr lang="en-US"/>
          </a:p>
        </p:txBody>
      </p:sp>
    </p:spTree>
    <p:extLst>
      <p:ext uri="{BB962C8B-B14F-4D97-AF65-F5344CB8AC3E}">
        <p14:creationId xmlns:p14="http://schemas.microsoft.com/office/powerpoint/2010/main" val="27306378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 Question </a:t>
            </a:r>
            <a:r>
              <a:rPr lang="en-US" dirty="0" smtClean="0"/>
              <a:t>5</a:t>
            </a:r>
            <a:endParaRPr lang="en-US" dirty="0"/>
          </a:p>
        </p:txBody>
      </p:sp>
      <p:sp>
        <p:nvSpPr>
          <p:cNvPr id="3" name="Content Placeholder 2"/>
          <p:cNvSpPr>
            <a:spLocks noGrp="1"/>
          </p:cNvSpPr>
          <p:nvPr>
            <p:ph idx="1"/>
          </p:nvPr>
        </p:nvSpPr>
        <p:spPr/>
        <p:txBody>
          <a:bodyPr/>
          <a:lstStyle/>
          <a:p>
            <a:r>
              <a:rPr lang="en-US" dirty="0"/>
              <a:t>Consider the teacher’s office hour multithreaded simulation program</a:t>
            </a:r>
            <a:r>
              <a:rPr lang="en-US" dirty="0" smtClean="0"/>
              <a:t>.</a:t>
            </a:r>
          </a:p>
          <a:p>
            <a:pPr marL="2286000" lvl="5" indent="0">
              <a:buNone/>
            </a:pPr>
            <a:r>
              <a:rPr lang="en-US" dirty="0" smtClean="0"/>
              <a:t> </a:t>
            </a:r>
          </a:p>
          <a:p>
            <a:pPr marL="928687" lvl="1" indent="-457200">
              <a:buFont typeface="+mj-lt"/>
              <a:buAutoNum type="alphaLcPeriod"/>
            </a:pPr>
            <a:r>
              <a:rPr lang="en-US" dirty="0"/>
              <a:t>Why was it necessary to lock a mutex before printing an event line and then unlock that mutex after printing the line?</a:t>
            </a:r>
            <a:r>
              <a:rPr lang="en-US" dirty="0"/>
              <a:t> </a:t>
            </a:r>
            <a:endParaRPr lang="en-US" dirty="0" smtClean="0"/>
          </a:p>
          <a:p>
            <a:pPr marL="3232150" lvl="6" indent="-457200">
              <a:buFont typeface="+mj-lt"/>
              <a:buAutoNum type="alphaLcPeriod"/>
            </a:pPr>
            <a:endParaRPr lang="en-US" dirty="0" smtClean="0"/>
          </a:p>
          <a:p>
            <a:pPr marL="1398587" lvl="2" indent="-457200"/>
            <a:r>
              <a:rPr lang="en-US" dirty="0" smtClean="0">
                <a:solidFill>
                  <a:srgbClr val="0033CC"/>
                </a:solidFill>
              </a:rPr>
              <a:t>Each event line was constructed </a:t>
            </a:r>
            <a:br>
              <a:rPr lang="en-US" dirty="0" smtClean="0">
                <a:solidFill>
                  <a:srgbClr val="0033CC"/>
                </a:solidFill>
              </a:rPr>
            </a:br>
            <a:r>
              <a:rPr lang="en-US" dirty="0" smtClean="0">
                <a:solidFill>
                  <a:srgbClr val="0033CC"/>
                </a:solidFill>
              </a:rPr>
              <a:t>by multiple calls to </a:t>
            </a:r>
            <a:r>
              <a:rPr lang="en-US" b="1" dirty="0" err="1" smtClean="0">
                <a:solidFill>
                  <a:srgbClr val="0033CC"/>
                </a:solidFill>
                <a:latin typeface="Courier New"/>
                <a:cs typeface="Courier New"/>
              </a:rPr>
              <a:t>printf</a:t>
            </a:r>
            <a:r>
              <a:rPr lang="en-US" b="1" dirty="0" smtClean="0">
                <a:solidFill>
                  <a:srgbClr val="0033CC"/>
                </a:solidFill>
                <a:latin typeface="Courier New"/>
                <a:cs typeface="Courier New"/>
              </a:rPr>
              <a:t>()</a:t>
            </a:r>
            <a:r>
              <a:rPr lang="en-US" dirty="0" smtClean="0">
                <a:solidFill>
                  <a:srgbClr val="0033CC"/>
                </a:solidFill>
              </a:rPr>
              <a:t>.</a:t>
            </a:r>
          </a:p>
          <a:p>
            <a:pPr marL="3689350" lvl="7" indent="-457200"/>
            <a:endParaRPr lang="en-US" dirty="0" smtClean="0">
              <a:solidFill>
                <a:srgbClr val="0033CC"/>
              </a:solidFill>
            </a:endParaRPr>
          </a:p>
          <a:p>
            <a:pPr marL="1398587" lvl="2" indent="-457200"/>
            <a:r>
              <a:rPr lang="en-US" dirty="0" smtClean="0">
                <a:solidFill>
                  <a:srgbClr val="0033CC"/>
                </a:solidFill>
              </a:rPr>
              <a:t>Without the mutex, events happening simultaneously would cause their </a:t>
            </a:r>
            <a:r>
              <a:rPr lang="en-US" b="1" dirty="0" err="1">
                <a:solidFill>
                  <a:srgbClr val="0033CC"/>
                </a:solidFill>
                <a:latin typeface="Courier New"/>
                <a:cs typeface="Courier New"/>
              </a:rPr>
              <a:t>printf</a:t>
            </a:r>
            <a:r>
              <a:rPr lang="en-US" b="1" dirty="0">
                <a:solidFill>
                  <a:srgbClr val="0033CC"/>
                </a:solidFill>
                <a:latin typeface="Courier New"/>
                <a:cs typeface="Courier New"/>
              </a:rPr>
              <a:t>()</a:t>
            </a:r>
            <a:r>
              <a:rPr lang="en-US" dirty="0" smtClean="0">
                <a:solidFill>
                  <a:srgbClr val="0033CC"/>
                </a:solidFill>
              </a:rPr>
              <a:t> calls to be interleaved, causing the event line to be corrupted.</a:t>
            </a:r>
            <a:endParaRPr lang="en-US" dirty="0">
              <a:solidFill>
                <a:srgbClr val="0033CC"/>
              </a:solidFill>
            </a:endParaRPr>
          </a:p>
        </p:txBody>
      </p:sp>
      <p:sp>
        <p:nvSpPr>
          <p:cNvPr id="4" name="Slide Number Placeholder 3"/>
          <p:cNvSpPr>
            <a:spLocks noGrp="1"/>
          </p:cNvSpPr>
          <p:nvPr>
            <p:ph type="sldNum" sz="quarter" idx="12"/>
          </p:nvPr>
        </p:nvSpPr>
        <p:spPr/>
        <p:txBody>
          <a:bodyPr/>
          <a:lstStyle/>
          <a:p>
            <a:fld id="{0B1C8C3D-1D40-5842-8926-8321D93EF020}" type="slidenum">
              <a:rPr lang="en-US" smtClean="0"/>
              <a:pPr/>
              <a:t>6</a:t>
            </a:fld>
            <a:endParaRPr lang="en-US"/>
          </a:p>
        </p:txBody>
      </p:sp>
    </p:spTree>
    <p:extLst>
      <p:ext uri="{BB962C8B-B14F-4D97-AF65-F5344CB8AC3E}">
        <p14:creationId xmlns:p14="http://schemas.microsoft.com/office/powerpoint/2010/main" val="11505417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fade">
                                      <p:cBhvr>
                                        <p:cTn id="1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 Question </a:t>
            </a:r>
            <a:r>
              <a:rPr lang="en-US" dirty="0" smtClean="0"/>
              <a:t>5</a:t>
            </a:r>
            <a:r>
              <a:rPr lang="en-US" i="1" dirty="0" smtClean="0"/>
              <a:t>, cont’d</a:t>
            </a:r>
            <a:endParaRPr lang="en-US" i="1" dirty="0"/>
          </a:p>
        </p:txBody>
      </p:sp>
      <p:sp>
        <p:nvSpPr>
          <p:cNvPr id="3" name="Content Placeholder 2"/>
          <p:cNvSpPr>
            <a:spLocks noGrp="1"/>
          </p:cNvSpPr>
          <p:nvPr>
            <p:ph idx="1"/>
          </p:nvPr>
        </p:nvSpPr>
        <p:spPr/>
        <p:txBody>
          <a:bodyPr/>
          <a:lstStyle/>
          <a:p>
            <a:pPr marL="928687" lvl="1" indent="-457200">
              <a:buFont typeface="+mj-lt"/>
              <a:buAutoNum type="alphaLcPeriod" startAt="2"/>
            </a:pPr>
            <a:r>
              <a:rPr lang="en-US" dirty="0"/>
              <a:t>Suppose Prof. </a:t>
            </a:r>
            <a:r>
              <a:rPr lang="en-US" dirty="0" err="1"/>
              <a:t>Zemma</a:t>
            </a:r>
            <a:r>
              <a:rPr lang="en-US" dirty="0"/>
              <a:t> Fore team-teaches a class with </a:t>
            </a:r>
            <a:r>
              <a:rPr lang="en-US" dirty="0" smtClean="0"/>
              <a:t>Dr</a:t>
            </a:r>
            <a:r>
              <a:rPr lang="en-US" dirty="0"/>
              <a:t>. </a:t>
            </a:r>
            <a:r>
              <a:rPr lang="en-US" dirty="0" err="1"/>
              <a:t>Wayton</a:t>
            </a:r>
            <a:r>
              <a:rPr lang="en-US" dirty="0"/>
              <a:t> Post. They have adjacent offices, and they hold their </a:t>
            </a:r>
            <a:r>
              <a:rPr lang="en-US" dirty="0" smtClean="0"/>
              <a:t>office </a:t>
            </a:r>
            <a:r>
              <a:rPr lang="en-US" dirty="0"/>
              <a:t>hours at the same time for their joint class. Now there are </a:t>
            </a:r>
            <a:r>
              <a:rPr lang="en-US" dirty="0" smtClean="0"/>
              <a:t>six </a:t>
            </a:r>
            <a:r>
              <a:rPr lang="en-US" dirty="0"/>
              <a:t>chairs outside their offices for waiting students.</a:t>
            </a:r>
            <a:br>
              <a:rPr lang="en-US" dirty="0"/>
            </a:br>
            <a:r>
              <a:rPr lang="en-US" dirty="0"/>
              <a:t/>
            </a:r>
            <a:br>
              <a:rPr lang="en-US" dirty="0"/>
            </a:br>
            <a:r>
              <a:rPr lang="en-US" dirty="0"/>
              <a:t>Briefly describe what changes you will need to make to the </a:t>
            </a:r>
            <a:r>
              <a:rPr lang="en-US" dirty="0" smtClean="0"/>
              <a:t>simulation </a:t>
            </a:r>
            <a:r>
              <a:rPr lang="en-US" dirty="0"/>
              <a:t>program to accommodate the addition of Dr. Post</a:t>
            </a:r>
            <a:r>
              <a:rPr lang="en-US" dirty="0" smtClean="0"/>
              <a:t>.</a:t>
            </a:r>
          </a:p>
          <a:p>
            <a:pPr marL="3232150" lvl="6" indent="-457200">
              <a:buFont typeface="+mj-lt"/>
              <a:buAutoNum type="alphaLcPeriod" startAt="2"/>
            </a:pPr>
            <a:endParaRPr lang="en-US" dirty="0" smtClean="0"/>
          </a:p>
          <a:p>
            <a:pPr marL="1398587" lvl="2" indent="-457200"/>
            <a:r>
              <a:rPr lang="en-US" dirty="0" smtClean="0">
                <a:solidFill>
                  <a:srgbClr val="0033CC"/>
                </a:solidFill>
              </a:rPr>
              <a:t>Increase constant</a:t>
            </a:r>
            <a:r>
              <a:rPr lang="en-US" b="1" dirty="0" smtClean="0">
                <a:solidFill>
                  <a:srgbClr val="0033CC"/>
                </a:solidFill>
                <a:latin typeface="Courier New"/>
                <a:cs typeface="Courier New"/>
              </a:rPr>
              <a:t> CHAIR_COUNT </a:t>
            </a:r>
            <a:r>
              <a:rPr lang="en-US" dirty="0" smtClean="0">
                <a:solidFill>
                  <a:srgbClr val="0033CC"/>
                </a:solidFill>
              </a:rPr>
              <a:t>to 6</a:t>
            </a:r>
          </a:p>
          <a:p>
            <a:pPr marL="1398587" lvl="2" indent="-457200"/>
            <a:r>
              <a:rPr lang="en-US" dirty="0" smtClean="0">
                <a:solidFill>
                  <a:srgbClr val="0033CC"/>
                </a:solidFill>
              </a:rPr>
              <a:t>Start a second teacher thread for Dr. Post.</a:t>
            </a:r>
          </a:p>
          <a:p>
            <a:pPr marL="1398587" lvl="2" indent="-457200"/>
            <a:r>
              <a:rPr lang="en-US" dirty="0" smtClean="0">
                <a:solidFill>
                  <a:srgbClr val="0033CC"/>
                </a:solidFill>
              </a:rPr>
              <a:t>A student can meet with either Prof. Fore or Dr. Post.</a:t>
            </a:r>
            <a:endParaRPr lang="en-US" dirty="0">
              <a:solidFill>
                <a:srgbClr val="0033CC"/>
              </a:solidFill>
            </a:endParaRPr>
          </a:p>
        </p:txBody>
      </p:sp>
      <p:sp>
        <p:nvSpPr>
          <p:cNvPr id="4" name="Slide Number Placeholder 3"/>
          <p:cNvSpPr>
            <a:spLocks noGrp="1"/>
          </p:cNvSpPr>
          <p:nvPr>
            <p:ph type="sldNum" sz="quarter" idx="12"/>
          </p:nvPr>
        </p:nvSpPr>
        <p:spPr/>
        <p:txBody>
          <a:bodyPr/>
          <a:lstStyle/>
          <a:p>
            <a:fld id="{0B1C8C3D-1D40-5842-8926-8321D93EF020}" type="slidenum">
              <a:rPr lang="en-US" smtClean="0"/>
              <a:pPr/>
              <a:t>7</a:t>
            </a:fld>
            <a:endParaRPr lang="en-US"/>
          </a:p>
        </p:txBody>
      </p:sp>
    </p:spTree>
    <p:extLst>
      <p:ext uri="{BB962C8B-B14F-4D97-AF65-F5344CB8AC3E}">
        <p14:creationId xmlns:p14="http://schemas.microsoft.com/office/powerpoint/2010/main" val="4051875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 Question </a:t>
            </a:r>
            <a:r>
              <a:rPr lang="en-US" dirty="0" smtClean="0"/>
              <a:t>6</a:t>
            </a:r>
            <a:endParaRPr lang="en-US" dirty="0"/>
          </a:p>
        </p:txBody>
      </p:sp>
      <p:sp>
        <p:nvSpPr>
          <p:cNvPr id="3" name="Content Placeholder 2"/>
          <p:cNvSpPr>
            <a:spLocks noGrp="1"/>
          </p:cNvSpPr>
          <p:nvPr>
            <p:ph idx="1"/>
          </p:nvPr>
        </p:nvSpPr>
        <p:spPr>
          <a:xfrm>
            <a:off x="457200" y="1295401"/>
            <a:ext cx="8229600" cy="4785330"/>
          </a:xfrm>
        </p:spPr>
        <p:txBody>
          <a:bodyPr/>
          <a:lstStyle/>
          <a:p>
            <a:r>
              <a:rPr lang="en-US" dirty="0"/>
              <a:t>Consider the following </a:t>
            </a:r>
            <a:r>
              <a:rPr lang="en-US" dirty="0" smtClean="0"/>
              <a:t/>
            </a:r>
            <a:br>
              <a:rPr lang="en-US" dirty="0" smtClean="0"/>
            </a:br>
            <a:r>
              <a:rPr lang="en-US" dirty="0" smtClean="0"/>
              <a:t>resource </a:t>
            </a:r>
            <a:r>
              <a:rPr lang="en-US" dirty="0"/>
              <a:t>allocation graph</a:t>
            </a:r>
            <a:r>
              <a:rPr lang="en-US" dirty="0" smtClean="0"/>
              <a:t>.</a:t>
            </a:r>
          </a:p>
          <a:p>
            <a:pPr lvl="4"/>
            <a:endParaRPr lang="en-US" dirty="0" smtClean="0"/>
          </a:p>
          <a:p>
            <a:pPr marL="928687" lvl="1" indent="-457200">
              <a:buFont typeface="+mj-lt"/>
              <a:buAutoNum type="alphaLcPeriod"/>
            </a:pPr>
            <a:r>
              <a:rPr lang="en-US" dirty="0"/>
              <a:t>W</a:t>
            </a:r>
            <a:r>
              <a:rPr lang="en-US" dirty="0" smtClean="0"/>
              <a:t>hich </a:t>
            </a:r>
            <a:r>
              <a:rPr lang="en-US" dirty="0"/>
              <a:t>processes (if any) </a:t>
            </a:r>
            <a:r>
              <a:rPr lang="en-US" dirty="0" smtClean="0"/>
              <a:t/>
            </a:r>
            <a:br>
              <a:rPr lang="en-US" dirty="0" smtClean="0"/>
            </a:br>
            <a:r>
              <a:rPr lang="en-US" dirty="0" smtClean="0"/>
              <a:t>are only </a:t>
            </a:r>
            <a:r>
              <a:rPr lang="en-US" dirty="0"/>
              <a:t>temporarily blocked, </a:t>
            </a:r>
            <a:br>
              <a:rPr lang="en-US" dirty="0"/>
            </a:br>
            <a:r>
              <a:rPr lang="en-US" dirty="0"/>
              <a:t>and why</a:t>
            </a:r>
            <a:r>
              <a:rPr lang="en-US" dirty="0" smtClean="0"/>
              <a:t>? </a:t>
            </a:r>
          </a:p>
          <a:p>
            <a:pPr marL="1398587" lvl="2" indent="-457200"/>
            <a:r>
              <a:rPr lang="en-US" dirty="0" smtClean="0">
                <a:solidFill>
                  <a:srgbClr val="0033CC"/>
                </a:solidFill>
              </a:rPr>
              <a:t>Processes P1 and P2 are temporarily blocked.</a:t>
            </a:r>
          </a:p>
          <a:p>
            <a:pPr marL="1398587" lvl="2" indent="-457200"/>
            <a:r>
              <a:rPr lang="en-US" dirty="0" smtClean="0">
                <a:solidFill>
                  <a:srgbClr val="0033CC"/>
                </a:solidFill>
              </a:rPr>
              <a:t>Either P1 or P2 </a:t>
            </a:r>
            <a:r>
              <a:rPr lang="en-US" dirty="0">
                <a:solidFill>
                  <a:srgbClr val="0033CC"/>
                </a:solidFill>
              </a:rPr>
              <a:t>(or </a:t>
            </a:r>
            <a:r>
              <a:rPr lang="en-US" dirty="0" smtClean="0">
                <a:solidFill>
                  <a:srgbClr val="0033CC"/>
                </a:solidFill>
              </a:rPr>
              <a:t>both at the same time) can acquire </a:t>
            </a:r>
            <a:br>
              <a:rPr lang="en-US" dirty="0" smtClean="0">
                <a:solidFill>
                  <a:srgbClr val="0033CC"/>
                </a:solidFill>
              </a:rPr>
            </a:br>
            <a:r>
              <a:rPr lang="en-US" dirty="0" smtClean="0">
                <a:solidFill>
                  <a:srgbClr val="0033CC"/>
                </a:solidFill>
              </a:rPr>
              <a:t>an R2 resource and complete.</a:t>
            </a:r>
          </a:p>
          <a:p>
            <a:pPr marL="3232150" lvl="6" indent="-457200"/>
            <a:endParaRPr lang="en-US" dirty="0" smtClean="0"/>
          </a:p>
          <a:p>
            <a:pPr marL="928687" lvl="1" indent="-457200"/>
            <a:r>
              <a:rPr lang="en-US" dirty="0"/>
              <a:t>Which processes (if any) are deadlocked, and why?</a:t>
            </a:r>
            <a:r>
              <a:rPr lang="en-US" dirty="0"/>
              <a:t> </a:t>
            </a:r>
            <a:endParaRPr lang="en-US" dirty="0" smtClean="0"/>
          </a:p>
          <a:p>
            <a:pPr marL="1398587" lvl="2" indent="-457200"/>
            <a:r>
              <a:rPr lang="en-US" dirty="0" smtClean="0">
                <a:solidFill>
                  <a:srgbClr val="0033CC"/>
                </a:solidFill>
              </a:rPr>
              <a:t>Processes P3 and P4 are deadlocked.</a:t>
            </a:r>
          </a:p>
          <a:p>
            <a:pPr marL="1398587" lvl="2" indent="-457200"/>
            <a:r>
              <a:rPr lang="en-US" dirty="0" smtClean="0">
                <a:solidFill>
                  <a:srgbClr val="0033CC"/>
                </a:solidFill>
              </a:rPr>
              <a:t>Each is trying to acquire a resource held by the other.</a:t>
            </a:r>
            <a:endParaRPr lang="en-US" dirty="0">
              <a:solidFill>
                <a:srgbClr val="0033CC"/>
              </a:solidFill>
            </a:endParaRPr>
          </a:p>
        </p:txBody>
      </p:sp>
      <p:sp>
        <p:nvSpPr>
          <p:cNvPr id="4" name="Slide Number Placeholder 3"/>
          <p:cNvSpPr>
            <a:spLocks noGrp="1"/>
          </p:cNvSpPr>
          <p:nvPr>
            <p:ph type="sldNum" sz="quarter" idx="12"/>
          </p:nvPr>
        </p:nvSpPr>
        <p:spPr/>
        <p:txBody>
          <a:bodyPr/>
          <a:lstStyle/>
          <a:p>
            <a:fld id="{0B1C8C3D-1D40-5842-8926-8321D93EF020}" type="slidenum">
              <a:rPr lang="en-US" smtClean="0"/>
              <a:pPr/>
              <a:t>8</a:t>
            </a:fld>
            <a:endParaRPr lang="en-US"/>
          </a:p>
        </p:txBody>
      </p:sp>
      <p:pic>
        <p:nvPicPr>
          <p:cNvPr id="19457" name="Picture 1" descr="Screen Shot 2015-03-16 at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391" y="1234464"/>
            <a:ext cx="3241354" cy="231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8877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fade">
                                      <p:cBhvr>
                                        <p:cTn id="20" dur="500"/>
                                        <p:tgtEl>
                                          <p:spTgt spid="3">
                                            <p:txEl>
                                              <p:pRg st="6" end="6"/>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A5C7AF82-0077-D647-84E5-4D9BAB8701E3}" type="slidenum">
              <a:rPr lang="en-US"/>
              <a:pPr/>
              <a:t>9</a:t>
            </a:fld>
            <a:endParaRPr lang="en-US"/>
          </a:p>
        </p:txBody>
      </p:sp>
      <p:sp>
        <p:nvSpPr>
          <p:cNvPr id="778242" name="Rectangle 2"/>
          <p:cNvSpPr>
            <a:spLocks noGrp="1" noChangeArrowheads="1"/>
          </p:cNvSpPr>
          <p:nvPr>
            <p:ph type="title"/>
          </p:nvPr>
        </p:nvSpPr>
        <p:spPr/>
        <p:txBody>
          <a:bodyPr/>
          <a:lstStyle/>
          <a:p>
            <a:r>
              <a:rPr lang="en-US" dirty="0"/>
              <a:t>Midterm Solution: Question </a:t>
            </a:r>
            <a:r>
              <a:rPr lang="en-US" dirty="0" smtClean="0"/>
              <a:t>7</a:t>
            </a:r>
            <a:endParaRPr lang="en-US" dirty="0"/>
          </a:p>
        </p:txBody>
      </p:sp>
      <p:sp>
        <p:nvSpPr>
          <p:cNvPr id="778243" name="Rectangle 3"/>
          <p:cNvSpPr>
            <a:spLocks noGrp="1" noChangeArrowheads="1"/>
          </p:cNvSpPr>
          <p:nvPr>
            <p:ph type="body" idx="1"/>
          </p:nvPr>
        </p:nvSpPr>
        <p:spPr>
          <a:xfrm>
            <a:off x="457200" y="1295400"/>
            <a:ext cx="8229600" cy="4876800"/>
          </a:xfrm>
        </p:spPr>
        <p:txBody>
          <a:bodyPr/>
          <a:lstStyle/>
          <a:p>
            <a:pPr>
              <a:lnSpc>
                <a:spcPct val="90000"/>
              </a:lnSpc>
            </a:pPr>
            <a:r>
              <a:rPr lang="en-US" dirty="0"/>
              <a:t>Consider the Dining Philosophers </a:t>
            </a:r>
            <a:r>
              <a:rPr lang="en-US" dirty="0" smtClean="0"/>
              <a:t/>
            </a:r>
            <a:br>
              <a:rPr lang="en-US" dirty="0" smtClean="0"/>
            </a:br>
            <a:r>
              <a:rPr lang="en-US" dirty="0" smtClean="0"/>
              <a:t>problem </a:t>
            </a:r>
            <a:r>
              <a:rPr lang="en-US" dirty="0"/>
              <a:t>with five philosophers, and </a:t>
            </a:r>
            <a:r>
              <a:rPr lang="en-US" dirty="0" smtClean="0"/>
              <a:t/>
            </a:r>
            <a:br>
              <a:rPr lang="en-US" dirty="0" smtClean="0"/>
            </a:br>
            <a:r>
              <a:rPr lang="en-US" dirty="0" smtClean="0"/>
              <a:t>the four </a:t>
            </a:r>
            <a:r>
              <a:rPr lang="en-US" dirty="0"/>
              <a:t>conditions that must hold </a:t>
            </a:r>
            <a:r>
              <a:rPr lang="en-US" dirty="0" smtClean="0"/>
              <a:t/>
            </a:r>
            <a:br>
              <a:rPr lang="en-US" dirty="0" smtClean="0"/>
            </a:br>
            <a:r>
              <a:rPr lang="en-US" dirty="0" smtClean="0"/>
              <a:t>for </a:t>
            </a:r>
            <a:r>
              <a:rPr lang="en-US" dirty="0"/>
              <a:t>a deadlock to occur. For each of </a:t>
            </a:r>
            <a:r>
              <a:rPr lang="en-US" dirty="0" smtClean="0"/>
              <a:t>the following </a:t>
            </a:r>
            <a:r>
              <a:rPr lang="en-US" dirty="0"/>
              <a:t>strategies to prevent a deadlock</a:t>
            </a:r>
            <a:r>
              <a:rPr lang="en-US" dirty="0" smtClean="0"/>
              <a:t>, identify </a:t>
            </a:r>
            <a:r>
              <a:rPr lang="en-US" dirty="0"/>
              <a:t>which of the four conditions is it breaking and explain how</a:t>
            </a:r>
            <a:r>
              <a:rPr lang="en-US" dirty="0" smtClean="0"/>
              <a:t>.</a:t>
            </a:r>
          </a:p>
          <a:p>
            <a:pPr lvl="5">
              <a:lnSpc>
                <a:spcPct val="90000"/>
              </a:lnSpc>
            </a:pPr>
            <a:endParaRPr lang="en-US" dirty="0"/>
          </a:p>
          <a:p>
            <a:pPr marL="928687" lvl="1" indent="-457200">
              <a:lnSpc>
                <a:spcPct val="90000"/>
              </a:lnSpc>
              <a:buFont typeface="+mj-lt"/>
              <a:buAutoNum type="alphaLcPeriod"/>
            </a:pPr>
            <a:r>
              <a:rPr lang="en-US" altLang="ja-JP" dirty="0">
                <a:ea typeface="MS PGothic" charset="0"/>
                <a:cs typeface="MS PGothic" charset="0"/>
              </a:rPr>
              <a:t>Philosophers 1 through 4 each acquires the left fork first and then the right fork. Philosopher 5 must first acquire the right fork and then the left fork</a:t>
            </a:r>
            <a:r>
              <a:rPr lang="en-US" altLang="ja-JP" dirty="0" smtClean="0">
                <a:ea typeface="MS PGothic" charset="0"/>
                <a:cs typeface="MS PGothic" charset="0"/>
              </a:rPr>
              <a:t>.</a:t>
            </a:r>
          </a:p>
          <a:p>
            <a:pPr lvl="6">
              <a:lnSpc>
                <a:spcPct val="90000"/>
              </a:lnSpc>
            </a:pPr>
            <a:endParaRPr lang="en-US" altLang="ja-JP" dirty="0">
              <a:ea typeface="MS PGothic" charset="0"/>
              <a:cs typeface="MS PGothic" charset="0"/>
            </a:endParaRPr>
          </a:p>
          <a:p>
            <a:pPr lvl="2">
              <a:lnSpc>
                <a:spcPct val="90000"/>
              </a:lnSpc>
            </a:pPr>
            <a:r>
              <a:rPr lang="en-US" altLang="ja-JP" dirty="0">
                <a:solidFill>
                  <a:srgbClr val="0033CC"/>
                </a:solidFill>
                <a:ea typeface="MS PGothic" charset="0"/>
                <a:cs typeface="MS PGothic" charset="0"/>
              </a:rPr>
              <a:t>This imposes an ordering on forks to break </a:t>
            </a:r>
            <a:r>
              <a:rPr lang="en-US" altLang="ja-JP" dirty="0">
                <a:solidFill>
                  <a:schemeClr val="folHlink"/>
                </a:solidFill>
                <a:ea typeface="MS PGothic" charset="0"/>
                <a:cs typeface="MS PGothic" charset="0"/>
              </a:rPr>
              <a:t>circular wait</a:t>
            </a:r>
            <a:r>
              <a:rPr lang="en-US" altLang="ja-JP" dirty="0">
                <a:ea typeface="MS PGothic" charset="0"/>
                <a:cs typeface="MS PGothic" charset="0"/>
              </a:rPr>
              <a:t>.</a:t>
            </a:r>
          </a:p>
          <a:p>
            <a:pPr lvl="4">
              <a:lnSpc>
                <a:spcPct val="90000"/>
              </a:lnSpc>
            </a:pPr>
            <a:endParaRPr lang="en-US" altLang="ja-JP" dirty="0">
              <a:ea typeface="MS PGothic" charset="0"/>
              <a:cs typeface="MS PGothic" charset="0"/>
            </a:endParaRPr>
          </a:p>
        </p:txBody>
      </p:sp>
      <p:sp>
        <p:nvSpPr>
          <p:cNvPr id="778244" name="Text Box 4"/>
          <p:cNvSpPr txBox="1">
            <a:spLocks noChangeArrowheads="1"/>
          </p:cNvSpPr>
          <p:nvPr/>
        </p:nvSpPr>
        <p:spPr bwMode="auto">
          <a:xfrm>
            <a:off x="6765925" y="1235075"/>
            <a:ext cx="2103438" cy="1069975"/>
          </a:xfrm>
          <a:prstGeom prst="rect">
            <a:avLst/>
          </a:prstGeom>
          <a:solidFill>
            <a:srgbClr val="CC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114300">
              <a:defRPr>
                <a:solidFill>
                  <a:schemeClr val="tx1"/>
                </a:solidFill>
                <a:latin typeface="Arial" charset="0"/>
                <a:ea typeface="ＭＳ Ｐゴシック" charset="0"/>
              </a:defRPr>
            </a:lvl2pPr>
            <a:lvl3pPr marL="1257300" indent="-342900">
              <a:defRPr>
                <a:solidFill>
                  <a:schemeClr val="tx1"/>
                </a:solidFill>
                <a:latin typeface="Arial" charset="0"/>
                <a:ea typeface="ＭＳ Ｐゴシック" charset="0"/>
              </a:defRPr>
            </a:lvl3pPr>
            <a:lvl4pPr marL="1714500" indent="-342900">
              <a:defRPr>
                <a:solidFill>
                  <a:schemeClr val="tx1"/>
                </a:solidFill>
                <a:latin typeface="Arial" charset="0"/>
                <a:ea typeface="ＭＳ Ｐゴシック" charset="0"/>
              </a:defRPr>
            </a:lvl4pPr>
            <a:lvl5pPr marL="2171700" indent="-342900">
              <a:defRPr>
                <a:solidFill>
                  <a:schemeClr val="tx1"/>
                </a:solidFill>
                <a:latin typeface="Arial" charset="0"/>
                <a:ea typeface="ＭＳ Ｐゴシック" charset="0"/>
              </a:defRPr>
            </a:lvl5pPr>
            <a:lvl6pPr marL="2628900" indent="-342900" fontAlgn="base">
              <a:spcBef>
                <a:spcPct val="0"/>
              </a:spcBef>
              <a:spcAft>
                <a:spcPct val="0"/>
              </a:spcAft>
              <a:defRPr>
                <a:solidFill>
                  <a:schemeClr val="tx1"/>
                </a:solidFill>
                <a:latin typeface="Arial" charset="0"/>
                <a:ea typeface="ＭＳ Ｐゴシック" charset="0"/>
              </a:defRPr>
            </a:lvl6pPr>
            <a:lvl7pPr marL="3086100" indent="-342900" fontAlgn="base">
              <a:spcBef>
                <a:spcPct val="0"/>
              </a:spcBef>
              <a:spcAft>
                <a:spcPct val="0"/>
              </a:spcAft>
              <a:defRPr>
                <a:solidFill>
                  <a:schemeClr val="tx1"/>
                </a:solidFill>
                <a:latin typeface="Arial" charset="0"/>
                <a:ea typeface="ＭＳ Ｐゴシック" charset="0"/>
              </a:defRPr>
            </a:lvl7pPr>
            <a:lvl8pPr marL="3543300" indent="-342900" fontAlgn="base">
              <a:spcBef>
                <a:spcPct val="0"/>
              </a:spcBef>
              <a:spcAft>
                <a:spcPct val="0"/>
              </a:spcAft>
              <a:defRPr>
                <a:solidFill>
                  <a:schemeClr val="tx1"/>
                </a:solidFill>
                <a:latin typeface="Arial" charset="0"/>
                <a:ea typeface="ＭＳ Ｐゴシック" charset="0"/>
              </a:defRPr>
            </a:lvl8pPr>
            <a:lvl9pPr marL="4000500" indent="-342900" fontAlgn="base">
              <a:spcBef>
                <a:spcPct val="0"/>
              </a:spcBef>
              <a:spcAft>
                <a:spcPct val="0"/>
              </a:spcAft>
              <a:defRPr>
                <a:solidFill>
                  <a:schemeClr val="tx1"/>
                </a:solidFill>
                <a:latin typeface="Arial" charset="0"/>
                <a:ea typeface="ＭＳ Ｐゴシック" charset="0"/>
              </a:defRPr>
            </a:lvl9pPr>
          </a:lstStyle>
          <a:p>
            <a:pPr lvl="1"/>
            <a:r>
              <a:rPr lang="en-US" sz="1600"/>
              <a:t> 1. Mutual exclusion</a:t>
            </a:r>
          </a:p>
          <a:p>
            <a:pPr lvl="1"/>
            <a:r>
              <a:rPr lang="en-US" sz="1600"/>
              <a:t> 2. Hold and wait</a:t>
            </a:r>
          </a:p>
          <a:p>
            <a:pPr lvl="1"/>
            <a:r>
              <a:rPr lang="en-US" sz="1600"/>
              <a:t> 3. No preemption</a:t>
            </a:r>
          </a:p>
          <a:p>
            <a:pPr lvl="1"/>
            <a:r>
              <a:rPr lang="en-US" sz="1600"/>
              <a:t> 4. Circular wait</a:t>
            </a:r>
          </a:p>
        </p:txBody>
      </p:sp>
    </p:spTree>
    <p:extLst>
      <p:ext uri="{BB962C8B-B14F-4D97-AF65-F5344CB8AC3E}">
        <p14:creationId xmlns:p14="http://schemas.microsoft.com/office/powerpoint/2010/main" val="38764014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78243">
                                            <p:txEl>
                                              <p:pRg st="2" end="2"/>
                                            </p:txEl>
                                          </p:spTgt>
                                        </p:tgtEl>
                                        <p:attrNameLst>
                                          <p:attrName>style.visibility</p:attrName>
                                        </p:attrNameLst>
                                      </p:cBhvr>
                                      <p:to>
                                        <p:strVal val="visible"/>
                                      </p:to>
                                    </p:set>
                                    <p:animEffect transition="in" filter="fade">
                                      <p:cBhvr>
                                        <p:cTn id="7" dur="500"/>
                                        <p:tgtEl>
                                          <p:spTgt spid="77824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78243">
                                            <p:txEl>
                                              <p:pRg st="4" end="4"/>
                                            </p:txEl>
                                          </p:spTgt>
                                        </p:tgtEl>
                                        <p:attrNameLst>
                                          <p:attrName>style.visibility</p:attrName>
                                        </p:attrNameLst>
                                      </p:cBhvr>
                                      <p:to>
                                        <p:strVal val="visible"/>
                                      </p:to>
                                    </p:set>
                                    <p:animEffect transition="in" filter="fade">
                                      <p:cBhvr>
                                        <p:cTn id="12" dur="500"/>
                                        <p:tgtEl>
                                          <p:spTgt spid="7782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37896</TotalTime>
  <Words>1057</Words>
  <Application>Microsoft Macintosh PowerPoint</Application>
  <PresentationFormat>On-screen Show (4:3)</PresentationFormat>
  <Paragraphs>367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Quadrant</vt:lpstr>
      <vt:lpstr>CS 149: Operating Systems March 19 Class Meeting</vt:lpstr>
      <vt:lpstr>Midterm Solution: Question 1</vt:lpstr>
      <vt:lpstr>Midterm Solution: Question 2</vt:lpstr>
      <vt:lpstr>Midterm Solution: Question 3</vt:lpstr>
      <vt:lpstr>Midterm Solution: Question 4</vt:lpstr>
      <vt:lpstr>Midterm Solution: Question 5</vt:lpstr>
      <vt:lpstr>Midterm Solution: Question 5, cont’d</vt:lpstr>
      <vt:lpstr>Midterm Solution: Question 6</vt:lpstr>
      <vt:lpstr>Midterm Solution: Question 7</vt:lpstr>
      <vt:lpstr>Midterm Solution: Question 7, cont’d</vt:lpstr>
      <vt:lpstr>Midterm Solution: Question 8</vt:lpstr>
      <vt:lpstr>Midterm Solution: Question 9</vt:lpstr>
      <vt:lpstr>Midterm Solution: Question 10</vt:lpstr>
      <vt:lpstr>Linux Kernel Memory Allocation, cont’d</vt:lpstr>
      <vt:lpstr>Operating System Design Goals</vt:lpstr>
      <vt:lpstr>Operating System Design Goals, cont’d</vt:lpstr>
      <vt:lpstr>Operating System Design Goals, cont’d</vt:lpstr>
      <vt:lpstr>Design Challenges</vt:lpstr>
      <vt:lpstr>Design Challenges</vt:lpstr>
      <vt:lpstr>Principles for Interface Design</vt:lpstr>
      <vt:lpstr>A Layered OS Architecture</vt:lpstr>
      <vt:lpstr>Hide the Low-Level Hardware</vt:lpstr>
      <vt:lpstr>Performance</vt:lpstr>
      <vt:lpstr>Example Space-Time Tradeoff</vt:lpstr>
      <vt:lpstr>Lessons from The Mythical Man Month</vt:lpstr>
      <vt:lpstr>Lessons from The Mythical Man Month</vt:lpstr>
      <vt:lpstr>Operating System Trends</vt:lpstr>
    </vt:vector>
  </TitlesOfParts>
  <Company>San Jose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146: Data Structures and Algorithms</dc:title>
  <dc:creator>Ronald Mak</dc:creator>
  <cp:lastModifiedBy>Ronald Mak</cp:lastModifiedBy>
  <cp:revision>729</cp:revision>
  <cp:lastPrinted>2015-02-03T07:34:34Z</cp:lastPrinted>
  <dcterms:created xsi:type="dcterms:W3CDTF">2008-01-12T03:52:55Z</dcterms:created>
  <dcterms:modified xsi:type="dcterms:W3CDTF">2015-03-19T19:04:49Z</dcterms:modified>
</cp:coreProperties>
</file>