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82" r:id="rId2"/>
    <p:sldId id="313" r:id="rId3"/>
    <p:sldId id="283" r:id="rId4"/>
    <p:sldId id="284" r:id="rId5"/>
    <p:sldId id="285" r:id="rId6"/>
    <p:sldId id="286" r:id="rId7"/>
    <p:sldId id="287" r:id="rId8"/>
    <p:sldId id="288" r:id="rId9"/>
    <p:sldId id="303" r:id="rId10"/>
    <p:sldId id="302" r:id="rId11"/>
    <p:sldId id="290" r:id="rId12"/>
    <p:sldId id="291" r:id="rId13"/>
    <p:sldId id="292" r:id="rId14"/>
    <p:sldId id="293" r:id="rId15"/>
    <p:sldId id="304" r:id="rId16"/>
    <p:sldId id="294" r:id="rId17"/>
    <p:sldId id="306" r:id="rId18"/>
    <p:sldId id="305" r:id="rId19"/>
    <p:sldId id="295" r:id="rId20"/>
    <p:sldId id="307" r:id="rId21"/>
    <p:sldId id="296" r:id="rId22"/>
    <p:sldId id="297" r:id="rId23"/>
    <p:sldId id="298" r:id="rId24"/>
    <p:sldId id="308" r:id="rId25"/>
    <p:sldId id="309" r:id="rId26"/>
    <p:sldId id="299" r:id="rId27"/>
    <p:sldId id="311" r:id="rId28"/>
    <p:sldId id="310" r:id="rId29"/>
    <p:sldId id="300" r:id="rId30"/>
    <p:sldId id="314" r:id="rId31"/>
    <p:sldId id="31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9504" autoAdjust="0"/>
  </p:normalViewPr>
  <p:slideViewPr>
    <p:cSldViewPr>
      <p:cViewPr varScale="1">
        <p:scale>
          <a:sx n="131" d="100"/>
          <a:sy n="131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36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March 5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2014: March 10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5 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B911-405C-CB45-9E32-2461D213703F}" type="slidenum">
              <a:rPr lang="en-US"/>
              <a:pPr/>
              <a:t>10</a:t>
            </a:fld>
            <a:endParaRPr 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victim page has been modified, </a:t>
            </a:r>
            <a:br>
              <a:rPr lang="en-US" dirty="0"/>
            </a:br>
            <a:r>
              <a:rPr lang="en-US" dirty="0"/>
              <a:t>then the page must be written to disk.</a:t>
            </a:r>
          </a:p>
          <a:p>
            <a:pPr lvl="1"/>
            <a:r>
              <a:rPr lang="en-US" dirty="0"/>
              <a:t>Overwrite the old page.</a:t>
            </a:r>
          </a:p>
          <a:p>
            <a:pPr lvl="4"/>
            <a:endParaRPr lang="en-US" dirty="0"/>
          </a:p>
          <a:p>
            <a:r>
              <a:rPr lang="en-US" dirty="0"/>
              <a:t>Which page should be evicted from memory?</a:t>
            </a:r>
          </a:p>
          <a:p>
            <a:pPr lvl="1"/>
            <a:r>
              <a:rPr lang="en-US" dirty="0"/>
              <a:t>Several algorithms to decide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7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34E2-A54D-4140-A8F8-D3B2D6199E44}" type="slidenum">
              <a:rPr lang="en-US"/>
              <a:pPr/>
              <a:t>11</a:t>
            </a:fld>
            <a:endParaRPr lang="en-US"/>
          </a:p>
        </p:txBody>
      </p:sp>
      <p:pic>
        <p:nvPicPr>
          <p:cNvPr id="8366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235075"/>
            <a:ext cx="6542087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6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36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79925" y="5074902"/>
            <a:ext cx="4024313" cy="1006760"/>
          </a:xfrm>
        </p:spPr>
        <p:txBody>
          <a:bodyPr/>
          <a:lstStyle/>
          <a:p>
            <a:r>
              <a:rPr lang="en-US" dirty="0"/>
              <a:t>No room to load page B.</a:t>
            </a:r>
          </a:p>
        </p:txBody>
      </p:sp>
      <p:sp>
        <p:nvSpPr>
          <p:cNvPr id="836613" name="Rectangle 5"/>
          <p:cNvSpPr>
            <a:spLocks noChangeArrowheads="1"/>
          </p:cNvSpPr>
          <p:nvPr/>
        </p:nvSpPr>
        <p:spPr bwMode="auto">
          <a:xfrm>
            <a:off x="3565525" y="626427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48856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33E8-80FB-4246-8B2C-3A02A0571FBB}" type="slidenum">
              <a:rPr lang="en-US"/>
              <a:pPr/>
              <a:t>12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376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357313"/>
            <a:ext cx="64881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457200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93706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87F-18E7-5941-A190-4DD8CA5FE326}" type="slidenum">
              <a:rPr lang="en-US"/>
              <a:pPr/>
              <a:t>13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First-In, First-Out (FIFO)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54075"/>
          </a:xfrm>
        </p:spPr>
        <p:txBody>
          <a:bodyPr/>
          <a:lstStyle/>
          <a:p>
            <a:r>
              <a:rPr lang="en-US"/>
              <a:t>Pages are evicted from memory in the order </a:t>
            </a:r>
            <a:br>
              <a:rPr lang="en-US"/>
            </a:br>
            <a:r>
              <a:rPr lang="en-US"/>
              <a:t>that they were loaded into memory.</a:t>
            </a:r>
          </a:p>
        </p:txBody>
      </p:sp>
      <p:pic>
        <p:nvPicPr>
          <p:cNvPr id="838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432050"/>
            <a:ext cx="69151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8661" name="Rectangle 5"/>
          <p:cNvSpPr>
            <a:spLocks noChangeArrowheads="1"/>
          </p:cNvSpPr>
          <p:nvPr/>
        </p:nvSpPr>
        <p:spPr bwMode="auto">
          <a:xfrm>
            <a:off x="5761038" y="5715000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18412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1A85-2662-DD4F-8C35-D6ACF51CF74F}" type="slidenum">
              <a:rPr lang="en-US"/>
              <a:pPr/>
              <a:t>14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Chance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Modification of FIFO.</a:t>
            </a:r>
          </a:p>
          <a:p>
            <a:r>
              <a:rPr lang="en-US" dirty="0"/>
              <a:t>Before evicting the oldest page,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check its reference bit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the page is </a:t>
            </a:r>
            <a:r>
              <a:rPr lang="en-US" dirty="0">
                <a:solidFill>
                  <a:srgbClr val="B23C00"/>
                </a:solidFill>
              </a:rPr>
              <a:t>not being referenced</a:t>
            </a:r>
            <a:r>
              <a:rPr lang="en-US" dirty="0"/>
              <a:t>, evict it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it is </a:t>
            </a:r>
            <a:r>
              <a:rPr lang="en-US" dirty="0">
                <a:solidFill>
                  <a:srgbClr val="B23C00"/>
                </a:solidFill>
              </a:rPr>
              <a:t>being referenced</a:t>
            </a:r>
            <a:r>
              <a:rPr lang="en-US" dirty="0"/>
              <a:t>, put it back </a:t>
            </a:r>
            <a:r>
              <a:rPr lang="en-US" dirty="0" smtClean="0"/>
              <a:t>at </a:t>
            </a:r>
            <a:r>
              <a:rPr lang="en-US" dirty="0"/>
              <a:t>the tail of the queue </a:t>
            </a:r>
            <a:r>
              <a:rPr lang="en-US" dirty="0" smtClean="0"/>
              <a:t>as </a:t>
            </a:r>
            <a:r>
              <a:rPr lang="en-US" dirty="0"/>
              <a:t>if it were a new page just loaded (the second chance).</a:t>
            </a:r>
          </a:p>
          <a:p>
            <a:pPr lvl="1"/>
            <a:r>
              <a:rPr lang="en-US" dirty="0"/>
              <a:t>Clear the reference bit.</a:t>
            </a:r>
          </a:p>
          <a:p>
            <a:pPr lvl="1"/>
            <a:r>
              <a:rPr lang="en-US" dirty="0"/>
              <a:t>Reset its load time to the current time.</a:t>
            </a:r>
          </a:p>
        </p:txBody>
      </p:sp>
      <p:sp>
        <p:nvSpPr>
          <p:cNvPr id="839686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7131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smtClean="0"/>
              <a:t>Chance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4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600220"/>
            <a:ext cx="8313382" cy="28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2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9E1-C789-AF44-B74B-3BB077CCE888}" type="slidenum">
              <a:rPr lang="en-US"/>
              <a:pPr/>
              <a:t>16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Recently Used (LRU)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dirty="0"/>
              <a:t>The victim page is the one that </a:t>
            </a:r>
            <a:br>
              <a:rPr lang="en-US" dirty="0"/>
            </a:br>
            <a:r>
              <a:rPr lang="en-US" dirty="0" smtClean="0"/>
              <a:t>hadn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been referenced the longest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r>
              <a:rPr lang="en-US" dirty="0"/>
              <a:t>Need to keep track of the time </a:t>
            </a:r>
            <a:br>
              <a:rPr lang="en-US" dirty="0"/>
            </a:br>
            <a:r>
              <a:rPr lang="en-US" dirty="0"/>
              <a:t>when each page was </a:t>
            </a:r>
            <a:r>
              <a:rPr lang="en-US" dirty="0">
                <a:solidFill>
                  <a:srgbClr val="B23C00"/>
                </a:solidFill>
              </a:rPr>
              <a:t>last referenced</a:t>
            </a:r>
            <a:r>
              <a:rPr lang="en-US" dirty="0"/>
              <a:t>.</a:t>
            </a:r>
          </a:p>
        </p:txBody>
      </p:sp>
      <p:pic>
        <p:nvPicPr>
          <p:cNvPr id="84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32875" r="789" b="32362"/>
          <a:stretch>
            <a:fillRect/>
          </a:stretch>
        </p:blipFill>
        <p:spPr bwMode="auto">
          <a:xfrm>
            <a:off x="911225" y="3693136"/>
            <a:ext cx="72866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709" name="Rectangle 5"/>
          <p:cNvSpPr>
            <a:spLocks noChangeArrowheads="1"/>
          </p:cNvSpPr>
          <p:nvPr/>
        </p:nvSpPr>
        <p:spPr bwMode="auto">
          <a:xfrm>
            <a:off x="5578475" y="5715000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48809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4FC0-8BB4-4A43-A195-1250CF7C75CE}" type="slidenum">
              <a:rPr lang="en-US"/>
              <a:pPr/>
              <a:t>17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 (LFU)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Evict </a:t>
            </a:r>
            <a:r>
              <a:rPr lang="en-US" dirty="0"/>
              <a:t>the page that has the </a:t>
            </a:r>
            <a:r>
              <a:rPr lang="en-US" dirty="0">
                <a:solidFill>
                  <a:srgbClr val="B23C00"/>
                </a:solidFill>
              </a:rPr>
              <a:t>lowest use count</a:t>
            </a:r>
            <a:r>
              <a:rPr lang="en-US" dirty="0" smtClean="0"/>
              <a:t>.</a:t>
            </a:r>
          </a:p>
          <a:p>
            <a:pPr lvl="8"/>
            <a:endParaRPr lang="en-US" dirty="0"/>
          </a:p>
          <a:p>
            <a:r>
              <a:rPr lang="en-US" dirty="0"/>
              <a:t>Problems: </a:t>
            </a:r>
            <a:endParaRPr lang="en-US" dirty="0" smtClean="0"/>
          </a:p>
          <a:p>
            <a:pPr lvl="5"/>
            <a:endParaRPr lang="en-US" dirty="0"/>
          </a:p>
          <a:p>
            <a:pPr lvl="1"/>
            <a:r>
              <a:rPr lang="en-US" dirty="0"/>
              <a:t>If a page was heavily used at the beginning of a </a:t>
            </a:r>
            <a:r>
              <a:rPr lang="en-US" dirty="0" smtClean="0"/>
              <a:t>program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execution, it </a:t>
            </a:r>
            <a:r>
              <a:rPr lang="en-US" dirty="0"/>
              <a:t>may stay in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</a:t>
            </a:r>
            <a:r>
              <a:rPr lang="en-US" dirty="0"/>
              <a:t>if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never referenced again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dirty="0"/>
              <a:t>A page that was just loaded may be the least frequently used page. Reference locality says it will be used again soon.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0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4FC0-8BB4-4A43-A195-1250CF7C75CE}" type="slidenum">
              <a:rPr lang="en-US"/>
              <a:pPr/>
              <a:t>18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Frequently Used (MFU)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Evict </a:t>
            </a:r>
            <a:r>
              <a:rPr lang="en-US" dirty="0"/>
              <a:t>the page that has the </a:t>
            </a:r>
            <a:r>
              <a:rPr lang="en-US" dirty="0">
                <a:solidFill>
                  <a:srgbClr val="B23C00"/>
                </a:solidFill>
              </a:rPr>
              <a:t>highest use count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Pages with the smallest use count </a:t>
            </a:r>
            <a:r>
              <a:rPr lang="en-US" dirty="0" smtClean="0"/>
              <a:t>probably just got loaded, and they </a:t>
            </a:r>
            <a:r>
              <a:rPr lang="en-US" dirty="0"/>
              <a:t>will be used again soon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4FC0-8BB4-4A43-A195-1250CF7C75CE}" type="slidenum">
              <a:rPr lang="en-US"/>
              <a:pPr/>
              <a:t>19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Pick</a:t>
            </a:r>
            <a:endParaRPr lang="en-US" dirty="0"/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Randomly pick a page to evict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This can have surprisingly good results.</a:t>
            </a:r>
          </a:p>
        </p:txBody>
      </p:sp>
    </p:spTree>
    <p:extLst>
      <p:ext uri="{BB962C8B-B14F-4D97-AF65-F5344CB8AC3E}">
        <p14:creationId xmlns:p14="http://schemas.microsoft.com/office/powerpoint/2010/main" val="27354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65B-8DDF-6140-BACA-7F27E91CD8D6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or External Fragmentation?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70325"/>
          </a:xfrm>
        </p:spPr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Variable-sized partitions</a:t>
            </a:r>
          </a:p>
          <a:p>
            <a:r>
              <a:rPr lang="en-US" dirty="0"/>
              <a:t>Entire processes occupy contiguous partitions </a:t>
            </a:r>
            <a:br>
              <a:rPr lang="en-US" dirty="0"/>
            </a:br>
            <a:r>
              <a:rPr lang="en-US" dirty="0"/>
              <a:t>of physical memory.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Fixed-sized page </a:t>
            </a:r>
            <a:r>
              <a:rPr lang="en-US" dirty="0" smtClean="0">
                <a:solidFill>
                  <a:srgbClr val="B23300"/>
                </a:solidFill>
              </a:rPr>
              <a:t>frames</a:t>
            </a:r>
            <a:endParaRPr lang="en-US" dirty="0">
              <a:solidFill>
                <a:srgbClr val="B23300"/>
              </a:solidFill>
            </a:endParaRPr>
          </a:p>
          <a:p>
            <a:r>
              <a:rPr lang="en-US" dirty="0"/>
              <a:t>Parts of processes occupy page frames distributed throughout physical memory.</a:t>
            </a:r>
          </a:p>
        </p:txBody>
      </p:sp>
      <p:grpSp>
        <p:nvGrpSpPr>
          <p:cNvPr id="924705" name="Group 33"/>
          <p:cNvGrpSpPr>
            <a:grpSpLocks/>
          </p:cNvGrpSpPr>
          <p:nvPr/>
        </p:nvGrpSpPr>
        <p:grpSpPr bwMode="auto">
          <a:xfrm>
            <a:off x="914400" y="2879725"/>
            <a:ext cx="7315200" cy="457200"/>
            <a:chOff x="576" y="1987"/>
            <a:chExt cx="4608" cy="288"/>
          </a:xfrm>
        </p:grpSpPr>
        <p:sp>
          <p:nvSpPr>
            <p:cNvPr id="924676" name="Rectangle 4"/>
            <p:cNvSpPr>
              <a:spLocks noChangeArrowheads="1"/>
            </p:cNvSpPr>
            <p:nvPr/>
          </p:nvSpPr>
          <p:spPr bwMode="auto">
            <a:xfrm>
              <a:off x="576" y="1987"/>
              <a:ext cx="46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78" name="Rectangle 6"/>
            <p:cNvSpPr>
              <a:spLocks noChangeArrowheads="1"/>
            </p:cNvSpPr>
            <p:nvPr/>
          </p:nvSpPr>
          <p:spPr bwMode="auto">
            <a:xfrm>
              <a:off x="749" y="1987"/>
              <a:ext cx="1152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P3</a:t>
              </a:r>
            </a:p>
          </p:txBody>
        </p:sp>
        <p:sp>
          <p:nvSpPr>
            <p:cNvPr id="924679" name="Rectangle 7"/>
            <p:cNvSpPr>
              <a:spLocks noChangeArrowheads="1"/>
            </p:cNvSpPr>
            <p:nvPr/>
          </p:nvSpPr>
          <p:spPr bwMode="auto">
            <a:xfrm>
              <a:off x="2074" y="1987"/>
              <a:ext cx="691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P1</a:t>
              </a:r>
            </a:p>
          </p:txBody>
        </p:sp>
        <p:sp>
          <p:nvSpPr>
            <p:cNvPr id="924680" name="Rectangle 8"/>
            <p:cNvSpPr>
              <a:spLocks noChangeArrowheads="1"/>
            </p:cNvSpPr>
            <p:nvPr/>
          </p:nvSpPr>
          <p:spPr bwMode="auto">
            <a:xfrm>
              <a:off x="3226" y="1987"/>
              <a:ext cx="1728" cy="28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P2</a:t>
              </a:r>
            </a:p>
          </p:txBody>
        </p:sp>
      </p:grpSp>
      <p:grpSp>
        <p:nvGrpSpPr>
          <p:cNvPr id="924710" name="Group 38"/>
          <p:cNvGrpSpPr>
            <a:grpSpLocks/>
          </p:cNvGrpSpPr>
          <p:nvPr/>
        </p:nvGrpSpPr>
        <p:grpSpPr bwMode="auto">
          <a:xfrm>
            <a:off x="914400" y="5257800"/>
            <a:ext cx="7315200" cy="457200"/>
            <a:chOff x="576" y="3312"/>
            <a:chExt cx="4608" cy="288"/>
          </a:xfrm>
        </p:grpSpPr>
        <p:sp>
          <p:nvSpPr>
            <p:cNvPr id="924677" name="Rectangle 5"/>
            <p:cNvSpPr>
              <a:spLocks noChangeArrowheads="1"/>
            </p:cNvSpPr>
            <p:nvPr/>
          </p:nvSpPr>
          <p:spPr bwMode="auto">
            <a:xfrm>
              <a:off x="576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1" name="Rectangle 9"/>
            <p:cNvSpPr>
              <a:spLocks noChangeArrowheads="1"/>
            </p:cNvSpPr>
            <p:nvPr/>
          </p:nvSpPr>
          <p:spPr bwMode="auto">
            <a:xfrm>
              <a:off x="864" y="3312"/>
              <a:ext cx="288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P3</a:t>
              </a:r>
            </a:p>
          </p:txBody>
        </p:sp>
        <p:sp>
          <p:nvSpPr>
            <p:cNvPr id="924682" name="Rectangle 10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3" name="Rectangle 11"/>
            <p:cNvSpPr>
              <a:spLocks noChangeArrowheads="1"/>
            </p:cNvSpPr>
            <p:nvPr/>
          </p:nvSpPr>
          <p:spPr bwMode="auto">
            <a:xfrm>
              <a:off x="1440" y="3312"/>
              <a:ext cx="288" cy="288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P2</a:t>
              </a:r>
            </a:p>
          </p:txBody>
        </p:sp>
        <p:sp>
          <p:nvSpPr>
            <p:cNvPr id="924688" name="Rectangle 16"/>
            <p:cNvSpPr>
              <a:spLocks noChangeArrowheads="1"/>
            </p:cNvSpPr>
            <p:nvPr/>
          </p:nvSpPr>
          <p:spPr bwMode="auto">
            <a:xfrm>
              <a:off x="1728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9" name="Rectangle 17"/>
            <p:cNvSpPr>
              <a:spLocks noChangeArrowheads="1"/>
            </p:cNvSpPr>
            <p:nvPr/>
          </p:nvSpPr>
          <p:spPr bwMode="auto">
            <a:xfrm>
              <a:off x="2016" y="3312"/>
              <a:ext cx="288" cy="28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P1</a:t>
              </a:r>
            </a:p>
          </p:txBody>
        </p:sp>
        <p:sp>
          <p:nvSpPr>
            <p:cNvPr id="924690" name="Rectangle 18"/>
            <p:cNvSpPr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1" name="Rectangle 19"/>
            <p:cNvSpPr>
              <a:spLocks noChangeArrowheads="1"/>
            </p:cNvSpPr>
            <p:nvPr/>
          </p:nvSpPr>
          <p:spPr bwMode="auto">
            <a:xfrm>
              <a:off x="2592" y="3312"/>
              <a:ext cx="288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4692" name="Rectangle 20"/>
            <p:cNvSpPr>
              <a:spLocks noChangeArrowheads="1"/>
            </p:cNvSpPr>
            <p:nvPr/>
          </p:nvSpPr>
          <p:spPr bwMode="auto">
            <a:xfrm>
              <a:off x="2880" y="3312"/>
              <a:ext cx="288" cy="288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P2</a:t>
              </a:r>
            </a:p>
          </p:txBody>
        </p:sp>
        <p:sp>
          <p:nvSpPr>
            <p:cNvPr id="924693" name="Rectangle 21"/>
            <p:cNvSpPr>
              <a:spLocks noChangeArrowheads="1"/>
            </p:cNvSpPr>
            <p:nvPr/>
          </p:nvSpPr>
          <p:spPr bwMode="auto">
            <a:xfrm>
              <a:off x="3168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4" name="Rectangle 22"/>
            <p:cNvSpPr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4695" name="Rectangle 23"/>
            <p:cNvSpPr>
              <a:spLocks noChangeArrowheads="1"/>
            </p:cNvSpPr>
            <p:nvPr/>
          </p:nvSpPr>
          <p:spPr bwMode="auto">
            <a:xfrm>
              <a:off x="3744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6" name="Rectangle 24"/>
            <p:cNvSpPr>
              <a:spLocks noChangeArrowheads="1"/>
            </p:cNvSpPr>
            <p:nvPr/>
          </p:nvSpPr>
          <p:spPr bwMode="auto">
            <a:xfrm>
              <a:off x="4032" y="3312"/>
              <a:ext cx="288" cy="288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4697" name="Rectangle 25"/>
            <p:cNvSpPr>
              <a:spLocks noChangeArrowheads="1"/>
            </p:cNvSpPr>
            <p:nvPr/>
          </p:nvSpPr>
          <p:spPr bwMode="auto">
            <a:xfrm>
              <a:off x="4320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8" name="Rectangle 26"/>
            <p:cNvSpPr>
              <a:spLocks noChangeArrowheads="1"/>
            </p:cNvSpPr>
            <p:nvPr/>
          </p:nvSpPr>
          <p:spPr bwMode="auto">
            <a:xfrm>
              <a:off x="4608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9" name="Rectangle 27"/>
            <p:cNvSpPr>
              <a:spLocks noChangeArrowheads="1"/>
            </p:cNvSpPr>
            <p:nvPr/>
          </p:nvSpPr>
          <p:spPr bwMode="auto">
            <a:xfrm>
              <a:off x="4896" y="3312"/>
              <a:ext cx="288" cy="28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P1</a:t>
              </a:r>
            </a:p>
          </p:txBody>
        </p:sp>
        <p:sp>
          <p:nvSpPr>
            <p:cNvPr id="924700" name="Rectangle 28"/>
            <p:cNvSpPr>
              <a:spLocks noChangeArrowheads="1"/>
            </p:cNvSpPr>
            <p:nvPr/>
          </p:nvSpPr>
          <p:spPr bwMode="auto">
            <a:xfrm>
              <a:off x="4262" y="3312"/>
              <a:ext cx="5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1" name="Rectangle 29"/>
            <p:cNvSpPr>
              <a:spLocks noChangeArrowheads="1"/>
            </p:cNvSpPr>
            <p:nvPr/>
          </p:nvSpPr>
          <p:spPr bwMode="auto">
            <a:xfrm>
              <a:off x="2707" y="3312"/>
              <a:ext cx="173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2" name="Rectangle 30"/>
            <p:cNvSpPr>
              <a:spLocks noChangeArrowheads="1"/>
            </p:cNvSpPr>
            <p:nvPr/>
          </p:nvSpPr>
          <p:spPr bwMode="auto">
            <a:xfrm>
              <a:off x="3629" y="3312"/>
              <a:ext cx="115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7" name="Text Box 35"/>
            <p:cNvSpPr txBox="1">
              <a:spLocks noChangeArrowheads="1"/>
            </p:cNvSpPr>
            <p:nvPr/>
          </p:nvSpPr>
          <p:spPr bwMode="auto">
            <a:xfrm>
              <a:off x="2569" y="3327"/>
              <a:ext cx="1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P</a:t>
              </a:r>
            </a:p>
            <a:p>
              <a:r>
                <a:rPr lang="en-US" sz="1000"/>
                <a:t>3</a:t>
              </a:r>
            </a:p>
          </p:txBody>
        </p:sp>
        <p:sp>
          <p:nvSpPr>
            <p:cNvPr id="924708" name="Text Box 36"/>
            <p:cNvSpPr txBox="1">
              <a:spLocks noChangeArrowheads="1"/>
            </p:cNvSpPr>
            <p:nvPr/>
          </p:nvSpPr>
          <p:spPr bwMode="auto">
            <a:xfrm>
              <a:off x="3455" y="3337"/>
              <a:ext cx="1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P</a:t>
              </a:r>
            </a:p>
            <a:p>
              <a:r>
                <a:rPr lang="en-US" sz="1000"/>
                <a:t>1</a:t>
              </a:r>
            </a:p>
          </p:txBody>
        </p:sp>
        <p:sp>
          <p:nvSpPr>
            <p:cNvPr id="924709" name="Text Box 37"/>
            <p:cNvSpPr txBox="1">
              <a:spLocks noChangeArrowheads="1"/>
            </p:cNvSpPr>
            <p:nvPr/>
          </p:nvSpPr>
          <p:spPr bwMode="auto">
            <a:xfrm>
              <a:off x="4061" y="3337"/>
              <a:ext cx="1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P</a:t>
              </a:r>
            </a:p>
            <a:p>
              <a:r>
                <a:rPr lang="en-US" sz="1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81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20</a:t>
            </a:fld>
            <a:endParaRPr 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set of pages a process is </a:t>
            </a:r>
            <a:r>
              <a:rPr lang="en-US" dirty="0">
                <a:solidFill>
                  <a:srgbClr val="B23C00"/>
                </a:solidFill>
              </a:rPr>
              <a:t>currently using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a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 can fit in memory, </a:t>
            </a:r>
            <a:br>
              <a:rPr lang="en-US" dirty="0"/>
            </a:br>
            <a:r>
              <a:rPr lang="en-US" dirty="0"/>
              <a:t>there will be few page faults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3475038" y="6264275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167753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21</a:t>
            </a:fld>
            <a:endParaRPr lang="en-US"/>
          </a:p>
        </p:txBody>
      </p:sp>
      <p:pic>
        <p:nvPicPr>
          <p:cNvPr id="8427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6122"/>
            <a:ext cx="44815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Thrashing</a:t>
            </a:r>
            <a:endParaRPr lang="en-US" dirty="0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working set cannot fit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/>
              <a:t>available memory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Many </a:t>
            </a:r>
            <a:r>
              <a:rPr lang="en-US" dirty="0"/>
              <a:t>page faults – one every few instructions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Pages are constantly being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loaded and evicted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Disk I/O is very slow </a:t>
            </a:r>
            <a:br>
              <a:rPr lang="en-US" dirty="0"/>
            </a:br>
            <a:r>
              <a:rPr lang="en-US" dirty="0"/>
              <a:t>compared to the speed </a:t>
            </a:r>
            <a:br>
              <a:rPr lang="en-US" dirty="0"/>
            </a:br>
            <a:r>
              <a:rPr lang="en-US" dirty="0"/>
              <a:t>of the CPU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The </a:t>
            </a:r>
            <a:r>
              <a:rPr lang="en-US" dirty="0">
                <a:solidFill>
                  <a:srgbClr val="B23C00"/>
                </a:solidFill>
              </a:rPr>
              <a:t>process spends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more time paging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than executing.</a:t>
            </a:r>
          </a:p>
        </p:txBody>
      </p:sp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3475038" y="6264275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405173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2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9E73-25A7-3B4E-9A90-4A37BA711C2F}" type="slidenum">
              <a:rPr lang="en-US"/>
              <a:pPr/>
              <a:t>22</a:t>
            </a:fld>
            <a:endParaRPr 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 Frequency (PFF)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2225039"/>
          </a:xfrm>
        </p:spPr>
        <p:txBody>
          <a:bodyPr/>
          <a:lstStyle/>
          <a:p>
            <a:r>
              <a:rPr lang="en-US" dirty="0"/>
              <a:t>To prevent thrashing, we need to control the </a:t>
            </a:r>
            <a:br>
              <a:rPr lang="en-US" dirty="0"/>
            </a:br>
            <a:r>
              <a:rPr lang="en-US" dirty="0">
                <a:solidFill>
                  <a:schemeClr val="folHlink"/>
                </a:solidFill>
              </a:rPr>
              <a:t>page fault frequency</a:t>
            </a:r>
            <a:r>
              <a:rPr lang="en-US" dirty="0"/>
              <a:t> (</a:t>
            </a:r>
            <a:r>
              <a:rPr lang="en-US" dirty="0">
                <a:solidFill>
                  <a:schemeClr val="folHlink"/>
                </a:solidFill>
              </a:rPr>
              <a:t>PFF</a:t>
            </a:r>
            <a:r>
              <a:rPr lang="en-US" dirty="0"/>
              <a:t>) of a process.</a:t>
            </a:r>
          </a:p>
          <a:p>
            <a:pPr lvl="1"/>
            <a:r>
              <a:rPr lang="en-US" dirty="0"/>
              <a:t>Too high: The process needs more page </a:t>
            </a:r>
            <a:r>
              <a:rPr lang="en-US" dirty="0" smtClean="0"/>
              <a:t>frames,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it will thrash.</a:t>
            </a:r>
          </a:p>
          <a:p>
            <a:pPr lvl="1"/>
            <a:r>
              <a:rPr lang="en-US" dirty="0"/>
              <a:t>Too low: The process has too many page frames.</a:t>
            </a:r>
          </a:p>
        </p:txBody>
      </p:sp>
      <p:pic>
        <p:nvPicPr>
          <p:cNvPr id="8437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554513" y="3429000"/>
            <a:ext cx="58864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3565525" y="626427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61609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CDF9-E239-A74D-84B8-3D826FC6CAF9}" type="slidenum">
              <a:rPr lang="en-US"/>
              <a:pPr/>
              <a:t>23</a:t>
            </a:fld>
            <a:endParaRPr lang="en-US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#4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this assignment is to explore 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Memory allocation </a:t>
            </a:r>
            <a:r>
              <a:rPr lang="en-US" dirty="0"/>
              <a:t>algorithms for swapping.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Page replacement </a:t>
            </a:r>
            <a:r>
              <a:rPr lang="en-US" dirty="0"/>
              <a:t>algorithms for paging.</a:t>
            </a:r>
          </a:p>
          <a:p>
            <a:pPr lvl="4"/>
            <a:endParaRPr lang="en-US" dirty="0"/>
          </a:p>
          <a:p>
            <a:r>
              <a:rPr lang="en-US" dirty="0"/>
              <a:t>Write a series of small simulation programs </a:t>
            </a:r>
            <a:br>
              <a:rPr lang="en-US" dirty="0"/>
            </a:br>
            <a:r>
              <a:rPr lang="en-US" dirty="0"/>
              <a:t>in either Java, C, or C++ (your choice)</a:t>
            </a:r>
            <a:r>
              <a:rPr lang="en-US" dirty="0" smtClean="0"/>
              <a:t>.</a:t>
            </a:r>
          </a:p>
          <a:p>
            <a:pPr lvl="7"/>
            <a:endParaRPr lang="en-US" dirty="0"/>
          </a:p>
          <a:p>
            <a:pPr lvl="1"/>
            <a:r>
              <a:rPr lang="en-US" dirty="0"/>
              <a:t>As in Assignment #2, you will generate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simulated </a:t>
            </a:r>
            <a:r>
              <a:rPr lang="en-US" dirty="0">
                <a:solidFill>
                  <a:srgbClr val="B23C00"/>
                </a:solidFill>
              </a:rPr>
              <a:t>processes</a:t>
            </a:r>
            <a:r>
              <a:rPr lang="en-US" dirty="0" smtClean="0"/>
              <a:t>.</a:t>
            </a:r>
          </a:p>
          <a:p>
            <a:pPr lvl="8"/>
            <a:endParaRPr lang="en-US" dirty="0"/>
          </a:p>
          <a:p>
            <a:pPr lvl="1"/>
            <a:r>
              <a:rPr lang="en-US" dirty="0"/>
              <a:t>You should not need to make any </a:t>
            </a:r>
            <a:br>
              <a:rPr lang="en-US" dirty="0"/>
            </a:br>
            <a:r>
              <a:rPr lang="en-US" dirty="0"/>
              <a:t>process management system calls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3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7975" y="6172170"/>
            <a:ext cx="1905000" cy="457200"/>
          </a:xfrm>
        </p:spPr>
        <p:txBody>
          <a:bodyPr/>
          <a:lstStyle/>
          <a:p>
            <a:fld id="{50FBC7E9-FE5D-EC49-B80A-A5FFA34B041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#4: Swapping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320994" cy="47548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Main </a:t>
            </a:r>
            <a:r>
              <a:rPr lang="en-US" dirty="0"/>
              <a:t>memory has 100 MB for swapping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>
                <a:solidFill>
                  <a:srgbClr val="B23C00"/>
                </a:solidFill>
              </a:rPr>
              <a:t>variable sized </a:t>
            </a:r>
            <a:r>
              <a:rPr lang="en-US" dirty="0" smtClean="0"/>
              <a:t>partitions</a:t>
            </a:r>
            <a:r>
              <a:rPr lang="en-US" dirty="0"/>
              <a:t>.</a:t>
            </a:r>
            <a:endParaRPr lang="en-US" dirty="0" smtClean="0"/>
          </a:p>
          <a:p>
            <a:pPr lvl="6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Processes have randomly and evenly distributed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Sizes of </a:t>
            </a:r>
            <a:r>
              <a:rPr lang="en-US" dirty="0" smtClean="0"/>
              <a:t>5, 11, 17, </a:t>
            </a:r>
            <a:r>
              <a:rPr lang="en-US" dirty="0"/>
              <a:t>or </a:t>
            </a:r>
            <a:r>
              <a:rPr lang="en-US" dirty="0" smtClean="0"/>
              <a:t>31 </a:t>
            </a:r>
            <a:r>
              <a:rPr lang="en-US" dirty="0"/>
              <a:t>MB.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Durations of 1, 2, 3, 4, or 5 seconds. </a:t>
            </a:r>
            <a:endParaRPr lang="en-US" dirty="0" smtClean="0"/>
          </a:p>
          <a:p>
            <a:pPr lvl="7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 process scheduler uses FCFS.</a:t>
            </a:r>
          </a:p>
          <a:p>
            <a:pPr lvl="4"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dirty="0"/>
              <a:t>Write one or more programs that simulate the </a:t>
            </a:r>
            <a:r>
              <a:rPr lang="en-US" dirty="0">
                <a:solidFill>
                  <a:schemeClr val="folHlink"/>
                </a:solidFill>
              </a:rPr>
              <a:t>first fit</a:t>
            </a:r>
            <a:r>
              <a:rPr lang="en-US" dirty="0"/>
              <a:t>, </a:t>
            </a:r>
            <a:r>
              <a:rPr lang="en-US" dirty="0">
                <a:solidFill>
                  <a:schemeClr val="folHlink"/>
                </a:solidFill>
              </a:rPr>
              <a:t>next fit</a:t>
            </a:r>
            <a:r>
              <a:rPr lang="en-US" dirty="0"/>
              <a:t>, </a:t>
            </a:r>
            <a:r>
              <a:rPr lang="en-US" dirty="0" smtClean="0">
                <a:solidFill>
                  <a:schemeClr val="folHlink"/>
                </a:solidFill>
              </a:rPr>
              <a:t>best fit</a:t>
            </a:r>
            <a:r>
              <a:rPr lang="en-US" dirty="0"/>
              <a:t>, and </a:t>
            </a:r>
            <a:r>
              <a:rPr lang="en-US" dirty="0" smtClean="0">
                <a:solidFill>
                  <a:schemeClr val="folHlink"/>
                </a:solidFill>
              </a:rPr>
              <a:t>worst fit</a:t>
            </a:r>
            <a:r>
              <a:rPr lang="en-US" dirty="0" smtClean="0"/>
              <a:t> </a:t>
            </a:r>
            <a:r>
              <a:rPr lang="en-US" dirty="0"/>
              <a:t>memory allocation algorithms.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 busy time, so randomly generate enough simulated processes so that the job queue is never empty.</a:t>
            </a:r>
          </a:p>
          <a:p>
            <a:pPr lvl="4">
              <a:lnSpc>
                <a:spcPct val="8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307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C7E9-FE5D-EC49-B80A-A5FFA34B0415}" type="slidenum">
              <a:rPr lang="en-US"/>
              <a:pPr/>
              <a:t>25</a:t>
            </a:fld>
            <a:endParaRPr 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#4: </a:t>
            </a:r>
            <a:r>
              <a:rPr lang="en-US" dirty="0" smtClean="0"/>
              <a:t>Swapping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2"/>
            <a:ext cx="8229600" cy="47548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Run </a:t>
            </a:r>
            <a:r>
              <a:rPr lang="en-US" dirty="0"/>
              <a:t>each algorithm 5 times simulating 1 minute each time to get an average of the number of processes successfully swapped into memory (but not necessarily completed) during the minute.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Generate new random processes before each run. </a:t>
            </a:r>
          </a:p>
          <a:p>
            <a:pPr lvl="4"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dirty="0"/>
              <a:t>Each time a process is swapped in or </a:t>
            </a:r>
            <a:r>
              <a:rPr lang="en-US" dirty="0" smtClean="0"/>
              <a:t>completes (and therefore is removed from memory), print a </a:t>
            </a:r>
            <a:r>
              <a:rPr lang="en-US" dirty="0" smtClean="0">
                <a:solidFill>
                  <a:schemeClr val="folHlink"/>
                </a:solidFill>
              </a:rPr>
              <a:t>memory map</a:t>
            </a:r>
            <a:r>
              <a:rPr lang="en-US" dirty="0" smtClean="0"/>
              <a:t> of physical memory, e.g.,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AAAA....BBBBBBBB..CCCC</a:t>
            </a:r>
            <a:r>
              <a:rPr lang="en-US" dirty="0" smtClean="0"/>
              <a:t> where the letters are the process names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one letter per MB) and the dots are holes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(one dot </a:t>
            </a:r>
            <a:r>
              <a:rPr lang="en-US" dirty="0"/>
              <a:t>per MB). </a:t>
            </a:r>
          </a:p>
        </p:txBody>
      </p:sp>
    </p:spTree>
    <p:extLst>
      <p:ext uri="{BB962C8B-B14F-4D97-AF65-F5344CB8AC3E}">
        <p14:creationId xmlns:p14="http://schemas.microsoft.com/office/powerpoint/2010/main" val="242756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C7E9-FE5D-EC49-B80A-A5FFA34B0415}" type="slidenum">
              <a:rPr lang="en-US"/>
              <a:pPr/>
              <a:t>26</a:t>
            </a:fld>
            <a:endParaRPr 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#4: </a:t>
            </a:r>
            <a:r>
              <a:rPr lang="en-US" dirty="0" smtClean="0"/>
              <a:t>Swapping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2"/>
            <a:ext cx="8229600" cy="47548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There is no memory compaction.</a:t>
            </a:r>
          </a:p>
          <a:p>
            <a:pPr lvl="3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For </a:t>
            </a:r>
            <a:r>
              <a:rPr lang="en-US" dirty="0"/>
              <a:t>each algorithm, print the average number of processes that were </a:t>
            </a:r>
            <a:r>
              <a:rPr lang="en-US" dirty="0">
                <a:solidFill>
                  <a:srgbClr val="B23300"/>
                </a:solidFill>
              </a:rPr>
              <a:t>successfully swapped in</a:t>
            </a:r>
            <a:r>
              <a:rPr lang="en-US" dirty="0"/>
              <a:t>. </a:t>
            </a:r>
            <a:endParaRPr lang="en-US" dirty="0" smtClean="0"/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Extra credit (up to 10 points)</a:t>
            </a:r>
          </a:p>
          <a:p>
            <a:pPr lvl="5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Rerun all your algorithms, but this time, </a:t>
            </a:r>
            <a:br>
              <a:rPr lang="en-US" dirty="0" smtClean="0"/>
            </a:br>
            <a:r>
              <a:rPr lang="en-US" dirty="0" smtClean="0"/>
              <a:t>after 30 (simulated) seconds, you can do </a:t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one memory compaction</a:t>
            </a:r>
            <a:r>
              <a:rPr lang="en-US" dirty="0" smtClean="0"/>
              <a:t>.</a:t>
            </a:r>
          </a:p>
          <a:p>
            <a:pPr lvl="6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On average for each algorithm, how many MB </a:t>
            </a:r>
            <a:br>
              <a:rPr lang="en-US" dirty="0" smtClean="0"/>
            </a:br>
            <a:r>
              <a:rPr lang="en-US" dirty="0" smtClean="0"/>
              <a:t>were copied during compaction?</a:t>
            </a:r>
          </a:p>
        </p:txBody>
      </p:sp>
    </p:spTree>
    <p:extLst>
      <p:ext uri="{BB962C8B-B14F-4D97-AF65-F5344CB8AC3E}">
        <p14:creationId xmlns:p14="http://schemas.microsoft.com/office/powerpoint/2010/main" val="267275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27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#4: Paging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You </a:t>
            </a:r>
            <a:r>
              <a:rPr lang="en-US" dirty="0"/>
              <a:t>are running a process that consists of 10 pages numbered 0 through 9. </a:t>
            </a:r>
            <a:endParaRPr lang="en-US" dirty="0" smtClean="0"/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Physical memory has 4 page frames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There are 10 page frames always available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disk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The process makes random references to its pages. Due to </a:t>
            </a:r>
            <a:r>
              <a:rPr lang="en-US" dirty="0" smtClean="0">
                <a:solidFill>
                  <a:schemeClr val="folHlink"/>
                </a:solidFill>
              </a:rPr>
              <a:t>locality </a:t>
            </a:r>
            <a:r>
              <a:rPr lang="en-US" dirty="0">
                <a:solidFill>
                  <a:schemeClr val="folHlink"/>
                </a:solidFill>
              </a:rPr>
              <a:t>of reference</a:t>
            </a:r>
            <a:r>
              <a:rPr lang="en-US" dirty="0"/>
              <a:t>, after referencing a page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there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70</a:t>
            </a:r>
            <a:r>
              <a:rPr lang="en-US" dirty="0"/>
              <a:t>% probability that the next reference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be to page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-1</a:t>
            </a:r>
            <a:r>
              <a:rPr lang="en-US" dirty="0"/>
              <a:t>, or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+1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0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28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#4: </a:t>
            </a:r>
            <a:r>
              <a:rPr lang="en-US" dirty="0" smtClean="0"/>
              <a:t>Paging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other words, there is a 70% probability that for a given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</a:t>
            </a:r>
            <a:r>
              <a:rPr lang="el-GR" dirty="0" smtClean="0">
                <a:cs typeface="Arial" charset="0"/>
              </a:rPr>
              <a:t>Δ</a:t>
            </a:r>
            <a:r>
              <a:rPr lang="en-US" i="1" dirty="0" err="1" smtClean="0">
                <a:latin typeface="Times New Roman" charset="0"/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will be -1, 0, or +1. </a:t>
            </a:r>
            <a:endParaRPr lang="en-US" dirty="0" smtClean="0">
              <a:cs typeface="Arial" charset="0"/>
            </a:endParaRPr>
          </a:p>
          <a:p>
            <a:pPr lvl="5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Otherwise</a:t>
            </a:r>
            <a:r>
              <a:rPr lang="en-US" dirty="0">
                <a:cs typeface="Arial" charset="0"/>
              </a:rPr>
              <a:t>, |</a:t>
            </a:r>
            <a:r>
              <a:rPr lang="el-GR" dirty="0">
                <a:cs typeface="Arial" charset="0"/>
              </a:rPr>
              <a:t>Δ</a:t>
            </a:r>
            <a:r>
              <a:rPr lang="en-US" i="1" dirty="0" err="1">
                <a:latin typeface="Times New Roman" charset="0"/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| &gt; 1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TIP:</a:t>
            </a:r>
            <a:r>
              <a:rPr lang="en-US" dirty="0"/>
              <a:t> </a:t>
            </a:r>
            <a:r>
              <a:rPr lang="en-US" dirty="0" smtClean="0"/>
              <a:t>Given page reference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</a:t>
            </a:r>
            <a:r>
              <a:rPr lang="en-US" dirty="0" smtClean="0"/>
              <a:t>to </a:t>
            </a:r>
            <a:r>
              <a:rPr lang="en-US" dirty="0" smtClean="0"/>
              <a:t>compute the next page reference, </a:t>
            </a:r>
            <a:r>
              <a:rPr lang="en-US" dirty="0" smtClean="0"/>
              <a:t>first </a:t>
            </a:r>
            <a:r>
              <a:rPr lang="en-US" dirty="0"/>
              <a:t>generate a random number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/>
              <a:t> from 0 through 9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If </a:t>
            </a:r>
            <a:r>
              <a:rPr lang="en-US" dirty="0"/>
              <a:t>0 </a:t>
            </a:r>
            <a:r>
              <a:rPr lang="en-US" dirty="0">
                <a:cs typeface="Arial" charset="0"/>
              </a:rPr>
              <a:t>≤ </a:t>
            </a:r>
            <a:r>
              <a:rPr lang="en-US" i="1" dirty="0">
                <a:latin typeface="Times New Roman" charset="0"/>
                <a:cs typeface="Arial" charset="0"/>
              </a:rPr>
              <a:t>r</a:t>
            </a:r>
            <a:r>
              <a:rPr lang="en-US" dirty="0">
                <a:cs typeface="Arial" charset="0"/>
              </a:rPr>
              <a:t> &lt; 7, then generate a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random </a:t>
            </a:r>
            <a:r>
              <a:rPr lang="el-GR" dirty="0">
                <a:cs typeface="Arial" charset="0"/>
              </a:rPr>
              <a:t>Δ</a:t>
            </a:r>
            <a:r>
              <a:rPr lang="en-US" i="1" dirty="0" err="1">
                <a:latin typeface="Times New Roman" charset="0"/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to be -1, 0, or +1</a:t>
            </a:r>
            <a:r>
              <a:rPr lang="en-US" dirty="0"/>
              <a:t>. </a:t>
            </a:r>
            <a:endParaRPr lang="en-US" dirty="0" smtClean="0"/>
          </a:p>
          <a:p>
            <a:pPr lvl="6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If </a:t>
            </a:r>
            <a:r>
              <a:rPr lang="en-US" dirty="0"/>
              <a:t>7 </a:t>
            </a:r>
            <a:r>
              <a:rPr lang="en-US" dirty="0">
                <a:cs typeface="Arial" charset="0"/>
              </a:rPr>
              <a:t>≤ </a:t>
            </a:r>
            <a:r>
              <a:rPr lang="en-US" i="1" dirty="0">
                <a:latin typeface="Times New Roman" charset="0"/>
                <a:cs typeface="Arial" charset="0"/>
              </a:rPr>
              <a:t>r</a:t>
            </a:r>
            <a:r>
              <a:rPr lang="en-US" dirty="0">
                <a:cs typeface="Arial" charset="0"/>
              </a:rPr>
              <a:t> ≤ 9, then randomly generate 2 ≤ </a:t>
            </a:r>
            <a:r>
              <a:rPr lang="el-GR" dirty="0">
                <a:cs typeface="Arial" charset="0"/>
              </a:rPr>
              <a:t>Δ</a:t>
            </a:r>
            <a:r>
              <a:rPr lang="en-US" i="1" dirty="0" err="1">
                <a:latin typeface="Times New Roman" charset="0"/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≤ 8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next value of </a:t>
            </a:r>
            <a:r>
              <a:rPr lang="en-US" sz="2800" i="1" dirty="0" err="1">
                <a:latin typeface="Times New Roman" charset="0"/>
                <a:cs typeface="+mn-cs"/>
              </a:rPr>
              <a:t>i</a:t>
            </a:r>
            <a:r>
              <a:rPr lang="en-US" sz="2800" i="1" dirty="0">
                <a:latin typeface="Times New Roman" charset="0"/>
                <a:cs typeface="+mn-cs"/>
              </a:rPr>
              <a:t> </a:t>
            </a:r>
            <a:r>
              <a:rPr lang="en-US" dirty="0"/>
              <a:t>is </a:t>
            </a:r>
            <a:r>
              <a:rPr lang="en-US" sz="2800" i="1" dirty="0" err="1" smtClean="0">
                <a:latin typeface="Times New Roman" charset="0"/>
                <a:cs typeface="+mn-cs"/>
              </a:rPr>
              <a:t>i</a:t>
            </a:r>
            <a:r>
              <a:rPr lang="en-US" sz="2800" i="1" dirty="0" smtClean="0">
                <a:latin typeface="Times New Roman" charset="0"/>
                <a:cs typeface="+mn-cs"/>
              </a:rPr>
              <a:t> </a:t>
            </a:r>
            <a:r>
              <a:rPr lang="en-US" dirty="0" smtClean="0"/>
              <a:t>+ </a:t>
            </a:r>
            <a:r>
              <a:rPr lang="el-GR" dirty="0" smtClean="0"/>
              <a:t>Δ</a:t>
            </a:r>
            <a:r>
              <a:rPr lang="en-US" sz="2800" i="1" dirty="0" err="1" smtClean="0">
                <a:latin typeface="Times New Roman" charset="0"/>
                <a:cs typeface="+mn-cs"/>
              </a:rPr>
              <a:t>i</a:t>
            </a:r>
            <a:r>
              <a:rPr lang="en-US" dirty="0"/>
              <a:t>. The value of </a:t>
            </a:r>
            <a:r>
              <a:rPr lang="en-US" sz="2800" i="1" dirty="0" err="1">
                <a:latin typeface="Times New Roman" charset="0"/>
                <a:cs typeface="+mn-cs"/>
              </a:rPr>
              <a:t>i</a:t>
            </a:r>
            <a:r>
              <a:rPr lang="en-US" dirty="0"/>
              <a:t> wraps around from 9 to 0</a:t>
            </a:r>
            <a:r>
              <a:rPr lang="en-US" dirty="0" smtClean="0"/>
              <a:t>.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29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#4: Paging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Simulate </a:t>
            </a:r>
            <a:r>
              <a:rPr lang="en-US" dirty="0">
                <a:cs typeface="Arial" charset="0"/>
              </a:rPr>
              <a:t>the </a:t>
            </a:r>
            <a:r>
              <a:rPr lang="en-US" dirty="0"/>
              <a:t>page replacement algorithms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FIFO</a:t>
            </a:r>
            <a:r>
              <a:rPr lang="en-US" dirty="0">
                <a:cs typeface="Arial" charset="0"/>
              </a:rPr>
              <a:t>,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LRU</a:t>
            </a:r>
            <a:r>
              <a:rPr lang="en-US" dirty="0">
                <a:cs typeface="Arial" charset="0"/>
              </a:rPr>
              <a:t>,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LFU</a:t>
            </a:r>
            <a:r>
              <a:rPr lang="en-US" dirty="0">
                <a:cs typeface="Arial" charset="0"/>
              </a:rPr>
              <a:t>,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MFU</a:t>
            </a:r>
            <a:r>
              <a:rPr lang="en-US" dirty="0">
                <a:cs typeface="Arial" charset="0"/>
              </a:rPr>
              <a:t> and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random pick</a:t>
            </a:r>
            <a:r>
              <a:rPr lang="en-US" dirty="0">
                <a:cs typeface="Arial" charset="0"/>
              </a:rPr>
              <a:t>. </a:t>
            </a:r>
            <a:endParaRPr lang="en-US" dirty="0" smtClean="0">
              <a:cs typeface="Arial" charset="0"/>
            </a:endParaRPr>
          </a:p>
          <a:p>
            <a:pPr lvl="5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Run </a:t>
            </a:r>
            <a:r>
              <a:rPr lang="en-US" dirty="0">
                <a:cs typeface="Arial" charset="0"/>
              </a:rPr>
              <a:t>each algorithm 5 times, 100 page references each time, to compute an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average </a:t>
            </a:r>
            <a:r>
              <a:rPr lang="en-US" dirty="0">
                <a:solidFill>
                  <a:schemeClr val="folHlink"/>
                </a:solidFill>
                <a:cs typeface="Arial" charset="0"/>
              </a:rPr>
              <a:t>hit ratio</a:t>
            </a:r>
            <a:r>
              <a:rPr lang="en-US" dirty="0">
                <a:cs typeface="Arial" charset="0"/>
              </a:rPr>
              <a:t> of pages already in memory. </a:t>
            </a:r>
            <a:endParaRPr lang="en-US" dirty="0" smtClean="0">
              <a:cs typeface="Arial" charset="0"/>
            </a:endParaRPr>
          </a:p>
          <a:p>
            <a:pPr lvl="5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For </a:t>
            </a:r>
            <a:r>
              <a:rPr lang="en-US" dirty="0">
                <a:cs typeface="Arial" charset="0"/>
              </a:rPr>
              <a:t>each reference, print the page numbers of the pages in memory and (if any) which page needed to be paged in and which page was evicted</a:t>
            </a:r>
            <a:r>
              <a:rPr lang="en-US" dirty="0" smtClean="0">
                <a:cs typeface="Arial" charset="0"/>
              </a:rPr>
              <a:t>. Print the size and duration of a new entering process.</a:t>
            </a:r>
            <a:endParaRPr lang="en-US" dirty="0" smtClean="0">
              <a:cs typeface="Arial" charset="0"/>
            </a:endParaRPr>
          </a:p>
          <a:p>
            <a:pPr lvl="5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Arial" charset="0"/>
              </a:rPr>
              <a:t>When the process starts, none of its pages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are </a:t>
            </a:r>
            <a:r>
              <a:rPr lang="en-US" dirty="0">
                <a:cs typeface="Arial" charset="0"/>
              </a:rPr>
              <a:t>in memory.</a:t>
            </a:r>
          </a:p>
        </p:txBody>
      </p:sp>
    </p:spTree>
    <p:extLst>
      <p:ext uri="{BB962C8B-B14F-4D97-AF65-F5344CB8AC3E}">
        <p14:creationId xmlns:p14="http://schemas.microsoft.com/office/powerpoint/2010/main" val="61760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FE-3D1C-1B45-9B52-D3C7D5B338A4}" type="slidenum">
              <a:rPr lang="en-US"/>
              <a:pPr/>
              <a:t>3</a:t>
            </a:fld>
            <a:endParaRPr lang="en-US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54075"/>
          </a:xfrm>
        </p:spPr>
        <p:txBody>
          <a:bodyPr/>
          <a:lstStyle/>
          <a:p>
            <a:r>
              <a:rPr lang="en-US" dirty="0"/>
              <a:t>Use paging to create </a:t>
            </a:r>
            <a:r>
              <a:rPr lang="en-US" dirty="0">
                <a:solidFill>
                  <a:srgbClr val="B23C00"/>
                </a:solidFill>
              </a:rPr>
              <a:t>virtual memory </a:t>
            </a:r>
            <a:r>
              <a:rPr lang="en-US" dirty="0"/>
              <a:t>that is </a:t>
            </a:r>
            <a:br>
              <a:rPr lang="en-US" dirty="0"/>
            </a:br>
            <a:r>
              <a:rPr lang="en-US" dirty="0"/>
              <a:t>larger than physical memory.</a:t>
            </a:r>
          </a:p>
        </p:txBody>
      </p:sp>
      <p:pic>
        <p:nvPicPr>
          <p:cNvPr id="8294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257425"/>
            <a:ext cx="493871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5943600" y="5715000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7139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#4: Paging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Your output for each run could look like: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may be easier to pivot this output so that time and the references go down the page and you print the page frames horizontally.</a:t>
            </a:r>
          </a:p>
          <a:p>
            <a:pPr lvl="1"/>
            <a:r>
              <a:rPr lang="en-US" dirty="0" smtClean="0"/>
              <a:t>Print also on each line which page was loaded and which page was evicted, if 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3" y="1874537"/>
            <a:ext cx="6092795" cy="19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14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31E-4A53-4242-969F-7F085B2D33BC}" type="slidenum">
              <a:rPr lang="en-US"/>
              <a:pPr/>
              <a:t>31</a:t>
            </a:fld>
            <a:endParaRPr lang="en-US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</a:t>
            </a:r>
            <a:r>
              <a:rPr lang="en-US" dirty="0" smtClean="0"/>
              <a:t>4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 </a:t>
            </a:r>
            <a:r>
              <a:rPr lang="en-US" dirty="0"/>
              <a:t>to </a:t>
            </a:r>
            <a:r>
              <a:rPr lang="en-US" dirty="0">
                <a:hlinkClick r:id="rId2"/>
              </a:rPr>
              <a:t>ron.mak@sjsu.edu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zip </a:t>
            </a:r>
            <a:r>
              <a:rPr lang="en-US" dirty="0" smtClean="0"/>
              <a:t>file named after your team that </a:t>
            </a:r>
            <a:r>
              <a:rPr lang="en-US" dirty="0"/>
              <a:t>contains:</a:t>
            </a:r>
          </a:p>
          <a:p>
            <a:pPr lvl="1"/>
            <a:r>
              <a:rPr lang="en-US" dirty="0"/>
              <a:t>Your source files.</a:t>
            </a:r>
          </a:p>
          <a:p>
            <a:pPr lvl="1"/>
            <a:r>
              <a:rPr lang="en-US" dirty="0"/>
              <a:t>Your output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short report describing your results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Note clearly in your report if you did the extra credit.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/>
              <a:t>Subject line: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149-</a:t>
            </a:r>
            <a:r>
              <a:rPr lang="en-US" i="1" dirty="0">
                <a:solidFill>
                  <a:srgbClr val="0033CC"/>
                </a:solidFill>
                <a:latin typeface="Times New Roman" charset="0"/>
              </a:rPr>
              <a:t>section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Assignment #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i="1" dirty="0">
                <a:solidFill>
                  <a:srgbClr val="0033CC"/>
                </a:solidFill>
                <a:latin typeface="Times New Roman" charset="0"/>
              </a:rPr>
              <a:t>team name</a:t>
            </a:r>
          </a:p>
          <a:p>
            <a:pPr lvl="1"/>
            <a:r>
              <a:rPr lang="en-US" dirty="0"/>
              <a:t>Don’t forget to CC all your team members.</a:t>
            </a:r>
          </a:p>
          <a:p>
            <a:pPr lvl="4"/>
            <a:endParaRPr lang="en-US" dirty="0"/>
          </a:p>
          <a:p>
            <a:r>
              <a:rPr lang="en-US" dirty="0"/>
              <a:t>Due: Friday, March 20</a:t>
            </a:r>
            <a:r>
              <a:rPr lang="en-US" dirty="0" smtClean="0"/>
              <a:t>.</a:t>
            </a:r>
            <a:endParaRPr lang="en-US" dirty="0"/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8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50E-4358-7B48-9EE3-1211F6F966BD}" type="slidenum">
              <a:rPr lang="en-US"/>
              <a:pPr/>
              <a:t>4</a:t>
            </a:fld>
            <a:endParaRPr lang="en-US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Unlike swapping, </a:t>
            </a:r>
            <a:r>
              <a:rPr lang="en-US" dirty="0">
                <a:solidFill>
                  <a:srgbClr val="B23C00"/>
                </a:solidFill>
              </a:rPr>
              <a:t>not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>
                <a:solidFill>
                  <a:srgbClr val="B23C00"/>
                </a:solidFill>
              </a:rPr>
              <a:t>all </a:t>
            </a:r>
            <a:r>
              <a:rPr lang="en-US" dirty="0"/>
              <a:t>of a program </a:t>
            </a:r>
            <a:br>
              <a:rPr lang="en-US" dirty="0"/>
            </a:br>
            <a:r>
              <a:rPr lang="en-US" dirty="0"/>
              <a:t>needs to be loaded into memory at once.</a:t>
            </a:r>
          </a:p>
          <a:p>
            <a:pPr lvl="4"/>
            <a:endParaRPr lang="en-US" dirty="0"/>
          </a:p>
          <a:p>
            <a:r>
              <a:rPr lang="en-US" dirty="0"/>
              <a:t>Only load program pages when needed</a:t>
            </a:r>
            <a:r>
              <a:rPr lang="en-US" dirty="0" smtClean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Pages that are never accessed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never loaded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7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0DEF-DD98-3D49-B958-1E3DA81F02AA}" type="slidenum">
              <a:rPr lang="en-US"/>
              <a:pPr/>
              <a:t>5</a:t>
            </a:fld>
            <a:endParaRPr 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Paging,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831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408113"/>
            <a:ext cx="4743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1492" name="Rectangle 4"/>
          <p:cNvSpPr>
            <a:spLocks noChangeArrowheads="1"/>
          </p:cNvSpPr>
          <p:nvPr/>
        </p:nvSpPr>
        <p:spPr bwMode="auto">
          <a:xfrm>
            <a:off x="457200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13457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ED87-D865-194C-A063-9F8D9526F5BE}" type="slidenum">
              <a:rPr lang="en-US"/>
              <a:pPr/>
              <a:t>6</a:t>
            </a:fld>
            <a:endParaRPr lang="en-US"/>
          </a:p>
        </p:txBody>
      </p:sp>
      <p:pic>
        <p:nvPicPr>
          <p:cNvPr id="8325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33" y="1508781"/>
            <a:ext cx="5486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2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</a:t>
            </a:r>
          </a:p>
        </p:txBody>
      </p:sp>
      <p:sp>
        <p:nvSpPr>
          <p:cNvPr id="832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367" y="1295399"/>
            <a:ext cx="3017532" cy="36880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page fault </a:t>
            </a:r>
            <a:r>
              <a:rPr lang="en-US" dirty="0"/>
              <a:t>occurs </a:t>
            </a:r>
            <a:br>
              <a:rPr lang="en-US" dirty="0"/>
            </a:br>
            <a:r>
              <a:rPr lang="en-US" dirty="0"/>
              <a:t>whenever a program </a:t>
            </a:r>
            <a:br>
              <a:rPr lang="en-US" dirty="0"/>
            </a:br>
            <a:r>
              <a:rPr lang="en-US" dirty="0"/>
              <a:t>tries to </a:t>
            </a:r>
            <a:r>
              <a:rPr lang="en-US" dirty="0" smtClean="0"/>
              <a:t>access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page </a:t>
            </a:r>
            <a:r>
              <a:rPr lang="en-US" dirty="0"/>
              <a:t>that is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not currently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in memory</a:t>
            </a:r>
            <a:r>
              <a:rPr lang="en-US" dirty="0"/>
              <a:t>.</a:t>
            </a:r>
          </a:p>
        </p:txBody>
      </p:sp>
      <p:sp>
        <p:nvSpPr>
          <p:cNvPr id="832517" name="Rectangle 5"/>
          <p:cNvSpPr>
            <a:spLocks noChangeArrowheads="1"/>
          </p:cNvSpPr>
          <p:nvPr/>
        </p:nvSpPr>
        <p:spPr bwMode="auto">
          <a:xfrm>
            <a:off x="457200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332736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50D-9029-6343-B5E7-0C98FA9BF88D}" type="slidenum">
              <a:rPr lang="en-US"/>
              <a:pPr/>
              <a:t>7</a:t>
            </a:fld>
            <a:endParaRPr 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Copy-on-Write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call to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</a:p>
          <a:p>
            <a:pPr lvl="1"/>
            <a:r>
              <a:rPr lang="en-US" dirty="0"/>
              <a:t>Both parent and child share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same pages in memory.</a:t>
            </a:r>
          </a:p>
          <a:p>
            <a:pPr lvl="1"/>
            <a:r>
              <a:rPr lang="en-US" dirty="0"/>
              <a:t>Recall </a:t>
            </a:r>
            <a:r>
              <a:rPr lang="en-US" dirty="0" smtClean="0"/>
              <a:t>that </a:t>
            </a:r>
            <a:r>
              <a:rPr lang="en-US" dirty="0"/>
              <a:t>we said that after forking, </a:t>
            </a:r>
            <a:r>
              <a:rPr lang="en-US" dirty="0" smtClean="0"/>
              <a:t>the </a:t>
            </a:r>
            <a:r>
              <a:rPr lang="en-US" dirty="0"/>
              <a:t>parent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child processes have separate memory.</a:t>
            </a:r>
          </a:p>
          <a:p>
            <a:pPr lvl="4"/>
            <a:endParaRPr lang="en-US" dirty="0"/>
          </a:p>
          <a:p>
            <a:r>
              <a:rPr lang="en-US" dirty="0"/>
              <a:t>As soon as one process attempts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modify a page:</a:t>
            </a:r>
          </a:p>
          <a:p>
            <a:pPr lvl="1"/>
            <a:r>
              <a:rPr lang="en-US" dirty="0"/>
              <a:t>A copy of the page is created.</a:t>
            </a:r>
          </a:p>
          <a:p>
            <a:pPr lvl="1"/>
            <a:r>
              <a:rPr lang="en-US" dirty="0"/>
              <a:t>The copied page is mapped into the address space of the process that wants to write to the page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A1FE-C1C2-104C-BEC5-49A7BADC3D14}" type="slidenum">
              <a:rPr lang="en-US"/>
              <a:pPr/>
              <a:t>8</a:t>
            </a:fld>
            <a:endParaRPr 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80" y="1295400"/>
            <a:ext cx="3566747" cy="41452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Just after the </a:t>
            </a:r>
            <a:br>
              <a:rPr lang="en-US"/>
            </a:br>
            <a:r>
              <a:rPr lang="en-US" b="1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/>
              <a:t> call: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After process</a:t>
            </a:r>
            <a:r>
              <a:rPr lang="en-US" baseline="-25000"/>
              <a:t>1</a:t>
            </a:r>
            <a:r>
              <a:rPr lang="en-US"/>
              <a:t> has</a:t>
            </a:r>
            <a:br>
              <a:rPr lang="en-US"/>
            </a:br>
            <a:r>
              <a:rPr lang="en-US"/>
              <a:t>written to page C:</a:t>
            </a:r>
          </a:p>
        </p:txBody>
      </p:sp>
      <p:pic>
        <p:nvPicPr>
          <p:cNvPr id="8345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3" y="1263650"/>
            <a:ext cx="46640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565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3" y="3703638"/>
            <a:ext cx="4697412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4566" name="Rectangle 6"/>
          <p:cNvSpPr>
            <a:spLocks noChangeArrowheads="1"/>
          </p:cNvSpPr>
          <p:nvPr/>
        </p:nvSpPr>
        <p:spPr bwMode="auto">
          <a:xfrm>
            <a:off x="457200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351120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B911-405C-CB45-9E32-2461D213703F}" type="slidenum">
              <a:rPr lang="en-US"/>
              <a:pPr/>
              <a:t>9</a:t>
            </a:fld>
            <a:endParaRPr 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>
                <a:solidFill>
                  <a:schemeClr val="folHlink"/>
                </a:solidFill>
              </a:rPr>
              <a:t>page fault</a:t>
            </a:r>
            <a:r>
              <a:rPr lang="en-US" dirty="0"/>
              <a:t> occurs, the operating system must choose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victim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page to </a:t>
            </a:r>
            <a:r>
              <a:rPr lang="en-US" dirty="0">
                <a:solidFill>
                  <a:schemeClr val="folHlink"/>
                </a:solidFill>
              </a:rPr>
              <a:t>evict from memory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make room for the page to be loaded from disk.</a:t>
            </a:r>
          </a:p>
          <a:p>
            <a:pPr lvl="4"/>
            <a:endParaRPr lang="en-US" dirty="0"/>
          </a:p>
          <a:p>
            <a:r>
              <a:rPr lang="en-US" dirty="0"/>
              <a:t>If the victim page has not been modified, </a:t>
            </a:r>
            <a:br>
              <a:rPr lang="en-US" dirty="0"/>
            </a:br>
            <a:r>
              <a:rPr lang="en-US" dirty="0"/>
              <a:t>then its copy on disk is up-to-date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34962</TotalTime>
  <Words>1215</Words>
  <Application>Microsoft Macintosh PowerPoint</Application>
  <PresentationFormat>On-screen Show (4:3)</PresentationFormat>
  <Paragraphs>261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Quadrant</vt:lpstr>
      <vt:lpstr>CS 149: Operating Systems March 5 Class Meeting</vt:lpstr>
      <vt:lpstr>Internal or External Fragmentation?</vt:lpstr>
      <vt:lpstr>Virtual Memory</vt:lpstr>
      <vt:lpstr>Demand Paging</vt:lpstr>
      <vt:lpstr>Demand Paging, cont’d</vt:lpstr>
      <vt:lpstr>Page Fault</vt:lpstr>
      <vt:lpstr>Copy-on-Write</vt:lpstr>
      <vt:lpstr>Copy-on-Write, cont’d</vt:lpstr>
      <vt:lpstr>Page Replacement</vt:lpstr>
      <vt:lpstr>Page Replacement</vt:lpstr>
      <vt:lpstr>Page Replacement, cont’d</vt:lpstr>
      <vt:lpstr>Page Replacement, cont’d</vt:lpstr>
      <vt:lpstr>First-In, First-Out (FIFO)</vt:lpstr>
      <vt:lpstr>Second Chance</vt:lpstr>
      <vt:lpstr>Second Chance, cont’d</vt:lpstr>
      <vt:lpstr>Least Recently Used (LRU)</vt:lpstr>
      <vt:lpstr>Least Frequently Used (LFU)</vt:lpstr>
      <vt:lpstr>Most Frequently Used (MFU)</vt:lpstr>
      <vt:lpstr>Random Pick</vt:lpstr>
      <vt:lpstr>Working Set</vt:lpstr>
      <vt:lpstr>Thrashing</vt:lpstr>
      <vt:lpstr>Page Fault Frequency (PFF)</vt:lpstr>
      <vt:lpstr>Assignment #4</vt:lpstr>
      <vt:lpstr>Assignment #4: Swapping</vt:lpstr>
      <vt:lpstr>Assignment #4: Swapping, cont’d</vt:lpstr>
      <vt:lpstr>Assignment #4: Swapping, cont’d</vt:lpstr>
      <vt:lpstr>Assignment #4: Paging</vt:lpstr>
      <vt:lpstr>Assignment #4: Paging, cont’d</vt:lpstr>
      <vt:lpstr>Assignment #4: Paging, cont’d</vt:lpstr>
      <vt:lpstr>Assignment #4: Paging, cont’d</vt:lpstr>
      <vt:lpstr>Assignment #4, cont’d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664</cp:revision>
  <cp:lastPrinted>2015-02-03T07:34:34Z</cp:lastPrinted>
  <dcterms:created xsi:type="dcterms:W3CDTF">2008-01-12T03:52:55Z</dcterms:created>
  <dcterms:modified xsi:type="dcterms:W3CDTF">2015-03-06T05:34:01Z</dcterms:modified>
</cp:coreProperties>
</file>