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44"/>
  </p:notesMasterIdLst>
  <p:handoutMasterIdLst>
    <p:handoutMasterId r:id="rId45"/>
  </p:handoutMasterIdLst>
  <p:sldIdLst>
    <p:sldId id="282" r:id="rId2"/>
    <p:sldId id="381" r:id="rId3"/>
    <p:sldId id="380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431" r:id="rId12"/>
    <p:sldId id="389" r:id="rId13"/>
    <p:sldId id="390" r:id="rId14"/>
    <p:sldId id="391" r:id="rId15"/>
    <p:sldId id="392" r:id="rId16"/>
    <p:sldId id="432" r:id="rId17"/>
    <p:sldId id="393" r:id="rId18"/>
    <p:sldId id="434" r:id="rId19"/>
    <p:sldId id="433" r:id="rId20"/>
    <p:sldId id="394" r:id="rId21"/>
    <p:sldId id="435" r:id="rId22"/>
    <p:sldId id="395" r:id="rId23"/>
    <p:sldId id="396" r:id="rId24"/>
    <p:sldId id="397" r:id="rId25"/>
    <p:sldId id="441" r:id="rId26"/>
    <p:sldId id="398" r:id="rId27"/>
    <p:sldId id="442" r:id="rId28"/>
    <p:sldId id="399" r:id="rId29"/>
    <p:sldId id="436" r:id="rId30"/>
    <p:sldId id="438" r:id="rId31"/>
    <p:sldId id="437" r:id="rId32"/>
    <p:sldId id="401" r:id="rId33"/>
    <p:sldId id="439" r:id="rId34"/>
    <p:sldId id="402" r:id="rId35"/>
    <p:sldId id="403" r:id="rId36"/>
    <p:sldId id="404" r:id="rId37"/>
    <p:sldId id="405" r:id="rId38"/>
    <p:sldId id="406" r:id="rId39"/>
    <p:sldId id="440" r:id="rId40"/>
    <p:sldId id="407" r:id="rId41"/>
    <p:sldId id="408" r:id="rId42"/>
    <p:sldId id="409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23300"/>
    <a:srgbClr val="006600"/>
    <a:srgbClr val="D60093"/>
    <a:srgbClr val="FFFF00"/>
    <a:srgbClr val="EAEAEA"/>
    <a:srgbClr val="0033CC"/>
    <a:srgbClr val="CCFFFF"/>
    <a:srgbClr val="5F5F5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40" autoAdjust="0"/>
    <p:restoredTop sz="99504" autoAdjust="0"/>
  </p:normalViewPr>
  <p:slideViewPr>
    <p:cSldViewPr>
      <p:cViewPr varScale="1">
        <p:scale>
          <a:sx n="135" d="100"/>
          <a:sy n="135" d="100"/>
        </p:scale>
        <p:origin x="-7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880" y="-77"/>
      </p:cViewPr>
      <p:guideLst>
        <p:guide orient="horz" pos="2880"/>
        <p:guide pos="216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B06F63C-3D3B-3649-90F7-26A44BADE3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66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F3E7694-D114-4B4C-A050-9BFCAFAB8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37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C8C3D-1D40-5842-8926-8321D93EF0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97318" y="6263609"/>
            <a:ext cx="1638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2015: February </a:t>
            </a:r>
            <a:r>
              <a:rPr lang="en-US" sz="1000" baseline="0" dirty="0" smtClean="0"/>
              <a:t>26</a:t>
            </a:r>
            <a:endParaRPr lang="en-US" sz="10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823921" y="6263609"/>
            <a:ext cx="1774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149: Operating Systems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7157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6475" y="6248400"/>
            <a:ext cx="210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r>
              <a:rPr lang="en-US" smtClean="0"/>
              <a:t>Department of Computer Science Spring 2014: March 3</a:t>
            </a:r>
            <a:endParaRPr lang="en-US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248400"/>
            <a:ext cx="329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r>
              <a:rPr lang="en-US" smtClean="0"/>
              <a:t>CS 149: Operating Systems © R. Mak</a:t>
            </a: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B03E17C-55C6-CC4E-AD90-98713021E87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5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/>
              <a:t>CS 149: Operating Systems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February </a:t>
            </a:r>
            <a:r>
              <a:rPr lang="en-US" sz="2400" dirty="0" smtClean="0"/>
              <a:t>26 </a:t>
            </a:r>
            <a:r>
              <a:rPr lang="en-US" sz="2400" dirty="0" smtClean="0"/>
              <a:t>Class </a:t>
            </a:r>
            <a:r>
              <a:rPr lang="en-US" sz="2400" dirty="0"/>
              <a:t>Meeting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03438" y="3765550"/>
            <a:ext cx="4846637" cy="2224088"/>
          </a:xfrm>
        </p:spPr>
        <p:txBody>
          <a:bodyPr/>
          <a:lstStyle/>
          <a:p>
            <a:pPr algn="ctr"/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/>
              <a:t>Spring </a:t>
            </a:r>
            <a:r>
              <a:rPr lang="en-US" dirty="0" smtClean="0"/>
              <a:t>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/>
            <a:r>
              <a:rPr lang="en-US" dirty="0">
                <a:hlinkClick r:id="rId2"/>
              </a:rPr>
              <a:t>www.cs.sjsu.edu/~mak</a:t>
            </a:r>
            <a:r>
              <a:rPr lang="en-US" dirty="0"/>
              <a:t> </a:t>
            </a:r>
          </a:p>
        </p:txBody>
      </p:sp>
      <p:pic>
        <p:nvPicPr>
          <p:cNvPr id="313348" name="Picture 4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4689475"/>
            <a:ext cx="1189037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08525"/>
            <a:ext cx="1066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DAD52B-10D0-7749-A1C2-22D740996B71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Multiprogramming Fixed Partitions</a:t>
            </a:r>
            <a:r>
              <a:rPr lang="en-US" i="1" dirty="0" smtClean="0">
                <a:cs typeface="+mj-cs"/>
              </a:rPr>
              <a:t>, </a:t>
            </a:r>
            <a:r>
              <a:rPr lang="en-US" i="1" dirty="0" smtClean="0">
                <a:cs typeface="+mj-cs"/>
              </a:rPr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>
                <a:cs typeface="+mj-cs"/>
              </a:rPr>
              <a:t>d</a:t>
            </a:r>
            <a:endParaRPr lang="en-US" i="1" dirty="0" smtClean="0">
              <a:cs typeface="+mj-cs"/>
            </a:endParaRPr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06875" y="1143025"/>
            <a:ext cx="4479925" cy="521202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Use a </a:t>
            </a:r>
            <a:r>
              <a:rPr lang="en-US" dirty="0" smtClean="0">
                <a:solidFill>
                  <a:srgbClr val="B23300"/>
                </a:solidFill>
                <a:cs typeface="+mn-cs"/>
              </a:rPr>
              <a:t>single queue </a:t>
            </a:r>
            <a:r>
              <a:rPr lang="en-US" dirty="0" smtClean="0">
                <a:cs typeface="+mn-cs"/>
              </a:rPr>
              <a:t>for all memory partitions.</a:t>
            </a:r>
          </a:p>
          <a:p>
            <a:pPr lvl="1" eaLnBrk="1" hangingPunct="1">
              <a:defRPr/>
            </a:pPr>
            <a:r>
              <a:rPr lang="en-US" dirty="0" smtClean="0"/>
              <a:t>When a partition becomes free, search the queue for a process that can </a:t>
            </a:r>
            <a:r>
              <a:rPr lang="en-US" dirty="0" smtClean="0">
                <a:solidFill>
                  <a:srgbClr val="B23300"/>
                </a:solidFill>
              </a:rPr>
              <a:t>best use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partition size.</a:t>
            </a:r>
          </a:p>
          <a:p>
            <a:pPr lvl="4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solidFill>
                  <a:srgbClr val="B23300"/>
                </a:solidFill>
                <a:cs typeface="+mn-cs"/>
              </a:rPr>
              <a:t>Smaller processes </a:t>
            </a:r>
            <a:br>
              <a:rPr lang="en-US" dirty="0" smtClean="0">
                <a:solidFill>
                  <a:srgbClr val="B23300"/>
                </a:solidFill>
                <a:cs typeface="+mn-cs"/>
              </a:rPr>
            </a:br>
            <a:r>
              <a:rPr lang="en-US" dirty="0" smtClean="0">
                <a:solidFill>
                  <a:srgbClr val="B23300"/>
                </a:solidFill>
                <a:cs typeface="+mn-cs"/>
              </a:rPr>
              <a:t>may starve.</a:t>
            </a:r>
          </a:p>
          <a:p>
            <a:pPr lvl="1" eaLnBrk="1" hangingPunct="1">
              <a:defRPr/>
            </a:pPr>
            <a:r>
              <a:rPr lang="en-US" dirty="0" smtClean="0"/>
              <a:t>Always have small partitions available.</a:t>
            </a:r>
          </a:p>
          <a:p>
            <a:pPr lvl="1" eaLnBrk="1" hangingPunct="1">
              <a:defRPr/>
            </a:pPr>
            <a:r>
              <a:rPr lang="en-US" dirty="0" smtClean="0"/>
              <a:t>Use an </a:t>
            </a:r>
            <a:r>
              <a:rPr lang="en-US" dirty="0" smtClean="0">
                <a:solidFill>
                  <a:srgbClr val="B23300"/>
                </a:solidFill>
              </a:rPr>
              <a:t>aging algorithm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779268" name="Picture 4" descr="4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19"/>
          <a:stretch>
            <a:fillRect/>
          </a:stretch>
        </p:blipFill>
        <p:spPr bwMode="auto">
          <a:xfrm>
            <a:off x="214313" y="1246188"/>
            <a:ext cx="3900487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9270" name="Rectangle 6"/>
          <p:cNvSpPr>
            <a:spLocks noChangeArrowheads="1"/>
          </p:cNvSpPr>
          <p:nvPr/>
        </p:nvSpPr>
        <p:spPr bwMode="auto">
          <a:xfrm>
            <a:off x="365806" y="5440658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b="1">
                <a:solidFill>
                  <a:schemeClr val="bg1">
                    <a:lumMod val="75000"/>
                  </a:schemeClr>
                </a:solidFill>
                <a:cs typeface="+mn-cs"/>
              </a:rPr>
              <a:t>Modern Operating Systems, 3</a:t>
            </a:r>
            <a:r>
              <a:rPr lang="en-US" sz="800" b="1" baseline="30000">
                <a:solidFill>
                  <a:schemeClr val="bg1">
                    <a:lumMod val="75000"/>
                  </a:schemeClr>
                </a:solidFill>
                <a:cs typeface="+mn-cs"/>
              </a:rPr>
              <a:t>rd</a:t>
            </a:r>
            <a:r>
              <a:rPr lang="en-US" sz="800" b="1">
                <a:solidFill>
                  <a:schemeClr val="bg1">
                    <a:lumMod val="75000"/>
                  </a:schemeClr>
                </a:solidFill>
                <a:cs typeface="+mn-cs"/>
              </a:rPr>
              <a:t> ed.</a:t>
            </a:r>
            <a:endParaRPr lang="en-US" sz="800">
              <a:solidFill>
                <a:schemeClr val="bg1">
                  <a:lumMod val="75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en-US" sz="800">
                <a:solidFill>
                  <a:schemeClr val="bg1">
                    <a:lumMod val="75000"/>
                  </a:schemeClr>
                </a:solidFill>
                <a:cs typeface="+mn-cs"/>
              </a:rPr>
              <a:t>Andrew Tanenbaum</a:t>
            </a:r>
          </a:p>
          <a:p>
            <a:pPr>
              <a:defRPr/>
            </a:pPr>
            <a:r>
              <a:rPr lang="en-US" sz="800">
                <a:solidFill>
                  <a:schemeClr val="bg1">
                    <a:lumMod val="75000"/>
                  </a:schemeClr>
                </a:solidFill>
                <a:cs typeface="+mn-cs"/>
              </a:rPr>
              <a:t>(c) 2008 Prentice-Hall, Inc.. 0-13-600663-9</a:t>
            </a:r>
          </a:p>
          <a:p>
            <a:pPr>
              <a:defRPr/>
            </a:pPr>
            <a:r>
              <a:rPr lang="en-US" sz="800">
                <a:solidFill>
                  <a:schemeClr val="bg1">
                    <a:lumMod val="75000"/>
                  </a:schemeClr>
                </a:solidFill>
                <a:cs typeface="+mn-cs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25859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FE5CF-340B-F242-84D7-89AA8961BD0E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Process Relocation</a:t>
            </a:r>
          </a:p>
        </p:txBody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How can the OS enable processes </a:t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>to </a:t>
            </a:r>
            <a:r>
              <a:rPr lang="en-US" dirty="0" smtClean="0">
                <a:solidFill>
                  <a:srgbClr val="B23300"/>
                </a:solidFill>
                <a:cs typeface="+mn-cs"/>
              </a:rPr>
              <a:t>run in any part of main memory</a:t>
            </a:r>
            <a:r>
              <a:rPr lang="en-US" dirty="0" smtClean="0">
                <a:cs typeface="+mn-cs"/>
              </a:rPr>
              <a:t>?</a:t>
            </a:r>
          </a:p>
          <a:p>
            <a:pPr lvl="4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Compiled programs can refer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memory </a:t>
            </a:r>
            <a:r>
              <a:rPr lang="en-US" dirty="0" smtClean="0"/>
              <a:t>addresses</a:t>
            </a:r>
            <a:r>
              <a:rPr lang="en-US" dirty="0" smtClean="0"/>
              <a:t>.</a:t>
            </a:r>
          </a:p>
          <a:p>
            <a:pPr lvl="4"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You generally do </a:t>
            </a:r>
            <a:r>
              <a:rPr lang="en-US" u="sng" dirty="0" smtClean="0"/>
              <a:t>not</a:t>
            </a:r>
            <a:r>
              <a:rPr lang="en-US" dirty="0" smtClean="0"/>
              <a:t> want a process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 smtClean="0"/>
              <a:t>be able to run </a:t>
            </a:r>
            <a:r>
              <a:rPr lang="en-US" dirty="0" smtClean="0"/>
              <a:t>only </a:t>
            </a:r>
            <a:r>
              <a:rPr lang="en-US" dirty="0" smtClean="0"/>
              <a:t>at specific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memory </a:t>
            </a:r>
            <a:r>
              <a:rPr lang="en-US" dirty="0" smtClean="0"/>
              <a:t>addresses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6819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FE5CF-340B-F242-84D7-89AA8961BD0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Process </a:t>
            </a:r>
            <a:r>
              <a:rPr lang="en-US" dirty="0" smtClean="0">
                <a:cs typeface="+mj-cs"/>
              </a:rPr>
              <a:t>Relocation Solutions</a:t>
            </a:r>
            <a:endParaRPr lang="en-US" dirty="0" smtClean="0">
              <a:cs typeface="+mj-cs"/>
            </a:endParaRPr>
          </a:p>
        </p:txBody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806" y="1295400"/>
            <a:ext cx="8503873" cy="483552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 smtClean="0"/>
              <a:t>Whenever </a:t>
            </a:r>
            <a:r>
              <a:rPr lang="en-US" dirty="0" smtClean="0"/>
              <a:t>a process is loaded into main memory, </a:t>
            </a:r>
            <a:r>
              <a:rPr lang="en-US" dirty="0" smtClean="0">
                <a:solidFill>
                  <a:srgbClr val="B23300"/>
                </a:solidFill>
              </a:rPr>
              <a:t>modify </a:t>
            </a:r>
            <a:r>
              <a:rPr lang="en-US" dirty="0" smtClean="0">
                <a:solidFill>
                  <a:srgbClr val="B23300"/>
                </a:solidFill>
              </a:rPr>
              <a:t>all the addresses </a:t>
            </a:r>
            <a:r>
              <a:rPr lang="en-US" dirty="0" smtClean="0"/>
              <a:t>used by the code</a:t>
            </a:r>
            <a:r>
              <a:rPr lang="en-US" dirty="0" smtClean="0"/>
              <a:t>.</a:t>
            </a:r>
          </a:p>
          <a:p>
            <a:pPr lvl="5">
              <a:lnSpc>
                <a:spcPct val="80000"/>
              </a:lnSpc>
              <a:defRPr/>
            </a:pPr>
            <a:endParaRPr lang="en-US" dirty="0" smtClean="0"/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No longer done on </a:t>
            </a:r>
            <a:r>
              <a:rPr lang="en-US" dirty="0" smtClean="0"/>
              <a:t>today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 smtClean="0"/>
              <a:t>computer systems.</a:t>
            </a:r>
          </a:p>
          <a:p>
            <a:pPr lvl="3"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solidFill>
                  <a:srgbClr val="B23300"/>
                </a:solidFill>
              </a:rPr>
              <a:t>Base and limit registers </a:t>
            </a:r>
            <a:r>
              <a:rPr lang="en-US" dirty="0" smtClean="0"/>
              <a:t>in the hardware</a:t>
            </a:r>
            <a:r>
              <a:rPr lang="en-US" dirty="0" smtClean="0"/>
              <a:t>.</a:t>
            </a:r>
          </a:p>
          <a:p>
            <a:pPr lvl="5">
              <a:lnSpc>
                <a:spcPct val="80000"/>
              </a:lnSpc>
              <a:defRPr/>
            </a:pPr>
            <a:endParaRPr lang="en-US" dirty="0" smtClean="0"/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Whenever a process is loaded, put the address of the </a:t>
            </a:r>
            <a:br>
              <a:rPr lang="en-US" dirty="0" smtClean="0"/>
            </a:br>
            <a:r>
              <a:rPr lang="en-US" dirty="0" smtClean="0"/>
              <a:t>start of its partition in the </a:t>
            </a:r>
            <a:r>
              <a:rPr lang="en-US" dirty="0" smtClean="0"/>
              <a:t>process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 smtClean="0"/>
              <a:t>base register and the </a:t>
            </a:r>
            <a:r>
              <a:rPr lang="en-US" dirty="0" smtClean="0"/>
              <a:t>size </a:t>
            </a:r>
            <a:r>
              <a:rPr lang="en-US" dirty="0" smtClean="0"/>
              <a:t>of the partition in the limit register</a:t>
            </a:r>
            <a:r>
              <a:rPr lang="en-US" dirty="0" smtClean="0"/>
              <a:t>.</a:t>
            </a:r>
          </a:p>
          <a:p>
            <a:pPr lvl="6">
              <a:lnSpc>
                <a:spcPct val="80000"/>
              </a:lnSpc>
              <a:defRPr/>
            </a:pPr>
            <a:endParaRPr lang="en-US" dirty="0" smtClean="0"/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All memory </a:t>
            </a:r>
            <a:r>
              <a:rPr lang="en-US" dirty="0">
                <a:solidFill>
                  <a:srgbClr val="B23300"/>
                </a:solidFill>
              </a:rPr>
              <a:t>references by the process are </a:t>
            </a:r>
            <a:r>
              <a:rPr lang="en-US" dirty="0" smtClean="0">
                <a:solidFill>
                  <a:srgbClr val="B23300"/>
                </a:solidFill>
              </a:rPr>
              <a:t/>
            </a:r>
            <a:br>
              <a:rPr lang="en-US" dirty="0" smtClean="0">
                <a:solidFill>
                  <a:srgbClr val="B23300"/>
                </a:solidFill>
              </a:rPr>
            </a:br>
            <a:r>
              <a:rPr lang="en-US" dirty="0" smtClean="0">
                <a:solidFill>
                  <a:srgbClr val="B23300"/>
                </a:solidFill>
              </a:rPr>
              <a:t>relative </a:t>
            </a:r>
            <a:r>
              <a:rPr lang="en-US" dirty="0">
                <a:solidFill>
                  <a:srgbClr val="B23300"/>
                </a:solidFill>
              </a:rPr>
              <a:t>to the base register </a:t>
            </a:r>
            <a:r>
              <a:rPr lang="en-US" dirty="0"/>
              <a:t>and checked against </a:t>
            </a:r>
            <a:br>
              <a:rPr lang="en-US" dirty="0"/>
            </a:br>
            <a:r>
              <a:rPr lang="en-US" dirty="0" smtClean="0"/>
              <a:t>the </a:t>
            </a:r>
            <a:r>
              <a:rPr lang="en-US" dirty="0"/>
              <a:t>limit register.</a:t>
            </a:r>
          </a:p>
          <a:p>
            <a:pPr lvl="6">
              <a:lnSpc>
                <a:spcPct val="80000"/>
              </a:lnSpc>
              <a:defRPr/>
            </a:pPr>
            <a:endParaRPr lang="en-US" dirty="0" smtClean="0">
              <a:solidFill>
                <a:schemeClr val="folHlink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Slows down each memory reference.</a:t>
            </a:r>
          </a:p>
        </p:txBody>
      </p:sp>
    </p:spTree>
    <p:extLst>
      <p:ext uri="{BB962C8B-B14F-4D97-AF65-F5344CB8AC3E}">
        <p14:creationId xmlns:p14="http://schemas.microsoft.com/office/powerpoint/2010/main" val="3095326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0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4E362-4354-4A4F-B1B4-77CF52530877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Process </a:t>
            </a:r>
            <a:r>
              <a:rPr lang="en-US" dirty="0" smtClean="0">
                <a:cs typeface="+mj-cs"/>
              </a:rPr>
              <a:t>Relocation Solutions</a:t>
            </a:r>
            <a:r>
              <a:rPr lang="en-US" i="1" dirty="0" smtClean="0">
                <a:cs typeface="+mj-cs"/>
              </a:rPr>
              <a:t>, </a:t>
            </a:r>
            <a:r>
              <a:rPr lang="en-US" i="1" dirty="0" err="1" smtClean="0">
                <a:cs typeface="+mj-cs"/>
              </a:rPr>
              <a:t>cont</a:t>
            </a:r>
            <a:r>
              <a:rPr lang="ja-JP" altLang="en-US" i="1" dirty="0" smtClean="0">
                <a:latin typeface="Arial"/>
                <a:cs typeface="+mj-cs"/>
              </a:rPr>
              <a:t>’</a:t>
            </a:r>
            <a:r>
              <a:rPr lang="en-US" i="1" dirty="0" smtClean="0">
                <a:cs typeface="+mj-cs"/>
              </a:rPr>
              <a:t>d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508125"/>
            <a:ext cx="3600450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1316" name="Rectangle 4"/>
          <p:cNvSpPr>
            <a:spLocks noChangeArrowheads="1"/>
          </p:cNvSpPr>
          <p:nvPr/>
        </p:nvSpPr>
        <p:spPr bwMode="auto">
          <a:xfrm>
            <a:off x="5668963" y="5715000"/>
            <a:ext cx="3046412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b="1">
                <a:solidFill>
                  <a:schemeClr val="bg1">
                    <a:lumMod val="75000"/>
                  </a:schemeClr>
                </a:solidFill>
                <a:cs typeface="+mn-cs"/>
              </a:rPr>
              <a:t>Operating Systems Concepts with Java, 8</a:t>
            </a:r>
            <a:r>
              <a:rPr lang="en-US" sz="800" b="1" baseline="30000">
                <a:solidFill>
                  <a:schemeClr val="bg1">
                    <a:lumMod val="75000"/>
                  </a:schemeClr>
                </a:solidFill>
                <a:cs typeface="+mn-cs"/>
              </a:rPr>
              <a:t>th</a:t>
            </a:r>
            <a:r>
              <a:rPr lang="en-US" sz="800" b="1">
                <a:solidFill>
                  <a:schemeClr val="bg1">
                    <a:lumMod val="75000"/>
                  </a:schemeClr>
                </a:solidFill>
                <a:cs typeface="+mn-cs"/>
              </a:rPr>
              <a:t> edition</a:t>
            </a:r>
            <a:endParaRPr lang="en-US" sz="800">
              <a:solidFill>
                <a:schemeClr val="bg1">
                  <a:lumMod val="75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en-US" sz="800">
                <a:solidFill>
                  <a:schemeClr val="bg1">
                    <a:lumMod val="75000"/>
                  </a:schemeClr>
                </a:solidFill>
                <a:cs typeface="+mn-cs"/>
              </a:rPr>
              <a:t>Silberschatz, Galvin, and Gagne </a:t>
            </a:r>
          </a:p>
          <a:p>
            <a:pPr>
              <a:defRPr/>
            </a:pPr>
            <a:r>
              <a:rPr lang="en-US" sz="800">
                <a:solidFill>
                  <a:schemeClr val="bg1">
                    <a:lumMod val="75000"/>
                  </a:schemeClr>
                </a:solidFill>
                <a:cs typeface="+mn-cs"/>
              </a:rPr>
              <a:t>(c) 2010 John Wiley &amp; Sons. All rights reserved. 0-13-142938-8</a:t>
            </a:r>
          </a:p>
        </p:txBody>
      </p:sp>
    </p:spTree>
    <p:extLst>
      <p:ext uri="{BB962C8B-B14F-4D97-AF65-F5344CB8AC3E}">
        <p14:creationId xmlns:p14="http://schemas.microsoft.com/office/powerpoint/2010/main" val="2547913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7B9EB-1AAB-B642-B456-25BEA7A1A602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Process Protection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489646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The OS </a:t>
            </a:r>
            <a:r>
              <a:rPr lang="en-US" dirty="0" smtClean="0">
                <a:solidFill>
                  <a:srgbClr val="B23300"/>
                </a:solidFill>
                <a:cs typeface="+mn-cs"/>
              </a:rPr>
              <a:t>protects processes </a:t>
            </a:r>
            <a:r>
              <a:rPr lang="en-US" dirty="0" smtClean="0">
                <a:cs typeface="+mn-cs"/>
              </a:rPr>
              <a:t>from each other.</a:t>
            </a:r>
          </a:p>
          <a:p>
            <a:pPr lvl="1" eaLnBrk="1" hangingPunct="1">
              <a:defRPr/>
            </a:pPr>
            <a:r>
              <a:rPr lang="en-US" dirty="0" smtClean="0"/>
              <a:t>Do not allow the code of one process to access </a:t>
            </a:r>
            <a:br>
              <a:rPr lang="en-US" dirty="0" smtClean="0"/>
            </a:br>
            <a:r>
              <a:rPr lang="en-US" dirty="0" smtClean="0"/>
              <a:t>the memory of another process.</a:t>
            </a:r>
          </a:p>
          <a:p>
            <a:pPr lvl="1">
              <a:defRPr/>
            </a:pPr>
            <a:r>
              <a:rPr lang="en-US" dirty="0" smtClean="0"/>
              <a:t>Unless the processes have agree to use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B23300"/>
                </a:solidFill>
              </a:rPr>
              <a:t>shared </a:t>
            </a:r>
            <a:r>
              <a:rPr lang="en-US" dirty="0" smtClean="0">
                <a:solidFill>
                  <a:srgbClr val="B23300"/>
                </a:solidFill>
              </a:rPr>
              <a:t>memory</a:t>
            </a:r>
            <a:r>
              <a:rPr lang="en-US" dirty="0" smtClean="0"/>
              <a:t>.</a:t>
            </a:r>
          </a:p>
          <a:p>
            <a:pPr lvl="4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Old </a:t>
            </a:r>
            <a:r>
              <a:rPr lang="en-US" dirty="0" smtClean="0">
                <a:solidFill>
                  <a:srgbClr val="B23300"/>
                </a:solidFill>
                <a:cs typeface="+mn-cs"/>
              </a:rPr>
              <a:t>mainframe </a:t>
            </a:r>
            <a:r>
              <a:rPr lang="en-US" dirty="0" smtClean="0">
                <a:solidFill>
                  <a:srgbClr val="B23300"/>
                </a:solidFill>
                <a:cs typeface="+mn-cs"/>
              </a:rPr>
              <a:t>technique</a:t>
            </a:r>
            <a:r>
              <a:rPr lang="en-US" dirty="0"/>
              <a:t>:</a:t>
            </a: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dirty="0" smtClean="0"/>
              <a:t>Divide main memory into blocks.</a:t>
            </a:r>
          </a:p>
          <a:p>
            <a:pPr lvl="1" eaLnBrk="1" hangingPunct="1">
              <a:defRPr/>
            </a:pPr>
            <a:r>
              <a:rPr lang="en-US" dirty="0" smtClean="0"/>
              <a:t>Assign a </a:t>
            </a:r>
            <a:r>
              <a:rPr lang="en-US" dirty="0" smtClean="0">
                <a:solidFill>
                  <a:srgbClr val="B23300"/>
                </a:solidFill>
              </a:rPr>
              <a:t>protection code </a:t>
            </a:r>
            <a:r>
              <a:rPr lang="en-US" dirty="0" smtClean="0"/>
              <a:t>to each block.</a:t>
            </a:r>
          </a:p>
          <a:p>
            <a:pPr lvl="1" eaLnBrk="1" hangingPunct="1">
              <a:defRPr/>
            </a:pPr>
            <a:r>
              <a:rPr lang="en-US" dirty="0" smtClean="0"/>
              <a:t>Each process uses a </a:t>
            </a:r>
            <a:r>
              <a:rPr lang="en-US" dirty="0" smtClean="0">
                <a:solidFill>
                  <a:srgbClr val="B23300"/>
                </a:solidFill>
              </a:rPr>
              <a:t>key code </a:t>
            </a:r>
            <a:r>
              <a:rPr lang="en-US" dirty="0" smtClean="0"/>
              <a:t>that allows the process to access memory blocks with only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certain </a:t>
            </a:r>
            <a:r>
              <a:rPr lang="en-US" dirty="0" smtClean="0"/>
              <a:t>protection codes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5425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4F2FE8-CA29-C248-936C-2137A586F4B8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Address Binding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89" y="1235075"/>
            <a:ext cx="2690813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3364" name="Rectangle 4"/>
          <p:cNvSpPr>
            <a:spLocks noChangeArrowheads="1"/>
          </p:cNvSpPr>
          <p:nvPr/>
        </p:nvSpPr>
        <p:spPr bwMode="auto">
          <a:xfrm>
            <a:off x="92075" y="5622925"/>
            <a:ext cx="3046413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b="1">
                <a:solidFill>
                  <a:schemeClr val="bg1">
                    <a:lumMod val="75000"/>
                  </a:schemeClr>
                </a:solidFill>
                <a:cs typeface="+mn-cs"/>
              </a:rPr>
              <a:t>Operating Systems Concepts with Java, 8</a:t>
            </a:r>
            <a:r>
              <a:rPr lang="en-US" sz="800" b="1" baseline="30000">
                <a:solidFill>
                  <a:schemeClr val="bg1">
                    <a:lumMod val="75000"/>
                  </a:schemeClr>
                </a:solidFill>
                <a:cs typeface="+mn-cs"/>
              </a:rPr>
              <a:t>th</a:t>
            </a:r>
            <a:r>
              <a:rPr lang="en-US" sz="800" b="1">
                <a:solidFill>
                  <a:schemeClr val="bg1">
                    <a:lumMod val="75000"/>
                  </a:schemeClr>
                </a:solidFill>
                <a:cs typeface="+mn-cs"/>
              </a:rPr>
              <a:t> edition</a:t>
            </a:r>
            <a:endParaRPr lang="en-US" sz="800">
              <a:solidFill>
                <a:schemeClr val="bg1">
                  <a:lumMod val="75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en-US" sz="800">
                <a:solidFill>
                  <a:schemeClr val="bg1">
                    <a:lumMod val="75000"/>
                  </a:schemeClr>
                </a:solidFill>
                <a:cs typeface="+mn-cs"/>
              </a:rPr>
              <a:t>Silberschatz, Galvin, and Gagne </a:t>
            </a:r>
          </a:p>
          <a:p>
            <a:pPr>
              <a:defRPr/>
            </a:pPr>
            <a:r>
              <a:rPr lang="en-US" sz="800">
                <a:solidFill>
                  <a:schemeClr val="bg1">
                    <a:lumMod val="75000"/>
                  </a:schemeClr>
                </a:solidFill>
                <a:cs typeface="+mn-cs"/>
              </a:rPr>
              <a:t>(c) 2010 John Wiley &amp; Sons. All rights reserved. 0-13-142938-8</a:t>
            </a:r>
          </a:p>
        </p:txBody>
      </p:sp>
    </p:spTree>
    <p:extLst>
      <p:ext uri="{BB962C8B-B14F-4D97-AF65-F5344CB8AC3E}">
        <p14:creationId xmlns:p14="http://schemas.microsoft.com/office/powerpoint/2010/main" val="730099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44AB4-43F3-6E4C-845E-75AAB211F618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Address Binding</a:t>
            </a:r>
            <a:r>
              <a:rPr lang="en-US" i="1" dirty="0" smtClean="0">
                <a:cs typeface="+mj-cs"/>
              </a:rPr>
              <a:t>, </a:t>
            </a:r>
            <a:r>
              <a:rPr lang="en-US" i="1" dirty="0" smtClean="0">
                <a:cs typeface="+mj-cs"/>
              </a:rPr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>
                <a:cs typeface="+mj-cs"/>
              </a:rPr>
              <a:t>d</a:t>
            </a:r>
            <a:endParaRPr lang="en-US" i="1" dirty="0" smtClean="0">
              <a:cs typeface="+mj-cs"/>
            </a:endParaRPr>
          </a:p>
        </p:txBody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A programming language compiler will bind </a:t>
            </a:r>
            <a:br>
              <a:rPr lang="en-US" dirty="0" smtClean="0">
                <a:cs typeface="+mn-cs"/>
              </a:rPr>
            </a:br>
            <a:r>
              <a:rPr lang="en-US" dirty="0" smtClean="0">
                <a:solidFill>
                  <a:srgbClr val="B23300"/>
                </a:solidFill>
                <a:cs typeface="+mn-cs"/>
              </a:rPr>
              <a:t>symbolic addresses </a:t>
            </a:r>
            <a:r>
              <a:rPr lang="en-US" dirty="0" smtClean="0">
                <a:cs typeface="+mn-cs"/>
              </a:rPr>
              <a:t>used in a program to </a:t>
            </a:r>
            <a:br>
              <a:rPr lang="en-US" dirty="0" smtClean="0">
                <a:cs typeface="+mn-cs"/>
              </a:rPr>
            </a:br>
            <a:r>
              <a:rPr lang="en-US" dirty="0" smtClean="0">
                <a:solidFill>
                  <a:srgbClr val="B23300"/>
                </a:solidFill>
                <a:cs typeface="+mn-cs"/>
              </a:rPr>
              <a:t>relocatable addresses</a:t>
            </a:r>
            <a:r>
              <a:rPr lang="en-US" dirty="0" smtClean="0">
                <a:cs typeface="+mn-cs"/>
              </a:rPr>
              <a:t>.</a:t>
            </a:r>
          </a:p>
          <a:p>
            <a:pPr lvl="4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8526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44AB4-43F3-6E4C-845E-75AAB211F618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Address Binding</a:t>
            </a:r>
            <a:r>
              <a:rPr lang="en-US" i="1" dirty="0" smtClean="0">
                <a:cs typeface="+mj-cs"/>
              </a:rPr>
              <a:t>, </a:t>
            </a:r>
            <a:r>
              <a:rPr lang="en-US" i="1" dirty="0" smtClean="0">
                <a:cs typeface="+mj-cs"/>
              </a:rPr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>
                <a:cs typeface="+mj-cs"/>
              </a:rPr>
              <a:t>d</a:t>
            </a:r>
            <a:endParaRPr lang="en-US" i="1" dirty="0" smtClean="0">
              <a:cs typeface="+mj-cs"/>
            </a:endParaRPr>
          </a:p>
        </p:txBody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Example</a:t>
            </a:r>
            <a:r>
              <a:rPr lang="en-US" dirty="0" smtClean="0">
                <a:cs typeface="+mn-cs"/>
              </a:rPr>
              <a:t>: The memory location of variable </a:t>
            </a:r>
            <a:r>
              <a:rPr lang="en-US" b="1" dirty="0" smtClean="0">
                <a:solidFill>
                  <a:srgbClr val="0033CC"/>
                </a:solidFill>
                <a:latin typeface="Courier New" charset="0"/>
                <a:cs typeface="+mn-cs"/>
              </a:rPr>
              <a:t>X</a:t>
            </a:r>
            <a:r>
              <a:rPr lang="en-US" dirty="0" smtClean="0">
                <a:cs typeface="+mn-cs"/>
              </a:rPr>
              <a:t> </a:t>
            </a:r>
            <a:r>
              <a:rPr lang="en-US" dirty="0" smtClean="0">
                <a:cs typeface="+mn-cs"/>
              </a:rPr>
              <a:t/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>is </a:t>
            </a:r>
            <a:r>
              <a:rPr lang="en-US" dirty="0" smtClean="0">
                <a:cs typeface="+mn-cs"/>
              </a:rPr>
              <a:t>24 bytes from the beginning of the code module.</a:t>
            </a:r>
          </a:p>
          <a:p>
            <a:pPr lvl="4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The </a:t>
            </a:r>
            <a:r>
              <a:rPr lang="ja-JP" altLang="en-US" dirty="0" smtClean="0">
                <a:latin typeface="Arial"/>
              </a:rPr>
              <a:t>“</a:t>
            </a:r>
            <a:r>
              <a:rPr lang="en-US" dirty="0" smtClean="0"/>
              <a:t>address</a:t>
            </a:r>
            <a:r>
              <a:rPr lang="ja-JP" altLang="en-US" dirty="0" smtClean="0">
                <a:latin typeface="Arial"/>
              </a:rPr>
              <a:t>”</a:t>
            </a:r>
            <a:r>
              <a:rPr lang="en-US" dirty="0" smtClean="0"/>
              <a:t> 24 is </a:t>
            </a:r>
            <a:r>
              <a:rPr lang="en-US" dirty="0" smtClean="0">
                <a:solidFill>
                  <a:srgbClr val="B23300"/>
                </a:solidFill>
              </a:rPr>
              <a:t>relocatable</a:t>
            </a:r>
            <a:r>
              <a:rPr lang="en-US" dirty="0" smtClean="0"/>
              <a:t> because </a:t>
            </a:r>
            <a:br>
              <a:rPr lang="en-US" dirty="0" smtClean="0"/>
            </a:br>
            <a:r>
              <a:rPr lang="en-US" dirty="0" smtClean="0"/>
              <a:t>it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 smtClean="0"/>
              <a:t>relative to the start of the code module.</a:t>
            </a:r>
          </a:p>
          <a:p>
            <a:pPr lvl="4" eaLnBrk="1" hangingPunct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At run time, the code module can be </a:t>
            </a:r>
            <a:br>
              <a:rPr lang="en-US" dirty="0" smtClean="0"/>
            </a:br>
            <a:r>
              <a:rPr lang="en-US" dirty="0" smtClean="0"/>
              <a:t>placed anywhere in main memory, </a:t>
            </a:r>
            <a:br>
              <a:rPr lang="en-US" dirty="0" smtClean="0"/>
            </a:br>
            <a:r>
              <a:rPr lang="en-US" dirty="0" smtClean="0"/>
              <a:t>but variable </a:t>
            </a:r>
            <a:r>
              <a:rPr lang="en-US" b="1" dirty="0" smtClean="0">
                <a:solidFill>
                  <a:srgbClr val="0033CC"/>
                </a:solidFill>
                <a:latin typeface="Courier New" charset="0"/>
              </a:rPr>
              <a:t>X</a:t>
            </a:r>
            <a:r>
              <a:rPr lang="en-US" dirty="0" smtClean="0"/>
              <a:t> will always be 24 bytes </a:t>
            </a:r>
            <a:br>
              <a:rPr lang="en-US" dirty="0" smtClean="0"/>
            </a:br>
            <a:r>
              <a:rPr lang="en-US" dirty="0" smtClean="0"/>
              <a:t>from the beginning of the module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5368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A36C8-95F5-D745-9EFC-12D5F6AE3D18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Compile-Time Binding</a:t>
            </a:r>
            <a:endParaRPr lang="en-US" i="1" dirty="0" smtClean="0">
              <a:cs typeface="+mj-cs"/>
            </a:endParaRP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Suppose it </a:t>
            </a:r>
            <a:r>
              <a:rPr lang="en-US" dirty="0" smtClean="0"/>
              <a:t>is known at program </a:t>
            </a:r>
            <a:r>
              <a:rPr lang="en-US" dirty="0" smtClean="0">
                <a:solidFill>
                  <a:srgbClr val="B23300"/>
                </a:solidFill>
              </a:rPr>
              <a:t>compile time </a:t>
            </a:r>
            <a:r>
              <a:rPr lang="en-US" dirty="0" smtClean="0"/>
              <a:t>exactly where in physical main memory the program will </a:t>
            </a:r>
            <a:r>
              <a:rPr lang="en-US" dirty="0" smtClean="0"/>
              <a:t>run.</a:t>
            </a:r>
          </a:p>
          <a:p>
            <a:pPr lvl="4"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/>
              <a:t>compiler can generate </a:t>
            </a:r>
            <a:r>
              <a:rPr lang="en-US" dirty="0" smtClean="0">
                <a:solidFill>
                  <a:srgbClr val="B23300"/>
                </a:solidFill>
              </a:rPr>
              <a:t>absolute code </a:t>
            </a:r>
            <a:r>
              <a:rPr lang="en-US" dirty="0" smtClean="0"/>
              <a:t>with physical memory addresses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If the program needs to run elsewhere in main memory, </a:t>
            </a:r>
            <a:r>
              <a:rPr lang="en-US" dirty="0" smtClean="0"/>
              <a:t>it </a:t>
            </a:r>
            <a:r>
              <a:rPr lang="en-US" dirty="0" smtClean="0"/>
              <a:t>will have to be </a:t>
            </a:r>
            <a:r>
              <a:rPr lang="en-US" dirty="0" smtClean="0">
                <a:solidFill>
                  <a:srgbClr val="B23300"/>
                </a:solidFill>
              </a:rPr>
              <a:t>recompiled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4871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A36C8-95F5-D745-9EFC-12D5F6AE3D18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Load-Time Binding</a:t>
            </a:r>
            <a:endParaRPr lang="en-US" i="1" dirty="0" smtClean="0">
              <a:cs typeface="+mj-cs"/>
            </a:endParaRP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The </a:t>
            </a:r>
            <a:r>
              <a:rPr lang="en-US" dirty="0" smtClean="0"/>
              <a:t>compiler generates </a:t>
            </a:r>
            <a:r>
              <a:rPr lang="en-US" dirty="0" smtClean="0">
                <a:solidFill>
                  <a:srgbClr val="B23300"/>
                </a:solidFill>
              </a:rPr>
              <a:t>relocatable code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  <a:defRPr/>
            </a:pPr>
            <a:r>
              <a:rPr lang="en-US" dirty="0" smtClean="0"/>
              <a:t> </a:t>
            </a: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Final address binding is delayed until </a:t>
            </a:r>
            <a:r>
              <a:rPr lang="en-US" dirty="0" smtClean="0">
                <a:solidFill>
                  <a:srgbClr val="B23300"/>
                </a:solidFill>
              </a:rPr>
              <a:t>load time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If the starting address changes,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just </a:t>
            </a:r>
            <a:r>
              <a:rPr lang="en-US" dirty="0" smtClean="0"/>
              <a:t>reload the program </a:t>
            </a:r>
            <a:r>
              <a:rPr lang="en-US" dirty="0" smtClean="0"/>
              <a:t>to </a:t>
            </a:r>
            <a:r>
              <a:rPr lang="en-US" dirty="0" smtClean="0"/>
              <a:t>incorporate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/>
              <a:t>changed address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9496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D68C-6DA3-354E-BAA3-FEBF5DB737F3}" type="slidenum">
              <a:rPr lang="en-US"/>
              <a:pPr/>
              <a:t>2</a:t>
            </a:fld>
            <a:endParaRPr lang="en-US"/>
          </a:p>
        </p:txBody>
      </p:sp>
      <p:sp>
        <p:nvSpPr>
          <p:cNvPr id="77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Hierarchy</a:t>
            </a:r>
          </a:p>
        </p:txBody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 </a:t>
            </a:r>
            <a:r>
              <a:rPr lang="en-US" dirty="0"/>
              <a:t>amount of very fast, expensive, </a:t>
            </a:r>
            <a:br>
              <a:rPr lang="en-US" dirty="0"/>
            </a:br>
            <a:r>
              <a:rPr lang="en-US" dirty="0"/>
              <a:t>volatile </a:t>
            </a:r>
            <a:r>
              <a:rPr lang="en-US" dirty="0">
                <a:solidFill>
                  <a:srgbClr val="B23300"/>
                </a:solidFill>
              </a:rPr>
              <a:t>cache memory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solidFill>
                  <a:srgbClr val="B23300"/>
                </a:solidFill>
              </a:rPr>
              <a:t>volatile</a:t>
            </a:r>
            <a:r>
              <a:rPr lang="en-US" dirty="0"/>
              <a:t>: contents disappear when the power goes off</a:t>
            </a:r>
          </a:p>
          <a:p>
            <a:pPr lvl="3"/>
            <a:endParaRPr lang="en-US" dirty="0"/>
          </a:p>
          <a:p>
            <a:r>
              <a:rPr lang="en-US" dirty="0"/>
              <a:t>Gigabytes of medium-speed, medium-price, </a:t>
            </a:r>
            <a:br>
              <a:rPr lang="en-US" dirty="0"/>
            </a:br>
            <a:r>
              <a:rPr lang="en-US" dirty="0"/>
              <a:t>volatile </a:t>
            </a:r>
            <a:r>
              <a:rPr lang="en-US" dirty="0">
                <a:solidFill>
                  <a:srgbClr val="B23300"/>
                </a:solidFill>
              </a:rPr>
              <a:t>main memory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RAM: random access memory</a:t>
            </a:r>
          </a:p>
          <a:p>
            <a:pPr lvl="3"/>
            <a:endParaRPr lang="en-US" dirty="0"/>
          </a:p>
          <a:p>
            <a:r>
              <a:rPr lang="en-US" dirty="0"/>
              <a:t>Gigabytes or terabytes of slow, cheap, </a:t>
            </a:r>
            <a:br>
              <a:rPr lang="en-US" dirty="0"/>
            </a:br>
            <a:r>
              <a:rPr lang="en-US" dirty="0"/>
              <a:t>non-volatile </a:t>
            </a:r>
            <a:r>
              <a:rPr lang="en-US" dirty="0">
                <a:solidFill>
                  <a:srgbClr val="B23300"/>
                </a:solidFill>
              </a:rPr>
              <a:t>disk storage</a:t>
            </a:r>
            <a:r>
              <a:rPr lang="en-US" dirty="0">
                <a:solidFill>
                  <a:schemeClr val="folHlink"/>
                </a:solidFill>
              </a:rPr>
              <a:t>.</a:t>
            </a:r>
          </a:p>
          <a:p>
            <a:pPr lvl="4"/>
            <a:endParaRPr lang="en-US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213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A36C8-95F5-D745-9EFC-12D5F6AE3D18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Execution-Time Binding</a:t>
            </a:r>
            <a:endParaRPr lang="en-US" i="1" dirty="0" smtClean="0">
              <a:cs typeface="+mj-cs"/>
            </a:endParaRP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Special </a:t>
            </a:r>
            <a:r>
              <a:rPr lang="en-US" dirty="0" smtClean="0"/>
              <a:t>hardware enables a process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 smtClean="0"/>
              <a:t>move during its execution from one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memory </a:t>
            </a:r>
            <a:r>
              <a:rPr lang="en-US" dirty="0" smtClean="0"/>
              <a:t>segment to another</a:t>
            </a:r>
            <a:r>
              <a:rPr lang="en-US" dirty="0" smtClean="0"/>
              <a:t>.</a:t>
            </a:r>
          </a:p>
          <a:p>
            <a:pPr lvl="6"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Most general-purpose operating systems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 </a:t>
            </a:r>
            <a:r>
              <a:rPr lang="en-US" dirty="0" smtClean="0"/>
              <a:t>this feature.</a:t>
            </a:r>
          </a:p>
        </p:txBody>
      </p:sp>
    </p:spTree>
    <p:extLst>
      <p:ext uri="{BB962C8B-B14F-4D97-AF65-F5344CB8AC3E}">
        <p14:creationId xmlns:p14="http://schemas.microsoft.com/office/powerpoint/2010/main" val="2741742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3F93-C6F4-7C41-B74C-07FF572FE91A}" type="slidenum">
              <a:rPr lang="en-US"/>
              <a:pPr/>
              <a:t>21</a:t>
            </a:fld>
            <a:endParaRPr lang="en-US"/>
          </a:p>
        </p:txBody>
      </p:sp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Logical vs. Physical Address Space</a:t>
            </a:r>
          </a:p>
        </p:txBody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B23300"/>
                </a:solidFill>
              </a:rPr>
              <a:t>Logical address </a:t>
            </a:r>
            <a:r>
              <a:rPr lang="en-US" dirty="0"/>
              <a:t>(AKA </a:t>
            </a:r>
            <a:r>
              <a:rPr lang="en-US" dirty="0">
                <a:solidFill>
                  <a:srgbClr val="B23300"/>
                </a:solidFill>
              </a:rPr>
              <a:t>virtual address</a:t>
            </a:r>
            <a:r>
              <a:rPr lang="en-US" dirty="0" smtClean="0"/>
              <a:t>)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 memory address generated by the CPU </a:t>
            </a:r>
            <a:br>
              <a:rPr lang="en-US" dirty="0"/>
            </a:br>
            <a:r>
              <a:rPr lang="en-US" dirty="0"/>
              <a:t>while a process is running</a:t>
            </a:r>
            <a:r>
              <a:rPr lang="en-US" dirty="0" smtClean="0"/>
              <a:t>.</a:t>
            </a:r>
          </a:p>
          <a:p>
            <a:pPr lvl="6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300"/>
                </a:solidFill>
              </a:rPr>
              <a:t>Physical </a:t>
            </a:r>
            <a:r>
              <a:rPr lang="en-US" dirty="0" smtClean="0">
                <a:solidFill>
                  <a:srgbClr val="B23300"/>
                </a:solidFill>
              </a:rPr>
              <a:t>address</a:t>
            </a:r>
          </a:p>
          <a:p>
            <a:pPr lvl="5">
              <a:lnSpc>
                <a:spcPct val="90000"/>
              </a:lnSpc>
            </a:pPr>
            <a:endParaRPr lang="en-US" dirty="0">
              <a:solidFill>
                <a:srgbClr val="B233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A memory address seen by the memory manager, </a:t>
            </a:r>
            <a:br>
              <a:rPr lang="en-US" dirty="0"/>
            </a:br>
            <a:r>
              <a:rPr lang="en-US" dirty="0"/>
              <a:t>such as in the memory-address register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31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3F93-C6F4-7C41-B74C-07FF572FE91A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vs. Physical Address </a:t>
            </a:r>
            <a:r>
              <a:rPr lang="en-US" dirty="0" smtClean="0"/>
              <a:t>Space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B23300"/>
                </a:solidFill>
              </a:rPr>
              <a:t>Logical </a:t>
            </a:r>
            <a:r>
              <a:rPr lang="en-US" dirty="0">
                <a:solidFill>
                  <a:srgbClr val="B23300"/>
                </a:solidFill>
              </a:rPr>
              <a:t>address space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AKA </a:t>
            </a:r>
            <a:r>
              <a:rPr lang="en-US" dirty="0">
                <a:solidFill>
                  <a:srgbClr val="B23300"/>
                </a:solidFill>
              </a:rPr>
              <a:t>virtual address space</a:t>
            </a:r>
            <a:r>
              <a:rPr lang="en-US" dirty="0" smtClean="0"/>
              <a:t>)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 set of all logical addresses generated by a program</a:t>
            </a:r>
            <a:r>
              <a:rPr lang="en-US" dirty="0" smtClean="0"/>
              <a:t>.</a:t>
            </a:r>
          </a:p>
          <a:p>
            <a:pPr lvl="6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300"/>
                </a:solidFill>
              </a:rPr>
              <a:t>Physical address </a:t>
            </a:r>
            <a:r>
              <a:rPr lang="en-US" dirty="0" smtClean="0">
                <a:solidFill>
                  <a:srgbClr val="B23300"/>
                </a:solidFill>
              </a:rPr>
              <a:t>space</a:t>
            </a:r>
          </a:p>
          <a:p>
            <a:pPr lvl="5">
              <a:lnSpc>
                <a:spcPct val="90000"/>
              </a:lnSpc>
            </a:pPr>
            <a:endParaRPr lang="en-US" dirty="0">
              <a:solidFill>
                <a:schemeClr val="fol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The set of all physical addresses </a:t>
            </a:r>
            <a:br>
              <a:rPr lang="en-US" dirty="0"/>
            </a:br>
            <a:r>
              <a:rPr lang="en-US" dirty="0"/>
              <a:t>corresponding to the logical addresses</a:t>
            </a:r>
            <a:r>
              <a:rPr lang="en-US" dirty="0" smtClean="0"/>
              <a:t>.</a:t>
            </a:r>
          </a:p>
          <a:p>
            <a:pPr lvl="6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Memory-management unit (MMU)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 hardware device that does the runtime mapping </a:t>
            </a:r>
            <a:br>
              <a:rPr lang="en-US" dirty="0"/>
            </a:br>
            <a:r>
              <a:rPr lang="en-US" dirty="0"/>
              <a:t>from </a:t>
            </a:r>
            <a:r>
              <a:rPr lang="en-US" dirty="0">
                <a:solidFill>
                  <a:srgbClr val="B23300"/>
                </a:solidFill>
              </a:rPr>
              <a:t>virtual to physical address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5957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6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B29F0-D36C-5546-8646-3CD08892A7F1}" type="slidenum">
              <a:rPr lang="en-US"/>
              <a:pPr/>
              <a:t>23</a:t>
            </a:fld>
            <a:endParaRPr lang="en-US"/>
          </a:p>
        </p:txBody>
      </p:sp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vs. Physical Address Space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pic>
        <p:nvPicPr>
          <p:cNvPr id="787459" name="Picture 3" descr="4-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1519238"/>
            <a:ext cx="5657850" cy="364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7461" name="Rectangle 5"/>
          <p:cNvSpPr>
            <a:spLocks noChangeArrowheads="1"/>
          </p:cNvSpPr>
          <p:nvPr/>
        </p:nvSpPr>
        <p:spPr bwMode="auto">
          <a:xfrm>
            <a:off x="6126163" y="6080125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</a:rPr>
              <a:t>rd</a:t>
            </a:r>
            <a:r>
              <a:rPr lang="en-US" sz="800" b="1">
                <a:solidFill>
                  <a:srgbClr val="969696"/>
                </a:solidFill>
              </a:rPr>
              <a:t> ed.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rgbClr val="969696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183847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5775-3DEF-CD4B-B1D0-794619AC6020}" type="slidenum">
              <a:rPr lang="en-US"/>
              <a:pPr/>
              <a:t>24</a:t>
            </a:fld>
            <a:endParaRPr lang="en-US"/>
          </a:p>
        </p:txBody>
      </p:sp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Logical vs. Physical Address Space</a:t>
            </a:r>
            <a:r>
              <a:rPr lang="en-US" i="1"/>
              <a:t>, 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563"/>
            <a:ext cx="8229600" cy="457200"/>
          </a:xfrm>
        </p:spPr>
        <p:txBody>
          <a:bodyPr/>
          <a:lstStyle/>
          <a:p>
            <a:r>
              <a:rPr lang="en-US" dirty="0"/>
              <a:t>Dynamic relocation using a </a:t>
            </a:r>
            <a:r>
              <a:rPr lang="en-US" dirty="0">
                <a:solidFill>
                  <a:srgbClr val="B23300"/>
                </a:solidFill>
              </a:rPr>
              <a:t>relocation register</a:t>
            </a:r>
            <a:r>
              <a:rPr lang="en-US" dirty="0"/>
              <a:t>.</a:t>
            </a:r>
          </a:p>
        </p:txBody>
      </p:sp>
      <p:pic>
        <p:nvPicPr>
          <p:cNvPr id="7884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1960563"/>
            <a:ext cx="5357812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485" name="Rectangle 5"/>
          <p:cNvSpPr>
            <a:spLocks noChangeArrowheads="1"/>
          </p:cNvSpPr>
          <p:nvPr/>
        </p:nvSpPr>
        <p:spPr bwMode="auto">
          <a:xfrm>
            <a:off x="274638" y="5715000"/>
            <a:ext cx="3046412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 with Java, 8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2010 John Wiley &amp; Sons. All rights reserved. 0-13-142938-8</a:t>
            </a:r>
          </a:p>
        </p:txBody>
      </p:sp>
    </p:spTree>
    <p:extLst>
      <p:ext uri="{BB962C8B-B14F-4D97-AF65-F5344CB8AC3E}">
        <p14:creationId xmlns:p14="http://schemas.microsoft.com/office/powerpoint/2010/main" val="3555028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A59-93EC-3546-9B77-8052EB91C1CD}" type="slidenum">
              <a:rPr lang="en-US"/>
              <a:pPr/>
              <a:t>25</a:t>
            </a:fld>
            <a:endParaRPr lang="en-US"/>
          </a:p>
        </p:txBody>
      </p:sp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Loading</a:t>
            </a:r>
          </a:p>
        </p:txBody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B23300"/>
                </a:solidFill>
              </a:rPr>
              <a:t>Dynamic loading </a:t>
            </a:r>
            <a:r>
              <a:rPr lang="en-US" dirty="0"/>
              <a:t>allows only </a:t>
            </a:r>
            <a:r>
              <a:rPr lang="en-US" dirty="0">
                <a:solidFill>
                  <a:srgbClr val="B23300"/>
                </a:solidFill>
              </a:rPr>
              <a:t>part of a program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to be loaded into memory at run time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Routines </a:t>
            </a:r>
            <a:r>
              <a:rPr lang="en-US" dirty="0"/>
              <a:t>are kept on disk as relocatable code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 routine is not loaded until </a:t>
            </a:r>
            <a:r>
              <a:rPr lang="en-US" dirty="0" smtClean="0"/>
              <a:t>it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called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97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7FA59-93EC-3546-9B77-8052EB91C1CD}" type="slidenum">
              <a:rPr lang="en-US"/>
              <a:pPr/>
              <a:t>26</a:t>
            </a:fld>
            <a:endParaRPr lang="en-US"/>
          </a:p>
        </p:txBody>
      </p:sp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</a:t>
            </a:r>
            <a:r>
              <a:rPr lang="en-US" dirty="0" smtClean="0"/>
              <a:t>Loading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When </a:t>
            </a:r>
            <a:r>
              <a:rPr lang="en-US" dirty="0"/>
              <a:t>a routine (already in memory) </a:t>
            </a:r>
            <a:br>
              <a:rPr lang="en-US" dirty="0"/>
            </a:br>
            <a:r>
              <a:rPr lang="en-US" dirty="0"/>
              <a:t>calls another routine</a:t>
            </a:r>
            <a:r>
              <a:rPr lang="en-US" dirty="0" smtClean="0"/>
              <a:t>: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/>
              <a:t>caller first checks if the desired routine </a:t>
            </a:r>
            <a:br>
              <a:rPr lang="en-US" dirty="0"/>
            </a:br>
            <a:r>
              <a:rPr lang="en-US" dirty="0"/>
              <a:t>is already in memory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If not, the </a:t>
            </a:r>
            <a:r>
              <a:rPr lang="en-US" dirty="0">
                <a:solidFill>
                  <a:srgbClr val="B23300"/>
                </a:solidFill>
              </a:rPr>
              <a:t>relocatable linking loader </a:t>
            </a:r>
            <a:r>
              <a:rPr lang="en-US" dirty="0"/>
              <a:t>loads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desired </a:t>
            </a:r>
            <a:r>
              <a:rPr lang="en-US" dirty="0"/>
              <a:t>routine into memory and updates the </a:t>
            </a:r>
            <a:r>
              <a:rPr lang="en-US" dirty="0" smtClean="0"/>
              <a:t>process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address tables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Then control passes to the newly loaded routine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6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1C7B-5430-B740-A418-9F1813C5B7E6}" type="slidenum">
              <a:rPr lang="en-US"/>
              <a:pPr/>
              <a:t>27</a:t>
            </a:fld>
            <a:endParaRPr lang="en-US"/>
          </a:p>
        </p:txBody>
      </p:sp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Linking</a:t>
            </a:r>
          </a:p>
        </p:txBody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67" y="1295400"/>
            <a:ext cx="8686705" cy="4835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B23300"/>
                </a:solidFill>
              </a:rPr>
              <a:t>Dynamically linked libraries </a:t>
            </a:r>
            <a:r>
              <a:rPr lang="en-US" dirty="0"/>
              <a:t>contain routines </a:t>
            </a:r>
            <a:br>
              <a:rPr lang="en-US" dirty="0"/>
            </a:br>
            <a:r>
              <a:rPr lang="en-US" dirty="0"/>
              <a:t>that are not linked to programs until run time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Each program no longer needs to </a:t>
            </a:r>
            <a:r>
              <a:rPr lang="en-US" dirty="0">
                <a:solidFill>
                  <a:srgbClr val="B23300"/>
                </a:solidFill>
              </a:rPr>
              <a:t>statically link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to its own copy of the library routines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Saves disk and memory space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Microsoft Windows: DLLs</a:t>
            </a:r>
          </a:p>
        </p:txBody>
      </p:sp>
    </p:spTree>
    <p:extLst>
      <p:ext uri="{BB962C8B-B14F-4D97-AF65-F5344CB8AC3E}">
        <p14:creationId xmlns:p14="http://schemas.microsoft.com/office/powerpoint/2010/main" val="98783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1C7B-5430-B740-A418-9F1813C5B7E6}" type="slidenum">
              <a:rPr lang="en-US"/>
              <a:pPr/>
              <a:t>28</a:t>
            </a:fld>
            <a:endParaRPr lang="en-US"/>
          </a:p>
        </p:txBody>
      </p:sp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</a:t>
            </a:r>
            <a:r>
              <a:rPr lang="en-US" dirty="0" smtClean="0"/>
              <a:t>Linking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67" y="1295400"/>
            <a:ext cx="8686705" cy="4835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/>
              <a:t>program that calls a dynamically linked library routine contains a </a:t>
            </a:r>
            <a:r>
              <a:rPr lang="en-US" dirty="0">
                <a:solidFill>
                  <a:schemeClr val="folHlink"/>
                </a:solidFill>
              </a:rPr>
              <a:t>stub</a:t>
            </a:r>
            <a:r>
              <a:rPr lang="en-US" dirty="0"/>
              <a:t> for the routine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stub serves as a </a:t>
            </a:r>
            <a:r>
              <a:rPr lang="en-US" dirty="0">
                <a:solidFill>
                  <a:schemeClr val="folHlink"/>
                </a:solidFill>
              </a:rPr>
              <a:t>proxy</a:t>
            </a:r>
            <a:r>
              <a:rPr lang="en-US" dirty="0"/>
              <a:t> for the library routine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It appears to the program to be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library routine itself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At run time, the stub can load and link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the library routine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16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1C7B-5430-B740-A418-9F1813C5B7E6}" type="slidenum">
              <a:rPr lang="en-US"/>
              <a:pPr/>
              <a:t>29</a:t>
            </a:fld>
            <a:endParaRPr lang="en-US"/>
          </a:p>
        </p:txBody>
      </p:sp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</a:t>
            </a:r>
            <a:r>
              <a:rPr lang="en-US" dirty="0" smtClean="0"/>
              <a:t>Linking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This </a:t>
            </a:r>
            <a:r>
              <a:rPr lang="en-US" dirty="0"/>
              <a:t>is a good way to issue </a:t>
            </a:r>
            <a:r>
              <a:rPr lang="en-US" dirty="0">
                <a:solidFill>
                  <a:srgbClr val="B23300"/>
                </a:solidFill>
              </a:rPr>
              <a:t>software updates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Just issue a new version of the dynamically linked library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Programs that use the library routines </a:t>
            </a:r>
            <a:r>
              <a:rPr lang="en-US" dirty="0" smtClean="0"/>
              <a:t>don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t </a:t>
            </a:r>
            <a:r>
              <a:rPr lang="en-US" dirty="0"/>
              <a:t>need to recompile </a:t>
            </a:r>
            <a:r>
              <a:rPr lang="en-US" dirty="0" smtClean="0"/>
              <a:t>if </a:t>
            </a:r>
            <a:r>
              <a:rPr lang="en-US" dirty="0"/>
              <a:t>the new library version is compatible with the old version.</a:t>
            </a:r>
          </a:p>
        </p:txBody>
      </p:sp>
    </p:spTree>
    <p:extLst>
      <p:ext uri="{BB962C8B-B14F-4D97-AF65-F5344CB8AC3E}">
        <p14:creationId xmlns:p14="http://schemas.microsoft.com/office/powerpoint/2010/main" val="400825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Memory/Storage Speed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Suppose your computer ran at </a:t>
            </a:r>
            <a:r>
              <a:rPr lang="en-US" sz="2800" dirty="0" smtClean="0">
                <a:solidFill>
                  <a:srgbClr val="B23300"/>
                </a:solidFill>
              </a:rPr>
              <a:t>human speeds</a:t>
            </a:r>
            <a:r>
              <a:rPr lang="en-US" sz="2800" dirty="0" smtClean="0"/>
              <a:t>.</a:t>
            </a:r>
          </a:p>
          <a:p>
            <a:pPr lvl="4"/>
            <a:endParaRPr lang="en-US" dirty="0" smtClean="0"/>
          </a:p>
          <a:p>
            <a:pPr lvl="1"/>
            <a:r>
              <a:rPr lang="en-US" sz="2400" dirty="0" smtClean="0"/>
              <a:t>1 CPU cycle: 1 second</a:t>
            </a:r>
          </a:p>
          <a:p>
            <a:pPr lvl="4"/>
            <a:endParaRPr lang="en-US" dirty="0" smtClean="0"/>
          </a:p>
          <a:p>
            <a:r>
              <a:rPr lang="en-US" sz="2800" dirty="0" smtClean="0"/>
              <a:t>Then the time to </a:t>
            </a:r>
            <a:r>
              <a:rPr lang="en-US" sz="2800" dirty="0" smtClean="0">
                <a:solidFill>
                  <a:srgbClr val="B23300"/>
                </a:solidFill>
              </a:rPr>
              <a:t>retrieve one byte </a:t>
            </a:r>
            <a:r>
              <a:rPr lang="en-US" sz="2800" dirty="0" smtClean="0"/>
              <a:t>from:</a:t>
            </a:r>
          </a:p>
          <a:p>
            <a:pPr lvl="4"/>
            <a:endParaRPr lang="en-US" dirty="0" smtClean="0"/>
          </a:p>
          <a:p>
            <a:pPr lvl="1"/>
            <a:r>
              <a:rPr lang="en-US" sz="2400" dirty="0" smtClean="0"/>
              <a:t>SRAM</a:t>
            </a:r>
          </a:p>
          <a:p>
            <a:pPr lvl="2"/>
            <a:r>
              <a:rPr lang="en-US" sz="2000" dirty="0" smtClean="0"/>
              <a:t>5 seconds</a:t>
            </a:r>
          </a:p>
          <a:p>
            <a:pPr lvl="6"/>
            <a:endParaRPr lang="en-US" dirty="0" smtClean="0"/>
          </a:p>
          <a:p>
            <a:pPr lvl="1"/>
            <a:r>
              <a:rPr lang="en-US" sz="2400" dirty="0" smtClean="0"/>
              <a:t>DRAM</a:t>
            </a:r>
          </a:p>
          <a:p>
            <a:pPr lvl="2"/>
            <a:r>
              <a:rPr lang="en-US" sz="2000" dirty="0" smtClean="0"/>
              <a:t>2 minutes</a:t>
            </a:r>
          </a:p>
          <a:p>
            <a:pPr lvl="6"/>
            <a:endParaRPr lang="en-US" dirty="0" smtClean="0"/>
          </a:p>
          <a:p>
            <a:pPr lvl="1"/>
            <a:r>
              <a:rPr lang="en-US" sz="2400" dirty="0" smtClean="0"/>
              <a:t>Flash</a:t>
            </a:r>
          </a:p>
          <a:p>
            <a:pPr lvl="2"/>
            <a:r>
              <a:rPr lang="en-US" sz="2000" dirty="0" smtClean="0"/>
              <a:t>1 day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D3A4-AE43-404E-B6B4-64EEDE7D4C2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31927" y="3287367"/>
            <a:ext cx="4023316" cy="242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charset="0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050">
                <a:solidFill>
                  <a:schemeClr val="tx1"/>
                </a:solidFill>
                <a:latin typeface="+mn-lt"/>
                <a:ea typeface="+mn-ea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dirty="0" smtClean="0"/>
              <a:t>Hard drive</a:t>
            </a:r>
          </a:p>
          <a:p>
            <a:pPr lvl="2"/>
            <a:r>
              <a:rPr lang="en-US" dirty="0" smtClean="0"/>
              <a:t>2 months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Tape</a:t>
            </a:r>
          </a:p>
          <a:p>
            <a:pPr lvl="2"/>
            <a:r>
              <a:rPr lang="en-US" dirty="0" smtClean="0"/>
              <a:t>1,000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719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43E5-317C-CC4F-8549-6DFB17931E6C}" type="slidenum">
              <a:rPr lang="en-US"/>
              <a:pPr/>
              <a:t>30</a:t>
            </a:fld>
            <a:endParaRPr lang="en-US"/>
          </a:p>
        </p:txBody>
      </p:sp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Swapping</a:t>
            </a:r>
          </a:p>
        </p:txBody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there </a:t>
            </a:r>
            <a:r>
              <a:rPr lang="en-US" dirty="0" smtClean="0"/>
              <a:t>isn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t </a:t>
            </a:r>
            <a:r>
              <a:rPr lang="en-US" dirty="0"/>
              <a:t>sufficient main memory to hold all the currently active processes</a:t>
            </a:r>
            <a:r>
              <a:rPr lang="en-US" dirty="0" smtClean="0"/>
              <a:t>?</a:t>
            </a:r>
          </a:p>
          <a:p>
            <a:pPr lvl="5"/>
            <a:endParaRPr lang="en-US" dirty="0" smtClean="0"/>
          </a:p>
          <a:p>
            <a:r>
              <a:rPr lang="en-US" dirty="0">
                <a:solidFill>
                  <a:srgbClr val="B23300"/>
                </a:solidFill>
              </a:rPr>
              <a:t>Swapping</a:t>
            </a:r>
            <a:r>
              <a:rPr lang="en-US" dirty="0"/>
              <a:t>: The process scheduler works with the memory manager to </a:t>
            </a:r>
            <a:r>
              <a:rPr lang="en-US" dirty="0">
                <a:solidFill>
                  <a:srgbClr val="B23300"/>
                </a:solidFill>
              </a:rPr>
              <a:t>load a process in its entirety </a:t>
            </a:r>
            <a:r>
              <a:rPr lang="en-US" dirty="0"/>
              <a:t>from disk into main memory before the process can execute. </a:t>
            </a:r>
          </a:p>
        </p:txBody>
      </p:sp>
    </p:spTree>
    <p:extLst>
      <p:ext uri="{BB962C8B-B14F-4D97-AF65-F5344CB8AC3E}">
        <p14:creationId xmlns:p14="http://schemas.microsoft.com/office/powerpoint/2010/main" val="4290172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43E5-317C-CC4F-8549-6DFB17931E6C}" type="slidenum">
              <a:rPr lang="en-US"/>
              <a:pPr/>
              <a:t>31</a:t>
            </a:fld>
            <a:endParaRPr lang="en-US"/>
          </a:p>
        </p:txBody>
      </p:sp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Swapping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Whenever </a:t>
            </a:r>
            <a:r>
              <a:rPr lang="en-US" dirty="0"/>
              <a:t>the process blocks, the process scheduler and memory manager can decide to write the entire process back onto disk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Free up the </a:t>
            </a:r>
            <a:r>
              <a:rPr lang="en-US" dirty="0" smtClean="0"/>
              <a:t>process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memory resources </a:t>
            </a:r>
            <a:br>
              <a:rPr lang="en-US" dirty="0"/>
            </a:br>
            <a:r>
              <a:rPr lang="en-US" dirty="0"/>
              <a:t>to be available for other processes.</a:t>
            </a:r>
          </a:p>
          <a:p>
            <a:pPr lvl="4"/>
            <a:endParaRPr lang="en-US" dirty="0"/>
          </a:p>
          <a:p>
            <a:r>
              <a:rPr lang="en-US" dirty="0"/>
              <a:t>Swapping requires a </a:t>
            </a:r>
            <a:r>
              <a:rPr lang="en-US" dirty="0">
                <a:solidFill>
                  <a:schemeClr val="folHlink"/>
                </a:solidFill>
              </a:rPr>
              <a:t>backing store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usually a very fast hard disk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015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5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8FF3-6952-D648-90A0-8B1BEADDCAFB}" type="slidenum">
              <a:rPr lang="en-US"/>
              <a:pPr/>
              <a:t>32</a:t>
            </a:fld>
            <a:endParaRPr lang="en-US"/>
          </a:p>
        </p:txBody>
      </p:sp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Swapping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pic>
        <p:nvPicPr>
          <p:cNvPr id="7925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17638"/>
            <a:ext cx="6080125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2581" name="Rectangle 5"/>
          <p:cNvSpPr>
            <a:spLocks noChangeArrowheads="1"/>
          </p:cNvSpPr>
          <p:nvPr/>
        </p:nvSpPr>
        <p:spPr bwMode="auto">
          <a:xfrm>
            <a:off x="5851525" y="5715000"/>
            <a:ext cx="3046413" cy="45878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Operating Systems Concepts with Java, 8</a:t>
            </a:r>
            <a:r>
              <a:rPr lang="en-US" sz="800" b="1" baseline="30000">
                <a:solidFill>
                  <a:srgbClr val="969696"/>
                </a:solidFill>
              </a:rPr>
              <a:t>th</a:t>
            </a:r>
            <a:r>
              <a:rPr lang="en-US" sz="800" b="1">
                <a:solidFill>
                  <a:srgbClr val="969696"/>
                </a:solidFill>
              </a:rPr>
              <a:t> edition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Silberschatz, Galvin, and Gagne </a:t>
            </a:r>
          </a:p>
          <a:p>
            <a:r>
              <a:rPr lang="en-US" sz="800">
                <a:solidFill>
                  <a:srgbClr val="969696"/>
                </a:solidFill>
              </a:rPr>
              <a:t>(c) 2010 John Wiley &amp; Sons. All rights reserved. 0-13-142938-8</a:t>
            </a:r>
          </a:p>
        </p:txBody>
      </p:sp>
    </p:spTree>
    <p:extLst>
      <p:ext uri="{BB962C8B-B14F-4D97-AF65-F5344CB8AC3E}">
        <p14:creationId xmlns:p14="http://schemas.microsoft.com/office/powerpoint/2010/main" val="425420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CC19-E205-BB44-99DD-F89BEA5EB84F}" type="slidenum">
              <a:rPr lang="en-US"/>
              <a:pPr/>
              <a:t>33</a:t>
            </a:fld>
            <a:endParaRPr lang="en-US"/>
          </a:p>
        </p:txBody>
      </p:sp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Swapping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OS maintains a </a:t>
            </a:r>
            <a:r>
              <a:rPr lang="en-US" dirty="0">
                <a:solidFill>
                  <a:srgbClr val="B23300"/>
                </a:solidFill>
              </a:rPr>
              <a:t>ready queue </a:t>
            </a:r>
            <a:r>
              <a:rPr lang="en-US" dirty="0"/>
              <a:t>of processes </a:t>
            </a:r>
            <a:br>
              <a:rPr lang="en-US" dirty="0"/>
            </a:br>
            <a:r>
              <a:rPr lang="en-US" dirty="0"/>
              <a:t>whose memory images are either</a:t>
            </a:r>
          </a:p>
          <a:p>
            <a:pPr lvl="1"/>
            <a:r>
              <a:rPr lang="en-US" dirty="0"/>
              <a:t>On the backing store, or </a:t>
            </a:r>
          </a:p>
          <a:p>
            <a:pPr lvl="1"/>
            <a:r>
              <a:rPr lang="en-US" dirty="0"/>
              <a:t>Already in main memory and are ready to run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16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CC19-E205-BB44-99DD-F89BEA5EB84F}" type="slidenum">
              <a:rPr lang="en-US"/>
              <a:pPr/>
              <a:t>34</a:t>
            </a:fld>
            <a:endParaRPr lang="en-US"/>
          </a:p>
        </p:txBody>
      </p:sp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Swapping</a:t>
            </a:r>
            <a:r>
              <a:rPr lang="en-US" i="1"/>
              <a:t>, 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Whenever </a:t>
            </a:r>
            <a:r>
              <a:rPr lang="en-US" dirty="0"/>
              <a:t>the process scheduler decides </a:t>
            </a:r>
            <a:br>
              <a:rPr lang="en-US" dirty="0"/>
            </a:br>
            <a:r>
              <a:rPr lang="en-US" dirty="0"/>
              <a:t>to execute a process, it calls the </a:t>
            </a:r>
            <a:r>
              <a:rPr lang="en-US" dirty="0">
                <a:solidFill>
                  <a:schemeClr val="folHlink"/>
                </a:solidFill>
              </a:rPr>
              <a:t>dispatcher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 dispatcher checks whether the next process </a:t>
            </a:r>
            <a:br>
              <a:rPr lang="en-US" dirty="0"/>
            </a:br>
            <a:r>
              <a:rPr lang="en-US" dirty="0"/>
              <a:t>in the ready queue is in memory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If the process is not in memory and main memory </a:t>
            </a:r>
            <a:br>
              <a:rPr lang="en-US" dirty="0"/>
            </a:br>
            <a:r>
              <a:rPr lang="en-US" dirty="0"/>
              <a:t>is already full, the dispatcher can </a:t>
            </a:r>
            <a:r>
              <a:rPr lang="en-US" dirty="0">
                <a:solidFill>
                  <a:srgbClr val="B23300"/>
                </a:solidFill>
              </a:rPr>
              <a:t>swap out </a:t>
            </a:r>
            <a:r>
              <a:rPr lang="en-US" dirty="0"/>
              <a:t>a process </a:t>
            </a:r>
            <a:r>
              <a:rPr lang="en-US" dirty="0" smtClean="0"/>
              <a:t>currently </a:t>
            </a:r>
            <a:r>
              <a:rPr lang="en-US" dirty="0"/>
              <a:t>in memory and </a:t>
            </a:r>
            <a:r>
              <a:rPr lang="en-US" dirty="0">
                <a:solidFill>
                  <a:srgbClr val="B23300"/>
                </a:solidFill>
              </a:rPr>
              <a:t>swap in </a:t>
            </a:r>
            <a:r>
              <a:rPr lang="en-US" dirty="0"/>
              <a:t>the desired process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r>
              <a:rPr lang="en-US" dirty="0">
                <a:solidFill>
                  <a:schemeClr val="folHlink"/>
                </a:solidFill>
              </a:rPr>
              <a:t>Context-switch time can be very expensive.</a:t>
            </a:r>
          </a:p>
          <a:p>
            <a:pPr lvl="1"/>
            <a:r>
              <a:rPr lang="en-US" dirty="0"/>
              <a:t>Swapping is disk I/O.</a:t>
            </a:r>
          </a:p>
        </p:txBody>
      </p:sp>
    </p:spTree>
    <p:extLst>
      <p:ext uri="{BB962C8B-B14F-4D97-AF65-F5344CB8AC3E}">
        <p14:creationId xmlns:p14="http://schemas.microsoft.com/office/powerpoint/2010/main" val="987438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6DB5-6DE8-7241-9360-F6B32FF46B40}" type="slidenum">
              <a:rPr lang="en-US"/>
              <a:pPr/>
              <a:t>35</a:t>
            </a:fld>
            <a:endParaRPr lang="en-US"/>
          </a:p>
        </p:txBody>
      </p:sp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Partition Scheme</a:t>
            </a:r>
            <a:endParaRPr lang="en-US" dirty="0"/>
          </a:p>
        </p:txBody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17707"/>
            <a:ext cx="8321675" cy="164652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/>
              <a:t>number, location, and sizes of the partitions </a:t>
            </a:r>
            <a:br>
              <a:rPr lang="en-US" dirty="0"/>
            </a:br>
            <a:r>
              <a:rPr lang="en-US" dirty="0">
                <a:solidFill>
                  <a:srgbClr val="B23300"/>
                </a:solidFill>
              </a:rPr>
              <a:t>vary dynamically </a:t>
            </a:r>
            <a:r>
              <a:rPr lang="en-US" dirty="0"/>
              <a:t>as processes come and go.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More flexible than fixed partitions,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</a:t>
            </a:r>
            <a:r>
              <a:rPr lang="en-US" dirty="0"/>
              <a:t>more complex to manage.</a:t>
            </a:r>
          </a:p>
        </p:txBody>
      </p:sp>
      <p:pic>
        <p:nvPicPr>
          <p:cNvPr id="794628" name="Picture 4" descr="4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1157288"/>
            <a:ext cx="7646987" cy="33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4630" name="Rectangle 6"/>
          <p:cNvSpPr>
            <a:spLocks noChangeArrowheads="1"/>
          </p:cNvSpPr>
          <p:nvPr/>
        </p:nvSpPr>
        <p:spPr bwMode="auto">
          <a:xfrm>
            <a:off x="6126163" y="6080125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</a:rPr>
              <a:t>rd</a:t>
            </a:r>
            <a:r>
              <a:rPr lang="en-US" sz="800" b="1">
                <a:solidFill>
                  <a:srgbClr val="969696"/>
                </a:solidFill>
              </a:rPr>
              <a:t> ed.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rgbClr val="969696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09946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2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870D-030B-FD44-BFC0-B6A44DB01F2D}" type="slidenum">
              <a:rPr lang="en-US"/>
              <a:pPr/>
              <a:t>36</a:t>
            </a:fld>
            <a:endParaRPr lang="en-US"/>
          </a:p>
        </p:txBody>
      </p:sp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Compaction</a:t>
            </a:r>
            <a:endParaRPr lang="en-US" i="1" dirty="0"/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21675" cy="4835525"/>
          </a:xfrm>
        </p:spPr>
        <p:txBody>
          <a:bodyPr/>
          <a:lstStyle/>
          <a:p>
            <a:r>
              <a:rPr lang="en-US" dirty="0"/>
              <a:t>Swapping can create multiple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holes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main memory.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chemeClr val="folHlink"/>
                </a:solidFill>
              </a:rPr>
              <a:t>Memory compaction</a:t>
            </a:r>
            <a:r>
              <a:rPr lang="en-US" dirty="0"/>
              <a:t> can occur in order to </a:t>
            </a:r>
            <a:br>
              <a:rPr lang="en-US" dirty="0"/>
            </a:br>
            <a:r>
              <a:rPr lang="en-US" dirty="0"/>
              <a:t>slide processes over to eliminate the holes.</a:t>
            </a:r>
          </a:p>
          <a:p>
            <a:pPr lvl="1"/>
            <a:r>
              <a:rPr lang="en-US" dirty="0"/>
              <a:t>Similar to garbage collection 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Java Virtual Machine.</a:t>
            </a:r>
          </a:p>
          <a:p>
            <a:pPr lvl="7"/>
            <a:endParaRPr lang="en-US" dirty="0"/>
          </a:p>
          <a:p>
            <a:r>
              <a:rPr lang="en-US" dirty="0"/>
              <a:t>Compaction time may </a:t>
            </a:r>
            <a:r>
              <a:rPr lang="en-US" dirty="0" smtClean="0"/>
              <a:t>be disruptive to some applications, especially real-time applications that can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t tolerate interruptions.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073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1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DB659-3704-E641-BB6C-CF3DD9A48BD7}" type="slidenum">
              <a:rPr lang="en-US"/>
              <a:pPr/>
              <a:t>37</a:t>
            </a:fld>
            <a:endParaRPr lang="en-US"/>
          </a:p>
        </p:txBody>
      </p:sp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Demands</a:t>
            </a:r>
            <a:endParaRPr lang="en-US" i="1" dirty="0"/>
          </a:p>
        </p:txBody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process may demand more memory </a:t>
            </a:r>
            <a:br>
              <a:rPr lang="en-US" dirty="0"/>
            </a:br>
            <a:r>
              <a:rPr lang="en-US" dirty="0"/>
              <a:t>during execution.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Its data segment, stack, or both may grow.</a:t>
            </a:r>
          </a:p>
          <a:p>
            <a:pPr lvl="1"/>
            <a:r>
              <a:rPr lang="en-US" dirty="0"/>
              <a:t>Allocate memory to a process with extra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headroom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If a process requests more main memory </a:t>
            </a:r>
            <a:r>
              <a:rPr lang="en-US" dirty="0" smtClean="0"/>
              <a:t>but </a:t>
            </a:r>
            <a:r>
              <a:rPr lang="en-US" dirty="0"/>
              <a:t>none is available and the swap area on disk is full, the process must </a:t>
            </a:r>
            <a:r>
              <a:rPr lang="en-US" dirty="0">
                <a:solidFill>
                  <a:schemeClr val="folHlink"/>
                </a:solidFill>
              </a:rPr>
              <a:t>block waiting for memory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/>
              <a:t>become available, or be killed by the OS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542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675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41AFF-1948-DC4A-B3D5-7E0D3913190B}" type="slidenum">
              <a:rPr lang="en-US"/>
              <a:pPr/>
              <a:t>38</a:t>
            </a:fld>
            <a:endParaRPr lang="en-US"/>
          </a:p>
        </p:txBody>
      </p:sp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Demands</a:t>
            </a:r>
            <a:r>
              <a:rPr lang="en-US" i="1" dirty="0" smtClean="0"/>
              <a:t>, 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pic>
        <p:nvPicPr>
          <p:cNvPr id="797699" name="Picture 3" descr="4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80"/>
          <a:stretch>
            <a:fillRect/>
          </a:stretch>
        </p:blipFill>
        <p:spPr bwMode="auto">
          <a:xfrm>
            <a:off x="1131888" y="1235075"/>
            <a:ext cx="3165475" cy="491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7700" name="Picture 4" descr="4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9"/>
          <a:stretch>
            <a:fillRect/>
          </a:stretch>
        </p:blipFill>
        <p:spPr bwMode="auto">
          <a:xfrm>
            <a:off x="5029200" y="1212850"/>
            <a:ext cx="3359150" cy="495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7702" name="Rectangle 6"/>
          <p:cNvSpPr>
            <a:spLocks noChangeArrowheads="1"/>
          </p:cNvSpPr>
          <p:nvPr/>
        </p:nvSpPr>
        <p:spPr bwMode="auto">
          <a:xfrm>
            <a:off x="6126163" y="6140450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</a:rPr>
              <a:t>rd</a:t>
            </a:r>
            <a:r>
              <a:rPr lang="en-US" sz="800" b="1">
                <a:solidFill>
                  <a:srgbClr val="969696"/>
                </a:solidFill>
              </a:rPr>
              <a:t> ed.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rgbClr val="969696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568690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3156-154C-C742-93A2-8F8FA8FAD156}" type="slidenum">
              <a:rPr lang="en-US"/>
              <a:pPr/>
              <a:t>39</a:t>
            </a:fld>
            <a:endParaRPr lang="en-US"/>
          </a:p>
        </p:txBody>
      </p:sp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Keeping Track of Memory</a:t>
            </a:r>
          </a:p>
        </p:txBody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The memory manager must keep track of which parts </a:t>
            </a:r>
            <a:r>
              <a:rPr lang="en-US" dirty="0" smtClean="0"/>
              <a:t>of </a:t>
            </a:r>
            <a:r>
              <a:rPr lang="en-US" dirty="0"/>
              <a:t>main memory are currently allocated to processes and which parts are free.</a:t>
            </a:r>
          </a:p>
          <a:p>
            <a:pPr lvl="4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folHlink"/>
                </a:solidFill>
              </a:rPr>
              <a:t>Bitmaps</a:t>
            </a:r>
            <a:r>
              <a:rPr lang="en-US" dirty="0"/>
              <a:t> can keep track of which </a:t>
            </a:r>
            <a:r>
              <a:rPr lang="en-US" dirty="0">
                <a:solidFill>
                  <a:schemeClr val="folHlink"/>
                </a:solidFill>
              </a:rPr>
              <a:t>allocation units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allocated and which are free.</a:t>
            </a:r>
          </a:p>
          <a:p>
            <a:pPr lvl="4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0 = free unit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1 = allocated unit</a:t>
            </a:r>
          </a:p>
          <a:p>
            <a:pPr lvl="4">
              <a:lnSpc>
                <a:spcPct val="80000"/>
              </a:lnSpc>
            </a:pP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39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2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31914-2F37-8D46-99F1-4233BD4E8774}" type="slidenum">
              <a:rPr lang="en-US"/>
              <a:pPr/>
              <a:t>4</a:t>
            </a:fld>
            <a:endParaRPr lang="en-US"/>
          </a:p>
        </p:txBody>
      </p:sp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Manager</a:t>
            </a:r>
          </a:p>
        </p:txBody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4270"/>
            <a:ext cx="8229600" cy="4987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memory manager manages </a:t>
            </a:r>
            <a:br>
              <a:rPr lang="en-US" sz="2800" dirty="0"/>
            </a:br>
            <a:r>
              <a:rPr lang="en-US" sz="2800" dirty="0"/>
              <a:t>the memory hierarchy</a:t>
            </a:r>
            <a:r>
              <a:rPr lang="en-US" sz="2800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Resides in the OS kernel.</a:t>
            </a:r>
            <a:endParaRPr lang="en-US" sz="2400" dirty="0"/>
          </a:p>
          <a:p>
            <a:pPr lvl="4">
              <a:lnSpc>
                <a:spcPct val="90000"/>
              </a:lnSpc>
            </a:pPr>
            <a:endParaRPr lang="en-US" sz="1050" dirty="0"/>
          </a:p>
          <a:p>
            <a:pPr>
              <a:lnSpc>
                <a:spcPct val="90000"/>
              </a:lnSpc>
            </a:pPr>
            <a:r>
              <a:rPr lang="en-US" sz="2800" dirty="0"/>
              <a:t>Keep track of which parts of memory are in use.</a:t>
            </a:r>
          </a:p>
          <a:p>
            <a:pPr lvl="4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23300"/>
                </a:solidFill>
              </a:rPr>
              <a:t>Allocate </a:t>
            </a:r>
            <a:r>
              <a:rPr lang="en-US" sz="2800" dirty="0"/>
              <a:t>memory to processes</a:t>
            </a:r>
            <a:r>
              <a:rPr lang="en-US" sz="2800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rgbClr val="B23300"/>
                </a:solidFill>
              </a:rPr>
              <a:t>Deallocate</a:t>
            </a:r>
            <a:r>
              <a:rPr lang="en-US" sz="2800" dirty="0">
                <a:solidFill>
                  <a:srgbClr val="B23300"/>
                </a:solidFill>
              </a:rPr>
              <a:t> </a:t>
            </a:r>
            <a:r>
              <a:rPr lang="en-US" sz="2800" dirty="0"/>
              <a:t>the memory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when </a:t>
            </a:r>
            <a:r>
              <a:rPr lang="en-US" sz="2800" dirty="0"/>
              <a:t>the processes complete.</a:t>
            </a:r>
          </a:p>
          <a:p>
            <a:pPr lvl="4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23300"/>
                </a:solidFill>
              </a:rPr>
              <a:t>Swap</a:t>
            </a:r>
            <a:r>
              <a:rPr lang="en-US" sz="2800" dirty="0"/>
              <a:t> the contents of main memory to and from disk when main memory isn’t large enough </a:t>
            </a:r>
            <a:r>
              <a:rPr lang="en-US" sz="2800" dirty="0" smtClean="0"/>
              <a:t>to </a:t>
            </a:r>
            <a:r>
              <a:rPr lang="en-US" sz="2800" dirty="0"/>
              <a:t>hold all the active processes.</a:t>
            </a:r>
          </a:p>
          <a:p>
            <a:pPr lvl="4">
              <a:lnSpc>
                <a:spcPct val="90000"/>
              </a:lnSpc>
            </a:pPr>
            <a:endParaRPr lang="en-US" sz="1050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55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B3156-154C-C742-93A2-8F8FA8FAD156}" type="slidenum">
              <a:rPr lang="en-US"/>
              <a:pPr/>
              <a:t>40</a:t>
            </a:fld>
            <a:endParaRPr lang="en-US"/>
          </a:p>
        </p:txBody>
      </p:sp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</a:t>
            </a:r>
            <a:r>
              <a:rPr lang="en-US" dirty="0" smtClean="0"/>
              <a:t>Memory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B23300"/>
                </a:solidFill>
              </a:rPr>
              <a:t>size of an allocation unit </a:t>
            </a:r>
            <a:r>
              <a:rPr lang="en-US" dirty="0"/>
              <a:t>is an </a:t>
            </a:r>
            <a:br>
              <a:rPr lang="en-US" dirty="0"/>
            </a:br>
            <a:r>
              <a:rPr lang="en-US" dirty="0"/>
              <a:t>important computer system design issue.</a:t>
            </a:r>
          </a:p>
          <a:p>
            <a:pPr lvl="4">
              <a:lnSpc>
                <a:spcPct val="80000"/>
              </a:lnSpc>
            </a:pPr>
            <a:endParaRPr lang="en-US" dirty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/>
              <a:t>A smaller unit size allows </a:t>
            </a:r>
            <a:r>
              <a:rPr lang="en-US" dirty="0">
                <a:solidFill>
                  <a:srgbClr val="B23300"/>
                </a:solidFill>
              </a:rPr>
              <a:t>finer granularity </a:t>
            </a:r>
            <a:r>
              <a:rPr lang="en-US" dirty="0" smtClean="0">
                <a:solidFill>
                  <a:srgbClr val="B23300"/>
                </a:solidFill>
              </a:rPr>
              <a:t/>
            </a:r>
            <a:br>
              <a:rPr lang="en-US" dirty="0" smtClean="0">
                <a:solidFill>
                  <a:srgbClr val="B23300"/>
                </a:solidFill>
              </a:rPr>
            </a:br>
            <a:r>
              <a:rPr lang="en-US" dirty="0" smtClean="0"/>
              <a:t>in </a:t>
            </a:r>
            <a:r>
              <a:rPr lang="en-US" dirty="0"/>
              <a:t>allocating memory to processes, but the bitmaps need to be larger</a:t>
            </a:r>
            <a:r>
              <a:rPr lang="en-US" dirty="0" smtClean="0"/>
              <a:t>.</a:t>
            </a:r>
          </a:p>
          <a:p>
            <a:pPr lvl="4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A larger unit size means smaller bitmaps,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</a:t>
            </a:r>
            <a:r>
              <a:rPr lang="en-US" dirty="0"/>
              <a:t>more </a:t>
            </a:r>
            <a:r>
              <a:rPr lang="en-US" dirty="0" smtClean="0">
                <a:solidFill>
                  <a:srgbClr val="B23300"/>
                </a:solidFill>
              </a:rPr>
              <a:t>wasted </a:t>
            </a:r>
            <a:r>
              <a:rPr lang="en-US" dirty="0">
                <a:solidFill>
                  <a:srgbClr val="B23300"/>
                </a:solidFill>
              </a:rPr>
              <a:t>memory </a:t>
            </a:r>
            <a:r>
              <a:rPr lang="en-US" dirty="0"/>
              <a:t>when the amount of memory requested </a:t>
            </a:r>
            <a:r>
              <a:rPr lang="en-US" dirty="0" smtClean="0"/>
              <a:t>by </a:t>
            </a:r>
            <a:r>
              <a:rPr lang="en-US" dirty="0"/>
              <a:t>a process is not a multiple of the allocation unit size.</a:t>
            </a:r>
          </a:p>
        </p:txBody>
      </p:sp>
    </p:spTree>
    <p:extLst>
      <p:ext uri="{BB962C8B-B14F-4D97-AF65-F5344CB8AC3E}">
        <p14:creationId xmlns:p14="http://schemas.microsoft.com/office/powerpoint/2010/main" val="1726271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2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98B6A-FD9C-3A4F-888F-4C4BB9DF587F}" type="slidenum">
              <a:rPr lang="en-US"/>
              <a:pPr/>
              <a:t>41</a:t>
            </a:fld>
            <a:endParaRPr lang="en-US"/>
          </a:p>
        </p:txBody>
      </p:sp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Keeping Track of Memory</a:t>
            </a:r>
            <a:r>
              <a:rPr lang="en-US" i="1"/>
              <a:t>, 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399"/>
            <a:ext cx="8229600" cy="2225039"/>
          </a:xfrm>
        </p:spPr>
        <p:txBody>
          <a:bodyPr/>
          <a:lstStyle/>
          <a:p>
            <a:r>
              <a:rPr lang="en-US" dirty="0"/>
              <a:t>The memory manager can maintain either a </a:t>
            </a:r>
            <a:r>
              <a:rPr lang="en-US" dirty="0" smtClean="0">
                <a:solidFill>
                  <a:srgbClr val="B23300"/>
                </a:solidFill>
              </a:rPr>
              <a:t>bitmap</a:t>
            </a:r>
            <a:r>
              <a:rPr lang="en-US" dirty="0" smtClean="0">
                <a:solidFill>
                  <a:schemeClr val="folHlink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dirty="0"/>
              <a:t>a </a:t>
            </a:r>
            <a:r>
              <a:rPr lang="en-US" dirty="0">
                <a:solidFill>
                  <a:schemeClr val="folHlink"/>
                </a:solidFill>
              </a:rPr>
              <a:t>linked list</a:t>
            </a:r>
            <a:r>
              <a:rPr lang="en-US" dirty="0"/>
              <a:t> of allocated and free memory segments.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rgbClr val="B23300"/>
                </a:solidFill>
              </a:rPr>
              <a:t>segment </a:t>
            </a:r>
            <a:r>
              <a:rPr lang="en-US" dirty="0" smtClean="0"/>
              <a:t>is </a:t>
            </a:r>
            <a:r>
              <a:rPr lang="en-US" dirty="0"/>
              <a:t>either a process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/>
              <a:t>a hole between processes.</a:t>
            </a:r>
          </a:p>
        </p:txBody>
      </p:sp>
      <p:pic>
        <p:nvPicPr>
          <p:cNvPr id="799748" name="Picture 4" descr="4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6" y="3512782"/>
            <a:ext cx="7440329" cy="320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9750" name="Rectangle 6"/>
          <p:cNvSpPr>
            <a:spLocks noChangeArrowheads="1"/>
          </p:cNvSpPr>
          <p:nvPr/>
        </p:nvSpPr>
        <p:spPr bwMode="auto">
          <a:xfrm>
            <a:off x="6126163" y="6080125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</a:rPr>
              <a:t>rd</a:t>
            </a:r>
            <a:r>
              <a:rPr lang="en-US" sz="800" b="1">
                <a:solidFill>
                  <a:srgbClr val="969696"/>
                </a:solidFill>
              </a:rPr>
              <a:t> ed.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rgbClr val="969696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235715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30C1-A90C-0843-A49F-3E90D0974D39}" type="slidenum">
              <a:rPr lang="en-US"/>
              <a:pPr/>
              <a:t>42</a:t>
            </a:fld>
            <a:endParaRPr lang="en-US"/>
          </a:p>
        </p:txBody>
      </p:sp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Memory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042161"/>
          </a:xfrm>
        </p:spPr>
        <p:txBody>
          <a:bodyPr/>
          <a:lstStyle/>
          <a:p>
            <a:r>
              <a:rPr lang="en-US" dirty="0"/>
              <a:t>A linked list entry changes from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process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to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hole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when the process terminates.</a:t>
            </a:r>
          </a:p>
          <a:p>
            <a:pPr lvl="5"/>
            <a:endParaRPr lang="en-US" dirty="0"/>
          </a:p>
          <a:p>
            <a:r>
              <a:rPr lang="en-US" dirty="0"/>
              <a:t>Two adjacent hole entries can coalesce </a:t>
            </a:r>
            <a:br>
              <a:rPr lang="en-US" dirty="0"/>
            </a:br>
            <a:r>
              <a:rPr lang="en-US" dirty="0"/>
              <a:t>into a single entry for a (larger) hole.</a:t>
            </a:r>
          </a:p>
        </p:txBody>
      </p:sp>
      <p:pic>
        <p:nvPicPr>
          <p:cNvPr id="800772" name="Picture 4" descr="4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3500092"/>
            <a:ext cx="6080125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0774" name="Rectangle 6"/>
          <p:cNvSpPr>
            <a:spLocks noChangeArrowheads="1"/>
          </p:cNvSpPr>
          <p:nvPr/>
        </p:nvSpPr>
        <p:spPr bwMode="auto">
          <a:xfrm>
            <a:off x="6126163" y="6080125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</a:rPr>
              <a:t>rd</a:t>
            </a:r>
            <a:r>
              <a:rPr lang="en-US" sz="800" b="1">
                <a:solidFill>
                  <a:srgbClr val="969696"/>
                </a:solidFill>
              </a:rPr>
              <a:t> ed.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rgbClr val="969696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273548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034D7-D148-F34E-AA49-32659A333BD4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Memory </a:t>
            </a:r>
            <a:r>
              <a:rPr lang="en-US" dirty="0" smtClean="0">
                <a:cs typeface="+mj-cs"/>
              </a:rPr>
              <a:t>Manager</a:t>
            </a:r>
            <a:r>
              <a:rPr lang="en-US" i="1" dirty="0" smtClean="0">
                <a:cs typeface="+mj-cs"/>
              </a:rPr>
              <a:t>, cont’d</a:t>
            </a:r>
            <a:endParaRPr lang="en-US" i="1" dirty="0" smtClean="0">
              <a:cs typeface="+mj-cs"/>
            </a:endParaRPr>
          </a:p>
        </p:txBody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Today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 smtClean="0"/>
              <a:t>mobile devices and embedded systems </a:t>
            </a:r>
            <a:br>
              <a:rPr lang="en-US" dirty="0" smtClean="0"/>
            </a:br>
            <a:r>
              <a:rPr lang="en-US" dirty="0" smtClean="0"/>
              <a:t>can use </a:t>
            </a:r>
            <a:r>
              <a:rPr lang="en-US" dirty="0" smtClean="0">
                <a:solidFill>
                  <a:srgbClr val="B23C00"/>
                </a:solidFill>
              </a:rPr>
              <a:t>simple memory management schemes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the </a:t>
            </a:r>
            <a:r>
              <a:rPr lang="en-US" dirty="0"/>
              <a:t>old mainframe days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/>
              <a:t>Run one application at a time.</a:t>
            </a:r>
          </a:p>
          <a:p>
            <a:pPr lvl="1" eaLnBrk="1" hangingPunct="1">
              <a:defRPr/>
            </a:pPr>
            <a:r>
              <a:rPr lang="en-US" dirty="0"/>
              <a:t>Share memory between the program and the OS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77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20388-27DA-7A4B-8E8B-F2AA3335D54C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Monoprogramming Systems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Three models:</a:t>
            </a:r>
          </a:p>
          <a:p>
            <a:pPr lvl="4">
              <a:defRPr/>
            </a:pP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dirty="0" smtClean="0"/>
              <a:t>OS resides at the </a:t>
            </a:r>
            <a:r>
              <a:rPr lang="ja-JP" altLang="en-US" dirty="0" smtClean="0">
                <a:latin typeface="Arial"/>
              </a:rPr>
              <a:t>“</a:t>
            </a:r>
            <a:r>
              <a:rPr lang="en-US" dirty="0" smtClean="0"/>
              <a:t>bottom</a:t>
            </a:r>
            <a:r>
              <a:rPr lang="ja-JP" altLang="en-US" dirty="0" smtClean="0">
                <a:latin typeface="Arial"/>
              </a:rPr>
              <a:t>”</a:t>
            </a:r>
            <a:r>
              <a:rPr lang="en-US" dirty="0" smtClean="0"/>
              <a:t> of main memory.</a:t>
            </a:r>
          </a:p>
          <a:p>
            <a:pPr lvl="2" eaLnBrk="1" hangingPunct="1">
              <a:defRPr/>
            </a:pPr>
            <a:r>
              <a:rPr lang="en-US" dirty="0" smtClean="0"/>
              <a:t>Formerly used by mainframes and minicomputers.</a:t>
            </a:r>
          </a:p>
          <a:p>
            <a:pPr lvl="2" eaLnBrk="1" hangingPunct="1">
              <a:defRPr/>
            </a:pPr>
            <a:r>
              <a:rPr lang="en-US" dirty="0" smtClean="0"/>
              <a:t>Rarely used today</a:t>
            </a:r>
            <a:r>
              <a:rPr lang="en-US" dirty="0" smtClean="0"/>
              <a:t>.</a:t>
            </a:r>
          </a:p>
          <a:p>
            <a:pPr lvl="6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OS resides in read-only memory (ROM) </a:t>
            </a:r>
            <a:br>
              <a:rPr lang="en-US" dirty="0" smtClean="0"/>
            </a:br>
            <a:r>
              <a:rPr lang="en-US" dirty="0" smtClean="0"/>
              <a:t>at the top of main memory.</a:t>
            </a:r>
          </a:p>
          <a:p>
            <a:pPr lvl="2" eaLnBrk="1" hangingPunct="1">
              <a:defRPr/>
            </a:pPr>
            <a:r>
              <a:rPr lang="en-US" dirty="0" smtClean="0"/>
              <a:t>Used by some mobile devices and embedded systems</a:t>
            </a:r>
            <a:r>
              <a:rPr lang="en-US" dirty="0" smtClean="0"/>
              <a:t>.</a:t>
            </a:r>
          </a:p>
          <a:p>
            <a:pPr lvl="6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Part of the OS resides in main memory, </a:t>
            </a:r>
            <a:br>
              <a:rPr lang="en-US" dirty="0" smtClean="0"/>
            </a:br>
            <a:r>
              <a:rPr lang="en-US" dirty="0" smtClean="0"/>
              <a:t>some parts such as device drivers reside in ROM.</a:t>
            </a:r>
          </a:p>
          <a:p>
            <a:pPr lvl="2" eaLnBrk="1" hangingPunct="1">
              <a:defRPr/>
            </a:pPr>
            <a:r>
              <a:rPr lang="en-US" dirty="0" smtClean="0"/>
              <a:t>Early PCs: DOS in RAM and the</a:t>
            </a:r>
            <a:br>
              <a:rPr lang="en-US" dirty="0" smtClean="0"/>
            </a:br>
            <a:r>
              <a:rPr lang="en-US" dirty="0" smtClean="0"/>
              <a:t>Basic Input Output System (BIOS) in ROM.</a:t>
            </a:r>
          </a:p>
        </p:txBody>
      </p:sp>
    </p:spTree>
    <p:extLst>
      <p:ext uri="{BB962C8B-B14F-4D97-AF65-F5344CB8AC3E}">
        <p14:creationId xmlns:p14="http://schemas.microsoft.com/office/powerpoint/2010/main" val="600663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5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5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F06C3-C1D6-A34A-A867-3DA3E34AB2E2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Monoprogramming </a:t>
            </a:r>
            <a:r>
              <a:rPr lang="en-US" dirty="0" smtClean="0">
                <a:cs typeface="+mj-cs"/>
              </a:rPr>
              <a:t>Systems</a:t>
            </a:r>
            <a:r>
              <a:rPr lang="en-US" i="1" dirty="0" smtClean="0">
                <a:cs typeface="+mj-cs"/>
              </a:rPr>
              <a:t>, cont’d</a:t>
            </a:r>
            <a:endParaRPr lang="en-US" i="1" dirty="0" smtClean="0">
              <a:cs typeface="+mj-cs"/>
            </a:endParaRPr>
          </a:p>
        </p:txBody>
      </p:sp>
      <p:pic>
        <p:nvPicPr>
          <p:cNvPr id="28677" name="Picture 3" descr="4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1822450"/>
            <a:ext cx="6861175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6197" name="Rectangle 5"/>
          <p:cNvSpPr>
            <a:spLocks noChangeArrowheads="1"/>
          </p:cNvSpPr>
          <p:nvPr/>
        </p:nvSpPr>
        <p:spPr bwMode="auto">
          <a:xfrm>
            <a:off x="6126163" y="6080125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b="1">
                <a:solidFill>
                  <a:srgbClr val="969696"/>
                </a:solidFill>
                <a:cs typeface="+mn-cs"/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  <a:cs typeface="+mn-cs"/>
              </a:rPr>
              <a:t>rd</a:t>
            </a:r>
            <a:r>
              <a:rPr lang="en-US" sz="800" b="1">
                <a:solidFill>
                  <a:srgbClr val="969696"/>
                </a:solidFill>
                <a:cs typeface="+mn-cs"/>
              </a:rPr>
              <a:t> ed.</a:t>
            </a:r>
            <a:endParaRPr lang="en-US" sz="800">
              <a:solidFill>
                <a:srgbClr val="969696"/>
              </a:solidFill>
              <a:cs typeface="+mn-cs"/>
            </a:endParaRPr>
          </a:p>
          <a:p>
            <a:pPr>
              <a:defRPr/>
            </a:pPr>
            <a:r>
              <a:rPr lang="en-US" sz="800">
                <a:solidFill>
                  <a:srgbClr val="969696"/>
                </a:solidFill>
                <a:cs typeface="+mn-cs"/>
              </a:rPr>
              <a:t>Andrew Tanenbaum</a:t>
            </a:r>
          </a:p>
          <a:p>
            <a:pPr>
              <a:defRPr/>
            </a:pPr>
            <a:r>
              <a:rPr lang="en-US" sz="800">
                <a:solidFill>
                  <a:srgbClr val="969696"/>
                </a:solidFill>
                <a:cs typeface="+mn-cs"/>
              </a:rPr>
              <a:t>(c) 2008 Prentice-Hall, Inc.. 0-13-600663-9</a:t>
            </a:r>
          </a:p>
          <a:p>
            <a:pPr>
              <a:defRPr/>
            </a:pPr>
            <a:r>
              <a:rPr lang="en-US" sz="800">
                <a:solidFill>
                  <a:srgbClr val="969696"/>
                </a:solidFill>
                <a:cs typeface="+mn-cs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645139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ECDB0-AC85-AD48-BBA0-039FA723E18D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Multiprogramming with Fixed Partitions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6820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Modern </a:t>
            </a:r>
            <a:r>
              <a:rPr lang="en-US" dirty="0" smtClean="0">
                <a:cs typeface="+mn-cs"/>
              </a:rPr>
              <a:t>OS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>
                <a:cs typeface="+mn-cs"/>
              </a:rPr>
              <a:t>s </a:t>
            </a:r>
            <a:r>
              <a:rPr lang="en-US" dirty="0" smtClean="0">
                <a:cs typeface="+mn-cs"/>
              </a:rPr>
              <a:t>allow </a:t>
            </a:r>
            <a:r>
              <a:rPr lang="en-US" dirty="0" smtClean="0">
                <a:solidFill>
                  <a:srgbClr val="B23300"/>
                </a:solidFill>
                <a:cs typeface="+mn-cs"/>
              </a:rPr>
              <a:t>multiple processes </a:t>
            </a:r>
            <a:r>
              <a:rPr lang="en-US" dirty="0" smtClean="0">
                <a:cs typeface="+mn-cs"/>
              </a:rPr>
              <a:t/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>to run at the same time</a:t>
            </a:r>
            <a:r>
              <a:rPr lang="en-US" dirty="0" smtClean="0">
                <a:cs typeface="+mn-cs"/>
              </a:rPr>
              <a:t>.</a:t>
            </a:r>
          </a:p>
          <a:p>
            <a:pPr lvl="4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An easy memory management scheme is to </a:t>
            </a:r>
            <a:br>
              <a:rPr lang="en-US" dirty="0" smtClean="0"/>
            </a:br>
            <a:r>
              <a:rPr lang="en-US" dirty="0" smtClean="0"/>
              <a:t>divide main memory into </a:t>
            </a:r>
            <a:r>
              <a:rPr lang="en-US" dirty="0" smtClean="0">
                <a:solidFill>
                  <a:srgbClr val="B23300"/>
                </a:solidFill>
              </a:rPr>
              <a:t>fixed-size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(possibly unequal-sized) </a:t>
            </a:r>
            <a:r>
              <a:rPr lang="en-US" dirty="0" smtClean="0">
                <a:solidFill>
                  <a:srgbClr val="B23300"/>
                </a:solidFill>
              </a:rPr>
              <a:t>partitions</a:t>
            </a:r>
            <a:r>
              <a:rPr lang="en-US" dirty="0" smtClean="0"/>
              <a:t>.</a:t>
            </a:r>
          </a:p>
          <a:p>
            <a:pPr lvl="5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Partition sizes and boundaries can be configured.</a:t>
            </a:r>
          </a:p>
          <a:p>
            <a:pPr lvl="4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When a process is scheduled to execute, </a:t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>it is entered into the queue for the </a:t>
            </a:r>
            <a:r>
              <a:rPr lang="en-US" dirty="0" smtClean="0">
                <a:solidFill>
                  <a:srgbClr val="B23300"/>
                </a:solidFill>
                <a:cs typeface="+mn-cs"/>
              </a:rPr>
              <a:t>smallest </a:t>
            </a:r>
            <a:r>
              <a:rPr lang="en-US" dirty="0" smtClean="0">
                <a:solidFill>
                  <a:srgbClr val="B23300"/>
                </a:solidFill>
                <a:cs typeface="+mn-cs"/>
              </a:rPr>
              <a:t>memory partition </a:t>
            </a:r>
            <a:r>
              <a:rPr lang="en-US" dirty="0" smtClean="0">
                <a:cs typeface="+mn-cs"/>
              </a:rPr>
              <a:t>large enough to hold it.</a:t>
            </a:r>
          </a:p>
          <a:p>
            <a:pPr lvl="1" eaLnBrk="1" hangingPunct="1">
              <a:defRPr/>
            </a:pPr>
            <a:r>
              <a:rPr lang="en-US" dirty="0" smtClean="0"/>
              <a:t>Any memory left over in the partition is wasted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0930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7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44" name="Picture 4" descr="4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18"/>
          <a:stretch>
            <a:fillRect/>
          </a:stretch>
        </p:blipFill>
        <p:spPr bwMode="auto">
          <a:xfrm>
            <a:off x="637228" y="1235075"/>
            <a:ext cx="3386138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671C0C-5AC5-8542-8DFD-83680DDB38D3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Multiprogramming Fixed Partitions</a:t>
            </a:r>
            <a:r>
              <a:rPr lang="en-US" i="1" dirty="0" smtClean="0">
                <a:cs typeface="+mj-cs"/>
              </a:rPr>
              <a:t>, </a:t>
            </a:r>
            <a:r>
              <a:rPr lang="en-US" i="1" dirty="0" smtClean="0">
                <a:cs typeface="+mj-cs"/>
              </a:rPr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>
                <a:cs typeface="+mj-cs"/>
              </a:rPr>
              <a:t>d</a:t>
            </a:r>
            <a:endParaRPr lang="en-US" i="1" dirty="0" smtClean="0">
              <a:cs typeface="+mj-cs"/>
            </a:endParaRPr>
          </a:p>
        </p:txBody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9123" y="1325563"/>
            <a:ext cx="4114754" cy="48053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What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>
                <a:cs typeface="+mn-cs"/>
              </a:rPr>
              <a:t>s </a:t>
            </a:r>
            <a:r>
              <a:rPr lang="en-US" dirty="0" smtClean="0">
                <a:cs typeface="+mn-cs"/>
              </a:rPr>
              <a:t>inefficient about </a:t>
            </a:r>
            <a:r>
              <a:rPr lang="en-US" dirty="0" smtClean="0">
                <a:cs typeface="+mn-cs"/>
              </a:rPr>
              <a:t>this </a:t>
            </a:r>
            <a:r>
              <a:rPr lang="en-US" dirty="0" smtClean="0">
                <a:cs typeface="+mn-cs"/>
              </a:rPr>
              <a:t>scheme?</a:t>
            </a:r>
          </a:p>
          <a:p>
            <a:pPr lvl="4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If a larger partition </a:t>
            </a:r>
            <a:r>
              <a:rPr lang="en-US" dirty="0" smtClean="0"/>
              <a:t>is available </a:t>
            </a:r>
            <a:r>
              <a:rPr lang="en-US" dirty="0" smtClean="0"/>
              <a:t>but processes are queued </a:t>
            </a:r>
            <a:br>
              <a:rPr lang="en-US" dirty="0" smtClean="0"/>
            </a:br>
            <a:r>
              <a:rPr lang="en-US" dirty="0" smtClean="0"/>
              <a:t>for a smaller partition, </a:t>
            </a:r>
            <a:br>
              <a:rPr lang="en-US" dirty="0" smtClean="0"/>
            </a:br>
            <a:r>
              <a:rPr lang="en-US" dirty="0" smtClean="0"/>
              <a:t>the available partition </a:t>
            </a:r>
            <a:r>
              <a:rPr lang="en-US" dirty="0" smtClean="0"/>
              <a:t>isn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t </a:t>
            </a:r>
            <a:r>
              <a:rPr lang="en-US" dirty="0" smtClean="0"/>
              <a:t>used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778246" name="Rectangle 6"/>
          <p:cNvSpPr>
            <a:spLocks noChangeArrowheads="1"/>
          </p:cNvSpPr>
          <p:nvPr/>
        </p:nvSpPr>
        <p:spPr bwMode="auto">
          <a:xfrm>
            <a:off x="6126163" y="6080125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b="1">
                <a:solidFill>
                  <a:srgbClr val="969696"/>
                </a:solidFill>
                <a:cs typeface="+mn-cs"/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  <a:cs typeface="+mn-cs"/>
              </a:rPr>
              <a:t>rd</a:t>
            </a:r>
            <a:r>
              <a:rPr lang="en-US" sz="800" b="1">
                <a:solidFill>
                  <a:srgbClr val="969696"/>
                </a:solidFill>
                <a:cs typeface="+mn-cs"/>
              </a:rPr>
              <a:t> ed.</a:t>
            </a:r>
            <a:endParaRPr lang="en-US" sz="800">
              <a:solidFill>
                <a:srgbClr val="969696"/>
              </a:solidFill>
              <a:cs typeface="+mn-cs"/>
            </a:endParaRPr>
          </a:p>
          <a:p>
            <a:pPr>
              <a:defRPr/>
            </a:pPr>
            <a:r>
              <a:rPr lang="en-US" sz="800">
                <a:solidFill>
                  <a:srgbClr val="969696"/>
                </a:solidFill>
                <a:cs typeface="+mn-cs"/>
              </a:rPr>
              <a:t>Andrew Tanenbaum</a:t>
            </a:r>
          </a:p>
          <a:p>
            <a:pPr>
              <a:defRPr/>
            </a:pPr>
            <a:r>
              <a:rPr lang="en-US" sz="800">
                <a:solidFill>
                  <a:srgbClr val="969696"/>
                </a:solidFill>
                <a:cs typeface="+mn-cs"/>
              </a:rPr>
              <a:t>(c) 2008 Prentice-Hall, Inc.. 0-13-600663-9</a:t>
            </a:r>
          </a:p>
          <a:p>
            <a:pPr>
              <a:defRPr/>
            </a:pPr>
            <a:r>
              <a:rPr lang="en-US" sz="800">
                <a:solidFill>
                  <a:srgbClr val="969696"/>
                </a:solidFill>
                <a:cs typeface="+mn-cs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82113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3" grpId="0" build="p"/>
    </p:bld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34147</TotalTime>
  <Words>1198</Words>
  <Application>Microsoft Macintosh PowerPoint</Application>
  <PresentationFormat>On-screen Show (4:3)</PresentationFormat>
  <Paragraphs>339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Quadrant</vt:lpstr>
      <vt:lpstr>CS 149: Operating Systems February 26 Class Meeting</vt:lpstr>
      <vt:lpstr>Memory Hierarchy</vt:lpstr>
      <vt:lpstr>Memory/Storage Speed Comparisons</vt:lpstr>
      <vt:lpstr>Memory Manager</vt:lpstr>
      <vt:lpstr>Memory Manager, cont’d</vt:lpstr>
      <vt:lpstr>Monoprogramming Systems</vt:lpstr>
      <vt:lpstr>Monoprogramming Systems, cont’d</vt:lpstr>
      <vt:lpstr>Multiprogramming with Fixed Partitions</vt:lpstr>
      <vt:lpstr>Multiprogramming Fixed Partitions, cont’d</vt:lpstr>
      <vt:lpstr>Multiprogramming Fixed Partitions, cont’d</vt:lpstr>
      <vt:lpstr>Process Relocation</vt:lpstr>
      <vt:lpstr>Process Relocation Solutions</vt:lpstr>
      <vt:lpstr>Process Relocation Solutions, cont’d</vt:lpstr>
      <vt:lpstr>Process Protection</vt:lpstr>
      <vt:lpstr>Address Binding</vt:lpstr>
      <vt:lpstr>Address Binding, cont’d</vt:lpstr>
      <vt:lpstr>Address Binding, cont’d</vt:lpstr>
      <vt:lpstr>Compile-Time Binding</vt:lpstr>
      <vt:lpstr>Load-Time Binding</vt:lpstr>
      <vt:lpstr>Execution-Time Binding</vt:lpstr>
      <vt:lpstr>Logical vs. Physical Address Space</vt:lpstr>
      <vt:lpstr>Logical vs. Physical Address Space, cont’d</vt:lpstr>
      <vt:lpstr>Logical vs. Physical Address Space, cont’d</vt:lpstr>
      <vt:lpstr>Logical vs. Physical Address Space, cont’d</vt:lpstr>
      <vt:lpstr>Dynamic Loading</vt:lpstr>
      <vt:lpstr>Dynamic Loading, cont’d</vt:lpstr>
      <vt:lpstr>Dynamic Linking</vt:lpstr>
      <vt:lpstr>Dynamic Linking, cont’d</vt:lpstr>
      <vt:lpstr>Dynamic Linking, cont’d</vt:lpstr>
      <vt:lpstr>Swapping</vt:lpstr>
      <vt:lpstr>Swapping, cont’d</vt:lpstr>
      <vt:lpstr>Swapping, cont’d</vt:lpstr>
      <vt:lpstr>Swapping, cont’d</vt:lpstr>
      <vt:lpstr>Swapping, cont’d</vt:lpstr>
      <vt:lpstr>Variable Partition Scheme</vt:lpstr>
      <vt:lpstr>Memory Compaction</vt:lpstr>
      <vt:lpstr>Memory Demands</vt:lpstr>
      <vt:lpstr>Memory Demands, cont’d</vt:lpstr>
      <vt:lpstr>Keeping Track of Memory</vt:lpstr>
      <vt:lpstr>Keeping Track of Memory, cont’d</vt:lpstr>
      <vt:lpstr>Keeping Track of Memory, cont’d</vt:lpstr>
      <vt:lpstr>Keeping Track of Memory, cont’d</vt:lpstr>
    </vt:vector>
  </TitlesOfParts>
  <Company>San Jose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146: Data Structures and Algorithms</dc:title>
  <dc:creator>Ronald Mak</dc:creator>
  <cp:lastModifiedBy>Ronald Mak</cp:lastModifiedBy>
  <cp:revision>625</cp:revision>
  <cp:lastPrinted>2015-02-03T07:34:34Z</cp:lastPrinted>
  <dcterms:created xsi:type="dcterms:W3CDTF">2008-01-12T03:52:55Z</dcterms:created>
  <dcterms:modified xsi:type="dcterms:W3CDTF">2015-02-26T18:32:24Z</dcterms:modified>
</cp:coreProperties>
</file>